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35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51CD32-E7EE-48EE-8B5E-2A64190B45A2}" type="doc">
      <dgm:prSet loTypeId="urn:microsoft.com/office/officeart/2005/8/layout/default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B19BFFC-B4B5-4F03-BFB8-6A59527136D6}">
      <dgm:prSet phldrT="[Текст]"/>
      <dgm:spPr/>
      <dgm:t>
        <a:bodyPr/>
        <a:lstStyle/>
        <a:p>
          <a:r>
            <a:rPr lang="ru-RU" b="0" i="0" dirty="0" smtClean="0"/>
            <a:t>Истина - это соответствие знаний действительности</a:t>
          </a:r>
          <a:endParaRPr lang="ru-RU" dirty="0"/>
        </a:p>
      </dgm:t>
    </dgm:pt>
    <dgm:pt modelId="{515FCC27-CF0E-4CC0-ACB8-A6B463FBBF7A}" type="parTrans" cxnId="{836A3040-7461-4F5B-8061-6D46086B7D0E}">
      <dgm:prSet/>
      <dgm:spPr/>
      <dgm:t>
        <a:bodyPr/>
        <a:lstStyle/>
        <a:p>
          <a:endParaRPr lang="ru-RU"/>
        </a:p>
      </dgm:t>
    </dgm:pt>
    <dgm:pt modelId="{6958893F-1E6D-4C39-8B3E-D44DD257FD7C}" type="sibTrans" cxnId="{836A3040-7461-4F5B-8061-6D46086B7D0E}">
      <dgm:prSet/>
      <dgm:spPr/>
      <dgm:t>
        <a:bodyPr/>
        <a:lstStyle/>
        <a:p>
          <a:endParaRPr lang="ru-RU"/>
        </a:p>
      </dgm:t>
    </dgm:pt>
    <dgm:pt modelId="{EC61E730-6404-4E98-B7A0-82CC09D2C8EE}">
      <dgm:prSet phldrT="[Текст]"/>
      <dgm:spPr/>
      <dgm:t>
        <a:bodyPr/>
        <a:lstStyle/>
        <a:p>
          <a:r>
            <a:rPr lang="ru-RU" b="0" i="0" dirty="0" smtClean="0"/>
            <a:t>Истина - это опытная </a:t>
          </a:r>
          <a:r>
            <a:rPr lang="ru-RU" b="0" i="0" dirty="0" err="1" smtClean="0"/>
            <a:t>подтверждаемость</a:t>
          </a:r>
          <a:endParaRPr lang="ru-RU" dirty="0"/>
        </a:p>
      </dgm:t>
    </dgm:pt>
    <dgm:pt modelId="{272EE6A7-A07F-4FC0-9B78-E3CF0B65567E}" type="parTrans" cxnId="{2199423D-005A-421D-9BC7-39702DF0A3E4}">
      <dgm:prSet/>
      <dgm:spPr/>
      <dgm:t>
        <a:bodyPr/>
        <a:lstStyle/>
        <a:p>
          <a:endParaRPr lang="ru-RU"/>
        </a:p>
      </dgm:t>
    </dgm:pt>
    <dgm:pt modelId="{FF6F1DA3-BEB7-4F78-B244-C6615604902A}" type="sibTrans" cxnId="{2199423D-005A-421D-9BC7-39702DF0A3E4}">
      <dgm:prSet/>
      <dgm:spPr/>
      <dgm:t>
        <a:bodyPr/>
        <a:lstStyle/>
        <a:p>
          <a:endParaRPr lang="ru-RU"/>
        </a:p>
      </dgm:t>
    </dgm:pt>
    <dgm:pt modelId="{46D5D528-C7CD-44DA-B9B8-B3268A6320F1}">
      <dgm:prSet phldrT="[Текст]"/>
      <dgm:spPr/>
      <dgm:t>
        <a:bodyPr/>
        <a:lstStyle/>
        <a:p>
          <a:r>
            <a:rPr lang="ru-RU" b="0" i="0" dirty="0" smtClean="0"/>
            <a:t>Истина - это свойство </a:t>
          </a:r>
          <a:r>
            <a:rPr lang="ru-RU" b="0" i="0" dirty="0" err="1" smtClean="0"/>
            <a:t>самосогласованности</a:t>
          </a:r>
          <a:r>
            <a:rPr lang="ru-RU" b="0" i="0" dirty="0" smtClean="0"/>
            <a:t> знаний</a:t>
          </a:r>
          <a:endParaRPr lang="ru-RU" dirty="0"/>
        </a:p>
      </dgm:t>
    </dgm:pt>
    <dgm:pt modelId="{070EF18E-55FD-4640-B1C5-05C9A0AE54AC}" type="parTrans" cxnId="{14E6A0A3-2547-40C9-9FF2-CCCB2E1A1C59}">
      <dgm:prSet/>
      <dgm:spPr/>
      <dgm:t>
        <a:bodyPr/>
        <a:lstStyle/>
        <a:p>
          <a:endParaRPr lang="ru-RU"/>
        </a:p>
      </dgm:t>
    </dgm:pt>
    <dgm:pt modelId="{26406A08-A60E-481B-868C-41B630DD7A13}" type="sibTrans" cxnId="{14E6A0A3-2547-40C9-9FF2-CCCB2E1A1C59}">
      <dgm:prSet/>
      <dgm:spPr/>
      <dgm:t>
        <a:bodyPr/>
        <a:lstStyle/>
        <a:p>
          <a:endParaRPr lang="ru-RU"/>
        </a:p>
      </dgm:t>
    </dgm:pt>
    <dgm:pt modelId="{561A6BD6-6A97-4AC4-A114-F0F8BA4F787A}">
      <dgm:prSet phldrT="[Текст]"/>
      <dgm:spPr/>
      <dgm:t>
        <a:bodyPr/>
        <a:lstStyle/>
        <a:p>
          <a:r>
            <a:rPr lang="ru-RU" b="0" i="0" dirty="0" smtClean="0"/>
            <a:t>Истина - это соглашение</a:t>
          </a:r>
          <a:endParaRPr lang="ru-RU" dirty="0"/>
        </a:p>
      </dgm:t>
    </dgm:pt>
    <dgm:pt modelId="{C800FB76-0CC0-4699-A5E0-0C1D878E317A}" type="parTrans" cxnId="{3145B8CE-18CD-4FB0-B0F3-E39B2DCCB9AF}">
      <dgm:prSet/>
      <dgm:spPr/>
      <dgm:t>
        <a:bodyPr/>
        <a:lstStyle/>
        <a:p>
          <a:endParaRPr lang="ru-RU"/>
        </a:p>
      </dgm:t>
    </dgm:pt>
    <dgm:pt modelId="{769C88D9-5399-4FDA-A673-D097B57A16AE}" type="sibTrans" cxnId="{3145B8CE-18CD-4FB0-B0F3-E39B2DCCB9AF}">
      <dgm:prSet/>
      <dgm:spPr/>
      <dgm:t>
        <a:bodyPr/>
        <a:lstStyle/>
        <a:p>
          <a:endParaRPr lang="ru-RU"/>
        </a:p>
      </dgm:t>
    </dgm:pt>
    <dgm:pt modelId="{060FA81D-A960-4646-8570-0F3D309D5304}">
      <dgm:prSet/>
      <dgm:spPr/>
      <dgm:t>
        <a:bodyPr/>
        <a:lstStyle/>
        <a:p>
          <a:r>
            <a:rPr lang="ru-RU" b="0" i="0" smtClean="0"/>
            <a:t>Истина - это полезность знания, его эффективность</a:t>
          </a:r>
          <a:endParaRPr lang="ru-RU"/>
        </a:p>
      </dgm:t>
    </dgm:pt>
    <dgm:pt modelId="{8B6B7847-828B-4E85-B4C4-3B39D0BC9A6B}" type="parTrans" cxnId="{18DAECC1-FF80-41C4-99F7-34F133848FCA}">
      <dgm:prSet/>
      <dgm:spPr/>
      <dgm:t>
        <a:bodyPr/>
        <a:lstStyle/>
        <a:p>
          <a:endParaRPr lang="ru-RU"/>
        </a:p>
      </dgm:t>
    </dgm:pt>
    <dgm:pt modelId="{05961DA5-6B86-4E91-B615-31A40B68266F}" type="sibTrans" cxnId="{18DAECC1-FF80-41C4-99F7-34F133848FCA}">
      <dgm:prSet/>
      <dgm:spPr/>
      <dgm:t>
        <a:bodyPr/>
        <a:lstStyle/>
        <a:p>
          <a:endParaRPr lang="ru-RU"/>
        </a:p>
      </dgm:t>
    </dgm:pt>
    <dgm:pt modelId="{71303FE4-9052-45B2-8542-B196A51B252E}" type="pres">
      <dgm:prSet presAssocID="{B651CD32-E7EE-48EE-8B5E-2A64190B45A2}" presName="diagram" presStyleCnt="0">
        <dgm:presLayoutVars>
          <dgm:dir/>
          <dgm:resizeHandles val="exact"/>
        </dgm:presLayoutVars>
      </dgm:prSet>
      <dgm:spPr/>
    </dgm:pt>
    <dgm:pt modelId="{F669925A-B78F-443C-868D-FB0022A7B028}" type="pres">
      <dgm:prSet presAssocID="{CB19BFFC-B4B5-4F03-BFB8-6A59527136D6}" presName="node" presStyleLbl="node1" presStyleIdx="0" presStyleCnt="5" custLinFactNeighborX="-10934" custLinFactNeighborY="189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EDF7A3-B71B-4890-9A52-716FE6E7DED1}" type="pres">
      <dgm:prSet presAssocID="{6958893F-1E6D-4C39-8B3E-D44DD257FD7C}" presName="sibTrans" presStyleCnt="0"/>
      <dgm:spPr/>
    </dgm:pt>
    <dgm:pt modelId="{5BC0DDB0-433D-4C3D-AEE1-A4616392D5E1}" type="pres">
      <dgm:prSet presAssocID="{EC61E730-6404-4E98-B7A0-82CC09D2C8EE}" presName="node" presStyleLbl="node1" presStyleIdx="1" presStyleCnt="5" custLinFactNeighborX="26705" custLinFactNeighborY="4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E02138-B919-4A01-81BA-E2A400EE2F50}" type="pres">
      <dgm:prSet presAssocID="{FF6F1DA3-BEB7-4F78-B244-C6615604902A}" presName="sibTrans" presStyleCnt="0"/>
      <dgm:spPr/>
    </dgm:pt>
    <dgm:pt modelId="{16841A7B-26D1-4B93-88F6-47CCDF281200}" type="pres">
      <dgm:prSet presAssocID="{46D5D528-C7CD-44DA-B9B8-B3268A6320F1}" presName="node" presStyleLbl="node1" presStyleIdx="2" presStyleCnt="5" custLinFactNeighborX="422" custLinFactNeighborY="205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C1B65E-00A0-44E2-B3BD-FE7B9B7A5749}" type="pres">
      <dgm:prSet presAssocID="{26406A08-A60E-481B-868C-41B630DD7A13}" presName="sibTrans" presStyleCnt="0"/>
      <dgm:spPr/>
    </dgm:pt>
    <dgm:pt modelId="{BE121C8A-8F6B-42B8-8F4D-CD729FCB472B}" type="pres">
      <dgm:prSet presAssocID="{060FA81D-A960-4646-8570-0F3D309D5304}" presName="node" presStyleLbl="node1" presStyleIdx="3" presStyleCnt="5" custLinFactNeighborX="23866" custLinFactNeighborY="6361">
        <dgm:presLayoutVars>
          <dgm:bulletEnabled val="1"/>
        </dgm:presLayoutVars>
      </dgm:prSet>
      <dgm:spPr/>
    </dgm:pt>
    <dgm:pt modelId="{7470E3CF-CC7F-4D13-932E-DE0708BCB605}" type="pres">
      <dgm:prSet presAssocID="{05961DA5-6B86-4E91-B615-31A40B68266F}" presName="sibTrans" presStyleCnt="0"/>
      <dgm:spPr/>
    </dgm:pt>
    <dgm:pt modelId="{040304E7-B75E-4020-AFE4-D9EAB4A9A3E6}" type="pres">
      <dgm:prSet presAssocID="{561A6BD6-6A97-4AC4-A114-F0F8BA4F787A}" presName="node" presStyleLbl="node1" presStyleIdx="4" presStyleCnt="5" custLinFactNeighborX="56152" custLinFactNeighborY="12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D3F581-EA6C-42CC-9781-4155922509F6}" type="presOf" srcId="{B651CD32-E7EE-48EE-8B5E-2A64190B45A2}" destId="{71303FE4-9052-45B2-8542-B196A51B252E}" srcOrd="0" destOrd="0" presId="urn:microsoft.com/office/officeart/2005/8/layout/default"/>
    <dgm:cxn modelId="{836A3040-7461-4F5B-8061-6D46086B7D0E}" srcId="{B651CD32-E7EE-48EE-8B5E-2A64190B45A2}" destId="{CB19BFFC-B4B5-4F03-BFB8-6A59527136D6}" srcOrd="0" destOrd="0" parTransId="{515FCC27-CF0E-4CC0-ACB8-A6B463FBBF7A}" sibTransId="{6958893F-1E6D-4C39-8B3E-D44DD257FD7C}"/>
    <dgm:cxn modelId="{CB8ACC21-65D0-47CB-9B1E-8C330B902BB6}" type="presOf" srcId="{060FA81D-A960-4646-8570-0F3D309D5304}" destId="{BE121C8A-8F6B-42B8-8F4D-CD729FCB472B}" srcOrd="0" destOrd="0" presId="urn:microsoft.com/office/officeart/2005/8/layout/default"/>
    <dgm:cxn modelId="{14E6A0A3-2547-40C9-9FF2-CCCB2E1A1C59}" srcId="{B651CD32-E7EE-48EE-8B5E-2A64190B45A2}" destId="{46D5D528-C7CD-44DA-B9B8-B3268A6320F1}" srcOrd="2" destOrd="0" parTransId="{070EF18E-55FD-4640-B1C5-05C9A0AE54AC}" sibTransId="{26406A08-A60E-481B-868C-41B630DD7A13}"/>
    <dgm:cxn modelId="{3145B8CE-18CD-4FB0-B0F3-E39B2DCCB9AF}" srcId="{B651CD32-E7EE-48EE-8B5E-2A64190B45A2}" destId="{561A6BD6-6A97-4AC4-A114-F0F8BA4F787A}" srcOrd="4" destOrd="0" parTransId="{C800FB76-0CC0-4699-A5E0-0C1D878E317A}" sibTransId="{769C88D9-5399-4FDA-A673-D097B57A16AE}"/>
    <dgm:cxn modelId="{18DAECC1-FF80-41C4-99F7-34F133848FCA}" srcId="{B651CD32-E7EE-48EE-8B5E-2A64190B45A2}" destId="{060FA81D-A960-4646-8570-0F3D309D5304}" srcOrd="3" destOrd="0" parTransId="{8B6B7847-828B-4E85-B4C4-3B39D0BC9A6B}" sibTransId="{05961DA5-6B86-4E91-B615-31A40B68266F}"/>
    <dgm:cxn modelId="{7B76DDC0-2485-4E4F-8E88-8DDB2DE3882A}" type="presOf" srcId="{46D5D528-C7CD-44DA-B9B8-B3268A6320F1}" destId="{16841A7B-26D1-4B93-88F6-47CCDF281200}" srcOrd="0" destOrd="0" presId="urn:microsoft.com/office/officeart/2005/8/layout/default"/>
    <dgm:cxn modelId="{916592FD-5679-4B19-B51A-96A6BD7FE316}" type="presOf" srcId="{CB19BFFC-B4B5-4F03-BFB8-6A59527136D6}" destId="{F669925A-B78F-443C-868D-FB0022A7B028}" srcOrd="0" destOrd="0" presId="urn:microsoft.com/office/officeart/2005/8/layout/default"/>
    <dgm:cxn modelId="{2199423D-005A-421D-9BC7-39702DF0A3E4}" srcId="{B651CD32-E7EE-48EE-8B5E-2A64190B45A2}" destId="{EC61E730-6404-4E98-B7A0-82CC09D2C8EE}" srcOrd="1" destOrd="0" parTransId="{272EE6A7-A07F-4FC0-9B78-E3CF0B65567E}" sibTransId="{FF6F1DA3-BEB7-4F78-B244-C6615604902A}"/>
    <dgm:cxn modelId="{B1330620-1082-4053-9F6F-9FD2FC332C6E}" type="presOf" srcId="{EC61E730-6404-4E98-B7A0-82CC09D2C8EE}" destId="{5BC0DDB0-433D-4C3D-AEE1-A4616392D5E1}" srcOrd="0" destOrd="0" presId="urn:microsoft.com/office/officeart/2005/8/layout/default"/>
    <dgm:cxn modelId="{7AEDA310-CFB2-4404-B529-BE234308BA1C}" type="presOf" srcId="{561A6BD6-6A97-4AC4-A114-F0F8BA4F787A}" destId="{040304E7-B75E-4020-AFE4-D9EAB4A9A3E6}" srcOrd="0" destOrd="0" presId="urn:microsoft.com/office/officeart/2005/8/layout/default"/>
    <dgm:cxn modelId="{691E4262-691D-44FB-80B4-50AA2DD7E5C6}" type="presParOf" srcId="{71303FE4-9052-45B2-8542-B196A51B252E}" destId="{F669925A-B78F-443C-868D-FB0022A7B028}" srcOrd="0" destOrd="0" presId="urn:microsoft.com/office/officeart/2005/8/layout/default"/>
    <dgm:cxn modelId="{762BCDF6-A697-4F05-9A23-5AB64011986E}" type="presParOf" srcId="{71303FE4-9052-45B2-8542-B196A51B252E}" destId="{36EDF7A3-B71B-4890-9A52-716FE6E7DED1}" srcOrd="1" destOrd="0" presId="urn:microsoft.com/office/officeart/2005/8/layout/default"/>
    <dgm:cxn modelId="{EECFD2EB-4F8E-47CD-8CE1-42B18B9EA721}" type="presParOf" srcId="{71303FE4-9052-45B2-8542-B196A51B252E}" destId="{5BC0DDB0-433D-4C3D-AEE1-A4616392D5E1}" srcOrd="2" destOrd="0" presId="urn:microsoft.com/office/officeart/2005/8/layout/default"/>
    <dgm:cxn modelId="{DD92AA0E-BC47-4300-816D-38224181D327}" type="presParOf" srcId="{71303FE4-9052-45B2-8542-B196A51B252E}" destId="{BBE02138-B919-4A01-81BA-E2A400EE2F50}" srcOrd="3" destOrd="0" presId="urn:microsoft.com/office/officeart/2005/8/layout/default"/>
    <dgm:cxn modelId="{9EBF000A-AB54-4597-83CC-B9473058FA30}" type="presParOf" srcId="{71303FE4-9052-45B2-8542-B196A51B252E}" destId="{16841A7B-26D1-4B93-88F6-47CCDF281200}" srcOrd="4" destOrd="0" presId="urn:microsoft.com/office/officeart/2005/8/layout/default"/>
    <dgm:cxn modelId="{BFF005FA-7ED2-40F8-B61D-794D1EC0EFF1}" type="presParOf" srcId="{71303FE4-9052-45B2-8542-B196A51B252E}" destId="{1FC1B65E-00A0-44E2-B3BD-FE7B9B7A5749}" srcOrd="5" destOrd="0" presId="urn:microsoft.com/office/officeart/2005/8/layout/default"/>
    <dgm:cxn modelId="{2B6F0EA8-53DB-4C8A-9DF1-4B6C8EC03208}" type="presParOf" srcId="{71303FE4-9052-45B2-8542-B196A51B252E}" destId="{BE121C8A-8F6B-42B8-8F4D-CD729FCB472B}" srcOrd="6" destOrd="0" presId="urn:microsoft.com/office/officeart/2005/8/layout/default"/>
    <dgm:cxn modelId="{E238541A-4496-4352-8FA5-1050E0C3664F}" type="presParOf" srcId="{71303FE4-9052-45B2-8542-B196A51B252E}" destId="{7470E3CF-CC7F-4D13-932E-DE0708BCB605}" srcOrd="7" destOrd="0" presId="urn:microsoft.com/office/officeart/2005/8/layout/default"/>
    <dgm:cxn modelId="{6A97E0C5-4660-452C-AB94-28B6DC0732D2}" type="presParOf" srcId="{71303FE4-9052-45B2-8542-B196A51B252E}" destId="{040304E7-B75E-4020-AFE4-D9EAB4A9A3E6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428604"/>
            <a:ext cx="6500826" cy="2044270"/>
          </a:xfrm>
        </p:spPr>
        <p:txBody>
          <a:bodyPr/>
          <a:lstStyle/>
          <a:p>
            <a:r>
              <a:rPr lang="ru-RU" dirty="0" smtClean="0"/>
              <a:t>Презентация на тему</a:t>
            </a:r>
            <a:br>
              <a:rPr lang="ru-RU" dirty="0" smtClean="0"/>
            </a:br>
            <a:r>
              <a:rPr lang="ru-RU" dirty="0" smtClean="0"/>
              <a:t>«Понятие истины»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14612" y="4214818"/>
            <a:ext cx="30807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 студент 2 курса </a:t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21р-14</a:t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Базанов</a:t>
            </a:r>
            <a:r>
              <a:rPr lang="ru-RU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Илья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89913" y="5643578"/>
            <a:ext cx="35958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Преподаватель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Маскарина</a:t>
            </a:r>
            <a:b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Татьяна Алексеевна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57752" y="71414"/>
            <a:ext cx="1983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КМПО </a:t>
            </a:r>
            <a:r>
              <a:rPr lang="ru-RU" sz="2000" dirty="0" err="1" smtClean="0">
                <a:solidFill>
                  <a:schemeClr val="bg1"/>
                </a:solidFill>
              </a:rPr>
              <a:t>РАНХиГС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allAtOnce"/>
      <p:bldP spid="5" grpId="1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714612" y="1000108"/>
            <a:ext cx="6429388" cy="5143536"/>
          </a:xfrm>
        </p:spPr>
        <p:txBody>
          <a:bodyPr>
            <a:normAutofit/>
          </a:bodyPr>
          <a:lstStyle/>
          <a:p>
            <a:pPr algn="l"/>
            <a:r>
              <a:rPr lang="ru-RU" sz="4400" b="1" dirty="0" smtClean="0"/>
              <a:t>В-четвертых</a:t>
            </a:r>
            <a:r>
              <a:rPr lang="ru-RU" sz="5700" b="1" dirty="0" smtClean="0"/>
              <a:t>,</a:t>
            </a:r>
            <a:br>
              <a:rPr lang="ru-RU" sz="5700" b="1" dirty="0" smtClean="0"/>
            </a:br>
            <a:r>
              <a:rPr lang="ru-RU" sz="4100" dirty="0" smtClean="0"/>
              <a:t> </a:t>
            </a:r>
            <a:r>
              <a:rPr lang="ru-RU" sz="3600" dirty="0" smtClean="0"/>
              <a:t>признается, что истина не только статичное, но также и динамичное образование; истина есть процесс.</a:t>
            </a:r>
            <a:endParaRPr lang="ru-RU" sz="3600" dirty="0"/>
          </a:p>
        </p:txBody>
      </p:sp>
      <p:pic>
        <p:nvPicPr>
          <p:cNvPr id="6" name="Рисунок 5" descr="i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857232"/>
            <a:ext cx="2071702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7786742" cy="607223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моменты отграничивают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диалектическо-реалистическое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понимание истины от агностицизма, идеализма и упрощенного материализма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 из определений объективной истины таково: истина - это адекватное отражение объекта познающим субъектом, воспроизводящее познаваемый объект так, как он существует сам по себе, вне сознания.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15372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1439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8143900" cy="742952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736"/>
            <a:ext cx="7786742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Критика конвенционализма, релятивизма и догматизма в понимании истины.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357430"/>
            <a:ext cx="7572396" cy="484632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Существуют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две крайние позиции в понимании отношения абсолютного и относительного моментов в истине. Догматизм преувеличивает значение устойчивого момента, релятивизм — изменчивой стороны каждой истины.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mlconvd-mfEt6m_html_m639e18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4000500"/>
            <a:ext cx="3810000" cy="28575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7686700" cy="484632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абсолютное в объективной истине) - это полное, исчерпывающее знание о действительности, которое в границах конкретного этапа развития науки не уточняется и не дополняется, это идеал, который не может быть достигнут, хотя познание и приближается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нему,это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элемент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знаний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который не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может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быть опровергнут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будущем.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5900750" cy="677246"/>
          </a:xfrm>
        </p:spPr>
        <p:txBody>
          <a:bodyPr/>
          <a:lstStyle/>
          <a:p>
            <a:r>
              <a:rPr lang="ru-RU" dirty="0" smtClean="0"/>
              <a:t>Абсолютная истина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результат познания отдельных сторон изучаемых объектов (констатация фактов, что не тождественно абсолютному знанию всего содержания данных фактов);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окончательное знание определенных аспектов действительности;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то содержание относительной истины, которое сохраняется в процессе дальнейшего познания;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полное, актуально никогда целиком не достижимое знание о мире и о сложноорганизованных системах.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239000" cy="1143000"/>
          </a:xfrm>
        </p:spPr>
        <p:txBody>
          <a:bodyPr/>
          <a:lstStyle/>
          <a:p>
            <a:r>
              <a:rPr lang="ru-RU" dirty="0" smtClean="0"/>
              <a:t>Такая истина есть: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6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9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4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3357562"/>
            <a:ext cx="5715040" cy="328614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7239000" cy="484632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применении к достаточно развитому научному теоретическому познанию абсолютная истина - это полное, исчерпывающее знание о предмете (сложноорганизованной материальной системе или мире в целом); относительная же истина - это неполное знание о том же самом предмете.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2714612" y="500042"/>
            <a:ext cx="6146748" cy="4355384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Поиск надежного критерия идет в философии издавна.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Рационалисты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Декарт и Спиноза - считали таким критерием ясность и отчетливость мыслимого. Вообще говоря, ясность годится как критерий истины в простых случаях, но критерий этот субъективен, а потому и ненадежен - ясным может представляться и заблуждение, особенно потому, что это мое заблуждение.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8670"/>
            <a:ext cx="2674037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26934">
            <a:off x="726379" y="1375223"/>
            <a:ext cx="4214842" cy="4071966"/>
          </a:xfrm>
        </p:spPr>
        <p:txBody>
          <a:bodyPr>
            <a:noAutofit/>
          </a:bodyPr>
          <a:lstStyle/>
          <a:p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лучах сознания истина предстает в собственной и живой форме знания. Извечна гармония истины и красоты. В глубокой древности египетские мудрецы в знак непогрешимости и мудрости носили золотую цепь с драгоценным камнем, называвшуюся истиной.</a:t>
            </a:r>
            <a:b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7929618" cy="484632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Ясно то, что открыто для наблюдающего разума и с очевидностью признается таковым, не возбуждая сомнений.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такой истины — «квадрат имеет четыре стороны». Подобного рода истины — результат «естественного света разума». Как свет обнаруживает и себя самого, и окружающую тьму, так и истина есть мерило и себя самой, и заблуждения. Сократ первый увидел в отвлеченности и ясности наших суждений основной признак их истинности. Декарт утверждал, что все вещи, познаваемые нами ясно и отчетливо, и на самом деле таковы, как мы их познаем. Выдвинутый Декартом критерий истины, который он полагал в ясности и очевидности знания, во многом содействовал отчетливости мышления. Однако этот критерий не гарантирует надежности.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85728"/>
            <a:ext cx="5429288" cy="857272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7643866" cy="5072098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Подводя 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итог, 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можно сказать, что проблемы, касающиеся истины, ее критериев, интересовали людей с глубокой 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древности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как широчайшая система человеческой деятельности оправдывает существование познания и помогает правильно понять все его нюансы, справиться с его сложностью и противоречивостью. Именно практика становится последним аргументом в длинной цепи разнообразных возражений против скептицизма и агностицизма, которые, несомненно, внесли свой живой вклад в постижение природы познавательной 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6143668" cy="857248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1285860"/>
            <a:ext cx="3617771" cy="498098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ио есть истин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1"/>
            <a:ext cx="3714776" cy="2071677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7686700" cy="4846320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величайшая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и личная ценность. Она укоренена в жизни общества, играя в нем важную социальную и нравственно-психологическую роль. Ценность истины всегда неизмеримо велика, а время ее только увеличивает. Обычно истину определяют как соответствие знания объекту. Истина — это адекватная информация об объекте, получаемая посредством его чувственного или интеллектуального постижения либо сообщения о нем и характеризуемая с точки зрения ее достоверности.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14290"/>
            <a:ext cx="4043362" cy="8201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Таким образом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7858180" cy="4846320"/>
          </a:xfrm>
        </p:spPr>
        <p:txBody>
          <a:bodyPr>
            <a:no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Истина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существует не как объективная, а как субъективная, духовная реальность в ее информационном и ценностном аспектах. Ценность знания определяется мерой его истинности. Другими словами, истина есть свойство знания, а не самого объекта познания. Не только совпадение знания с предметом, но и предмета с познанием. Истина предметна, ее нужно не только постичь, но и осуществить. Нужно создать предметный мир, соответствующий нашим понятиям о нем, нашим моральным, эстетическим, социально-политическим, экономическим потребностям и идеалам. Такое понимание истины открывает более тонкие и адекватные ее связи с Красотой и Добром, превращая их единство во внутреннее дифференцированное тождество.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4810140" cy="928686"/>
          </a:xfrm>
        </p:spPr>
        <p:txBody>
          <a:bodyPr/>
          <a:lstStyle/>
          <a:p>
            <a:r>
              <a:rPr lang="ru-RU" dirty="0" smtClean="0"/>
              <a:t>Понятие истины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7686700" cy="4846320"/>
          </a:xfrm>
        </p:spPr>
        <p:txBody>
          <a:bodyPr/>
          <a:lstStyle/>
          <a:p>
            <a:r>
              <a:rPr lang="ru-RU" dirty="0" smtClean="0"/>
              <a:t>Понятие истины </a:t>
            </a:r>
            <a:r>
              <a:rPr lang="ru-RU" dirty="0" smtClean="0"/>
              <a:t>относится </a:t>
            </a:r>
            <a:r>
              <a:rPr lang="ru-RU" dirty="0" smtClean="0"/>
              <a:t>к важнейшим в общей системе мировоззренческих проблем. Оно находится в одном ряду с такими понятиями, как "справедливость", "добро", "смысл жизни</a:t>
            </a:r>
            <a:r>
              <a:rPr lang="ru-RU" dirty="0" smtClean="0"/>
              <a:t>".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От того, как трактуется истина, как решается вопрос, достижима ли она, - зависит зачастую и жизненная позиция человека, понимания им своего назначения.</a:t>
            </a:r>
          </a:p>
          <a:p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5286388"/>
            <a:ext cx="3933830" cy="1238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14396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Имеются разные определения истины: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642910" y="1214422"/>
          <a:ext cx="6834214" cy="503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500174"/>
            <a:ext cx="8786842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Современная трактовка истины, которую, разделяют большинство философов, включает в себя следующие моменты: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786058"/>
            <a:ext cx="7829576" cy="4846320"/>
          </a:xfrm>
        </p:spPr>
        <p:txBody>
          <a:bodyPr/>
          <a:lstStyle/>
          <a:p>
            <a:r>
              <a:rPr lang="ru-RU" dirty="0" smtClean="0"/>
              <a:t>· </a:t>
            </a:r>
            <a:r>
              <a:rPr lang="ru-RU" b="1" dirty="0" smtClean="0"/>
              <a:t>Во-первых</a:t>
            </a:r>
            <a:r>
              <a:rPr lang="ru-RU" dirty="0" smtClean="0"/>
              <a:t>, понятие "действительность" трактуется как объективная реальность, существующая до и независимо от нашего сознания, как состоящая не только из явлений, но и из сущностей, скрывающихся за ними, в них проявляющихся.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2786050" y="857232"/>
            <a:ext cx="5861028" cy="1643074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 </a:t>
            </a:r>
            <a:r>
              <a:rPr lang="ru-RU" sz="3200" b="1" dirty="0" smtClean="0"/>
              <a:t>Во-вторых</a:t>
            </a:r>
            <a:r>
              <a:rPr lang="ru-RU" sz="3200" dirty="0" smtClean="0"/>
              <a:t>,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в </a:t>
            </a:r>
            <a:r>
              <a:rPr lang="ru-RU" sz="3200" dirty="0" smtClean="0"/>
              <a:t>"действительность" входит также и субъективная действительность, познается, отражается в истине также и духовная реальность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142984"/>
            <a:ext cx="2071702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024x1024s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214422"/>
            <a:ext cx="2214554" cy="2214554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928926" y="428604"/>
            <a:ext cx="5114778" cy="1101248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/>
              <a:t>В-третьих, </a:t>
            </a: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dirty="0" smtClean="0"/>
              <a:t>познание</a:t>
            </a:r>
            <a:r>
              <a:rPr lang="ru-RU" sz="3000" dirty="0" smtClean="0"/>
              <a:t>, его результат - истина, а также сам объект понимаются как неразрывно связанные с предметно-чувственной деятельностью человека, с практикой; объект задается через практику; истина, т.е. достоверное знание сущности и ее проявлений, воспроизводима на практике.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</TotalTime>
  <Words>610</Words>
  <PresentationFormat>Экран (4:3)</PresentationFormat>
  <Paragraphs>39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Изящная</vt:lpstr>
      <vt:lpstr>Презентация на тему «Понятие истины»</vt:lpstr>
      <vt:lpstr>В лучах сознания истина предстает в собственной и живой форме знания. Извечна гармония истины и красоты. В глубокой древности египетские мудрецы в знак непогрешимости и мудрости носили золотую цепь с драгоценным камнем, называвшуюся истиной. </vt:lpstr>
      <vt:lpstr>Слайд 3</vt:lpstr>
      <vt:lpstr>Таким образом </vt:lpstr>
      <vt:lpstr>Понятие истины</vt:lpstr>
      <vt:lpstr>Имеются разные определения истины:</vt:lpstr>
      <vt:lpstr>Современная трактовка истины, которую, разделяют большинство философов, включает в себя следующие моменты: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Критика конвенционализма, релятивизма и догматизма в понимании истины. </vt:lpstr>
      <vt:lpstr>Абсолютная истина</vt:lpstr>
      <vt:lpstr>Такая истина есть:</vt:lpstr>
      <vt:lpstr>Слайд 18</vt:lpstr>
      <vt:lpstr>Слайд 19</vt:lpstr>
      <vt:lpstr>Слайд 20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«Понятие истины»</dc:title>
  <dc:creator>Сергей</dc:creator>
  <cp:lastModifiedBy>Сергей</cp:lastModifiedBy>
  <cp:revision>6</cp:revision>
  <dcterms:created xsi:type="dcterms:W3CDTF">2015-11-20T17:18:42Z</dcterms:created>
  <dcterms:modified xsi:type="dcterms:W3CDTF">2015-11-20T18:12:22Z</dcterms:modified>
</cp:coreProperties>
</file>