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9" r:id="rId3"/>
    <p:sldId id="276" r:id="rId4"/>
    <p:sldId id="275" r:id="rId5"/>
    <p:sldId id="274" r:id="rId6"/>
    <p:sldId id="273" r:id="rId7"/>
    <p:sldId id="272" r:id="rId8"/>
    <p:sldId id="271" r:id="rId9"/>
    <p:sldId id="270" r:id="rId10"/>
    <p:sldId id="269" r:id="rId11"/>
    <p:sldId id="257" r:id="rId12"/>
    <p:sldId id="258" r:id="rId13"/>
    <p:sldId id="262" r:id="rId14"/>
    <p:sldId id="263" r:id="rId15"/>
    <p:sldId id="277" r:id="rId16"/>
    <p:sldId id="278" r:id="rId17"/>
    <p:sldId id="268" r:id="rId18"/>
    <p:sldId id="261" r:id="rId19"/>
    <p:sldId id="260" r:id="rId20"/>
    <p:sldId id="267" r:id="rId21"/>
    <p:sldId id="264" r:id="rId22"/>
    <p:sldId id="25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F5319-7024-41B7-A248-1CE9F7AD6C3C}" type="doc">
      <dgm:prSet loTypeId="urn:microsoft.com/office/officeart/2005/8/layout/hList3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2120419-CC70-4F08-8DE2-7F46341BDF98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Оформление категории «бытие» в философии было вызвано необходимостью дать ответ на два важных мировоззренческих вопроса</a:t>
          </a:r>
          <a:endParaRPr lang="ru-RU" sz="28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0B2520-7D57-41D5-B542-CB066CFB284F}" type="parTrans" cxnId="{E2659B46-0C13-4E24-B501-B204DD769146}">
      <dgm:prSet/>
      <dgm:spPr/>
      <dgm:t>
        <a:bodyPr/>
        <a:lstStyle/>
        <a:p>
          <a:endParaRPr lang="ru-RU"/>
        </a:p>
      </dgm:t>
    </dgm:pt>
    <dgm:pt modelId="{67C70AD8-A383-4FA0-9325-9E9E40D388A6}" type="sibTrans" cxnId="{E2659B46-0C13-4E24-B501-B204DD769146}">
      <dgm:prSet/>
      <dgm:spPr/>
      <dgm:t>
        <a:bodyPr/>
        <a:lstStyle/>
        <a:p>
          <a:endParaRPr lang="ru-RU"/>
        </a:p>
      </dgm:t>
    </dgm:pt>
    <dgm:pt modelId="{73F34412-21E2-4BE0-92CC-C58B1E706876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0000" prstMaterial="metal">
          <a:bevelT w="20000" h="9000" prst="coolSlant"/>
          <a:contourClr>
            <a:schemeClr val="accent6">
              <a:shade val="30000"/>
              <a:satMod val="200000"/>
            </a:schemeClr>
          </a:contourClr>
        </a:sp3d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Окружающая человека реальность наполнена многообразием разнородных вещей, идей, понятий, несхожи друг с другом.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/>
          </a:r>
          <a:br>
            <a:rPr lang="ru-RU" dirty="0" smtClean="0"/>
          </a:b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Отделены ли  они друг от друга или мир целостен и в его основание есть нечто, что обеспечивает единство мира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21B706-D561-49FE-81BA-B0033B437FA4}" type="parTrans" cxnId="{42D0F552-475C-4598-B9DC-1FBBFC6F4298}">
      <dgm:prSet/>
      <dgm:spPr/>
      <dgm:t>
        <a:bodyPr/>
        <a:lstStyle/>
        <a:p>
          <a:endParaRPr lang="ru-RU"/>
        </a:p>
      </dgm:t>
    </dgm:pt>
    <dgm:pt modelId="{D62E3491-6992-4F0B-8D64-CA8F23AF93D5}" type="sibTrans" cxnId="{42D0F552-475C-4598-B9DC-1FBBFC6F4298}">
      <dgm:prSet/>
      <dgm:spPr/>
      <dgm:t>
        <a:bodyPr/>
        <a:lstStyle/>
        <a:p>
          <a:endParaRPr lang="ru-RU"/>
        </a:p>
      </dgm:t>
    </dgm:pt>
    <dgm:pt modelId="{DB53EAA4-ABFD-4A48-AB6F-D5D485C899FE}">
      <dgm:prSet phldrT="[Текст]" custT="1"/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Ничего из видимого нами не является вечным:</a:t>
          </a:r>
          <a:b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всё возникает, изменяется, разрушается и уходит из мира</a:t>
          </a:r>
          <a:r>
            <a:rPr lang="ru-RU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/>
          </a:r>
          <a:br>
            <a:rPr lang="ru-RU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1900" dirty="0" smtClean="0"/>
            <a:t/>
          </a:r>
          <a:br>
            <a:rPr lang="ru-RU" sz="1900" dirty="0" smtClean="0"/>
          </a:br>
          <a:r>
            <a:rPr lang="ru-RU" sz="1900" dirty="0" smtClean="0"/>
            <a:t/>
          </a:r>
          <a:br>
            <a:rPr lang="ru-RU" sz="1900" dirty="0" smtClean="0"/>
          </a:br>
          <a:r>
            <a:rPr lang="ru-RU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Есть ли в мире нечто, существующее всегда, то, что никогда не изменяется, или всё, что есть, обречено на распад и гибель?</a:t>
          </a:r>
          <a:endParaRPr lang="ru-RU" sz="26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894D5A-82D3-4D16-B660-1A1010AB8429}" type="parTrans" cxnId="{8E2B6DBE-D49A-4DBC-B8EB-017BD5C5796E}">
      <dgm:prSet/>
      <dgm:spPr/>
      <dgm:t>
        <a:bodyPr/>
        <a:lstStyle/>
        <a:p>
          <a:endParaRPr lang="ru-RU"/>
        </a:p>
      </dgm:t>
    </dgm:pt>
    <dgm:pt modelId="{06CAD2E8-52C8-44D0-81F7-CCF5C5EA8691}" type="sibTrans" cxnId="{8E2B6DBE-D49A-4DBC-B8EB-017BD5C5796E}">
      <dgm:prSet/>
      <dgm:spPr/>
      <dgm:t>
        <a:bodyPr/>
        <a:lstStyle/>
        <a:p>
          <a:endParaRPr lang="ru-RU"/>
        </a:p>
      </dgm:t>
    </dgm:pt>
    <dgm:pt modelId="{596F4B6D-3056-40CC-B988-5A46D3CDC409}" type="pres">
      <dgm:prSet presAssocID="{BF1F5319-7024-41B7-A248-1CE9F7AD6C3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718910-15A9-489B-AB33-E862B76D7D89}" type="pres">
      <dgm:prSet presAssocID="{E2120419-CC70-4F08-8DE2-7F46341BDF98}" presName="roof" presStyleLbl="dkBgShp" presStyleIdx="0" presStyleCnt="2"/>
      <dgm:spPr/>
      <dgm:t>
        <a:bodyPr/>
        <a:lstStyle/>
        <a:p>
          <a:endParaRPr lang="ru-RU"/>
        </a:p>
      </dgm:t>
    </dgm:pt>
    <dgm:pt modelId="{F85ABA3C-5D00-4764-8348-1210A69B8FEF}" type="pres">
      <dgm:prSet presAssocID="{E2120419-CC70-4F08-8DE2-7F46341BDF98}" presName="pillars" presStyleCnt="0"/>
      <dgm:spPr/>
    </dgm:pt>
    <dgm:pt modelId="{DD340450-3C99-47C4-87B6-E5ED04D30D76}" type="pres">
      <dgm:prSet presAssocID="{E2120419-CC70-4F08-8DE2-7F46341BDF98}" presName="pillar1" presStyleLbl="node1" presStyleIdx="0" presStyleCnt="2" custScaleX="60274" custScaleY="98414" custLinFactNeighborX="1383" custLinFactNeighborY="8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727460-3CD8-4457-BC54-A68B52846F52}" type="pres">
      <dgm:prSet presAssocID="{DB53EAA4-ABFD-4A48-AB6F-D5D485C899FE}" presName="pillarX" presStyleLbl="node1" presStyleIdx="1" presStyleCnt="2" custScaleX="60857" custScaleY="100000" custLinFactNeighborX="1667" custLinFactNeighborY="15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08538-10CF-4CA2-97C8-2B43EC8C0388}" type="pres">
      <dgm:prSet presAssocID="{E2120419-CC70-4F08-8DE2-7F46341BDF98}" presName="base" presStyleLbl="dkBgShp" presStyleIdx="1" presStyleCnt="2" custFlipVert="1" custFlipHor="1" custScaleX="18043" custScaleY="23731"/>
      <dgm:spPr>
        <a:prstGeom prst="quadArrow">
          <a:avLst/>
        </a:prstGeom>
      </dgm:spPr>
    </dgm:pt>
  </dgm:ptLst>
  <dgm:cxnLst>
    <dgm:cxn modelId="{8E2B6DBE-D49A-4DBC-B8EB-017BD5C5796E}" srcId="{E2120419-CC70-4F08-8DE2-7F46341BDF98}" destId="{DB53EAA4-ABFD-4A48-AB6F-D5D485C899FE}" srcOrd="1" destOrd="0" parTransId="{6F894D5A-82D3-4D16-B660-1A1010AB8429}" sibTransId="{06CAD2E8-52C8-44D0-81F7-CCF5C5EA8691}"/>
    <dgm:cxn modelId="{783E5B46-7CFA-4518-8DF2-B6B883E6C35F}" type="presOf" srcId="{DB53EAA4-ABFD-4A48-AB6F-D5D485C899FE}" destId="{B0727460-3CD8-4457-BC54-A68B52846F52}" srcOrd="0" destOrd="0" presId="urn:microsoft.com/office/officeart/2005/8/layout/hList3"/>
    <dgm:cxn modelId="{E2659B46-0C13-4E24-B501-B204DD769146}" srcId="{BF1F5319-7024-41B7-A248-1CE9F7AD6C3C}" destId="{E2120419-CC70-4F08-8DE2-7F46341BDF98}" srcOrd="0" destOrd="0" parTransId="{440B2520-7D57-41D5-B542-CB066CFB284F}" sibTransId="{67C70AD8-A383-4FA0-9325-9E9E40D388A6}"/>
    <dgm:cxn modelId="{85D12777-FD7C-48F0-8F38-7A100C6BC157}" type="presOf" srcId="{BF1F5319-7024-41B7-A248-1CE9F7AD6C3C}" destId="{596F4B6D-3056-40CC-B988-5A46D3CDC409}" srcOrd="0" destOrd="0" presId="urn:microsoft.com/office/officeart/2005/8/layout/hList3"/>
    <dgm:cxn modelId="{CD2D9F04-4691-42C8-A9FD-27F6547333E4}" type="presOf" srcId="{E2120419-CC70-4F08-8DE2-7F46341BDF98}" destId="{04718910-15A9-489B-AB33-E862B76D7D89}" srcOrd="0" destOrd="0" presId="urn:microsoft.com/office/officeart/2005/8/layout/hList3"/>
    <dgm:cxn modelId="{42D0F552-475C-4598-B9DC-1FBBFC6F4298}" srcId="{E2120419-CC70-4F08-8DE2-7F46341BDF98}" destId="{73F34412-21E2-4BE0-92CC-C58B1E706876}" srcOrd="0" destOrd="0" parTransId="{0221B706-D561-49FE-81BA-B0033B437FA4}" sibTransId="{D62E3491-6992-4F0B-8D64-CA8F23AF93D5}"/>
    <dgm:cxn modelId="{59964424-8D1B-4936-A0C6-6A48B4ABE9FA}" type="presOf" srcId="{73F34412-21E2-4BE0-92CC-C58B1E706876}" destId="{DD340450-3C99-47C4-87B6-E5ED04D30D76}" srcOrd="0" destOrd="0" presId="urn:microsoft.com/office/officeart/2005/8/layout/hList3"/>
    <dgm:cxn modelId="{46B26F0E-5980-4D9B-ADB4-D9407B297B89}" type="presParOf" srcId="{596F4B6D-3056-40CC-B988-5A46D3CDC409}" destId="{04718910-15A9-489B-AB33-E862B76D7D89}" srcOrd="0" destOrd="0" presId="urn:microsoft.com/office/officeart/2005/8/layout/hList3"/>
    <dgm:cxn modelId="{7D9BF900-3F8E-4769-B284-C1CB72DF56AF}" type="presParOf" srcId="{596F4B6D-3056-40CC-B988-5A46D3CDC409}" destId="{F85ABA3C-5D00-4764-8348-1210A69B8FEF}" srcOrd="1" destOrd="0" presId="urn:microsoft.com/office/officeart/2005/8/layout/hList3"/>
    <dgm:cxn modelId="{80A44F35-6201-4E39-95B2-19EA261ED130}" type="presParOf" srcId="{F85ABA3C-5D00-4764-8348-1210A69B8FEF}" destId="{DD340450-3C99-47C4-87B6-E5ED04D30D76}" srcOrd="0" destOrd="0" presId="urn:microsoft.com/office/officeart/2005/8/layout/hList3"/>
    <dgm:cxn modelId="{9FB6BE75-E3BB-4C5E-B861-4C6197EBC06D}" type="presParOf" srcId="{F85ABA3C-5D00-4764-8348-1210A69B8FEF}" destId="{B0727460-3CD8-4457-BC54-A68B52846F52}" srcOrd="1" destOrd="0" presId="urn:microsoft.com/office/officeart/2005/8/layout/hList3"/>
    <dgm:cxn modelId="{7C16465A-5373-42C3-9591-312FD6B795DF}" type="presParOf" srcId="{596F4B6D-3056-40CC-B988-5A46D3CDC409}" destId="{73608538-10CF-4CA2-97C8-2B43EC8C0388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CF1AF3-788C-4C43-A309-893E2EABE1F2}" type="doc">
      <dgm:prSet loTypeId="urn:microsoft.com/office/officeart/2005/8/layout/defaul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3E2CC2A-3FD7-4496-BB12-240F2A117A4E}">
      <dgm:prSet phldrT="[Текст]"/>
      <dgm:spPr/>
      <dgm:t>
        <a:bodyPr/>
        <a:lstStyle/>
        <a:p>
          <a:r>
            <a:rPr lang="ru-RU" dirty="0" smtClean="0"/>
            <a:t>И камень, и человек, и произведение искусства, и явления природы, и мудрость и безумие - всё это </a:t>
          </a:r>
          <a:endParaRPr lang="ru-RU" dirty="0"/>
        </a:p>
      </dgm:t>
    </dgm:pt>
    <dgm:pt modelId="{788A7CC9-08F5-4B7E-976A-ED1357F05AA4}" type="parTrans" cxnId="{8A06EDF9-BEA6-41FE-919F-39F133F869CA}">
      <dgm:prSet/>
      <dgm:spPr/>
      <dgm:t>
        <a:bodyPr/>
        <a:lstStyle/>
        <a:p>
          <a:endParaRPr lang="ru-RU"/>
        </a:p>
      </dgm:t>
    </dgm:pt>
    <dgm:pt modelId="{6BC9868B-5F75-44E1-B0E0-4D02307243C5}" type="sibTrans" cxnId="{8A06EDF9-BEA6-41FE-919F-39F133F869CA}">
      <dgm:prSet/>
      <dgm:spPr/>
      <dgm:t>
        <a:bodyPr/>
        <a:lstStyle/>
        <a:p>
          <a:endParaRPr lang="ru-RU"/>
        </a:p>
      </dgm:t>
    </dgm:pt>
    <dgm:pt modelId="{755CA0BF-97DE-4B97-BE72-2F2D8B5C032B}">
      <dgm:prSet phldrT="[Текст]" custT="1"/>
      <dgm:spPr/>
      <dgm:t>
        <a:bodyPr/>
        <a:lstStyle/>
        <a:p>
          <a:r>
            <a: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Есть </a:t>
          </a:r>
          <a:endParaRPr lang="ru-RU" sz="17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69FFFB-0679-46FA-B781-38CBDEB7B89D}" type="parTrans" cxnId="{55133216-5FEE-452A-8B1D-8FC9F5D63B87}">
      <dgm:prSet/>
      <dgm:spPr/>
      <dgm:t>
        <a:bodyPr/>
        <a:lstStyle/>
        <a:p>
          <a:endParaRPr lang="ru-RU"/>
        </a:p>
      </dgm:t>
    </dgm:pt>
    <dgm:pt modelId="{3C783B33-5799-48AA-94A9-83ED6D359047}" type="sibTrans" cxnId="{55133216-5FEE-452A-8B1D-8FC9F5D63B87}">
      <dgm:prSet/>
      <dgm:spPr/>
      <dgm:t>
        <a:bodyPr/>
        <a:lstStyle/>
        <a:p>
          <a:endParaRPr lang="ru-RU"/>
        </a:p>
      </dgm:t>
    </dgm:pt>
    <dgm:pt modelId="{2367CBFC-2B0D-4FE9-9271-815363C51ED9}">
      <dgm:prSet phldrT="[Текст]"/>
      <dgm:spPr/>
      <dgm:t>
        <a:bodyPr/>
        <a:lstStyle/>
        <a:p>
          <a:r>
            <a:rPr lang="ru-RU" dirty="0" smtClean="0"/>
            <a:t>Все многообразные вещи и идеи мира связаны воедино общими признаком «быть»</a:t>
          </a:r>
          <a:br>
            <a:rPr lang="ru-RU" dirty="0" smtClean="0"/>
          </a:b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Это общее, объединяющее свойство и получило название </a:t>
          </a:r>
          <a:r>
            <a:rPr lang="ru-RU" b="1" dirty="0" smtClean="0"/>
            <a:t>бытия</a:t>
          </a:r>
          <a:endParaRPr lang="ru-RU" b="1" dirty="0"/>
        </a:p>
      </dgm:t>
    </dgm:pt>
    <dgm:pt modelId="{5DC97B98-D936-4CC0-95C1-A7B6DC53540F}" type="parTrans" cxnId="{C1ED08C7-EAEB-42BE-BA34-27DF6770A0FD}">
      <dgm:prSet/>
      <dgm:spPr/>
      <dgm:t>
        <a:bodyPr/>
        <a:lstStyle/>
        <a:p>
          <a:endParaRPr lang="ru-RU"/>
        </a:p>
      </dgm:t>
    </dgm:pt>
    <dgm:pt modelId="{49F600E2-308C-42F6-8FC2-B088FC61FB6C}" type="sibTrans" cxnId="{C1ED08C7-EAEB-42BE-BA34-27DF6770A0FD}">
      <dgm:prSet/>
      <dgm:spPr/>
      <dgm:t>
        <a:bodyPr/>
        <a:lstStyle/>
        <a:p>
          <a:endParaRPr lang="ru-RU"/>
        </a:p>
      </dgm:t>
    </dgm:pt>
    <dgm:pt modelId="{277257BB-6388-4A10-9F6F-AABE19E7A660}" type="pres">
      <dgm:prSet presAssocID="{EDCF1AF3-788C-4C43-A309-893E2EABE1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15761-FF68-42A4-91F2-34DB7117206B}" type="pres">
      <dgm:prSet presAssocID="{73E2CC2A-3FD7-4496-BB12-240F2A117A4E}" presName="node" presStyleLbl="node1" presStyleIdx="0" presStyleCnt="3" custScaleX="112248" custScaleY="311888" custLinFactNeighborX="10204" custLinFactNeighborY="-57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EADB1-629C-4848-A1CD-6BC4D11B6D9E}" type="pres">
      <dgm:prSet presAssocID="{6BC9868B-5F75-44E1-B0E0-4D02307243C5}" presName="sibTrans" presStyleCnt="0"/>
      <dgm:spPr/>
    </dgm:pt>
    <dgm:pt modelId="{2BAE3A84-F3FF-48A3-85EE-93078D5ADEFD}" type="pres">
      <dgm:prSet presAssocID="{755CA0BF-97DE-4B97-BE72-2F2D8B5C032B}" presName="node" presStyleLbl="node1" presStyleIdx="1" presStyleCnt="3" custScaleX="84081" custScaleY="75001" custLinFactNeighborX="38546" custLinFactNeighborY="-96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BE52B-8077-4291-90BD-F8610DC20A65}" type="pres">
      <dgm:prSet presAssocID="{3C783B33-5799-48AA-94A9-83ED6D359047}" presName="sibTrans" presStyleCnt="0"/>
      <dgm:spPr/>
    </dgm:pt>
    <dgm:pt modelId="{198EDAB0-D843-4EE6-850F-E15A205076B0}" type="pres">
      <dgm:prSet presAssocID="{2367CBFC-2B0D-4FE9-9271-815363C51ED9}" presName="node" presStyleLbl="node1" presStyleIdx="2" presStyleCnt="3" custScaleX="221623" custScaleY="193156" custLinFactNeighborX="-48690" custLinFactNeighborY="9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ED08C7-EAEB-42BE-BA34-27DF6770A0FD}" srcId="{EDCF1AF3-788C-4C43-A309-893E2EABE1F2}" destId="{2367CBFC-2B0D-4FE9-9271-815363C51ED9}" srcOrd="2" destOrd="0" parTransId="{5DC97B98-D936-4CC0-95C1-A7B6DC53540F}" sibTransId="{49F600E2-308C-42F6-8FC2-B088FC61FB6C}"/>
    <dgm:cxn modelId="{8A06EDF9-BEA6-41FE-919F-39F133F869CA}" srcId="{EDCF1AF3-788C-4C43-A309-893E2EABE1F2}" destId="{73E2CC2A-3FD7-4496-BB12-240F2A117A4E}" srcOrd="0" destOrd="0" parTransId="{788A7CC9-08F5-4B7E-976A-ED1357F05AA4}" sibTransId="{6BC9868B-5F75-44E1-B0E0-4D02307243C5}"/>
    <dgm:cxn modelId="{CBF589E9-8DF6-471D-81A0-4FB10D811180}" type="presOf" srcId="{73E2CC2A-3FD7-4496-BB12-240F2A117A4E}" destId="{73F15761-FF68-42A4-91F2-34DB7117206B}" srcOrd="0" destOrd="0" presId="urn:microsoft.com/office/officeart/2005/8/layout/default"/>
    <dgm:cxn modelId="{AA36E6E0-BCA8-44C2-9A55-A10C9E94EF4E}" type="presOf" srcId="{755CA0BF-97DE-4B97-BE72-2F2D8B5C032B}" destId="{2BAE3A84-F3FF-48A3-85EE-93078D5ADEFD}" srcOrd="0" destOrd="0" presId="urn:microsoft.com/office/officeart/2005/8/layout/default"/>
    <dgm:cxn modelId="{08D155EC-C0B6-4B0A-9032-133D54CBB708}" type="presOf" srcId="{EDCF1AF3-788C-4C43-A309-893E2EABE1F2}" destId="{277257BB-6388-4A10-9F6F-AABE19E7A660}" srcOrd="0" destOrd="0" presId="urn:microsoft.com/office/officeart/2005/8/layout/default"/>
    <dgm:cxn modelId="{55133216-5FEE-452A-8B1D-8FC9F5D63B87}" srcId="{EDCF1AF3-788C-4C43-A309-893E2EABE1F2}" destId="{755CA0BF-97DE-4B97-BE72-2F2D8B5C032B}" srcOrd="1" destOrd="0" parTransId="{2369FFFB-0679-46FA-B781-38CBDEB7B89D}" sibTransId="{3C783B33-5799-48AA-94A9-83ED6D359047}"/>
    <dgm:cxn modelId="{7975C7A0-DB69-415E-857F-9A583A77E6E9}" type="presOf" srcId="{2367CBFC-2B0D-4FE9-9271-815363C51ED9}" destId="{198EDAB0-D843-4EE6-850F-E15A205076B0}" srcOrd="0" destOrd="0" presId="urn:microsoft.com/office/officeart/2005/8/layout/default"/>
    <dgm:cxn modelId="{34B2EF2F-06B7-4870-81DD-B28ED8BE4260}" type="presParOf" srcId="{277257BB-6388-4A10-9F6F-AABE19E7A660}" destId="{73F15761-FF68-42A4-91F2-34DB7117206B}" srcOrd="0" destOrd="0" presId="urn:microsoft.com/office/officeart/2005/8/layout/default"/>
    <dgm:cxn modelId="{CF6E0361-7B6C-4187-AD52-D10553E6EFAF}" type="presParOf" srcId="{277257BB-6388-4A10-9F6F-AABE19E7A660}" destId="{2BAEADB1-629C-4848-A1CD-6BC4D11B6D9E}" srcOrd="1" destOrd="0" presId="urn:microsoft.com/office/officeart/2005/8/layout/default"/>
    <dgm:cxn modelId="{0060BEAA-B411-4896-A6D4-33601E731BCC}" type="presParOf" srcId="{277257BB-6388-4A10-9F6F-AABE19E7A660}" destId="{2BAE3A84-F3FF-48A3-85EE-93078D5ADEFD}" srcOrd="2" destOrd="0" presId="urn:microsoft.com/office/officeart/2005/8/layout/default"/>
    <dgm:cxn modelId="{B354AE54-AC3E-4791-85D5-E0C57BE339EA}" type="presParOf" srcId="{277257BB-6388-4A10-9F6F-AABE19E7A660}" destId="{413BE52B-8077-4291-90BD-F8610DC20A65}" srcOrd="3" destOrd="0" presId="urn:microsoft.com/office/officeart/2005/8/layout/default"/>
    <dgm:cxn modelId="{0526CBE3-762D-4405-8B4A-43509299F50A}" type="presParOf" srcId="{277257BB-6388-4A10-9F6F-AABE19E7A660}" destId="{198EDAB0-D843-4EE6-850F-E15A205076B0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92_1200x1200x80_Potato_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643050"/>
            <a:ext cx="3714752" cy="3714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43852" cy="1470025"/>
          </a:xfrm>
          <a:ln>
            <a:noFill/>
          </a:ln>
        </p:spPr>
        <p:txBody>
          <a:bodyPr>
            <a:prstTxWarp prst="textDoubleWave1">
              <a:avLst/>
            </a:prstTxWarp>
            <a:normAutofit fontScale="90000"/>
            <a:scene3d>
              <a:camera prst="obliqueBottom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dirty="0" smtClean="0">
                <a:ln w="5000" cmpd="sng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Презентация на тему «Бытие как тема Философии»</a:t>
            </a:r>
            <a:endParaRPr lang="ru-RU" dirty="0">
              <a:ln w="5000" cmpd="sng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57826"/>
            <a:ext cx="30807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студент 2 курса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21р-14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Андреев Сергей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9913" y="5643578"/>
            <a:ext cx="3578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Маскарина</a:t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Татьяна Алексеевна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5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5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uild="allAtOnce"/>
      <p:bldP spid="5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блако 15"/>
          <p:cNvSpPr/>
          <p:nvPr/>
        </p:nvSpPr>
        <p:spPr>
          <a:xfrm>
            <a:off x="3571868" y="4572008"/>
            <a:ext cx="5286412" cy="1928826"/>
          </a:xfrm>
          <a:prstGeom prst="cloud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285720" y="4929198"/>
            <a:ext cx="2214578" cy="1428760"/>
          </a:xfrm>
          <a:prstGeom prst="flowChartDocumen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3500430" y="2928934"/>
            <a:ext cx="5286412" cy="1428760"/>
          </a:xfrm>
          <a:prstGeom prst="flowChartTerminator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0" y="2857496"/>
            <a:ext cx="2786050" cy="1428760"/>
          </a:xfrm>
          <a:prstGeom prst="flowChartDecision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/>
          <p:cNvSpPr/>
          <p:nvPr/>
        </p:nvSpPr>
        <p:spPr>
          <a:xfrm>
            <a:off x="3143240" y="2143116"/>
            <a:ext cx="3000396" cy="571504"/>
          </a:xfrm>
          <a:prstGeom prst="flowChartManualOperation">
            <a:avLst/>
          </a:prstGeom>
          <a:solidFill>
            <a:srgbClr val="00B0F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Понятние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«бытие» в широком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смысле  означает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500562" y="1357298"/>
            <a:ext cx="500066" cy="785818"/>
          </a:xfrm>
          <a:prstGeom prst="downArrow">
            <a:avLst>
              <a:gd name="adj1" fmla="val 30952"/>
              <a:gd name="adj2" fmla="val 633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14744" y="2214554"/>
            <a:ext cx="194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Существование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214686"/>
            <a:ext cx="1718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в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философии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3071810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Реальность, существующая</a:t>
            </a:r>
            <a:br>
              <a:rPr lang="ru-RU" sz="2400" dirty="0" smtClean="0"/>
            </a:br>
            <a:r>
              <a:rPr lang="ru-RU" sz="2400" dirty="0" smtClean="0"/>
              <a:t>объективно, не зависимо от</a:t>
            </a:r>
            <a:br>
              <a:rPr lang="ru-RU" sz="2400" dirty="0" smtClean="0"/>
            </a:br>
            <a:r>
              <a:rPr lang="ru-RU" sz="2400" dirty="0" smtClean="0"/>
              <a:t>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2714612" y="3357562"/>
            <a:ext cx="714380" cy="428628"/>
          </a:xfrm>
          <a:prstGeom prst="notch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2910" y="5214950"/>
            <a:ext cx="1510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500298" y="5357826"/>
            <a:ext cx="1071570" cy="42862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929058" y="4857760"/>
            <a:ext cx="46341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Материальное</a:t>
            </a:r>
            <a:b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существование  природной</a:t>
            </a:r>
            <a:b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социальной реальности</a:t>
            </a:r>
            <a:b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0" grpId="0" animBg="1"/>
      <p:bldP spid="8" grpId="0" animBg="1"/>
      <p:bldP spid="6" grpId="0" animBg="1"/>
      <p:bldP spid="2" grpId="0"/>
      <p:bldP spid="4" grpId="0" animBg="1"/>
      <p:bldP spid="5" grpId="0"/>
      <p:bldP spid="7" grpId="0"/>
      <p:bldP spid="9" grpId="0"/>
      <p:bldP spid="11" grpId="0" animBg="1"/>
      <p:bldP spid="12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решение 6"/>
          <p:cNvSpPr/>
          <p:nvPr/>
        </p:nvSpPr>
        <p:spPr>
          <a:xfrm>
            <a:off x="114272" y="1543024"/>
            <a:ext cx="6072198" cy="121444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14306" y="3257536"/>
            <a:ext cx="7286676" cy="2214578"/>
          </a:xfrm>
          <a:prstGeom prst="snip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1785926"/>
            <a:ext cx="7467600" cy="45259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Природное бытие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Бытие естественных природных вещей и процессов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 Вид бытия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500034" y="3643314"/>
            <a:ext cx="7786742" cy="1643074"/>
          </a:xfrm>
          <a:prstGeom prst="plaque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571472" y="1714488"/>
            <a:ext cx="5186197" cy="1183504"/>
          </a:xfrm>
          <a:prstGeom prst="flowChartTerminator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Вид бытия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" y="1957390"/>
            <a:ext cx="7972452" cy="468631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бытие </a:t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Бытие общества как объединения разумных существ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сохраненные данные 4"/>
          <p:cNvSpPr/>
          <p:nvPr/>
        </p:nvSpPr>
        <p:spPr>
          <a:xfrm>
            <a:off x="428596" y="3429000"/>
            <a:ext cx="8143932" cy="2786082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данные 3"/>
          <p:cNvSpPr/>
          <p:nvPr/>
        </p:nvSpPr>
        <p:spPr>
          <a:xfrm>
            <a:off x="214314" y="1528738"/>
            <a:ext cx="4786346" cy="1428760"/>
          </a:xfrm>
          <a:prstGeom prst="flowChartInputOutput">
            <a:avLst/>
          </a:prstGeom>
          <a:solidFill>
            <a:srgbClr val="FFC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Вид бытия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85928"/>
            <a:ext cx="6686568" cy="4972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Духовное бытие</a:t>
            </a:r>
            <a:b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в сфере субъективной психической  реальности – внутренним мире разумного существа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Шестиугольник 4"/>
          <p:cNvSpPr/>
          <p:nvPr/>
        </p:nvSpPr>
        <p:spPr>
          <a:xfrm>
            <a:off x="757182" y="3543288"/>
            <a:ext cx="7072362" cy="1357322"/>
          </a:xfrm>
          <a:prstGeom prst="hexagon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ручной ввод 3"/>
          <p:cNvSpPr/>
          <p:nvPr/>
        </p:nvSpPr>
        <p:spPr>
          <a:xfrm>
            <a:off x="757182" y="1471586"/>
            <a:ext cx="4643470" cy="1071570"/>
          </a:xfrm>
          <a:prstGeom prst="flowChartManualInpu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Четвертый Вид бытия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7467600" cy="45259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Компьютерное бытие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Бытие в сфере искусственной </a:t>
            </a:r>
            <a:b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компьютерной реальности 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одготовка 6"/>
          <p:cNvSpPr/>
          <p:nvPr/>
        </p:nvSpPr>
        <p:spPr>
          <a:xfrm>
            <a:off x="4429124" y="3571876"/>
            <a:ext cx="4429156" cy="2928958"/>
          </a:xfrm>
          <a:prstGeom prst="flowChartPreparati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Первое понимание бытия в философии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3857628"/>
            <a:ext cx="3887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–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нечто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неизменное, единое,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неподвижное,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самотождественное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Parmenide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14422"/>
            <a:ext cx="1500198" cy="21768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0034" y="3571876"/>
            <a:ext cx="290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Линия </a:t>
            </a:r>
            <a:r>
              <a:rPr lang="ru-RU" dirty="0" err="1" smtClean="0"/>
              <a:t>Парменида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786050" y="3286124"/>
            <a:ext cx="171451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ильный пятиугольник 3"/>
          <p:cNvSpPr/>
          <p:nvPr/>
        </p:nvSpPr>
        <p:spPr>
          <a:xfrm>
            <a:off x="3714744" y="3214686"/>
            <a:ext cx="4357718" cy="3357587"/>
          </a:xfrm>
          <a:prstGeom prst="pentag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643042" y="1500174"/>
            <a:ext cx="571504" cy="1071570"/>
          </a:xfrm>
          <a:prstGeom prst="downArrow">
            <a:avLst>
              <a:gd name="adj1" fmla="val 23333"/>
              <a:gd name="adj2" fmla="val 7000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6248" y="3714752"/>
            <a:ext cx="32427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–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изменчивое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претерпевающее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постоянное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становление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71546"/>
            <a:ext cx="2000264" cy="2100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42910" y="3314699"/>
            <a:ext cx="2015664" cy="37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Линия Гераклита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786050" y="3143248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282" y="-1429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Второе понимание бытия в философии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ерфолента 6"/>
          <p:cNvSpPr/>
          <p:nvPr/>
        </p:nvSpPr>
        <p:spPr>
          <a:xfrm>
            <a:off x="857224" y="0"/>
            <a:ext cx="7858180" cy="1214422"/>
          </a:xfrm>
          <a:prstGeom prst="flowChartPunchedTap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 по 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Пармениду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28660" y="1428736"/>
            <a:ext cx="7467600" cy="45259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 – это то, что является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причиной всего и ни от чего не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зависит, оно не возникает и не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исчезает; оно неделимо, всегда есть всё целиком; оно не может,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следовательно, быть меньше или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больше, оно здесь и сейчас, его не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быть завтра или  вчера; оно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совершено, закончено, существует в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строгих границах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1214422"/>
            <a:ext cx="1643074" cy="2171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86644" y="3429000"/>
            <a:ext cx="1468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Парменид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5357826"/>
            <a:ext cx="2179200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572396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Бытие в философии нового времени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7858180" cy="5000636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результатом «открытия»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оказывается онтологическая гарантия истины, 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обоснованиевозможности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науки. Бытие, таким образом, является для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Декарта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 всей рационалистической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17 в.точкой пересечения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мыслимого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 существующего, а потому понятие бытия имеет объективную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значимость.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142852"/>
            <a:ext cx="7786742" cy="214314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42"/>
            <a:ext cx="9144000" cy="6500858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Вместе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с темой бытия как 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субстанции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постепенно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развивается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критика 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категории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бытия</a:t>
            </a: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Неопределимость</a:t>
            </a:r>
            <a:r>
              <a:rPr lang="ru-RU" dirty="0" smtClean="0"/>
              <a:t> бытия, отмеченная Паскалем  стремление сущности к бытию у Лейбница,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граница</a:t>
            </a:r>
            <a:r>
              <a:rPr lang="ru-RU" dirty="0" smtClean="0"/>
              <a:t> между бытием и волей, </a:t>
            </a:r>
            <a:r>
              <a:rPr lang="ru-RU" dirty="0" smtClean="0"/>
              <a:t>проведенная Декартом и</a:t>
            </a:r>
            <a:r>
              <a:rPr lang="ru-RU" dirty="0" smtClean="0"/>
              <a:t> Мальбраншем, </a:t>
            </a:r>
            <a:r>
              <a:rPr lang="ru-RU" dirty="0" smtClean="0"/>
              <a:t>—все</a:t>
            </a:r>
            <a:r>
              <a:rPr lang="ru-RU" dirty="0" smtClean="0"/>
              <a:t> это свидетельствует о сужении сферы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применения категории</a:t>
            </a:r>
            <a:r>
              <a:rPr lang="ru-RU" dirty="0" smtClean="0"/>
              <a:t> бытия при сохранении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традиционного</a:t>
            </a:r>
            <a:r>
              <a:rPr lang="ru-RU" dirty="0" smtClean="0"/>
              <a:t> тождества бытия 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умопостигаемости</a:t>
            </a:r>
            <a:r>
              <a:rPr lang="ru-RU" dirty="0" smtClean="0"/>
              <a:t>. Аналогичное </a:t>
            </a:r>
            <a:r>
              <a:rPr lang="ru-RU" dirty="0" smtClean="0"/>
              <a:t>сужение характерно</a:t>
            </a:r>
            <a:r>
              <a:rPr lang="ru-RU" dirty="0" smtClean="0"/>
              <a:t> и для философии Беркли </a:t>
            </a:r>
            <a:r>
              <a:rPr lang="ru-RU" dirty="0" smtClean="0"/>
              <a:t>с</a:t>
            </a:r>
            <a:r>
              <a:rPr lang="ru-RU" dirty="0" smtClean="0"/>
              <a:t> ее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тезисом</a:t>
            </a:r>
            <a:r>
              <a:rPr lang="ru-RU" dirty="0" smtClean="0"/>
              <a:t>: «быть, значит </a:t>
            </a:r>
            <a:r>
              <a:rPr lang="ru-RU" dirty="0" smtClean="0"/>
              <a:t>быть воспринимаемым</a:t>
            </a:r>
            <a:r>
              <a:rPr lang="ru-RU" dirty="0" smtClean="0"/>
              <a:t>»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2757478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900118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dirty="0" smtClean="0"/>
              <a:t>Философское</a:t>
            </a:r>
            <a:r>
              <a:rPr lang="ru-RU" dirty="0" smtClean="0"/>
              <a:t> понятие, </a:t>
            </a:r>
            <a:r>
              <a:rPr lang="ru-RU" dirty="0" err="1" smtClean="0"/>
              <a:t>концептуализирующее</a:t>
            </a:r>
            <a:r>
              <a:rPr lang="ru-RU" dirty="0" smtClean="0"/>
              <a:t> наличие явлений и </a:t>
            </a:r>
            <a:r>
              <a:rPr lang="ru-RU" dirty="0" smtClean="0"/>
              <a:t>предметов,</a:t>
            </a:r>
            <a:r>
              <a:rPr lang="ru-RU" dirty="0" smtClean="0"/>
              <a:t> а не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содержательный</a:t>
            </a:r>
            <a:r>
              <a:rPr lang="ru-RU" dirty="0" smtClean="0"/>
              <a:t> их аспект; синоним понятий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существование» и «сущее». </a:t>
            </a:r>
            <a:r>
              <a:rPr lang="ru-RU" dirty="0" smtClean="0"/>
              <a:t>Часто</a:t>
            </a:r>
            <a:br>
              <a:rPr lang="ru-RU" dirty="0" smtClean="0"/>
            </a:br>
            <a:r>
              <a:rPr lang="ru-RU" dirty="0" smtClean="0"/>
              <a:t>выступает</a:t>
            </a:r>
            <a:r>
              <a:rPr lang="ru-RU" dirty="0" smtClean="0"/>
              <a:t> как элемент понятийной </a:t>
            </a:r>
            <a:r>
              <a:rPr lang="ru-RU" dirty="0" err="1" smtClean="0"/>
              <a:t>опозиции</a:t>
            </a:r>
            <a:r>
              <a:rPr lang="ru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Проблемы</a:t>
            </a:r>
            <a:r>
              <a:rPr lang="ru-RU" b="1" dirty="0" smtClean="0"/>
              <a:t> бытия изучает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философская</a:t>
            </a:r>
            <a:r>
              <a:rPr lang="ru-RU" b="1" dirty="0" smtClean="0"/>
              <a:t> дисциплина</a:t>
            </a:r>
            <a:r>
              <a:rPr lang="ru-RU" dirty="0" smtClean="0"/>
              <a:t> «</a:t>
            </a:r>
            <a:r>
              <a:rPr lang="ru-RU" i="1" dirty="0" smtClean="0"/>
              <a:t>онтология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7256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Бытие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 в средневековой 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философии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571744"/>
            <a:ext cx="8686800" cy="4525963"/>
          </a:xfrm>
        </p:spPr>
        <p:txBody>
          <a:bodyPr/>
          <a:lstStyle/>
          <a:p>
            <a:r>
              <a:rPr lang="ru-RU" dirty="0" smtClean="0"/>
              <a:t>Средневековая</a:t>
            </a:r>
            <a:r>
              <a:rPr lang="ru-RU" dirty="0" smtClean="0"/>
              <a:t> философия, </a:t>
            </a:r>
            <a:r>
              <a:rPr lang="ru-RU" dirty="0" smtClean="0"/>
              <a:t>опираясь</a:t>
            </a:r>
            <a:r>
              <a:rPr lang="ru-RU" dirty="0" smtClean="0"/>
              <a:t> на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известное</a:t>
            </a:r>
            <a:r>
              <a:rPr lang="ru-RU" dirty="0" smtClean="0"/>
              <a:t> библейское </a:t>
            </a:r>
            <a:r>
              <a:rPr lang="ru-RU" dirty="0" smtClean="0"/>
              <a:t>самоопределение</a:t>
            </a:r>
            <a:r>
              <a:rPr lang="ru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Бога</a:t>
            </a:r>
            <a:r>
              <a:rPr lang="ru-RU" dirty="0" smtClean="0"/>
              <a:t>: «Я </a:t>
            </a:r>
            <a:r>
              <a:rPr lang="ru-RU" dirty="0" smtClean="0"/>
              <a:t>есть</a:t>
            </a:r>
            <a:r>
              <a:rPr lang="ru-RU" dirty="0" smtClean="0"/>
              <a:t> </a:t>
            </a:r>
            <a:r>
              <a:rPr lang="ru-RU" dirty="0" smtClean="0"/>
              <a:t>сущий</a:t>
            </a:r>
            <a:r>
              <a:rPr lang="ru-RU" dirty="0" smtClean="0"/>
              <a:t>» (Исход, 3,14), часто сближает понятия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бытия</a:t>
            </a:r>
            <a:r>
              <a:rPr lang="ru-RU" dirty="0" smtClean="0"/>
              <a:t> и Бога, считая бытие единственно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возможным</a:t>
            </a:r>
            <a:r>
              <a:rPr lang="ru-RU" dirty="0" smtClean="0"/>
              <a:t> </a:t>
            </a:r>
            <a:r>
              <a:rPr lang="ru-RU" dirty="0" smtClean="0"/>
              <a:t>безусловным предикатом</a:t>
            </a:r>
            <a:r>
              <a:rPr lang="ru-RU" dirty="0" smtClean="0"/>
              <a:t> Бога.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214282" y="142852"/>
            <a:ext cx="8715436" cy="2143140"/>
          </a:xfrm>
          <a:prstGeom prst="foldedCorner">
            <a:avLst>
              <a:gd name="adj" fmla="val 5000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Связанная с этим теоретическая 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проблематика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разрабатывалась в так называемом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онтологическом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аргументе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2332037"/>
            <a:ext cx="8786874" cy="4525963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 Различные </a:t>
            </a:r>
            <a:br>
              <a:rPr lang="ru-RU" sz="2800" dirty="0" smtClean="0"/>
            </a:br>
            <a:r>
              <a:rPr lang="ru-RU" sz="2800" dirty="0" smtClean="0"/>
              <a:t>трактовки</a:t>
            </a:r>
            <a:r>
              <a:rPr lang="ru-RU" sz="2800" dirty="0" smtClean="0"/>
              <a:t> </a:t>
            </a:r>
            <a:r>
              <a:rPr lang="ru-RU" sz="2800" dirty="0" smtClean="0"/>
              <a:t>бытия</a:t>
            </a:r>
            <a:r>
              <a:rPr lang="ru-RU" sz="2800" dirty="0" smtClean="0"/>
              <a:t> выразились также в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споре</a:t>
            </a:r>
            <a:r>
              <a:rPr lang="ru-RU" sz="2800" dirty="0" smtClean="0"/>
              <a:t> реалистов </a:t>
            </a:r>
            <a:r>
              <a:rPr lang="ru-RU" sz="2800" dirty="0" err="1" smtClean="0"/>
              <a:t>иноминалистов</a:t>
            </a:r>
            <a:r>
              <a:rPr lang="ru-RU" sz="2800" dirty="0" smtClean="0"/>
              <a:t>,</a:t>
            </a:r>
            <a:r>
              <a:rPr lang="ru-RU" sz="2800" dirty="0" smtClean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соответственно</a:t>
            </a:r>
            <a:r>
              <a:rPr lang="ru-RU" sz="2800" dirty="0" smtClean="0"/>
              <a:t> тяготевших к </a:t>
            </a:r>
            <a:r>
              <a:rPr lang="ru-RU" sz="2800" dirty="0" smtClean="0"/>
              <a:t>платонизму</a:t>
            </a:r>
            <a:r>
              <a:rPr lang="ru-RU" sz="2800" dirty="0" smtClean="0"/>
              <a:t> 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аристотелизму</a:t>
            </a:r>
            <a:r>
              <a:rPr lang="ru-RU" sz="2800" dirty="0" smtClean="0"/>
              <a:t>. Под </a:t>
            </a:r>
            <a:r>
              <a:rPr lang="ru-RU" sz="2800" dirty="0" smtClean="0"/>
              <a:t>влиянием</a:t>
            </a:r>
            <a:br>
              <a:rPr lang="ru-RU" sz="2800" dirty="0" smtClean="0"/>
            </a:br>
            <a:r>
              <a:rPr lang="ru-RU" sz="2800" dirty="0" smtClean="0"/>
              <a:t>онтологии</a:t>
            </a:r>
            <a:r>
              <a:rPr lang="ru-RU" sz="2800" dirty="0" smtClean="0"/>
              <a:t> арабских перипатетиков возникает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различение</a:t>
            </a:r>
            <a:r>
              <a:rPr lang="ru-RU" sz="2800" dirty="0" smtClean="0"/>
              <a:t> сущности </a:t>
            </a:r>
            <a:r>
              <a:rPr lang="ru-RU" sz="2800" dirty="0" smtClean="0"/>
              <a:t>и</a:t>
            </a:r>
            <a:r>
              <a:rPr lang="ru-RU" sz="2800" dirty="0" smtClean="0"/>
              <a:t> </a:t>
            </a:r>
            <a:r>
              <a:rPr lang="ru-RU" sz="2800" dirty="0" smtClean="0"/>
              <a:t>существования,</a:t>
            </a:r>
            <a:r>
              <a:rPr lang="ru-RU" sz="2800" dirty="0" smtClean="0"/>
              <a:t> </a:t>
            </a:r>
            <a:r>
              <a:rPr lang="ru-RU" sz="2800" dirty="0" smtClean="0"/>
              <a:t>в</a:t>
            </a:r>
            <a:br>
              <a:rPr lang="ru-RU" sz="2800" dirty="0" smtClean="0"/>
            </a:br>
            <a:r>
              <a:rPr lang="ru-RU" sz="2800" dirty="0" smtClean="0"/>
              <a:t>которой</a:t>
            </a:r>
            <a:r>
              <a:rPr lang="ru-RU" sz="2800" dirty="0" smtClean="0"/>
              <a:t> выделяются два аспекта бытия </a:t>
            </a:r>
            <a:r>
              <a:rPr lang="ru-RU" sz="2800" dirty="0" smtClean="0"/>
              <a:t>:</a:t>
            </a:r>
            <a:r>
              <a:rPr lang="ru-RU" sz="2800" dirty="0" smtClean="0"/>
              <a:t> его идеальное содержание и его реальная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положенность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supp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785926"/>
            <a:ext cx="4000528" cy="3992495"/>
          </a:xfrm>
          <a:prstGeom prst="rect">
            <a:avLst/>
          </a:prstGeom>
        </p:spPr>
      </p:pic>
      <p:pic>
        <p:nvPicPr>
          <p:cNvPr id="10" name="Рисунок 9" descr="T_3ciC3fOc0B24n2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357430"/>
            <a:ext cx="3452797" cy="34527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prstTxWarp prst="textSlantUp">
              <a:avLst/>
            </a:prstTxWarp>
            <a:scene3d>
              <a:camera prst="obliqueTopLeft"/>
              <a:lightRig rig="threePt" dir="t"/>
            </a:scene3d>
          </a:bodyPr>
          <a:lstStyle/>
          <a:p>
            <a:r>
              <a:rPr lang="ru-RU" dirty="0" smtClean="0">
                <a:ln w="18415" cmpd="sng">
                  <a:solidFill>
                    <a:schemeClr val="tx1">
                      <a:lumMod val="95000"/>
                    </a:schemeClr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Внимание!!!</a:t>
            </a:r>
            <a:endParaRPr lang="ru-RU" dirty="0">
              <a:ln w="18415" cmpd="sng">
                <a:solidFill>
                  <a:schemeClr val="tx1">
                    <a:lumMod val="95000"/>
                  </a:schemeClr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96869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понятия «бытия»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71536" y="1928802"/>
            <a:ext cx="6786578" cy="2000264"/>
          </a:xfrm>
        </p:spPr>
        <p:txBody>
          <a:bodyPr/>
          <a:lstStyle/>
          <a:p>
            <a:pPr algn="ctr"/>
            <a:r>
              <a:rPr lang="ru-RU" dirty="0" smtClean="0"/>
              <a:t>Понятие «бытие» возникает в </a:t>
            </a:r>
            <a:br>
              <a:rPr lang="ru-RU" dirty="0" smtClean="0"/>
            </a:br>
            <a:r>
              <a:rPr lang="ru-RU" dirty="0" smtClean="0"/>
              <a:t>учении древнегреческого  </a:t>
            </a:r>
            <a:br>
              <a:rPr lang="ru-RU" dirty="0" smtClean="0"/>
            </a:br>
            <a:r>
              <a:rPr lang="ru-RU" dirty="0" smtClean="0"/>
              <a:t>философа-элеата </a:t>
            </a:r>
            <a:r>
              <a:rPr lang="ru-RU" dirty="0" err="1" smtClean="0"/>
              <a:t>Парменида</a:t>
            </a:r>
            <a:endParaRPr lang="ru-RU" dirty="0"/>
          </a:p>
        </p:txBody>
      </p:sp>
      <p:pic>
        <p:nvPicPr>
          <p:cNvPr id="4" name="Рисунок 3" descr="Parmenide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1571612"/>
            <a:ext cx="2809428" cy="4076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286512" y="5643578"/>
            <a:ext cx="231448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Парменид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dirty="0" smtClean="0"/>
              <a:t>540-450 до н.э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900115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с вырезом 11"/>
          <p:cNvSpPr/>
          <p:nvPr/>
        </p:nvSpPr>
        <p:spPr>
          <a:xfrm>
            <a:off x="2500298" y="5357826"/>
            <a:ext cx="2643206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000364" y="2643182"/>
            <a:ext cx="257176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35821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общего можно найти между указанными явлениями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4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1714488"/>
            <a:ext cx="2227704" cy="1918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galleryimage-1633861156-feb-5-2012-600x6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500570"/>
            <a:ext cx="1857388" cy="1965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4500570"/>
            <a:ext cx="2657525" cy="19345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y303qwn2shx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1571612"/>
            <a:ext cx="2264620" cy="226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7500958" y="1857364"/>
            <a:ext cx="107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06" y="1857364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Камень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286520"/>
            <a:ext cx="2843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Произведение искусства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215074" y="6488668"/>
            <a:ext cx="211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Явление природы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 воплощение в слове  «Есть»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9144000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право с вырезом 5"/>
          <p:cNvSpPr/>
          <p:nvPr/>
        </p:nvSpPr>
        <p:spPr>
          <a:xfrm>
            <a:off x="2571736" y="2714620"/>
            <a:ext cx="714380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143372" y="3429000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357290" y="2571744"/>
            <a:ext cx="5643602" cy="228601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488" y="571480"/>
            <a:ext cx="2500330" cy="135732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tx2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642918"/>
            <a:ext cx="3757610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47838" y="2857497"/>
            <a:ext cx="5181616" cy="2714644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 находиться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наличии,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обладать бытием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857620" y="1928802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" grpId="0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авнобедренный треугольник 16"/>
          <p:cNvSpPr/>
          <p:nvPr/>
        </p:nvSpPr>
        <p:spPr>
          <a:xfrm>
            <a:off x="571472" y="5214950"/>
            <a:ext cx="8286808" cy="1285884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500166" y="4429132"/>
            <a:ext cx="6572296" cy="107157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571744"/>
            <a:ext cx="7143800" cy="157163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0694" y="428604"/>
            <a:ext cx="2571768" cy="150019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28"/>
            <a:ext cx="4000528" cy="18573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4400552" cy="1971676"/>
          </a:xfrm>
        </p:spPr>
        <p:txBody>
          <a:bodyPr/>
          <a:lstStyle/>
          <a:p>
            <a:r>
              <a:rPr lang="ru-RU" dirty="0" smtClean="0"/>
              <a:t>Отдельные вещи</a:t>
            </a:r>
            <a:br>
              <a:rPr lang="ru-RU" dirty="0" smtClean="0"/>
            </a:br>
            <a:r>
              <a:rPr lang="ru-RU" dirty="0" smtClean="0"/>
              <a:t>разрушаются и</a:t>
            </a:r>
            <a:br>
              <a:rPr lang="ru-RU" dirty="0" smtClean="0"/>
            </a:br>
            <a:r>
              <a:rPr lang="ru-RU" dirty="0" smtClean="0"/>
              <a:t>гибнут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72132" y="571480"/>
            <a:ext cx="24754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Мир в целом</a:t>
            </a:r>
            <a:br>
              <a:rPr lang="ru-RU" sz="3000" dirty="0" smtClean="0"/>
            </a:br>
            <a:r>
              <a:rPr lang="ru-RU" sz="3000" dirty="0" smtClean="0"/>
              <a:t>существует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2643182"/>
            <a:ext cx="6858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всеми возникающими и уходящими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явлениями стоит нечто неизменное –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определяющее то, что они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>
            <a:stCxn id="6" idx="3"/>
          </p:cNvCxnSpPr>
          <p:nvPr/>
        </p:nvCxnSpPr>
        <p:spPr>
          <a:xfrm>
            <a:off x="4572000" y="1214422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трелка вниз 10"/>
          <p:cNvSpPr/>
          <p:nvPr/>
        </p:nvSpPr>
        <p:spPr>
          <a:xfrm>
            <a:off x="6429388" y="1928802"/>
            <a:ext cx="642942" cy="64294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85852" y="4572008"/>
            <a:ext cx="6712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есть нечто стабильное,</a:t>
            </a:r>
            <a:b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устойчивое и вечное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>
            <a:stCxn id="8" idx="2"/>
            <a:endCxn id="13" idx="0"/>
          </p:cNvCxnSpPr>
          <p:nvPr/>
        </p:nvCxnSpPr>
        <p:spPr>
          <a:xfrm rot="5400000">
            <a:off x="4679157" y="4250537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71802" y="5715016"/>
            <a:ext cx="3064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Бытие, лежащее в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основе мира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8" grpId="0" animBg="1"/>
      <p:bldP spid="7" grpId="0" animBg="1"/>
      <p:bldP spid="6" grpId="0" animBg="1"/>
      <p:bldP spid="3" grpId="0" build="p"/>
      <p:bldP spid="4" grpId="0"/>
      <p:bldP spid="5" grpId="0"/>
      <p:bldP spid="11" grpId="0" animBg="1"/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Капля 16"/>
          <p:cNvSpPr/>
          <p:nvPr/>
        </p:nvSpPr>
        <p:spPr>
          <a:xfrm>
            <a:off x="928662" y="4143380"/>
            <a:ext cx="6715172" cy="2286040"/>
          </a:xfrm>
          <a:prstGeom prst="teardrop">
            <a:avLst>
              <a:gd name="adj" fmla="val 74950"/>
            </a:avLst>
          </a:prstGeom>
          <a:solidFill>
            <a:schemeClr val="accent2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иугольник 13"/>
          <p:cNvSpPr/>
          <p:nvPr/>
        </p:nvSpPr>
        <p:spPr>
          <a:xfrm>
            <a:off x="2357422" y="1714488"/>
            <a:ext cx="2928958" cy="28575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амять с посл. доступом 12"/>
          <p:cNvSpPr/>
          <p:nvPr/>
        </p:nvSpPr>
        <p:spPr>
          <a:xfrm flipH="1" flipV="1">
            <a:off x="4857752" y="1714488"/>
            <a:ext cx="4143404" cy="17859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вверх 7"/>
          <p:cNvSpPr/>
          <p:nvPr/>
        </p:nvSpPr>
        <p:spPr>
          <a:xfrm flipH="1" flipV="1">
            <a:off x="642910" y="642918"/>
            <a:ext cx="2143140" cy="857256"/>
          </a:xfrm>
          <a:prstGeom prst="bentUpArrow">
            <a:avLst>
              <a:gd name="adj1" fmla="val 25000"/>
              <a:gd name="adj2" fmla="val 25000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Хорда 8"/>
          <p:cNvSpPr/>
          <p:nvPr/>
        </p:nvSpPr>
        <p:spPr>
          <a:xfrm>
            <a:off x="142876" y="1285860"/>
            <a:ext cx="4286248" cy="1785950"/>
          </a:xfrm>
          <a:prstGeom prst="chord">
            <a:avLst>
              <a:gd name="adj1" fmla="val 3218478"/>
              <a:gd name="adj2" fmla="val 16200000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одготовка 3"/>
          <p:cNvSpPr/>
          <p:nvPr/>
        </p:nvSpPr>
        <p:spPr>
          <a:xfrm>
            <a:off x="2571736" y="285728"/>
            <a:ext cx="3000396" cy="1285884"/>
          </a:xfrm>
          <a:prstGeom prst="flowChartPreparation">
            <a:avLst/>
          </a:prstGeom>
          <a:solidFill>
            <a:srgbClr val="00B0F0"/>
          </a:solidFill>
          <a:effectLst>
            <a:glow rad="63500">
              <a:schemeClr val="accent2">
                <a:tint val="30000"/>
                <a:shade val="95000"/>
                <a:satMod val="300000"/>
                <a:alpha val="5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407196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Бытие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571612"/>
            <a:ext cx="21098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Важнейшая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категория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философии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2000240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Необходима для придания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нашей  картине мира целостность и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стабильно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6572264" y="3500438"/>
            <a:ext cx="428628" cy="928694"/>
          </a:xfrm>
          <a:prstGeom prst="downArrow">
            <a:avLst>
              <a:gd name="adj1" fmla="val 50000"/>
              <a:gd name="adj2" fmla="val 121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57290" y="4643422"/>
            <a:ext cx="59620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Только после признания существования бытия</a:t>
            </a:r>
            <a:br>
              <a:rPr lang="ru-RU" sz="2000" dirty="0" smtClean="0"/>
            </a:br>
            <a:r>
              <a:rPr lang="ru-RU" sz="2000" dirty="0" smtClean="0"/>
              <a:t>можно ставить вопрос о возможности познания </a:t>
            </a:r>
            <a:br>
              <a:rPr lang="ru-RU" sz="2000" dirty="0" smtClean="0"/>
            </a:br>
            <a:r>
              <a:rPr lang="ru-RU" sz="2000" dirty="0" smtClean="0"/>
              <a:t>мира, о постановке верных ориентиров и  целей</a:t>
            </a:r>
            <a:br>
              <a:rPr lang="ru-RU" sz="2000" dirty="0" smtClean="0"/>
            </a:br>
            <a:r>
              <a:rPr lang="ru-RU" sz="2000" dirty="0" smtClean="0"/>
              <a:t>в жизни, о путях развития философии, науки, </a:t>
            </a:r>
            <a:br>
              <a:rPr lang="ru-RU" sz="2000" dirty="0" smtClean="0"/>
            </a:br>
            <a:r>
              <a:rPr lang="ru-RU" sz="2000" dirty="0" smtClean="0"/>
              <a:t>морали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3" grpId="0" animBg="1"/>
      <p:bldP spid="8" grpId="0" animBg="1"/>
      <p:bldP spid="9" grpId="0" animBg="1"/>
      <p:bldP spid="4" grpId="0" animBg="1"/>
      <p:bldP spid="2" grpId="0"/>
      <p:bldP spid="5" grpId="0"/>
      <p:bldP spid="10" grpId="0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184</TotalTime>
  <Words>232</Words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Презентация на тему «Бытие как тема Философии»</vt:lpstr>
      <vt:lpstr>БЫТИЕ</vt:lpstr>
      <vt:lpstr>Возникновение понятия «бытия»</vt:lpstr>
      <vt:lpstr>Слайд 4</vt:lpstr>
      <vt:lpstr>Что общего можно найти между указанными явлениями</vt:lpstr>
      <vt:lpstr>Общее  воплощение в слове  «Есть»</vt:lpstr>
      <vt:lpstr>Быть</vt:lpstr>
      <vt:lpstr>Слайд 8</vt:lpstr>
      <vt:lpstr>Бытие</vt:lpstr>
      <vt:lpstr>Понятние «бытие» в широком смысле  означает</vt:lpstr>
      <vt:lpstr>Первый  Вид бытия</vt:lpstr>
      <vt:lpstr>Второй Вид бытия </vt:lpstr>
      <vt:lpstr>Третий Вид бытия </vt:lpstr>
      <vt:lpstr>Четвертый Вид бытия</vt:lpstr>
      <vt:lpstr>Первое понимание бытия в философии</vt:lpstr>
      <vt:lpstr>Второе понимание бытия в философии</vt:lpstr>
      <vt:lpstr>Слайд 17</vt:lpstr>
      <vt:lpstr>Бытие в философии нового времени</vt:lpstr>
      <vt:lpstr>Слайд 19</vt:lpstr>
      <vt:lpstr>Бытие в средневековой  философии</vt:lpstr>
      <vt:lpstr> Связанная с этим теоретическая  проблематика разрабатывалась в так называемом онтологическом аргументе.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«Бытие как тема Философии»</dc:title>
  <dc:creator>Сергей</dc:creator>
  <cp:lastModifiedBy>Сергей</cp:lastModifiedBy>
  <cp:revision>22</cp:revision>
  <dcterms:created xsi:type="dcterms:W3CDTF">2015-11-15T12:38:57Z</dcterms:created>
  <dcterms:modified xsi:type="dcterms:W3CDTF">2015-11-21T17:54:54Z</dcterms:modified>
</cp:coreProperties>
</file>