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67" r:id="rId3"/>
    <p:sldId id="268" r:id="rId4"/>
    <p:sldId id="269" r:id="rId5"/>
    <p:sldId id="270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0AD77-6523-4C05-85A7-A62F5FA17249}" type="datetimeFigureOut">
              <a:rPr lang="ru-RU" smtClean="0"/>
              <a:t>17.12.2015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BCF7D-0DEF-4739-B9E9-19D91A83F6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BCF7D-0DEF-4739-B9E9-19D91A83F6CB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BCF7D-0DEF-4739-B9E9-19D91A83F6CB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9F033-9EEF-4510-B203-88ED94B63C75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1AFA1-A5C9-4BC3-9073-2DCABB807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2D28-2AA7-4864-88E4-EF90153363D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object 12"/>
          <p:cNvSpPr/>
          <p:nvPr/>
        </p:nvSpPr>
        <p:spPr>
          <a:xfrm>
            <a:off x="0" y="5786454"/>
            <a:ext cx="9144000" cy="1071546"/>
          </a:xfrm>
          <a:custGeom>
            <a:avLst/>
            <a:gdLst/>
            <a:ahLst/>
            <a:cxnLst/>
            <a:rect l="l" t="t" r="r" b="b"/>
            <a:pathLst>
              <a:path w="4800600" h="918210">
                <a:moveTo>
                  <a:pt x="0" y="917689"/>
                </a:moveTo>
                <a:lnTo>
                  <a:pt x="4800561" y="917689"/>
                </a:lnTo>
                <a:lnTo>
                  <a:pt x="4800561" y="0"/>
                </a:lnTo>
                <a:lnTo>
                  <a:pt x="0" y="0"/>
                </a:lnTo>
                <a:lnTo>
                  <a:pt x="0" y="91768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12"/>
          <p:cNvSpPr/>
          <p:nvPr/>
        </p:nvSpPr>
        <p:spPr>
          <a:xfrm>
            <a:off x="0" y="0"/>
            <a:ext cx="9144000" cy="2357430"/>
          </a:xfrm>
          <a:custGeom>
            <a:avLst/>
            <a:gdLst/>
            <a:ahLst/>
            <a:cxnLst/>
            <a:rect l="l" t="t" r="r" b="b"/>
            <a:pathLst>
              <a:path w="4800600" h="918210">
                <a:moveTo>
                  <a:pt x="0" y="917689"/>
                </a:moveTo>
                <a:lnTo>
                  <a:pt x="4800561" y="917689"/>
                </a:lnTo>
                <a:lnTo>
                  <a:pt x="4800561" y="0"/>
                </a:lnTo>
                <a:lnTo>
                  <a:pt x="0" y="0"/>
                </a:lnTo>
                <a:lnTo>
                  <a:pt x="0" y="9176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0" y="5786454"/>
            <a:ext cx="914948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4282" y="5929330"/>
            <a:ext cx="28575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Лобанов Михаил</a:t>
            </a:r>
          </a:p>
          <a:p>
            <a:pPr algn="ctr"/>
            <a:r>
              <a:rPr lang="ru-RU" sz="1400" dirty="0" smtClean="0"/>
              <a:t>Ученик 9 «Б» класса  </a:t>
            </a:r>
            <a:endParaRPr lang="ru-RU" sz="1400" dirty="0" smtClean="0"/>
          </a:p>
          <a:p>
            <a:pPr algn="ctr"/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78416" y="5948039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/>
              <a:t>Манистина</a:t>
            </a:r>
            <a:r>
              <a:rPr lang="ru-RU" sz="1400" dirty="0" smtClean="0"/>
              <a:t> Вера</a:t>
            </a:r>
          </a:p>
          <a:p>
            <a:pPr algn="ctr"/>
            <a:r>
              <a:rPr lang="ru-RU" sz="1400" dirty="0" smtClean="0"/>
              <a:t>Ученица 9 «Б» класса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23528" y="640106"/>
            <a:ext cx="861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Суд присяжных</a:t>
            </a:r>
            <a:endParaRPr lang="ru-RU" sz="3200" dirty="0"/>
          </a:p>
        </p:txBody>
      </p:sp>
      <p:sp>
        <p:nvSpPr>
          <p:cNvPr id="13" name="Пятиугольник 12"/>
          <p:cNvSpPr/>
          <p:nvPr/>
        </p:nvSpPr>
        <p:spPr>
          <a:xfrm rot="5400000">
            <a:off x="89040" y="3143550"/>
            <a:ext cx="1944763" cy="743185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 rot="5400000">
            <a:off x="6956138" y="3132176"/>
            <a:ext cx="1944763" cy="743185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 rot="5400000">
            <a:off x="823815" y="4258779"/>
            <a:ext cx="504056" cy="720080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 rot="5400000">
            <a:off x="823815" y="4689099"/>
            <a:ext cx="504056" cy="720080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 rot="5400000">
            <a:off x="7714012" y="4254582"/>
            <a:ext cx="504056" cy="728474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ашивка 17"/>
          <p:cNvSpPr/>
          <p:nvPr/>
        </p:nvSpPr>
        <p:spPr>
          <a:xfrm rot="5400000">
            <a:off x="7718210" y="4689099"/>
            <a:ext cx="504056" cy="720080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1" name="Содержимое 20" descr="sud_prisyazhni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5606" y="2285992"/>
            <a:ext cx="5461038" cy="3071834"/>
          </a:xfrm>
        </p:spPr>
      </p:pic>
    </p:spTree>
    <p:extLst>
      <p:ext uri="{BB962C8B-B14F-4D97-AF65-F5344CB8AC3E}">
        <p14:creationId xmlns:p14="http://schemas.microsoft.com/office/powerpoint/2010/main" xmlns="" val="246999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14480" y="642918"/>
            <a:ext cx="6572296" cy="14296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Суд присяжных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000" dirty="0" smtClean="0"/>
              <a:t>один из институтов судебной системы, воплощающий принцип непосредственного участия народа в совершении правосудия</a:t>
            </a:r>
            <a:r>
              <a:rPr lang="ru-RU" sz="2000" dirty="0" smtClean="0"/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-892997" y="4250524"/>
            <a:ext cx="5214953" cy="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ятиугольник 11"/>
          <p:cNvSpPr/>
          <p:nvPr/>
        </p:nvSpPr>
        <p:spPr>
          <a:xfrm>
            <a:off x="0" y="1857364"/>
            <a:ext cx="1944763" cy="4286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Понятие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0" y="27146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-10" y="3590686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Цели, задачи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1" y="4429132"/>
            <a:ext cx="2020528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Принципы деятельности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8877" y="5357826"/>
            <a:ext cx="2011652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Суд присяжных в Саратове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0" y="62865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Заключение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" name="Содержимое 18" descr="ATT0013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2357430"/>
            <a:ext cx="5120478" cy="38403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0" name="Picture 2" descr="https://pp.vk.me/c630926/v630926135/6c78/IrwMfdXjZw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1059564" cy="1052500"/>
          </a:xfrm>
          <a:prstGeom prst="rect">
            <a:avLst/>
          </a:prstGeom>
          <a:noFill/>
        </p:spPr>
      </p:pic>
      <p:cxnSp>
        <p:nvCxnSpPr>
          <p:cNvPr id="20" name="Прямая со стрелкой 19"/>
          <p:cNvCxnSpPr/>
          <p:nvPr/>
        </p:nvCxnSpPr>
        <p:spPr>
          <a:xfrm>
            <a:off x="1500166" y="357166"/>
            <a:ext cx="7358114" cy="1588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826267" y="1031065"/>
            <a:ext cx="1357322" cy="9524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4273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14480" y="642918"/>
            <a:ext cx="6572296" cy="14296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Суд присяжных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000" dirty="0" smtClean="0"/>
              <a:t>один из институтов судебной системы, воплощающий принцип непосредственного участия народа в совершении правосудия.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-892997" y="4250524"/>
            <a:ext cx="5214953" cy="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ятиугольник 11"/>
          <p:cNvSpPr/>
          <p:nvPr/>
        </p:nvSpPr>
        <p:spPr>
          <a:xfrm>
            <a:off x="0" y="1857364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Понятие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0" y="2714620"/>
            <a:ext cx="1944763" cy="4286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Состав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-10" y="3590686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Цели, задачи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1" y="4429132"/>
            <a:ext cx="2020528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Принципы деятельности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8877" y="5357826"/>
            <a:ext cx="2011652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Суд присяжных в Саратове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0" y="62865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Заключение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https://pp.vk.me/c630926/v630926135/6c78/IrwMfdXjZw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1059564" cy="1052500"/>
          </a:xfrm>
          <a:prstGeom prst="rect">
            <a:avLst/>
          </a:prstGeom>
          <a:noFill/>
        </p:spPr>
      </p:pic>
      <p:cxnSp>
        <p:nvCxnSpPr>
          <p:cNvPr id="20" name="Прямая со стрелкой 19"/>
          <p:cNvCxnSpPr/>
          <p:nvPr/>
        </p:nvCxnSpPr>
        <p:spPr>
          <a:xfrm>
            <a:off x="1500166" y="357166"/>
            <a:ext cx="7358114" cy="1588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826267" y="1031065"/>
            <a:ext cx="1357322" cy="9524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20"/>
          <p:cNvSpPr>
            <a:spLocks noGrp="1"/>
          </p:cNvSpPr>
          <p:nvPr>
            <p:ph type="ctrTitle"/>
          </p:nvPr>
        </p:nvSpPr>
        <p:spPr>
          <a:xfrm>
            <a:off x="3071802" y="2143116"/>
            <a:ext cx="4333219" cy="129785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Суд присяжных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3143240" y="3857628"/>
            <a:ext cx="2214578" cy="11430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Судья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rot="10800000" flipV="1">
            <a:off x="4286248" y="3143248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608995" y="3146014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429256" y="3857628"/>
            <a:ext cx="25003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Присяжные заседатели 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7" name="Group 467"/>
          <p:cNvGrpSpPr/>
          <p:nvPr/>
        </p:nvGrpSpPr>
        <p:grpSpPr>
          <a:xfrm>
            <a:off x="4000496" y="4500570"/>
            <a:ext cx="500066" cy="785818"/>
            <a:chOff x="5946776" y="1200150"/>
            <a:chExt cx="273050" cy="527051"/>
          </a:xfrm>
        </p:grpSpPr>
        <p:sp>
          <p:nvSpPr>
            <p:cNvPr id="38" name="Oval 123"/>
            <p:cNvSpPr>
              <a:spLocks noChangeArrowheads="1"/>
            </p:cNvSpPr>
            <p:nvPr/>
          </p:nvSpPr>
          <p:spPr bwMode="auto">
            <a:xfrm>
              <a:off x="6026151" y="1200150"/>
              <a:ext cx="123825" cy="12382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24"/>
            <p:cNvSpPr>
              <a:spLocks noEditPoints="1"/>
            </p:cNvSpPr>
            <p:nvPr/>
          </p:nvSpPr>
          <p:spPr bwMode="auto">
            <a:xfrm>
              <a:off x="5946776" y="1338263"/>
              <a:ext cx="273050" cy="388938"/>
            </a:xfrm>
            <a:custGeom>
              <a:avLst/>
              <a:gdLst/>
              <a:ahLst/>
              <a:cxnLst>
                <a:cxn ang="0">
                  <a:pos x="71" y="41"/>
                </a:cxn>
                <a:cxn ang="0">
                  <a:pos x="63" y="49"/>
                </a:cxn>
                <a:cxn ang="0">
                  <a:pos x="60" y="49"/>
                </a:cxn>
                <a:cxn ang="0">
                  <a:pos x="51" y="41"/>
                </a:cxn>
                <a:cxn ang="0">
                  <a:pos x="50" y="37"/>
                </a:cxn>
                <a:cxn ang="0">
                  <a:pos x="54" y="15"/>
                </a:cxn>
                <a:cxn ang="0">
                  <a:pos x="54" y="14"/>
                </a:cxn>
                <a:cxn ang="0">
                  <a:pos x="54" y="9"/>
                </a:cxn>
                <a:cxn ang="0">
                  <a:pos x="56" y="7"/>
                </a:cxn>
                <a:cxn ang="0">
                  <a:pos x="66" y="7"/>
                </a:cxn>
                <a:cxn ang="0">
                  <a:pos x="68" y="9"/>
                </a:cxn>
                <a:cxn ang="0">
                  <a:pos x="68" y="14"/>
                </a:cxn>
                <a:cxn ang="0">
                  <a:pos x="68" y="15"/>
                </a:cxn>
                <a:cxn ang="0">
                  <a:pos x="72" y="37"/>
                </a:cxn>
                <a:cxn ang="0">
                  <a:pos x="71" y="41"/>
                </a:cxn>
                <a:cxn ang="0">
                  <a:pos x="117" y="72"/>
                </a:cxn>
                <a:cxn ang="0">
                  <a:pos x="108" y="49"/>
                </a:cxn>
                <a:cxn ang="0">
                  <a:pos x="79" y="0"/>
                </a:cxn>
                <a:cxn ang="0">
                  <a:pos x="43" y="0"/>
                </a:cxn>
                <a:cxn ang="0">
                  <a:pos x="14" y="49"/>
                </a:cxn>
                <a:cxn ang="0">
                  <a:pos x="5" y="72"/>
                </a:cxn>
                <a:cxn ang="0">
                  <a:pos x="8" y="85"/>
                </a:cxn>
                <a:cxn ang="0">
                  <a:pos x="8" y="89"/>
                </a:cxn>
                <a:cxn ang="0">
                  <a:pos x="7" y="90"/>
                </a:cxn>
                <a:cxn ang="0">
                  <a:pos x="6" y="90"/>
                </a:cxn>
                <a:cxn ang="0">
                  <a:pos x="0" y="96"/>
                </a:cxn>
                <a:cxn ang="0">
                  <a:pos x="0" y="132"/>
                </a:cxn>
                <a:cxn ang="0">
                  <a:pos x="6" y="138"/>
                </a:cxn>
                <a:cxn ang="0">
                  <a:pos x="17" y="138"/>
                </a:cxn>
                <a:cxn ang="0">
                  <a:pos x="23" y="132"/>
                </a:cxn>
                <a:cxn ang="0">
                  <a:pos x="23" y="96"/>
                </a:cxn>
                <a:cxn ang="0">
                  <a:pos x="17" y="90"/>
                </a:cxn>
                <a:cxn ang="0">
                  <a:pos x="16" y="90"/>
                </a:cxn>
                <a:cxn ang="0">
                  <a:pos x="15" y="89"/>
                </a:cxn>
                <a:cxn ang="0">
                  <a:pos x="16" y="86"/>
                </a:cxn>
                <a:cxn ang="0">
                  <a:pos x="21" y="80"/>
                </a:cxn>
                <a:cxn ang="0">
                  <a:pos x="31" y="53"/>
                </a:cxn>
                <a:cxn ang="0">
                  <a:pos x="32" y="53"/>
                </a:cxn>
                <a:cxn ang="0">
                  <a:pos x="32" y="78"/>
                </a:cxn>
                <a:cxn ang="0">
                  <a:pos x="33" y="84"/>
                </a:cxn>
                <a:cxn ang="0">
                  <a:pos x="35" y="87"/>
                </a:cxn>
                <a:cxn ang="0">
                  <a:pos x="35" y="157"/>
                </a:cxn>
                <a:cxn ang="0">
                  <a:pos x="47" y="170"/>
                </a:cxn>
                <a:cxn ang="0">
                  <a:pos x="58" y="158"/>
                </a:cxn>
                <a:cxn ang="0">
                  <a:pos x="58" y="90"/>
                </a:cxn>
                <a:cxn ang="0">
                  <a:pos x="60" y="88"/>
                </a:cxn>
                <a:cxn ang="0">
                  <a:pos x="61" y="88"/>
                </a:cxn>
                <a:cxn ang="0">
                  <a:pos x="63" y="90"/>
                </a:cxn>
                <a:cxn ang="0">
                  <a:pos x="63" y="157"/>
                </a:cxn>
                <a:cxn ang="0">
                  <a:pos x="74" y="170"/>
                </a:cxn>
                <a:cxn ang="0">
                  <a:pos x="86" y="157"/>
                </a:cxn>
                <a:cxn ang="0">
                  <a:pos x="86" y="87"/>
                </a:cxn>
                <a:cxn ang="0">
                  <a:pos x="88" y="85"/>
                </a:cxn>
                <a:cxn ang="0">
                  <a:pos x="90" y="80"/>
                </a:cxn>
                <a:cxn ang="0">
                  <a:pos x="90" y="52"/>
                </a:cxn>
                <a:cxn ang="0">
                  <a:pos x="90" y="52"/>
                </a:cxn>
                <a:cxn ang="0">
                  <a:pos x="100" y="80"/>
                </a:cxn>
                <a:cxn ang="0">
                  <a:pos x="108" y="87"/>
                </a:cxn>
                <a:cxn ang="0">
                  <a:pos x="112" y="86"/>
                </a:cxn>
                <a:cxn ang="0">
                  <a:pos x="117" y="72"/>
                </a:cxn>
              </a:cxnLst>
              <a:rect l="0" t="0" r="r" b="b"/>
              <a:pathLst>
                <a:path w="119" h="170">
                  <a:moveTo>
                    <a:pt x="71" y="41"/>
                  </a:moveTo>
                  <a:cubicBezTo>
                    <a:pt x="63" y="49"/>
                    <a:pt x="63" y="49"/>
                    <a:pt x="63" y="49"/>
                  </a:cubicBezTo>
                  <a:cubicBezTo>
                    <a:pt x="62" y="49"/>
                    <a:pt x="60" y="49"/>
                    <a:pt x="60" y="4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0"/>
                    <a:pt x="49" y="38"/>
                    <a:pt x="50" y="37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4"/>
                    <a:pt x="54" y="14"/>
                  </a:cubicBezTo>
                  <a:cubicBezTo>
                    <a:pt x="54" y="13"/>
                    <a:pt x="54" y="9"/>
                    <a:pt x="54" y="9"/>
                  </a:cubicBezTo>
                  <a:cubicBezTo>
                    <a:pt x="54" y="8"/>
                    <a:pt x="55" y="7"/>
                    <a:pt x="5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7" y="7"/>
                    <a:pt x="68" y="8"/>
                    <a:pt x="68" y="9"/>
                  </a:cubicBezTo>
                  <a:cubicBezTo>
                    <a:pt x="68" y="9"/>
                    <a:pt x="68" y="13"/>
                    <a:pt x="68" y="14"/>
                  </a:cubicBezTo>
                  <a:cubicBezTo>
                    <a:pt x="68" y="14"/>
                    <a:pt x="68" y="15"/>
                    <a:pt x="68" y="15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3" y="38"/>
                    <a:pt x="72" y="40"/>
                    <a:pt x="71" y="41"/>
                  </a:cubicBezTo>
                  <a:moveTo>
                    <a:pt x="117" y="72"/>
                  </a:moveTo>
                  <a:cubicBezTo>
                    <a:pt x="113" y="64"/>
                    <a:pt x="111" y="57"/>
                    <a:pt x="108" y="49"/>
                  </a:cubicBezTo>
                  <a:cubicBezTo>
                    <a:pt x="101" y="29"/>
                    <a:pt x="92" y="0"/>
                    <a:pt x="7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9" y="0"/>
                    <a:pt x="21" y="29"/>
                    <a:pt x="14" y="49"/>
                  </a:cubicBezTo>
                  <a:cubicBezTo>
                    <a:pt x="11" y="57"/>
                    <a:pt x="9" y="64"/>
                    <a:pt x="5" y="72"/>
                  </a:cubicBezTo>
                  <a:cubicBezTo>
                    <a:pt x="3" y="77"/>
                    <a:pt x="3" y="83"/>
                    <a:pt x="8" y="85"/>
                  </a:cubicBezTo>
                  <a:cubicBezTo>
                    <a:pt x="8" y="86"/>
                    <a:pt x="8" y="88"/>
                    <a:pt x="8" y="89"/>
                  </a:cubicBezTo>
                  <a:cubicBezTo>
                    <a:pt x="8" y="89"/>
                    <a:pt x="8" y="90"/>
                    <a:pt x="7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2" y="90"/>
                    <a:pt x="0" y="93"/>
                    <a:pt x="0" y="9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6"/>
                    <a:pt x="2" y="138"/>
                    <a:pt x="6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20" y="138"/>
                    <a:pt x="23" y="136"/>
                    <a:pt x="23" y="132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3" y="93"/>
                    <a:pt x="20" y="90"/>
                    <a:pt x="17" y="9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5" y="90"/>
                    <a:pt x="15" y="89"/>
                    <a:pt x="15" y="89"/>
                  </a:cubicBezTo>
                  <a:cubicBezTo>
                    <a:pt x="15" y="88"/>
                    <a:pt x="15" y="86"/>
                    <a:pt x="16" y="86"/>
                  </a:cubicBezTo>
                  <a:cubicBezTo>
                    <a:pt x="18" y="85"/>
                    <a:pt x="20" y="83"/>
                    <a:pt x="21" y="80"/>
                  </a:cubicBezTo>
                  <a:cubicBezTo>
                    <a:pt x="24" y="74"/>
                    <a:pt x="28" y="61"/>
                    <a:pt x="31" y="53"/>
                  </a:cubicBezTo>
                  <a:cubicBezTo>
                    <a:pt x="32" y="51"/>
                    <a:pt x="32" y="50"/>
                    <a:pt x="32" y="53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79"/>
                    <a:pt x="32" y="83"/>
                    <a:pt x="33" y="84"/>
                  </a:cubicBezTo>
                  <a:cubicBezTo>
                    <a:pt x="34" y="85"/>
                    <a:pt x="35" y="85"/>
                    <a:pt x="35" y="8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65"/>
                    <a:pt x="40" y="170"/>
                    <a:pt x="47" y="170"/>
                  </a:cubicBezTo>
                  <a:cubicBezTo>
                    <a:pt x="54" y="170"/>
                    <a:pt x="58" y="165"/>
                    <a:pt x="58" y="158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58" y="89"/>
                    <a:pt x="58" y="88"/>
                    <a:pt x="60" y="88"/>
                  </a:cubicBezTo>
                  <a:cubicBezTo>
                    <a:pt x="61" y="88"/>
                    <a:pt x="61" y="88"/>
                    <a:pt x="61" y="88"/>
                  </a:cubicBezTo>
                  <a:cubicBezTo>
                    <a:pt x="63" y="88"/>
                    <a:pt x="63" y="89"/>
                    <a:pt x="63" y="90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3" y="164"/>
                    <a:pt x="67" y="170"/>
                    <a:pt x="74" y="170"/>
                  </a:cubicBezTo>
                  <a:cubicBezTo>
                    <a:pt x="81" y="170"/>
                    <a:pt x="86" y="165"/>
                    <a:pt x="86" y="15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6"/>
                    <a:pt x="87" y="86"/>
                    <a:pt x="88" y="85"/>
                  </a:cubicBezTo>
                  <a:cubicBezTo>
                    <a:pt x="89" y="84"/>
                    <a:pt x="90" y="82"/>
                    <a:pt x="90" y="80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0" y="49"/>
                    <a:pt x="90" y="51"/>
                    <a:pt x="90" y="52"/>
                  </a:cubicBezTo>
                  <a:cubicBezTo>
                    <a:pt x="93" y="60"/>
                    <a:pt x="97" y="74"/>
                    <a:pt x="100" y="80"/>
                  </a:cubicBezTo>
                  <a:cubicBezTo>
                    <a:pt x="101" y="84"/>
                    <a:pt x="104" y="87"/>
                    <a:pt x="108" y="87"/>
                  </a:cubicBezTo>
                  <a:cubicBezTo>
                    <a:pt x="109" y="87"/>
                    <a:pt x="111" y="86"/>
                    <a:pt x="112" y="86"/>
                  </a:cubicBezTo>
                  <a:cubicBezTo>
                    <a:pt x="117" y="83"/>
                    <a:pt x="119" y="77"/>
                    <a:pt x="117" y="7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Freeform 31"/>
          <p:cNvSpPr>
            <a:spLocks/>
          </p:cNvSpPr>
          <p:nvPr/>
        </p:nvSpPr>
        <p:spPr bwMode="auto">
          <a:xfrm>
            <a:off x="5715008" y="4786322"/>
            <a:ext cx="571504" cy="785818"/>
          </a:xfrm>
          <a:custGeom>
            <a:avLst/>
            <a:gdLst/>
            <a:ahLst/>
            <a:cxnLst>
              <a:cxn ang="0">
                <a:pos x="127" y="179"/>
              </a:cxn>
              <a:cxn ang="0">
                <a:pos x="112" y="234"/>
              </a:cxn>
              <a:cxn ang="0">
                <a:pos x="5" y="302"/>
              </a:cxn>
              <a:cxn ang="0">
                <a:pos x="0" y="360"/>
              </a:cxn>
              <a:cxn ang="0">
                <a:pos x="344" y="360"/>
              </a:cxn>
              <a:cxn ang="0">
                <a:pos x="341" y="307"/>
              </a:cxn>
              <a:cxn ang="0">
                <a:pos x="309" y="259"/>
              </a:cxn>
              <a:cxn ang="0">
                <a:pos x="218" y="219"/>
              </a:cxn>
              <a:cxn ang="0">
                <a:pos x="215" y="216"/>
              </a:cxn>
              <a:cxn ang="0">
                <a:pos x="212" y="192"/>
              </a:cxn>
              <a:cxn ang="0">
                <a:pos x="230" y="156"/>
              </a:cxn>
              <a:cxn ang="0">
                <a:pos x="242" y="140"/>
              </a:cxn>
              <a:cxn ang="0">
                <a:pos x="250" y="104"/>
              </a:cxn>
              <a:cxn ang="0">
                <a:pos x="245" y="99"/>
              </a:cxn>
              <a:cxn ang="0">
                <a:pos x="236" y="37"/>
              </a:cxn>
              <a:cxn ang="0">
                <a:pos x="138" y="16"/>
              </a:cxn>
              <a:cxn ang="0">
                <a:pos x="97" y="84"/>
              </a:cxn>
              <a:cxn ang="0">
                <a:pos x="96" y="106"/>
              </a:cxn>
              <a:cxn ang="0">
                <a:pos x="104" y="140"/>
              </a:cxn>
              <a:cxn ang="0">
                <a:pos x="127" y="179"/>
              </a:cxn>
            </a:cxnLst>
            <a:rect l="0" t="0" r="r" b="b"/>
            <a:pathLst>
              <a:path w="344" h="360">
                <a:moveTo>
                  <a:pt x="127" y="179"/>
                </a:moveTo>
                <a:cubicBezTo>
                  <a:pt x="127" y="179"/>
                  <a:pt x="140" y="222"/>
                  <a:pt x="112" y="234"/>
                </a:cubicBezTo>
                <a:cubicBezTo>
                  <a:pt x="84" y="245"/>
                  <a:pt x="10" y="262"/>
                  <a:pt x="5" y="302"/>
                </a:cubicBezTo>
                <a:cubicBezTo>
                  <a:pt x="0" y="343"/>
                  <a:pt x="0" y="360"/>
                  <a:pt x="0" y="360"/>
                </a:cubicBezTo>
                <a:cubicBezTo>
                  <a:pt x="344" y="360"/>
                  <a:pt x="344" y="360"/>
                  <a:pt x="344" y="360"/>
                </a:cubicBezTo>
                <a:cubicBezTo>
                  <a:pt x="341" y="307"/>
                  <a:pt x="341" y="307"/>
                  <a:pt x="341" y="307"/>
                </a:cubicBezTo>
                <a:cubicBezTo>
                  <a:pt x="341" y="307"/>
                  <a:pt x="339" y="273"/>
                  <a:pt x="309" y="259"/>
                </a:cubicBezTo>
                <a:cubicBezTo>
                  <a:pt x="279" y="245"/>
                  <a:pt x="229" y="236"/>
                  <a:pt x="218" y="219"/>
                </a:cubicBezTo>
                <a:cubicBezTo>
                  <a:pt x="218" y="219"/>
                  <a:pt x="217" y="216"/>
                  <a:pt x="215" y="216"/>
                </a:cubicBezTo>
                <a:cubicBezTo>
                  <a:pt x="212" y="216"/>
                  <a:pt x="209" y="200"/>
                  <a:pt x="212" y="192"/>
                </a:cubicBezTo>
                <a:cubicBezTo>
                  <a:pt x="215" y="183"/>
                  <a:pt x="230" y="161"/>
                  <a:pt x="230" y="156"/>
                </a:cubicBezTo>
                <a:cubicBezTo>
                  <a:pt x="230" y="150"/>
                  <a:pt x="242" y="140"/>
                  <a:pt x="242" y="140"/>
                </a:cubicBezTo>
                <a:cubicBezTo>
                  <a:pt x="242" y="140"/>
                  <a:pt x="258" y="133"/>
                  <a:pt x="250" y="104"/>
                </a:cubicBezTo>
                <a:cubicBezTo>
                  <a:pt x="250" y="104"/>
                  <a:pt x="247" y="101"/>
                  <a:pt x="245" y="99"/>
                </a:cubicBezTo>
                <a:cubicBezTo>
                  <a:pt x="242" y="97"/>
                  <a:pt x="261" y="69"/>
                  <a:pt x="236" y="37"/>
                </a:cubicBezTo>
                <a:cubicBezTo>
                  <a:pt x="211" y="6"/>
                  <a:pt x="160" y="0"/>
                  <a:pt x="138" y="16"/>
                </a:cubicBezTo>
                <a:cubicBezTo>
                  <a:pt x="125" y="26"/>
                  <a:pt x="97" y="30"/>
                  <a:pt x="97" y="84"/>
                </a:cubicBezTo>
                <a:cubicBezTo>
                  <a:pt x="97" y="101"/>
                  <a:pt x="96" y="106"/>
                  <a:pt x="96" y="106"/>
                </a:cubicBezTo>
                <a:cubicBezTo>
                  <a:pt x="96" y="106"/>
                  <a:pt x="89" y="131"/>
                  <a:pt x="104" y="140"/>
                </a:cubicBezTo>
                <a:cubicBezTo>
                  <a:pt x="119" y="149"/>
                  <a:pt x="111" y="158"/>
                  <a:pt x="127" y="17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1"/>
          <p:cNvSpPr>
            <a:spLocks/>
          </p:cNvSpPr>
          <p:nvPr/>
        </p:nvSpPr>
        <p:spPr bwMode="auto">
          <a:xfrm>
            <a:off x="6286512" y="4786322"/>
            <a:ext cx="571504" cy="785818"/>
          </a:xfrm>
          <a:custGeom>
            <a:avLst/>
            <a:gdLst/>
            <a:ahLst/>
            <a:cxnLst>
              <a:cxn ang="0">
                <a:pos x="127" y="179"/>
              </a:cxn>
              <a:cxn ang="0">
                <a:pos x="112" y="234"/>
              </a:cxn>
              <a:cxn ang="0">
                <a:pos x="5" y="302"/>
              </a:cxn>
              <a:cxn ang="0">
                <a:pos x="0" y="360"/>
              </a:cxn>
              <a:cxn ang="0">
                <a:pos x="344" y="360"/>
              </a:cxn>
              <a:cxn ang="0">
                <a:pos x="341" y="307"/>
              </a:cxn>
              <a:cxn ang="0">
                <a:pos x="309" y="259"/>
              </a:cxn>
              <a:cxn ang="0">
                <a:pos x="218" y="219"/>
              </a:cxn>
              <a:cxn ang="0">
                <a:pos x="215" y="216"/>
              </a:cxn>
              <a:cxn ang="0">
                <a:pos x="212" y="192"/>
              </a:cxn>
              <a:cxn ang="0">
                <a:pos x="230" y="156"/>
              </a:cxn>
              <a:cxn ang="0">
                <a:pos x="242" y="140"/>
              </a:cxn>
              <a:cxn ang="0">
                <a:pos x="250" y="104"/>
              </a:cxn>
              <a:cxn ang="0">
                <a:pos x="245" y="99"/>
              </a:cxn>
              <a:cxn ang="0">
                <a:pos x="236" y="37"/>
              </a:cxn>
              <a:cxn ang="0">
                <a:pos x="138" y="16"/>
              </a:cxn>
              <a:cxn ang="0">
                <a:pos x="97" y="84"/>
              </a:cxn>
              <a:cxn ang="0">
                <a:pos x="96" y="106"/>
              </a:cxn>
              <a:cxn ang="0">
                <a:pos x="104" y="140"/>
              </a:cxn>
              <a:cxn ang="0">
                <a:pos x="127" y="179"/>
              </a:cxn>
            </a:cxnLst>
            <a:rect l="0" t="0" r="r" b="b"/>
            <a:pathLst>
              <a:path w="344" h="360">
                <a:moveTo>
                  <a:pt x="127" y="179"/>
                </a:moveTo>
                <a:cubicBezTo>
                  <a:pt x="127" y="179"/>
                  <a:pt x="140" y="222"/>
                  <a:pt x="112" y="234"/>
                </a:cubicBezTo>
                <a:cubicBezTo>
                  <a:pt x="84" y="245"/>
                  <a:pt x="10" y="262"/>
                  <a:pt x="5" y="302"/>
                </a:cubicBezTo>
                <a:cubicBezTo>
                  <a:pt x="0" y="343"/>
                  <a:pt x="0" y="360"/>
                  <a:pt x="0" y="360"/>
                </a:cubicBezTo>
                <a:cubicBezTo>
                  <a:pt x="344" y="360"/>
                  <a:pt x="344" y="360"/>
                  <a:pt x="344" y="360"/>
                </a:cubicBezTo>
                <a:cubicBezTo>
                  <a:pt x="341" y="307"/>
                  <a:pt x="341" y="307"/>
                  <a:pt x="341" y="307"/>
                </a:cubicBezTo>
                <a:cubicBezTo>
                  <a:pt x="341" y="307"/>
                  <a:pt x="339" y="273"/>
                  <a:pt x="309" y="259"/>
                </a:cubicBezTo>
                <a:cubicBezTo>
                  <a:pt x="279" y="245"/>
                  <a:pt x="229" y="236"/>
                  <a:pt x="218" y="219"/>
                </a:cubicBezTo>
                <a:cubicBezTo>
                  <a:pt x="218" y="219"/>
                  <a:pt x="217" y="216"/>
                  <a:pt x="215" y="216"/>
                </a:cubicBezTo>
                <a:cubicBezTo>
                  <a:pt x="212" y="216"/>
                  <a:pt x="209" y="200"/>
                  <a:pt x="212" y="192"/>
                </a:cubicBezTo>
                <a:cubicBezTo>
                  <a:pt x="215" y="183"/>
                  <a:pt x="230" y="161"/>
                  <a:pt x="230" y="156"/>
                </a:cubicBezTo>
                <a:cubicBezTo>
                  <a:pt x="230" y="150"/>
                  <a:pt x="242" y="140"/>
                  <a:pt x="242" y="140"/>
                </a:cubicBezTo>
                <a:cubicBezTo>
                  <a:pt x="242" y="140"/>
                  <a:pt x="258" y="133"/>
                  <a:pt x="250" y="104"/>
                </a:cubicBezTo>
                <a:cubicBezTo>
                  <a:pt x="250" y="104"/>
                  <a:pt x="247" y="101"/>
                  <a:pt x="245" y="99"/>
                </a:cubicBezTo>
                <a:cubicBezTo>
                  <a:pt x="242" y="97"/>
                  <a:pt x="261" y="69"/>
                  <a:pt x="236" y="37"/>
                </a:cubicBezTo>
                <a:cubicBezTo>
                  <a:pt x="211" y="6"/>
                  <a:pt x="160" y="0"/>
                  <a:pt x="138" y="16"/>
                </a:cubicBezTo>
                <a:cubicBezTo>
                  <a:pt x="125" y="26"/>
                  <a:pt x="97" y="30"/>
                  <a:pt x="97" y="84"/>
                </a:cubicBezTo>
                <a:cubicBezTo>
                  <a:pt x="97" y="101"/>
                  <a:pt x="96" y="106"/>
                  <a:pt x="96" y="106"/>
                </a:cubicBezTo>
                <a:cubicBezTo>
                  <a:pt x="96" y="106"/>
                  <a:pt x="89" y="131"/>
                  <a:pt x="104" y="140"/>
                </a:cubicBezTo>
                <a:cubicBezTo>
                  <a:pt x="119" y="149"/>
                  <a:pt x="111" y="158"/>
                  <a:pt x="127" y="17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31"/>
          <p:cNvSpPr>
            <a:spLocks/>
          </p:cNvSpPr>
          <p:nvPr/>
        </p:nvSpPr>
        <p:spPr bwMode="auto">
          <a:xfrm>
            <a:off x="6858016" y="4786322"/>
            <a:ext cx="571504" cy="785818"/>
          </a:xfrm>
          <a:custGeom>
            <a:avLst/>
            <a:gdLst/>
            <a:ahLst/>
            <a:cxnLst>
              <a:cxn ang="0">
                <a:pos x="127" y="179"/>
              </a:cxn>
              <a:cxn ang="0">
                <a:pos x="112" y="234"/>
              </a:cxn>
              <a:cxn ang="0">
                <a:pos x="5" y="302"/>
              </a:cxn>
              <a:cxn ang="0">
                <a:pos x="0" y="360"/>
              </a:cxn>
              <a:cxn ang="0">
                <a:pos x="344" y="360"/>
              </a:cxn>
              <a:cxn ang="0">
                <a:pos x="341" y="307"/>
              </a:cxn>
              <a:cxn ang="0">
                <a:pos x="309" y="259"/>
              </a:cxn>
              <a:cxn ang="0">
                <a:pos x="218" y="219"/>
              </a:cxn>
              <a:cxn ang="0">
                <a:pos x="215" y="216"/>
              </a:cxn>
              <a:cxn ang="0">
                <a:pos x="212" y="192"/>
              </a:cxn>
              <a:cxn ang="0">
                <a:pos x="230" y="156"/>
              </a:cxn>
              <a:cxn ang="0">
                <a:pos x="242" y="140"/>
              </a:cxn>
              <a:cxn ang="0">
                <a:pos x="250" y="104"/>
              </a:cxn>
              <a:cxn ang="0">
                <a:pos x="245" y="99"/>
              </a:cxn>
              <a:cxn ang="0">
                <a:pos x="236" y="37"/>
              </a:cxn>
              <a:cxn ang="0">
                <a:pos x="138" y="16"/>
              </a:cxn>
              <a:cxn ang="0">
                <a:pos x="97" y="84"/>
              </a:cxn>
              <a:cxn ang="0">
                <a:pos x="96" y="106"/>
              </a:cxn>
              <a:cxn ang="0">
                <a:pos x="104" y="140"/>
              </a:cxn>
              <a:cxn ang="0">
                <a:pos x="127" y="179"/>
              </a:cxn>
            </a:cxnLst>
            <a:rect l="0" t="0" r="r" b="b"/>
            <a:pathLst>
              <a:path w="344" h="360">
                <a:moveTo>
                  <a:pt x="127" y="179"/>
                </a:moveTo>
                <a:cubicBezTo>
                  <a:pt x="127" y="179"/>
                  <a:pt x="140" y="222"/>
                  <a:pt x="112" y="234"/>
                </a:cubicBezTo>
                <a:cubicBezTo>
                  <a:pt x="84" y="245"/>
                  <a:pt x="10" y="262"/>
                  <a:pt x="5" y="302"/>
                </a:cubicBezTo>
                <a:cubicBezTo>
                  <a:pt x="0" y="343"/>
                  <a:pt x="0" y="360"/>
                  <a:pt x="0" y="360"/>
                </a:cubicBezTo>
                <a:cubicBezTo>
                  <a:pt x="344" y="360"/>
                  <a:pt x="344" y="360"/>
                  <a:pt x="344" y="360"/>
                </a:cubicBezTo>
                <a:cubicBezTo>
                  <a:pt x="341" y="307"/>
                  <a:pt x="341" y="307"/>
                  <a:pt x="341" y="307"/>
                </a:cubicBezTo>
                <a:cubicBezTo>
                  <a:pt x="341" y="307"/>
                  <a:pt x="339" y="273"/>
                  <a:pt x="309" y="259"/>
                </a:cubicBezTo>
                <a:cubicBezTo>
                  <a:pt x="279" y="245"/>
                  <a:pt x="229" y="236"/>
                  <a:pt x="218" y="219"/>
                </a:cubicBezTo>
                <a:cubicBezTo>
                  <a:pt x="218" y="219"/>
                  <a:pt x="217" y="216"/>
                  <a:pt x="215" y="216"/>
                </a:cubicBezTo>
                <a:cubicBezTo>
                  <a:pt x="212" y="216"/>
                  <a:pt x="209" y="200"/>
                  <a:pt x="212" y="192"/>
                </a:cubicBezTo>
                <a:cubicBezTo>
                  <a:pt x="215" y="183"/>
                  <a:pt x="230" y="161"/>
                  <a:pt x="230" y="156"/>
                </a:cubicBezTo>
                <a:cubicBezTo>
                  <a:pt x="230" y="150"/>
                  <a:pt x="242" y="140"/>
                  <a:pt x="242" y="140"/>
                </a:cubicBezTo>
                <a:cubicBezTo>
                  <a:pt x="242" y="140"/>
                  <a:pt x="258" y="133"/>
                  <a:pt x="250" y="104"/>
                </a:cubicBezTo>
                <a:cubicBezTo>
                  <a:pt x="250" y="104"/>
                  <a:pt x="247" y="101"/>
                  <a:pt x="245" y="99"/>
                </a:cubicBezTo>
                <a:cubicBezTo>
                  <a:pt x="242" y="97"/>
                  <a:pt x="261" y="69"/>
                  <a:pt x="236" y="37"/>
                </a:cubicBezTo>
                <a:cubicBezTo>
                  <a:pt x="211" y="6"/>
                  <a:pt x="160" y="0"/>
                  <a:pt x="138" y="16"/>
                </a:cubicBezTo>
                <a:cubicBezTo>
                  <a:pt x="125" y="26"/>
                  <a:pt x="97" y="30"/>
                  <a:pt x="97" y="84"/>
                </a:cubicBezTo>
                <a:cubicBezTo>
                  <a:pt x="97" y="101"/>
                  <a:pt x="96" y="106"/>
                  <a:pt x="96" y="106"/>
                </a:cubicBezTo>
                <a:cubicBezTo>
                  <a:pt x="96" y="106"/>
                  <a:pt x="89" y="131"/>
                  <a:pt x="104" y="140"/>
                </a:cubicBezTo>
                <a:cubicBezTo>
                  <a:pt x="119" y="149"/>
                  <a:pt x="111" y="158"/>
                  <a:pt x="127" y="17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273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14480" y="642918"/>
            <a:ext cx="6572296" cy="14296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Суд присяжных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000" dirty="0" smtClean="0"/>
              <a:t>один из институтов судебной системы, воплощающий принцип непосредственного участия народа в совершении правосудия</a:t>
            </a:r>
            <a:r>
              <a:rPr lang="ru-RU" sz="2000" dirty="0" smtClean="0"/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-892997" y="4250524"/>
            <a:ext cx="5214953" cy="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ятиугольник 11"/>
          <p:cNvSpPr/>
          <p:nvPr/>
        </p:nvSpPr>
        <p:spPr>
          <a:xfrm>
            <a:off x="0" y="1857364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Понятие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0" y="27146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-10" y="3590686"/>
            <a:ext cx="1944763" cy="4286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Цели, задачи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1" y="4429132"/>
            <a:ext cx="2020528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Принципы деятельности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8877" y="5357826"/>
            <a:ext cx="2011652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Суд присяжных в Саратове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0" y="62865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Заключение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https://pp.vk.me/c630926/v630926135/6c78/IrwMfdXjZw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1059564" cy="1052500"/>
          </a:xfrm>
          <a:prstGeom prst="rect">
            <a:avLst/>
          </a:prstGeom>
          <a:noFill/>
        </p:spPr>
      </p:pic>
      <p:cxnSp>
        <p:nvCxnSpPr>
          <p:cNvPr id="20" name="Прямая со стрелкой 19"/>
          <p:cNvCxnSpPr/>
          <p:nvPr/>
        </p:nvCxnSpPr>
        <p:spPr>
          <a:xfrm>
            <a:off x="1500166" y="357166"/>
            <a:ext cx="7358114" cy="1588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826267" y="1031065"/>
            <a:ext cx="1357322" cy="9524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2357422" y="4143380"/>
            <a:ext cx="5929354" cy="1944946"/>
          </a:xfrm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Совершено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преступление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Принимал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ли участие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подсудимый в совершении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преступления?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Виновен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он?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71802" y="35004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Основные вопросы: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73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14480" y="642918"/>
            <a:ext cx="6572296" cy="14296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Суд присяжных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000" dirty="0" smtClean="0"/>
              <a:t>один из институтов судебной системы, воплощающий принцип непосредственного участия народа в совершении правосудия</a:t>
            </a:r>
            <a:r>
              <a:rPr lang="ru-RU" sz="2000" dirty="0" smtClean="0"/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-892997" y="4250524"/>
            <a:ext cx="5214953" cy="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ятиугольник 11"/>
          <p:cNvSpPr/>
          <p:nvPr/>
        </p:nvSpPr>
        <p:spPr>
          <a:xfrm>
            <a:off x="0" y="1857364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Понятие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0" y="27146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-10" y="3590686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Цели, задачи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1" y="4429132"/>
            <a:ext cx="2020528" cy="57150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Принципы деятельности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8877" y="5357826"/>
            <a:ext cx="2011652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Суд присяжных в Саратове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0" y="62865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Заключение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https://pp.vk.me/c630926/v630926135/6c78/IrwMfdXjZw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1059564" cy="1052500"/>
          </a:xfrm>
          <a:prstGeom prst="rect">
            <a:avLst/>
          </a:prstGeom>
          <a:noFill/>
        </p:spPr>
      </p:pic>
      <p:cxnSp>
        <p:nvCxnSpPr>
          <p:cNvPr id="20" name="Прямая со стрелкой 19"/>
          <p:cNvCxnSpPr/>
          <p:nvPr/>
        </p:nvCxnSpPr>
        <p:spPr>
          <a:xfrm>
            <a:off x="1500166" y="357166"/>
            <a:ext cx="7358114" cy="1588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826267" y="1031065"/>
            <a:ext cx="1357322" cy="9524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20"/>
          <p:cNvSpPr>
            <a:spLocks noGrp="1"/>
          </p:cNvSpPr>
          <p:nvPr>
            <p:ph type="ctrTitle"/>
          </p:nvPr>
        </p:nvSpPr>
        <p:spPr>
          <a:xfrm>
            <a:off x="2357422" y="2428868"/>
            <a:ext cx="5072098" cy="1470025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 заседания ни один из присяжных не знает ничего о 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подсудимом.</a:t>
            </a: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2143108" y="4357694"/>
            <a:ext cx="6143668" cy="1466848"/>
          </a:xfrm>
        </p:spPr>
        <p:txBody>
          <a:bodyPr/>
          <a:lstStyle/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73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14480" y="642918"/>
            <a:ext cx="6572296" cy="14296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Суд присяжных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000" dirty="0" smtClean="0"/>
              <a:t>один из институтов судебной системы, воплощающий принцип непосредственного участия народа в совершении правосудия</a:t>
            </a:r>
            <a:r>
              <a:rPr lang="ru-RU" sz="2000" dirty="0" smtClean="0"/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-892997" y="4250524"/>
            <a:ext cx="5214953" cy="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ятиугольник 11"/>
          <p:cNvSpPr/>
          <p:nvPr/>
        </p:nvSpPr>
        <p:spPr>
          <a:xfrm>
            <a:off x="0" y="1857364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Понятие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0" y="27146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-10" y="3590686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Цели, задачи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1" y="4429132"/>
            <a:ext cx="2020528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Принципы деятельности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8877" y="5357826"/>
            <a:ext cx="2011652" cy="57150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Суд присяжных в Саратове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0" y="62865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Заключение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https://pp.vk.me/c630926/v630926135/6c78/IrwMfdXjZw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1059564" cy="1052500"/>
          </a:xfrm>
          <a:prstGeom prst="rect">
            <a:avLst/>
          </a:prstGeom>
          <a:noFill/>
        </p:spPr>
      </p:pic>
      <p:cxnSp>
        <p:nvCxnSpPr>
          <p:cNvPr id="20" name="Прямая со стрелкой 19"/>
          <p:cNvCxnSpPr/>
          <p:nvPr/>
        </p:nvCxnSpPr>
        <p:spPr>
          <a:xfrm>
            <a:off x="1500166" y="357166"/>
            <a:ext cx="7358114" cy="1588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826267" y="1031065"/>
            <a:ext cx="1357322" cy="9524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2428860" y="3886200"/>
            <a:ext cx="500066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сегодняшний день в Саратове также имеет место суд присяжных.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73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14480" y="642918"/>
            <a:ext cx="6572296" cy="14296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Суд присяжных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000" dirty="0" smtClean="0"/>
              <a:t>один из институтов судебной системы, воплощающий принцип непосредственного участия народа в совершении правосудия</a:t>
            </a:r>
            <a:r>
              <a:rPr lang="ru-RU" sz="2000" dirty="0" smtClean="0"/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-892997" y="4250524"/>
            <a:ext cx="5214953" cy="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ятиугольник 11"/>
          <p:cNvSpPr/>
          <p:nvPr/>
        </p:nvSpPr>
        <p:spPr>
          <a:xfrm>
            <a:off x="0" y="1857364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Понятие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0" y="27146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-10" y="3590686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Цели, задачи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1" y="4429132"/>
            <a:ext cx="2020528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Принципы деятельности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8877" y="5357826"/>
            <a:ext cx="2011652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Суд присяжных в Саратове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0" y="6286520"/>
            <a:ext cx="1944763" cy="4286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Заключение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https://pp.vk.me/c630926/v630926135/6c78/IrwMfdXjZw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1059564" cy="1052500"/>
          </a:xfrm>
          <a:prstGeom prst="rect">
            <a:avLst/>
          </a:prstGeom>
          <a:noFill/>
        </p:spPr>
      </p:pic>
      <p:cxnSp>
        <p:nvCxnSpPr>
          <p:cNvPr id="20" name="Прямая со стрелкой 19"/>
          <p:cNvCxnSpPr/>
          <p:nvPr/>
        </p:nvCxnSpPr>
        <p:spPr>
          <a:xfrm>
            <a:off x="1500166" y="357166"/>
            <a:ext cx="7358114" cy="1588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826267" y="1031065"/>
            <a:ext cx="1357322" cy="9524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2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2071670" y="3886200"/>
            <a:ext cx="570073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Суд присяжных необходим, так как это золотая середина между стороной обвинения и защиты, от которой зависит окончательный вердикт.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73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14480" y="642918"/>
            <a:ext cx="6572296" cy="14296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Суд присяжных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000" dirty="0" smtClean="0"/>
              <a:t>один из институтов судебной системы, воплощающий принцип непосредственного участия народа в совершении правосудия</a:t>
            </a:r>
            <a:r>
              <a:rPr lang="ru-RU" sz="2000" dirty="0" smtClean="0"/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-892997" y="4250524"/>
            <a:ext cx="5214953" cy="3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ятиугольник 11"/>
          <p:cNvSpPr/>
          <p:nvPr/>
        </p:nvSpPr>
        <p:spPr>
          <a:xfrm>
            <a:off x="0" y="1857364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Понятие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0" y="2714620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-10" y="3590686"/>
            <a:ext cx="1944763" cy="428628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Цели, задачи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1" y="4429132"/>
            <a:ext cx="2020528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Принципы деятельности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8877" y="5357826"/>
            <a:ext cx="2011652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Суд присяжных в Саратове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0" y="6286520"/>
            <a:ext cx="1944763" cy="4286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Заключение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https://pp.vk.me/c630926/v630926135/6c78/IrwMfdXjZw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1059564" cy="1052500"/>
          </a:xfrm>
          <a:prstGeom prst="rect">
            <a:avLst/>
          </a:prstGeom>
          <a:noFill/>
        </p:spPr>
      </p:pic>
      <p:cxnSp>
        <p:nvCxnSpPr>
          <p:cNvPr id="20" name="Прямая со стрелкой 19"/>
          <p:cNvCxnSpPr/>
          <p:nvPr/>
        </p:nvCxnSpPr>
        <p:spPr>
          <a:xfrm>
            <a:off x="1500166" y="357166"/>
            <a:ext cx="7358114" cy="1588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826267" y="1031065"/>
            <a:ext cx="1357322" cy="9524"/>
          </a:xfrm>
          <a:prstGeom prst="straightConnector1">
            <a:avLst/>
          </a:prstGeom>
          <a:ln w="22225"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2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Словарь терминов</a:t>
            </a:r>
            <a:endParaRPr lang="ru-RU" dirty="0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2071670" y="3857628"/>
            <a:ext cx="570073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Суды общей юрисдикции представляют собой судебные органы, которые действуют на всей территории РФ с целью осуществления правосудия по гражданским, уголовным делам, а также по делам об административных правонарушениях.</a:t>
            </a:r>
          </a:p>
          <a:p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Данные суды именуются судами общей юрисдикции, поскольку в их компетенцию входит рассмотрение и разрешение подавляющего большинства правовых споров как в количественном исчислении, так и по широте охвата правоотношений.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73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367</Words>
  <Application>Microsoft Office PowerPoint</Application>
  <PresentationFormat>Экран (4:3)</PresentationFormat>
  <Paragraphs>70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Суд присяжных</vt:lpstr>
      <vt:lpstr>Слайд 4</vt:lpstr>
      <vt:lpstr>До заседания ни один из присяжных не знает ничего о подсудимом.</vt:lpstr>
      <vt:lpstr>Слайд 6</vt:lpstr>
      <vt:lpstr>Слайд 7</vt:lpstr>
      <vt:lpstr>Словарь терминов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Настя</cp:lastModifiedBy>
  <cp:revision>44</cp:revision>
  <dcterms:created xsi:type="dcterms:W3CDTF">2015-12-16T08:52:02Z</dcterms:created>
  <dcterms:modified xsi:type="dcterms:W3CDTF">2015-12-17T03:42:12Z</dcterms:modified>
</cp:coreProperties>
</file>