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Default Extension="jpg" ContentType="image/jpg"/>
  <Override PartName="/ppt/notesSlides/notesSlide3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4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5"/>
            <a:ext cx="6806564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4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radar1.ru/" TargetMode="External"/><Relationship Id="rId3" Type="http://schemas.openxmlformats.org/officeDocument/2006/relationships/hyperlink" Target="mailto:info@radar1.ru" TargetMode="External"/><Relationship Id="rId4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6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image" Target="../media/image8.png"/><Relationship Id="rId9" Type="http://schemas.openxmlformats.org/officeDocument/2006/relationships/image" Target="../media/image9.jpg"/><Relationship Id="rId10" Type="http://schemas.openxmlformats.org/officeDocument/2006/relationships/image" Target="../media/image10.jpg"/><Relationship Id="rId11" Type="http://schemas.openxmlformats.org/officeDocument/2006/relationships/image" Target="../media/image11.jpg"/><Relationship Id="rId12" Type="http://schemas.openxmlformats.org/officeDocument/2006/relationships/image" Target="../media/image12.jpg"/><Relationship Id="rId13" Type="http://schemas.openxmlformats.org/officeDocument/2006/relationships/image" Target="../media/image13.jpg"/><Relationship Id="rId14" Type="http://schemas.openxmlformats.org/officeDocument/2006/relationships/image" Target="../media/image14.jpg"/><Relationship Id="rId15" Type="http://schemas.openxmlformats.org/officeDocument/2006/relationships/image" Target="../media/image15.jpg"/><Relationship Id="rId16" Type="http://schemas.openxmlformats.org/officeDocument/2006/relationships/image" Target="../media/image16.jpg"/><Relationship Id="rId17" Type="http://schemas.openxmlformats.org/officeDocument/2006/relationships/notesSlide" Target="../notesSlides/notesSlide3.xml"/><Relationship Id="rId18" Type="http://schemas.openxmlformats.org/officeDocument/2006/relationships/slide" Target="slide3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53"/>
            <a:ext cx="7559040" cy="1350010"/>
          </a:xfrm>
          <a:custGeom>
            <a:avLst/>
            <a:gdLst/>
            <a:ahLst/>
            <a:cxnLst/>
            <a:rect l="l" t="t" r="r" b="b"/>
            <a:pathLst>
              <a:path w="7559040" h="1350010">
                <a:moveTo>
                  <a:pt x="0" y="1349743"/>
                </a:moveTo>
                <a:lnTo>
                  <a:pt x="7559040" y="1349743"/>
                </a:lnTo>
                <a:lnTo>
                  <a:pt x="7559040" y="0"/>
                </a:lnTo>
                <a:lnTo>
                  <a:pt x="0" y="0"/>
                </a:lnTo>
                <a:lnTo>
                  <a:pt x="0" y="1349743"/>
                </a:lnTo>
                <a:close/>
              </a:path>
            </a:pathLst>
          </a:custGeom>
          <a:solidFill>
            <a:srgbClr val="00A54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7700" y="845351"/>
            <a:ext cx="3196590" cy="360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ф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ици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н</a:t>
            </a:r>
            <a:r>
              <a:rPr dirty="0" sz="1200" spc="-180">
                <a:solidFill>
                  <a:srgbClr val="FFFFFF"/>
                </a:solidFill>
                <a:latin typeface="Myriad Pro Light"/>
                <a:cs typeface="Myriad Pro Light"/>
              </a:rPr>
              <a:t>ы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</a:rPr>
              <a:t>в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и</a:t>
            </a:r>
            <a:r>
              <a:rPr dirty="0" sz="1200" spc="-35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н</a:t>
            </a:r>
            <a:r>
              <a:rPr dirty="0" sz="1200" spc="-180">
                <a:solidFill>
                  <a:srgbClr val="FFFFFF"/>
                </a:solidFill>
                <a:latin typeface="Myriad Pro Light"/>
                <a:cs typeface="Myriad Pro Light"/>
              </a:rPr>
              <a:t>ы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ц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A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n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r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i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t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s</a:t>
            </a:r>
            <a:r>
              <a:rPr dirty="0" sz="1200" spc="-50">
                <a:solidFill>
                  <a:srgbClr val="FFFFFF"/>
                </a:solidFill>
                <a:latin typeface="Myriad Pro Light"/>
                <a:cs typeface="Myriad Pro Light"/>
              </a:rPr>
              <a:t>u</a:t>
            </a:r>
            <a:r>
              <a:rPr dirty="0" sz="1200" spc="-2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ф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ици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н</a:t>
            </a:r>
            <a:r>
              <a:rPr dirty="0" sz="1200" spc="-180">
                <a:solidFill>
                  <a:srgbClr val="FFFFFF"/>
                </a:solidFill>
                <a:latin typeface="Myriad Pro Light"/>
                <a:cs typeface="Myriad Pro Light"/>
              </a:rPr>
              <a:t>ы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д</a:t>
            </a:r>
            <a:r>
              <a:rPr dirty="0" sz="1200" spc="5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</a:rPr>
              <a:t>в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</a:rPr>
              <a:t>F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l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u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k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e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70">
                <a:solidFill>
                  <a:srgbClr val="FFFFFF"/>
                </a:solidFill>
                <a:latin typeface="Myriad Pro Light"/>
                <a:cs typeface="Myriad Pro Light"/>
              </a:rPr>
              <a:t>T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e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k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t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r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o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n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i</a:t>
            </a:r>
            <a:r>
              <a:rPr dirty="0" sz="1200" spc="-114">
                <a:solidFill>
                  <a:srgbClr val="FFFFFF"/>
                </a:solidFill>
                <a:latin typeface="Myriad Pro Light"/>
                <a:cs typeface="Myriad Pro Light"/>
              </a:rPr>
              <a:t>x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H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I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O</a:t>
            </a:r>
            <a:r>
              <a:rPr dirty="0" sz="1200" spc="-105">
                <a:solidFill>
                  <a:srgbClr val="FFFFFF"/>
                </a:solidFill>
                <a:latin typeface="Myriad Pro Light"/>
                <a:cs typeface="Myriad Pro Light"/>
              </a:rPr>
              <a:t>K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I</a:t>
            </a:r>
            <a:endParaRPr sz="1200">
              <a:latin typeface="Myriad Pro Light"/>
              <a:cs typeface="Myriad Pro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29888" y="296711"/>
            <a:ext cx="2118995" cy="9093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44170" marR="5080" indent="-332105">
              <a:lnSpc>
                <a:spcPct val="100000"/>
              </a:lnSpc>
            </a:pP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И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Я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65">
                <a:solidFill>
                  <a:srgbClr val="FFFFFF"/>
                </a:solidFill>
                <a:latin typeface="Myriad Pro Light"/>
                <a:cs typeface="Myriad Pro Light"/>
              </a:rPr>
              <a:t>1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9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8</a:t>
            </a:r>
            <a:r>
              <a:rPr dirty="0" sz="1200" spc="-165">
                <a:solidFill>
                  <a:srgbClr val="FFFFFF"/>
                </a:solidFill>
                <a:latin typeface="Myriad Pro Light"/>
                <a:cs typeface="Myriad Pro Light"/>
              </a:rPr>
              <a:t>1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5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2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к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30">
                <a:solidFill>
                  <a:srgbClr val="FFFFFF"/>
                </a:solidFill>
                <a:latin typeface="Myriad Pro Light"/>
                <a:cs typeface="Myriad Pro Light"/>
              </a:rPr>
              <a:t>-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Пе</a:t>
            </a:r>
            <a:r>
              <a:rPr dirty="0" sz="1200" spc="-10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б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у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р</a:t>
            </a:r>
            <a:r>
              <a:rPr dirty="0" sz="1200" spc="-165">
                <a:solidFill>
                  <a:srgbClr val="FFFFFF"/>
                </a:solidFill>
                <a:latin typeface="Myriad Pro Light"/>
                <a:cs typeface="Myriad Pro Light"/>
              </a:rPr>
              <a:t>г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,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Кр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35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ноп</a:t>
            </a:r>
            <a:r>
              <a:rPr dirty="0" sz="1200" spc="-20">
                <a:solidFill>
                  <a:srgbClr val="FFFFFF"/>
                </a:solidFill>
                <a:latin typeface="Myriad Pro Light"/>
                <a:cs typeface="Myriad Pro Light"/>
              </a:rPr>
              <a:t>у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ов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FFFFFF"/>
                </a:solidFill>
                <a:latin typeface="Myriad Pro Light"/>
                <a:cs typeface="Myriad Pro Light"/>
              </a:rPr>
              <a:t>у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95">
                <a:solidFill>
                  <a:srgbClr val="FFFFFF"/>
                </a:solidFill>
                <a:latin typeface="Myriad Pro Light"/>
                <a:cs typeface="Myriad Pro Light"/>
              </a:rPr>
              <a:t>.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д</a:t>
            </a:r>
            <a:r>
              <a:rPr dirty="0" sz="1200" spc="-50">
                <a:solidFill>
                  <a:srgbClr val="FFFFFF"/>
                </a:solidFill>
                <a:latin typeface="Myriad Pro Light"/>
                <a:cs typeface="Myriad Pro Light"/>
              </a:rPr>
              <a:t>.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</a:rPr>
              <a:t>25</a:t>
            </a:r>
            <a:r>
              <a:rPr dirty="0" sz="1200" spc="-4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7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.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/</a:t>
            </a:r>
            <a:r>
              <a:rPr dirty="0" sz="1200" spc="-125">
                <a:solidFill>
                  <a:srgbClr val="FFFFFF"/>
                </a:solidFill>
                <a:latin typeface="Myriad Pro Light"/>
                <a:cs typeface="Myriad Pro Light"/>
              </a:rPr>
              <a:t>ф</a:t>
            </a:r>
            <a:r>
              <a:rPr dirty="0" sz="1200" spc="-95">
                <a:solidFill>
                  <a:srgbClr val="FFFFFF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FFFFFF"/>
                </a:solidFill>
                <a:latin typeface="Myriad Pro Light"/>
                <a:cs typeface="Myriad Pro Light"/>
              </a:rPr>
              <a:t>к</a:t>
            </a:r>
            <a:r>
              <a:rPr dirty="0" sz="1200" spc="-20">
                <a:solidFill>
                  <a:srgbClr val="FFFFFF"/>
                </a:solidFill>
                <a:latin typeface="Myriad Pro Light"/>
                <a:cs typeface="Myriad Pro Light"/>
              </a:rPr>
              <a:t>с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: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+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7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(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8</a:t>
            </a:r>
            <a:r>
              <a:rPr dirty="0" sz="1200" spc="-170">
                <a:solidFill>
                  <a:srgbClr val="FFFFFF"/>
                </a:solidFill>
                <a:latin typeface="Myriad Pro Light"/>
                <a:cs typeface="Myriad Pro Light"/>
              </a:rPr>
              <a:t>1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</a:rPr>
              <a:t>2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)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FFFFFF"/>
                </a:solidFill>
                <a:latin typeface="Myriad Pro Light"/>
                <a:cs typeface="Myriad Pro Light"/>
              </a:rPr>
              <a:t>6</a:t>
            </a:r>
            <a:r>
              <a:rPr dirty="0" sz="1200" spc="-50">
                <a:solidFill>
                  <a:srgbClr val="FFFFFF"/>
                </a:solidFill>
                <a:latin typeface="Myriad Pro Light"/>
                <a:cs typeface="Myriad Pro Light"/>
              </a:rPr>
              <a:t>0</a:t>
            </a:r>
            <a:r>
              <a:rPr dirty="0" sz="1200" spc="-35">
                <a:solidFill>
                  <a:srgbClr val="FFFFFF"/>
                </a:solidFill>
                <a:latin typeface="Myriad Pro Light"/>
                <a:cs typeface="Myriad Pro Light"/>
              </a:rPr>
              <a:t>0</a:t>
            </a:r>
            <a:r>
              <a:rPr dirty="0" sz="1200" spc="-10">
                <a:solidFill>
                  <a:srgbClr val="FFFFFF"/>
                </a:solidFill>
                <a:latin typeface="Myriad Pro Light"/>
                <a:cs typeface="Myriad Pro Light"/>
              </a:rPr>
              <a:t>-</a:t>
            </a:r>
            <a:r>
              <a:rPr dirty="0" sz="1200" spc="-55">
                <a:solidFill>
                  <a:srgbClr val="FFFFFF"/>
                </a:solidFill>
                <a:latin typeface="Myriad Pro Light"/>
                <a:cs typeface="Myriad Pro Light"/>
              </a:rPr>
              <a:t>48</a:t>
            </a:r>
            <a:r>
              <a:rPr dirty="0" sz="1200" spc="-20">
                <a:solidFill>
                  <a:srgbClr val="FFFFFF"/>
                </a:solidFill>
                <a:latin typeface="Myriad Pro Light"/>
                <a:cs typeface="Myriad Pro Light"/>
              </a:rPr>
              <a:t>-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8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9</a:t>
            </a:r>
            <a:endParaRPr sz="1200">
              <a:latin typeface="Myriad Pro Light"/>
              <a:cs typeface="Myriad Pro Light"/>
            </a:endParaRPr>
          </a:p>
          <a:p>
            <a:pPr marL="711200">
              <a:lnSpc>
                <a:spcPct val="100000"/>
              </a:lnSpc>
            </a:pPr>
            <a:r>
              <a:rPr dirty="0" sz="1200" spc="-175">
                <a:solidFill>
                  <a:srgbClr val="FFFFFF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</a:rPr>
              <a:t>л</a:t>
            </a:r>
            <a:r>
              <a:rPr dirty="0" sz="1200" spc="-95">
                <a:solidFill>
                  <a:srgbClr val="FFFFFF"/>
                </a:solidFill>
                <a:latin typeface="Myriad Pro Light"/>
                <a:cs typeface="Myriad Pro Light"/>
              </a:rPr>
              <a:t>.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</a:rPr>
              <a:t>:</a:t>
            </a:r>
            <a:r>
              <a:rPr dirty="0" sz="120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25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FFFFFF"/>
                </a:solidFill>
                <a:latin typeface="Myriad Pro Light"/>
                <a:cs typeface="Myriad Pro Light"/>
              </a:rPr>
              <a:t>+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7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</a:rPr>
              <a:t>(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8</a:t>
            </a:r>
            <a:r>
              <a:rPr dirty="0" sz="1200" spc="-170">
                <a:solidFill>
                  <a:srgbClr val="FFFFFF"/>
                </a:solidFill>
                <a:latin typeface="Myriad Pro Light"/>
                <a:cs typeface="Myriad Pro Light"/>
              </a:rPr>
              <a:t>1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</a:rPr>
              <a:t>2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</a:rPr>
              <a:t>)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</a:rPr>
              <a:t> </a:t>
            </a:r>
            <a:r>
              <a:rPr dirty="0" sz="1200" spc="-130">
                <a:solidFill>
                  <a:srgbClr val="FFFFFF"/>
                </a:solidFill>
                <a:latin typeface="Myriad Pro Light"/>
                <a:cs typeface="Myriad Pro Light"/>
              </a:rPr>
              <a:t>3</a:t>
            </a:r>
            <a:r>
              <a:rPr dirty="0" sz="1200" spc="-114">
                <a:solidFill>
                  <a:srgbClr val="FFFFFF"/>
                </a:solidFill>
                <a:latin typeface="Myriad Pro Light"/>
                <a:cs typeface="Myriad Pro Light"/>
              </a:rPr>
              <a:t>7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5</a:t>
            </a:r>
            <a:r>
              <a:rPr dirty="0" sz="1200" spc="-95">
                <a:solidFill>
                  <a:srgbClr val="FFFFFF"/>
                </a:solidFill>
                <a:latin typeface="Myriad Pro Light"/>
                <a:cs typeface="Myriad Pro Light"/>
              </a:rPr>
              <a:t>-</a:t>
            </a:r>
            <a:r>
              <a:rPr dirty="0" sz="1200" spc="-120">
                <a:solidFill>
                  <a:srgbClr val="FFFFFF"/>
                </a:solidFill>
                <a:latin typeface="Myriad Pro Light"/>
                <a:cs typeface="Myriad Pro Light"/>
              </a:rPr>
              <a:t>3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</a:rPr>
              <a:t>2</a:t>
            </a:r>
            <a:r>
              <a:rPr dirty="0" sz="1200" spc="-10">
                <a:solidFill>
                  <a:srgbClr val="FFFFFF"/>
                </a:solidFill>
                <a:latin typeface="Myriad Pro Light"/>
                <a:cs typeface="Myriad Pro Light"/>
              </a:rPr>
              <a:t>-</a:t>
            </a:r>
            <a:r>
              <a:rPr dirty="0" sz="1200" spc="-35">
                <a:solidFill>
                  <a:srgbClr val="FFFFFF"/>
                </a:solidFill>
                <a:latin typeface="Myriad Pro Light"/>
                <a:cs typeface="Myriad Pro Light"/>
              </a:rPr>
              <a:t>4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</a:rPr>
              <a:t>4</a:t>
            </a:r>
            <a:endParaRPr sz="1200">
              <a:latin typeface="Myriad Pro Light"/>
              <a:cs typeface="Myriad Pro Light"/>
            </a:endParaRPr>
          </a:p>
          <a:p>
            <a:pPr marL="332105">
              <a:lnSpc>
                <a:spcPct val="100000"/>
              </a:lnSpc>
            </a:pPr>
            <a:r>
              <a:rPr dirty="0" sz="1200" spc="-15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ww</a:t>
            </a:r>
            <a:r>
              <a:rPr dirty="0" sz="1200" spc="-95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w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.ra</a:t>
            </a:r>
            <a:r>
              <a:rPr dirty="0" sz="1200" spc="-114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d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a</a:t>
            </a:r>
            <a:r>
              <a:rPr dirty="0" sz="1200" spc="-145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r</a:t>
            </a:r>
            <a:r>
              <a:rPr dirty="0" sz="1200" spc="-14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1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.</a:t>
            </a:r>
            <a:r>
              <a:rPr dirty="0" sz="1200" spc="-6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r</a:t>
            </a:r>
            <a:r>
              <a:rPr dirty="0" sz="1200" spc="-10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u</a:t>
            </a:r>
            <a:r>
              <a:rPr dirty="0" sz="1200" spc="-8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,</a:t>
            </a:r>
            <a:r>
              <a:rPr dirty="0" sz="1200" spc="10">
                <a:solidFill>
                  <a:srgbClr val="FFFFFF"/>
                </a:solidFill>
                <a:latin typeface="Myriad Pro Light"/>
                <a:cs typeface="Myriad Pro Light"/>
                <a:hlinkClick r:id="rId2"/>
              </a:rPr>
              <a:t> 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i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n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f</a:t>
            </a:r>
            <a:r>
              <a:rPr dirty="0" sz="1200" spc="-45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o</a:t>
            </a:r>
            <a:r>
              <a:rPr dirty="0" sz="1200" spc="-70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@ra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d</a:t>
            </a:r>
            <a:r>
              <a:rPr dirty="0" sz="1200" spc="-90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a</a:t>
            </a:r>
            <a:r>
              <a:rPr dirty="0" sz="1200" spc="-145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r</a:t>
            </a:r>
            <a:r>
              <a:rPr dirty="0" sz="1200" spc="-140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1</a:t>
            </a:r>
            <a:r>
              <a:rPr dirty="0" sz="1200" spc="-85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.</a:t>
            </a:r>
            <a:r>
              <a:rPr dirty="0" sz="1200" spc="-75">
                <a:solidFill>
                  <a:srgbClr val="FFFFFF"/>
                </a:solidFill>
                <a:latin typeface="Myriad Pro Light"/>
                <a:cs typeface="Myriad Pro Light"/>
                <a:hlinkClick r:id="rId3"/>
              </a:rPr>
              <a:t>ru</a:t>
            </a:r>
            <a:endParaRPr sz="1200">
              <a:latin typeface="Myriad Pro Light"/>
              <a:cs typeface="Myriad Pro 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32738" y="352653"/>
            <a:ext cx="706120" cy="327025"/>
          </a:xfrm>
          <a:custGeom>
            <a:avLst/>
            <a:gdLst/>
            <a:ahLst/>
            <a:cxnLst/>
            <a:rect l="l" t="t" r="r" b="b"/>
            <a:pathLst>
              <a:path w="706119" h="327025">
                <a:moveTo>
                  <a:pt x="244513" y="0"/>
                </a:moveTo>
                <a:lnTo>
                  <a:pt x="0" y="0"/>
                </a:lnTo>
                <a:lnTo>
                  <a:pt x="0" y="326936"/>
                </a:lnTo>
                <a:lnTo>
                  <a:pt x="126530" y="326936"/>
                </a:lnTo>
                <a:lnTo>
                  <a:pt x="126530" y="212089"/>
                </a:lnTo>
                <a:lnTo>
                  <a:pt x="253881" y="211960"/>
                </a:lnTo>
                <a:lnTo>
                  <a:pt x="294094" y="207843"/>
                </a:lnTo>
                <a:lnTo>
                  <a:pt x="327571" y="197929"/>
                </a:lnTo>
                <a:lnTo>
                  <a:pt x="455085" y="197929"/>
                </a:lnTo>
                <a:lnTo>
                  <a:pt x="475572" y="140944"/>
                </a:lnTo>
                <a:lnTo>
                  <a:pt x="126530" y="140944"/>
                </a:lnTo>
                <a:lnTo>
                  <a:pt x="126530" y="70243"/>
                </a:lnTo>
                <a:lnTo>
                  <a:pt x="602269" y="70243"/>
                </a:lnTo>
                <a:lnTo>
                  <a:pt x="599091" y="62371"/>
                </a:lnTo>
                <a:lnTo>
                  <a:pt x="380141" y="62371"/>
                </a:lnTo>
                <a:lnTo>
                  <a:pt x="374550" y="52478"/>
                </a:lnTo>
                <a:lnTo>
                  <a:pt x="345178" y="23581"/>
                </a:lnTo>
                <a:lnTo>
                  <a:pt x="301549" y="5896"/>
                </a:lnTo>
                <a:lnTo>
                  <a:pt x="260030" y="368"/>
                </a:lnTo>
                <a:lnTo>
                  <a:pt x="244513" y="0"/>
                </a:lnTo>
                <a:close/>
              </a:path>
              <a:path w="706119" h="327025">
                <a:moveTo>
                  <a:pt x="455085" y="197929"/>
                </a:moveTo>
                <a:lnTo>
                  <a:pt x="327571" y="197929"/>
                </a:lnTo>
                <a:lnTo>
                  <a:pt x="271754" y="326936"/>
                </a:lnTo>
                <a:lnTo>
                  <a:pt x="407301" y="326936"/>
                </a:lnTo>
                <a:lnTo>
                  <a:pt x="419023" y="294500"/>
                </a:lnTo>
                <a:lnTo>
                  <a:pt x="692797" y="294500"/>
                </a:lnTo>
                <a:lnTo>
                  <a:pt x="660437" y="214337"/>
                </a:lnTo>
                <a:lnTo>
                  <a:pt x="449186" y="214337"/>
                </a:lnTo>
                <a:lnTo>
                  <a:pt x="455085" y="197929"/>
                </a:lnTo>
                <a:close/>
              </a:path>
              <a:path w="706119" h="327025">
                <a:moveTo>
                  <a:pt x="692797" y="294500"/>
                </a:moveTo>
                <a:lnTo>
                  <a:pt x="558165" y="294500"/>
                </a:lnTo>
                <a:lnTo>
                  <a:pt x="568960" y="326936"/>
                </a:lnTo>
                <a:lnTo>
                  <a:pt x="705891" y="326936"/>
                </a:lnTo>
                <a:lnTo>
                  <a:pt x="692797" y="294500"/>
                </a:lnTo>
                <a:close/>
              </a:path>
              <a:path w="706119" h="327025">
                <a:moveTo>
                  <a:pt x="613906" y="99072"/>
                </a:moveTo>
                <a:lnTo>
                  <a:pt x="490626" y="99072"/>
                </a:lnTo>
                <a:lnTo>
                  <a:pt x="529780" y="214337"/>
                </a:lnTo>
                <a:lnTo>
                  <a:pt x="660437" y="214337"/>
                </a:lnTo>
                <a:lnTo>
                  <a:pt x="613906" y="99072"/>
                </a:lnTo>
                <a:close/>
              </a:path>
              <a:path w="706119" h="327025">
                <a:moveTo>
                  <a:pt x="602269" y="70243"/>
                </a:moveTo>
                <a:lnTo>
                  <a:pt x="126530" y="70243"/>
                </a:lnTo>
                <a:lnTo>
                  <a:pt x="206819" y="70546"/>
                </a:lnTo>
                <a:lnTo>
                  <a:pt x="220111" y="72121"/>
                </a:lnTo>
                <a:lnTo>
                  <a:pt x="231703" y="75330"/>
                </a:lnTo>
                <a:lnTo>
                  <a:pt x="242048" y="80497"/>
                </a:lnTo>
                <a:lnTo>
                  <a:pt x="248625" y="90703"/>
                </a:lnTo>
                <a:lnTo>
                  <a:pt x="250812" y="105397"/>
                </a:lnTo>
                <a:lnTo>
                  <a:pt x="249933" y="114965"/>
                </a:lnTo>
                <a:lnTo>
                  <a:pt x="212410" y="140322"/>
                </a:lnTo>
                <a:lnTo>
                  <a:pt x="195872" y="140944"/>
                </a:lnTo>
                <a:lnTo>
                  <a:pt x="475572" y="140944"/>
                </a:lnTo>
                <a:lnTo>
                  <a:pt x="490626" y="99072"/>
                </a:lnTo>
                <a:lnTo>
                  <a:pt x="613906" y="99072"/>
                </a:lnTo>
                <a:lnTo>
                  <a:pt x="602269" y="70243"/>
                </a:lnTo>
                <a:close/>
              </a:path>
              <a:path w="706119" h="327025">
                <a:moveTo>
                  <a:pt x="573913" y="0"/>
                </a:moveTo>
                <a:lnTo>
                  <a:pt x="413156" y="0"/>
                </a:lnTo>
                <a:lnTo>
                  <a:pt x="380141" y="62371"/>
                </a:lnTo>
                <a:lnTo>
                  <a:pt x="599091" y="62371"/>
                </a:lnTo>
                <a:lnTo>
                  <a:pt x="5739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820320" y="352653"/>
            <a:ext cx="421005" cy="327025"/>
          </a:xfrm>
          <a:custGeom>
            <a:avLst/>
            <a:gdLst/>
            <a:ahLst/>
            <a:cxnLst/>
            <a:rect l="l" t="t" r="r" b="b"/>
            <a:pathLst>
              <a:path w="421005" h="327025">
                <a:moveTo>
                  <a:pt x="294750" y="0"/>
                </a:moveTo>
                <a:lnTo>
                  <a:pt x="134006" y="0"/>
                </a:lnTo>
                <a:lnTo>
                  <a:pt x="24290" y="253720"/>
                </a:lnTo>
                <a:lnTo>
                  <a:pt x="0" y="253720"/>
                </a:lnTo>
                <a:lnTo>
                  <a:pt x="30907" y="326936"/>
                </a:lnTo>
                <a:lnTo>
                  <a:pt x="388006" y="326936"/>
                </a:lnTo>
                <a:lnTo>
                  <a:pt x="420797" y="254380"/>
                </a:lnTo>
                <a:lnTo>
                  <a:pt x="397302" y="254342"/>
                </a:lnTo>
                <a:lnTo>
                  <a:pt x="397051" y="253720"/>
                </a:lnTo>
                <a:lnTo>
                  <a:pt x="24290" y="253720"/>
                </a:lnTo>
                <a:lnTo>
                  <a:pt x="396974" y="253530"/>
                </a:lnTo>
                <a:lnTo>
                  <a:pt x="381172" y="214337"/>
                </a:lnTo>
                <a:lnTo>
                  <a:pt x="170061" y="214337"/>
                </a:lnTo>
                <a:lnTo>
                  <a:pt x="211488" y="99072"/>
                </a:lnTo>
                <a:lnTo>
                  <a:pt x="334696" y="99072"/>
                </a:lnTo>
                <a:lnTo>
                  <a:pt x="294750" y="0"/>
                </a:lnTo>
                <a:close/>
              </a:path>
              <a:path w="421005" h="327025">
                <a:moveTo>
                  <a:pt x="334696" y="99072"/>
                </a:moveTo>
                <a:lnTo>
                  <a:pt x="211488" y="99072"/>
                </a:lnTo>
                <a:lnTo>
                  <a:pt x="250668" y="214337"/>
                </a:lnTo>
                <a:lnTo>
                  <a:pt x="381172" y="214337"/>
                </a:lnTo>
                <a:lnTo>
                  <a:pt x="334696" y="990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221255" y="352653"/>
            <a:ext cx="797560" cy="327025"/>
          </a:xfrm>
          <a:custGeom>
            <a:avLst/>
            <a:gdLst/>
            <a:ahLst/>
            <a:cxnLst/>
            <a:rect l="l" t="t" r="r" b="b"/>
            <a:pathLst>
              <a:path w="797560" h="327025">
                <a:moveTo>
                  <a:pt x="302196" y="0"/>
                </a:moveTo>
                <a:lnTo>
                  <a:pt x="141414" y="0"/>
                </a:lnTo>
                <a:lnTo>
                  <a:pt x="0" y="326936"/>
                </a:lnTo>
                <a:lnTo>
                  <a:pt x="135559" y="326936"/>
                </a:lnTo>
                <a:lnTo>
                  <a:pt x="147269" y="294500"/>
                </a:lnTo>
                <a:lnTo>
                  <a:pt x="534847" y="294500"/>
                </a:lnTo>
                <a:lnTo>
                  <a:pt x="534847" y="262902"/>
                </a:lnTo>
                <a:lnTo>
                  <a:pt x="408279" y="262902"/>
                </a:lnTo>
                <a:lnTo>
                  <a:pt x="388683" y="214337"/>
                </a:lnTo>
                <a:lnTo>
                  <a:pt x="177444" y="214337"/>
                </a:lnTo>
                <a:lnTo>
                  <a:pt x="218859" y="99072"/>
                </a:lnTo>
                <a:lnTo>
                  <a:pt x="342173" y="99072"/>
                </a:lnTo>
                <a:lnTo>
                  <a:pt x="302196" y="0"/>
                </a:lnTo>
                <a:close/>
              </a:path>
              <a:path w="797560" h="327025">
                <a:moveTo>
                  <a:pt x="534847" y="294500"/>
                </a:moveTo>
                <a:lnTo>
                  <a:pt x="286410" y="294500"/>
                </a:lnTo>
                <a:lnTo>
                  <a:pt x="297218" y="326936"/>
                </a:lnTo>
                <a:lnTo>
                  <a:pt x="534847" y="326936"/>
                </a:lnTo>
                <a:lnTo>
                  <a:pt x="534847" y="294500"/>
                </a:lnTo>
                <a:close/>
              </a:path>
              <a:path w="797560" h="327025">
                <a:moveTo>
                  <a:pt x="652805" y="0"/>
                </a:moveTo>
                <a:lnTo>
                  <a:pt x="408279" y="0"/>
                </a:lnTo>
                <a:lnTo>
                  <a:pt x="408279" y="262902"/>
                </a:lnTo>
                <a:lnTo>
                  <a:pt x="534847" y="262902"/>
                </a:lnTo>
                <a:lnTo>
                  <a:pt x="534847" y="212089"/>
                </a:lnTo>
                <a:lnTo>
                  <a:pt x="653555" y="212089"/>
                </a:lnTo>
                <a:lnTo>
                  <a:pt x="696297" y="208817"/>
                </a:lnTo>
                <a:lnTo>
                  <a:pt x="743558" y="193846"/>
                </a:lnTo>
                <a:lnTo>
                  <a:pt x="780808" y="162953"/>
                </a:lnTo>
                <a:lnTo>
                  <a:pt x="790473" y="140944"/>
                </a:lnTo>
                <a:lnTo>
                  <a:pt x="534847" y="140944"/>
                </a:lnTo>
                <a:lnTo>
                  <a:pt x="534847" y="70243"/>
                </a:lnTo>
                <a:lnTo>
                  <a:pt x="791153" y="70243"/>
                </a:lnTo>
                <a:lnTo>
                  <a:pt x="788984" y="64480"/>
                </a:lnTo>
                <a:lnTo>
                  <a:pt x="765262" y="33129"/>
                </a:lnTo>
                <a:lnTo>
                  <a:pt x="721998" y="9209"/>
                </a:lnTo>
                <a:lnTo>
                  <a:pt x="682991" y="1473"/>
                </a:lnTo>
                <a:lnTo>
                  <a:pt x="668316" y="368"/>
                </a:lnTo>
                <a:lnTo>
                  <a:pt x="652805" y="0"/>
                </a:lnTo>
                <a:close/>
              </a:path>
              <a:path w="797560" h="327025">
                <a:moveTo>
                  <a:pt x="342173" y="99072"/>
                </a:moveTo>
                <a:lnTo>
                  <a:pt x="218859" y="99072"/>
                </a:lnTo>
                <a:lnTo>
                  <a:pt x="258051" y="214337"/>
                </a:lnTo>
                <a:lnTo>
                  <a:pt x="388683" y="214337"/>
                </a:lnTo>
                <a:lnTo>
                  <a:pt x="342173" y="99072"/>
                </a:lnTo>
                <a:close/>
              </a:path>
              <a:path w="797560" h="327025">
                <a:moveTo>
                  <a:pt x="791153" y="70243"/>
                </a:moveTo>
                <a:lnTo>
                  <a:pt x="534847" y="70243"/>
                </a:lnTo>
                <a:lnTo>
                  <a:pt x="615106" y="70547"/>
                </a:lnTo>
                <a:lnTo>
                  <a:pt x="628396" y="72122"/>
                </a:lnTo>
                <a:lnTo>
                  <a:pt x="639994" y="75332"/>
                </a:lnTo>
                <a:lnTo>
                  <a:pt x="650344" y="80503"/>
                </a:lnTo>
                <a:lnTo>
                  <a:pt x="656931" y="90708"/>
                </a:lnTo>
                <a:lnTo>
                  <a:pt x="659129" y="105397"/>
                </a:lnTo>
                <a:lnTo>
                  <a:pt x="658245" y="114975"/>
                </a:lnTo>
                <a:lnTo>
                  <a:pt x="620691" y="140322"/>
                </a:lnTo>
                <a:lnTo>
                  <a:pt x="604164" y="140944"/>
                </a:lnTo>
                <a:lnTo>
                  <a:pt x="790473" y="140944"/>
                </a:lnTo>
                <a:lnTo>
                  <a:pt x="794622" y="131497"/>
                </a:lnTo>
                <a:lnTo>
                  <a:pt x="796675" y="119070"/>
                </a:lnTo>
                <a:lnTo>
                  <a:pt x="797356" y="105829"/>
                </a:lnTo>
                <a:lnTo>
                  <a:pt x="797275" y="101231"/>
                </a:lnTo>
                <a:lnTo>
                  <a:pt x="796065" y="88271"/>
                </a:lnTo>
                <a:lnTo>
                  <a:pt x="793334" y="76042"/>
                </a:lnTo>
                <a:lnTo>
                  <a:pt x="791153" y="702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05437" y="435747"/>
            <a:ext cx="0" cy="163195"/>
          </a:xfrm>
          <a:custGeom>
            <a:avLst/>
            <a:gdLst/>
            <a:ahLst/>
            <a:cxnLst/>
            <a:rect l="l" t="t" r="r" b="b"/>
            <a:pathLst>
              <a:path w="0" h="163195">
                <a:moveTo>
                  <a:pt x="0" y="0"/>
                </a:moveTo>
                <a:lnTo>
                  <a:pt x="0" y="162790"/>
                </a:lnTo>
              </a:path>
            </a:pathLst>
          </a:custGeom>
          <a:ln w="149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82802" y="260220"/>
            <a:ext cx="0" cy="509270"/>
          </a:xfrm>
          <a:custGeom>
            <a:avLst/>
            <a:gdLst/>
            <a:ahLst/>
            <a:cxnLst/>
            <a:rect l="l" t="t" r="r" b="b"/>
            <a:pathLst>
              <a:path w="0" h="509270">
                <a:moveTo>
                  <a:pt x="0" y="0"/>
                </a:moveTo>
                <a:lnTo>
                  <a:pt x="0" y="509234"/>
                </a:lnTo>
              </a:path>
            </a:pathLst>
          </a:custGeom>
          <a:ln w="1018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98017" y="766749"/>
            <a:ext cx="3810" cy="1270"/>
          </a:xfrm>
          <a:custGeom>
            <a:avLst/>
            <a:gdLst/>
            <a:ahLst/>
            <a:cxnLst/>
            <a:rect l="l" t="t" r="r" b="b"/>
            <a:pathLst>
              <a:path w="3809" h="1270">
                <a:moveTo>
                  <a:pt x="0" y="634"/>
                </a:moveTo>
                <a:lnTo>
                  <a:pt x="3424" y="634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02462" y="262733"/>
            <a:ext cx="0" cy="504190"/>
          </a:xfrm>
          <a:custGeom>
            <a:avLst/>
            <a:gdLst/>
            <a:ahLst/>
            <a:cxnLst/>
            <a:rect l="l" t="t" r="r" b="b"/>
            <a:pathLst>
              <a:path w="0" h="504190">
                <a:moveTo>
                  <a:pt x="0" y="0"/>
                </a:moveTo>
                <a:lnTo>
                  <a:pt x="0" y="504016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98017" y="265099"/>
            <a:ext cx="1270" cy="1270"/>
          </a:xfrm>
          <a:custGeom>
            <a:avLst/>
            <a:gdLst/>
            <a:ahLst/>
            <a:cxnLst/>
            <a:rect l="l" t="t" r="r" b="b"/>
            <a:pathLst>
              <a:path w="1270" h="1270">
                <a:moveTo>
                  <a:pt x="0" y="634"/>
                </a:moveTo>
                <a:lnTo>
                  <a:pt x="829" y="634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42594" y="276097"/>
            <a:ext cx="0" cy="481965"/>
          </a:xfrm>
          <a:custGeom>
            <a:avLst/>
            <a:gdLst/>
            <a:ahLst/>
            <a:cxnLst/>
            <a:rect l="l" t="t" r="r" b="b"/>
            <a:pathLst>
              <a:path w="0" h="481965">
                <a:moveTo>
                  <a:pt x="0" y="0"/>
                </a:moveTo>
                <a:lnTo>
                  <a:pt x="0" y="481393"/>
                </a:lnTo>
              </a:path>
            </a:pathLst>
          </a:custGeom>
          <a:ln w="1016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18096" y="762317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70">
                <a:moveTo>
                  <a:pt x="0" y="635"/>
                </a:moveTo>
                <a:lnTo>
                  <a:pt x="2497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22560" y="272097"/>
            <a:ext cx="0" cy="494030"/>
          </a:xfrm>
          <a:custGeom>
            <a:avLst/>
            <a:gdLst/>
            <a:ahLst/>
            <a:cxnLst/>
            <a:rect l="l" t="t" r="r" b="b"/>
            <a:pathLst>
              <a:path w="0" h="494030">
                <a:moveTo>
                  <a:pt x="0" y="0"/>
                </a:moveTo>
                <a:lnTo>
                  <a:pt x="0" y="493701"/>
                </a:lnTo>
              </a:path>
            </a:pathLst>
          </a:custGeom>
          <a:ln w="1019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18096" y="270827"/>
            <a:ext cx="5715" cy="0"/>
          </a:xfrm>
          <a:custGeom>
            <a:avLst/>
            <a:gdLst/>
            <a:ahLst/>
            <a:cxnLst/>
            <a:rect l="l" t="t" r="r" b="b"/>
            <a:pathLst>
              <a:path w="5715" h="0">
                <a:moveTo>
                  <a:pt x="0" y="0"/>
                </a:moveTo>
                <a:lnTo>
                  <a:pt x="5338" y="0"/>
                </a:lnTo>
              </a:path>
            </a:pathLst>
          </a:custGeom>
          <a:ln w="380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61936" y="283692"/>
            <a:ext cx="0" cy="466725"/>
          </a:xfrm>
          <a:custGeom>
            <a:avLst/>
            <a:gdLst/>
            <a:ahLst/>
            <a:cxnLst/>
            <a:rect l="l" t="t" r="r" b="b"/>
            <a:pathLst>
              <a:path w="0" h="466725">
                <a:moveTo>
                  <a:pt x="0" y="0"/>
                </a:moveTo>
                <a:lnTo>
                  <a:pt x="0" y="466229"/>
                </a:lnTo>
              </a:path>
            </a:pathLst>
          </a:custGeom>
          <a:ln w="1013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82396" y="293674"/>
            <a:ext cx="0" cy="446405"/>
          </a:xfrm>
          <a:custGeom>
            <a:avLst/>
            <a:gdLst/>
            <a:ahLst/>
            <a:cxnLst/>
            <a:rect l="l" t="t" r="r" b="b"/>
            <a:pathLst>
              <a:path w="0" h="446405">
                <a:moveTo>
                  <a:pt x="0" y="0"/>
                </a:moveTo>
                <a:lnTo>
                  <a:pt x="0" y="446227"/>
                </a:lnTo>
              </a:path>
            </a:pathLst>
          </a:custGeom>
          <a:ln w="1018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800569" y="304558"/>
            <a:ext cx="0" cy="424815"/>
          </a:xfrm>
          <a:custGeom>
            <a:avLst/>
            <a:gdLst/>
            <a:ahLst/>
            <a:cxnLst/>
            <a:rect l="l" t="t" r="r" b="b"/>
            <a:pathLst>
              <a:path w="0" h="424815">
                <a:moveTo>
                  <a:pt x="0" y="0"/>
                </a:moveTo>
                <a:lnTo>
                  <a:pt x="0" y="424446"/>
                </a:lnTo>
              </a:path>
            </a:pathLst>
          </a:custGeom>
          <a:ln w="1018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841330" y="335622"/>
            <a:ext cx="0" cy="362585"/>
          </a:xfrm>
          <a:custGeom>
            <a:avLst/>
            <a:gdLst/>
            <a:ahLst/>
            <a:cxnLst/>
            <a:rect l="l" t="t" r="r" b="b"/>
            <a:pathLst>
              <a:path w="0" h="362584">
                <a:moveTo>
                  <a:pt x="0" y="0"/>
                </a:moveTo>
                <a:lnTo>
                  <a:pt x="0" y="362330"/>
                </a:lnTo>
              </a:path>
            </a:pathLst>
          </a:custGeom>
          <a:ln w="13957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20077" y="317398"/>
            <a:ext cx="0" cy="398780"/>
          </a:xfrm>
          <a:custGeom>
            <a:avLst/>
            <a:gdLst/>
            <a:ahLst/>
            <a:cxnLst/>
            <a:rect l="l" t="t" r="r" b="b"/>
            <a:pathLst>
              <a:path w="0" h="398780">
                <a:moveTo>
                  <a:pt x="0" y="0"/>
                </a:moveTo>
                <a:lnTo>
                  <a:pt x="0" y="398754"/>
                </a:lnTo>
              </a:path>
            </a:pathLst>
          </a:custGeom>
          <a:ln w="1328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862793" y="359079"/>
            <a:ext cx="0" cy="315595"/>
          </a:xfrm>
          <a:custGeom>
            <a:avLst/>
            <a:gdLst/>
            <a:ahLst/>
            <a:cxnLst/>
            <a:rect l="l" t="t" r="r" b="b"/>
            <a:pathLst>
              <a:path w="0" h="315595">
                <a:moveTo>
                  <a:pt x="0" y="0"/>
                </a:moveTo>
                <a:lnTo>
                  <a:pt x="0" y="315379"/>
                </a:lnTo>
              </a:path>
            </a:pathLst>
          </a:custGeom>
          <a:ln w="1398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884878" y="395939"/>
            <a:ext cx="0" cy="248920"/>
          </a:xfrm>
          <a:custGeom>
            <a:avLst/>
            <a:gdLst/>
            <a:ahLst/>
            <a:cxnLst/>
            <a:rect l="l" t="t" r="r" b="b"/>
            <a:pathLst>
              <a:path w="0" h="248920">
                <a:moveTo>
                  <a:pt x="0" y="0"/>
                </a:moveTo>
                <a:lnTo>
                  <a:pt x="0" y="248331"/>
                </a:lnTo>
              </a:path>
            </a:pathLst>
          </a:custGeom>
          <a:ln w="1626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02831" y="435127"/>
            <a:ext cx="0" cy="157480"/>
          </a:xfrm>
          <a:custGeom>
            <a:avLst/>
            <a:gdLst/>
            <a:ahLst/>
            <a:cxnLst/>
            <a:rect l="l" t="t" r="r" b="b"/>
            <a:pathLst>
              <a:path w="0" h="157479">
                <a:moveTo>
                  <a:pt x="0" y="0"/>
                </a:moveTo>
                <a:lnTo>
                  <a:pt x="0" y="157122"/>
                </a:lnTo>
              </a:path>
            </a:pathLst>
          </a:custGeom>
          <a:ln w="1493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25513" y="260604"/>
            <a:ext cx="0" cy="509270"/>
          </a:xfrm>
          <a:custGeom>
            <a:avLst/>
            <a:gdLst/>
            <a:ahLst/>
            <a:cxnLst/>
            <a:rect l="l" t="t" r="r" b="b"/>
            <a:pathLst>
              <a:path w="0" h="509270">
                <a:moveTo>
                  <a:pt x="0" y="0"/>
                </a:moveTo>
                <a:lnTo>
                  <a:pt x="0" y="508761"/>
                </a:lnTo>
              </a:path>
            </a:pathLst>
          </a:custGeom>
          <a:ln w="1021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05834" y="263118"/>
            <a:ext cx="0" cy="507365"/>
          </a:xfrm>
          <a:custGeom>
            <a:avLst/>
            <a:gdLst/>
            <a:ahLst/>
            <a:cxnLst/>
            <a:rect l="l" t="t" r="r" b="b"/>
            <a:pathLst>
              <a:path w="0" h="507365">
                <a:moveTo>
                  <a:pt x="0" y="0"/>
                </a:moveTo>
                <a:lnTo>
                  <a:pt x="0" y="507044"/>
                </a:lnTo>
              </a:path>
            </a:pathLst>
          </a:custGeom>
          <a:ln w="10147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65683" y="276123"/>
            <a:ext cx="0" cy="481965"/>
          </a:xfrm>
          <a:custGeom>
            <a:avLst/>
            <a:gdLst/>
            <a:ahLst/>
            <a:cxnLst/>
            <a:rect l="l" t="t" r="r" b="b"/>
            <a:pathLst>
              <a:path w="0" h="481965">
                <a:moveTo>
                  <a:pt x="0" y="0"/>
                </a:moveTo>
                <a:lnTo>
                  <a:pt x="0" y="481368"/>
                </a:lnTo>
              </a:path>
            </a:pathLst>
          </a:custGeom>
          <a:ln w="1016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84713" y="762736"/>
            <a:ext cx="5715" cy="0"/>
          </a:xfrm>
          <a:custGeom>
            <a:avLst/>
            <a:gdLst/>
            <a:ahLst/>
            <a:cxnLst/>
            <a:rect l="l" t="t" r="r" b="b"/>
            <a:pathLst>
              <a:path w="5715" h="0">
                <a:moveTo>
                  <a:pt x="0" y="0"/>
                </a:moveTo>
                <a:lnTo>
                  <a:pt x="5455" y="0"/>
                </a:lnTo>
              </a:path>
            </a:pathLst>
          </a:custGeom>
          <a:ln w="380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85723" y="272516"/>
            <a:ext cx="0" cy="488950"/>
          </a:xfrm>
          <a:custGeom>
            <a:avLst/>
            <a:gdLst/>
            <a:ahLst/>
            <a:cxnLst/>
            <a:rect l="l" t="t" r="r" b="b"/>
            <a:pathLst>
              <a:path w="0" h="488950">
                <a:moveTo>
                  <a:pt x="0" y="0"/>
                </a:moveTo>
                <a:lnTo>
                  <a:pt x="0" y="488950"/>
                </a:lnTo>
              </a:path>
            </a:pathLst>
          </a:custGeom>
          <a:ln w="1016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83404" y="271246"/>
            <a:ext cx="6985" cy="0"/>
          </a:xfrm>
          <a:custGeom>
            <a:avLst/>
            <a:gdLst/>
            <a:ahLst/>
            <a:cxnLst/>
            <a:rect l="l" t="t" r="r" b="b"/>
            <a:pathLst>
              <a:path w="6984" h="0">
                <a:moveTo>
                  <a:pt x="0" y="0"/>
                </a:moveTo>
                <a:lnTo>
                  <a:pt x="6764" y="0"/>
                </a:lnTo>
              </a:path>
            </a:pathLst>
          </a:custGeom>
          <a:ln w="380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46328" y="283692"/>
            <a:ext cx="0" cy="466725"/>
          </a:xfrm>
          <a:custGeom>
            <a:avLst/>
            <a:gdLst/>
            <a:ahLst/>
            <a:cxnLst/>
            <a:rect l="l" t="t" r="r" b="b"/>
            <a:pathLst>
              <a:path w="0" h="466725">
                <a:moveTo>
                  <a:pt x="0" y="0"/>
                </a:moveTo>
                <a:lnTo>
                  <a:pt x="0" y="466217"/>
                </a:lnTo>
              </a:path>
            </a:pathLst>
          </a:custGeom>
          <a:ln w="1018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25900" y="293725"/>
            <a:ext cx="0" cy="446405"/>
          </a:xfrm>
          <a:custGeom>
            <a:avLst/>
            <a:gdLst/>
            <a:ahLst/>
            <a:cxnLst/>
            <a:rect l="l" t="t" r="r" b="b"/>
            <a:pathLst>
              <a:path w="0" h="446405">
                <a:moveTo>
                  <a:pt x="0" y="0"/>
                </a:moveTo>
                <a:lnTo>
                  <a:pt x="0" y="446150"/>
                </a:lnTo>
              </a:path>
            </a:pathLst>
          </a:custGeom>
          <a:ln w="10147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07682" y="304622"/>
            <a:ext cx="0" cy="424815"/>
          </a:xfrm>
          <a:custGeom>
            <a:avLst/>
            <a:gdLst/>
            <a:ahLst/>
            <a:cxnLst/>
            <a:rect l="l" t="t" r="r" b="b"/>
            <a:pathLst>
              <a:path w="0" h="424815">
                <a:moveTo>
                  <a:pt x="0" y="0"/>
                </a:moveTo>
                <a:lnTo>
                  <a:pt x="0" y="424370"/>
                </a:lnTo>
              </a:path>
            </a:pathLst>
          </a:custGeom>
          <a:ln w="1018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66953" y="335648"/>
            <a:ext cx="0" cy="362585"/>
          </a:xfrm>
          <a:custGeom>
            <a:avLst/>
            <a:gdLst/>
            <a:ahLst/>
            <a:cxnLst/>
            <a:rect l="l" t="t" r="r" b="b"/>
            <a:pathLst>
              <a:path w="0" h="362584">
                <a:moveTo>
                  <a:pt x="0" y="0"/>
                </a:moveTo>
                <a:lnTo>
                  <a:pt x="0" y="362280"/>
                </a:lnTo>
              </a:path>
            </a:pathLst>
          </a:custGeom>
          <a:ln w="1397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88187" y="317449"/>
            <a:ext cx="0" cy="398780"/>
          </a:xfrm>
          <a:custGeom>
            <a:avLst/>
            <a:gdLst/>
            <a:ahLst/>
            <a:cxnLst/>
            <a:rect l="l" t="t" r="r" b="b"/>
            <a:pathLst>
              <a:path w="0" h="398780">
                <a:moveTo>
                  <a:pt x="0" y="0"/>
                </a:moveTo>
                <a:lnTo>
                  <a:pt x="0" y="398652"/>
                </a:lnTo>
              </a:path>
            </a:pathLst>
          </a:custGeom>
          <a:ln w="1325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45490" y="359156"/>
            <a:ext cx="0" cy="315595"/>
          </a:xfrm>
          <a:custGeom>
            <a:avLst/>
            <a:gdLst/>
            <a:ahLst/>
            <a:cxnLst/>
            <a:rect l="l" t="t" r="r" b="b"/>
            <a:pathLst>
              <a:path w="0" h="315595">
                <a:moveTo>
                  <a:pt x="0" y="0"/>
                </a:moveTo>
                <a:lnTo>
                  <a:pt x="0" y="315239"/>
                </a:lnTo>
              </a:path>
            </a:pathLst>
          </a:custGeom>
          <a:ln w="1397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23418" y="389305"/>
            <a:ext cx="0" cy="248285"/>
          </a:xfrm>
          <a:custGeom>
            <a:avLst/>
            <a:gdLst/>
            <a:ahLst/>
            <a:cxnLst/>
            <a:rect l="l" t="t" r="r" b="b"/>
            <a:pathLst>
              <a:path w="0" h="248284">
                <a:moveTo>
                  <a:pt x="0" y="0"/>
                </a:moveTo>
                <a:lnTo>
                  <a:pt x="0" y="248191"/>
                </a:lnTo>
              </a:path>
            </a:pathLst>
          </a:custGeom>
          <a:ln w="1623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02348" y="305308"/>
            <a:ext cx="503555" cy="431800"/>
          </a:xfrm>
          <a:custGeom>
            <a:avLst/>
            <a:gdLst/>
            <a:ahLst/>
            <a:cxnLst/>
            <a:rect l="l" t="t" r="r" b="b"/>
            <a:pathLst>
              <a:path w="503555" h="431800">
                <a:moveTo>
                  <a:pt x="260754" y="200363"/>
                </a:moveTo>
                <a:lnTo>
                  <a:pt x="224628" y="200363"/>
                </a:lnTo>
                <a:lnTo>
                  <a:pt x="224065" y="262662"/>
                </a:lnTo>
                <a:lnTo>
                  <a:pt x="223893" y="286754"/>
                </a:lnTo>
                <a:lnTo>
                  <a:pt x="223797" y="364869"/>
                </a:lnTo>
                <a:lnTo>
                  <a:pt x="223893" y="380918"/>
                </a:lnTo>
                <a:lnTo>
                  <a:pt x="224969" y="420502"/>
                </a:lnTo>
                <a:lnTo>
                  <a:pt x="226853" y="431567"/>
                </a:lnTo>
                <a:lnTo>
                  <a:pt x="229345" y="427306"/>
                </a:lnTo>
                <a:lnTo>
                  <a:pt x="244812" y="380918"/>
                </a:lnTo>
                <a:lnTo>
                  <a:pt x="263459" y="315266"/>
                </a:lnTo>
                <a:lnTo>
                  <a:pt x="267739" y="300170"/>
                </a:lnTo>
                <a:lnTo>
                  <a:pt x="288757" y="256762"/>
                </a:lnTo>
                <a:lnTo>
                  <a:pt x="303193" y="253159"/>
                </a:lnTo>
                <a:lnTo>
                  <a:pt x="503135" y="253159"/>
                </a:lnTo>
                <a:lnTo>
                  <a:pt x="503135" y="247328"/>
                </a:lnTo>
                <a:lnTo>
                  <a:pt x="260381" y="247328"/>
                </a:lnTo>
                <a:lnTo>
                  <a:pt x="260754" y="200363"/>
                </a:lnTo>
                <a:close/>
              </a:path>
              <a:path w="503555" h="431800">
                <a:moveTo>
                  <a:pt x="503135" y="253159"/>
                </a:moveTo>
                <a:lnTo>
                  <a:pt x="303193" y="253159"/>
                </a:lnTo>
                <a:lnTo>
                  <a:pt x="503135" y="253936"/>
                </a:lnTo>
                <a:lnTo>
                  <a:pt x="503135" y="253159"/>
                </a:lnTo>
                <a:close/>
              </a:path>
              <a:path w="503555" h="431800">
                <a:moveTo>
                  <a:pt x="254355" y="0"/>
                </a:moveTo>
                <a:lnTo>
                  <a:pt x="240915" y="43719"/>
                </a:lnTo>
                <a:lnTo>
                  <a:pt x="233894" y="75427"/>
                </a:lnTo>
                <a:lnTo>
                  <a:pt x="230166" y="91816"/>
                </a:lnTo>
                <a:lnTo>
                  <a:pt x="218513" y="135579"/>
                </a:lnTo>
                <a:lnTo>
                  <a:pt x="196825" y="175850"/>
                </a:lnTo>
                <a:lnTo>
                  <a:pt x="0" y="187528"/>
                </a:lnTo>
                <a:lnTo>
                  <a:pt x="977" y="249656"/>
                </a:lnTo>
                <a:lnTo>
                  <a:pt x="91899" y="248474"/>
                </a:lnTo>
                <a:lnTo>
                  <a:pt x="178016" y="248474"/>
                </a:lnTo>
                <a:lnTo>
                  <a:pt x="185217" y="247790"/>
                </a:lnTo>
                <a:lnTo>
                  <a:pt x="217769" y="222607"/>
                </a:lnTo>
                <a:lnTo>
                  <a:pt x="224628" y="200363"/>
                </a:lnTo>
                <a:lnTo>
                  <a:pt x="260754" y="200363"/>
                </a:lnTo>
                <a:lnTo>
                  <a:pt x="261147" y="150960"/>
                </a:lnTo>
                <a:lnTo>
                  <a:pt x="261330" y="122520"/>
                </a:lnTo>
                <a:lnTo>
                  <a:pt x="261395" y="107723"/>
                </a:lnTo>
                <a:lnTo>
                  <a:pt x="261315" y="40800"/>
                </a:lnTo>
                <a:lnTo>
                  <a:pt x="258080" y="2776"/>
                </a:lnTo>
                <a:lnTo>
                  <a:pt x="254533" y="12"/>
                </a:lnTo>
                <a:lnTo>
                  <a:pt x="254355" y="0"/>
                </a:lnTo>
                <a:close/>
              </a:path>
              <a:path w="503555" h="431800">
                <a:moveTo>
                  <a:pt x="178016" y="248474"/>
                </a:moveTo>
                <a:lnTo>
                  <a:pt x="91899" y="248474"/>
                </a:lnTo>
                <a:lnTo>
                  <a:pt x="119819" y="248634"/>
                </a:lnTo>
                <a:lnTo>
                  <a:pt x="165865" y="249627"/>
                </a:lnTo>
                <a:lnTo>
                  <a:pt x="178016" y="248474"/>
                </a:lnTo>
                <a:close/>
              </a:path>
              <a:path w="503555" h="431800">
                <a:moveTo>
                  <a:pt x="349855" y="182868"/>
                </a:moveTo>
                <a:lnTo>
                  <a:pt x="308278" y="185001"/>
                </a:lnTo>
                <a:lnTo>
                  <a:pt x="270684" y="216437"/>
                </a:lnTo>
                <a:lnTo>
                  <a:pt x="260381" y="247328"/>
                </a:lnTo>
                <a:lnTo>
                  <a:pt x="503135" y="247328"/>
                </a:lnTo>
                <a:lnTo>
                  <a:pt x="503135" y="185381"/>
                </a:lnTo>
                <a:lnTo>
                  <a:pt x="392173" y="183286"/>
                </a:lnTo>
                <a:lnTo>
                  <a:pt x="349855" y="1828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859640" y="1510220"/>
            <a:ext cx="102870" cy="168275"/>
          </a:xfrm>
          <a:custGeom>
            <a:avLst/>
            <a:gdLst/>
            <a:ahLst/>
            <a:cxnLst/>
            <a:rect l="l" t="t" r="r" b="b"/>
            <a:pathLst>
              <a:path w="102870" h="168275">
                <a:moveTo>
                  <a:pt x="102806" y="0"/>
                </a:moveTo>
                <a:lnTo>
                  <a:pt x="0" y="0"/>
                </a:lnTo>
                <a:lnTo>
                  <a:pt x="0" y="167716"/>
                </a:lnTo>
                <a:lnTo>
                  <a:pt x="102781" y="167716"/>
                </a:lnTo>
                <a:lnTo>
                  <a:pt x="102806" y="0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169277" y="1510220"/>
            <a:ext cx="102870" cy="167005"/>
          </a:xfrm>
          <a:custGeom>
            <a:avLst/>
            <a:gdLst/>
            <a:ahLst/>
            <a:cxnLst/>
            <a:rect l="l" t="t" r="r" b="b"/>
            <a:pathLst>
              <a:path w="102870" h="167005">
                <a:moveTo>
                  <a:pt x="102793" y="0"/>
                </a:moveTo>
                <a:lnTo>
                  <a:pt x="0" y="0"/>
                </a:lnTo>
                <a:lnTo>
                  <a:pt x="0" y="167005"/>
                </a:lnTo>
                <a:lnTo>
                  <a:pt x="102768" y="167005"/>
                </a:lnTo>
                <a:lnTo>
                  <a:pt x="102793" y="0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704507" y="1510220"/>
            <a:ext cx="367665" cy="168275"/>
          </a:xfrm>
          <a:custGeom>
            <a:avLst/>
            <a:gdLst/>
            <a:ahLst/>
            <a:cxnLst/>
            <a:rect l="l" t="t" r="r" b="b"/>
            <a:pathLst>
              <a:path w="367665" h="168275">
                <a:moveTo>
                  <a:pt x="216230" y="0"/>
                </a:moveTo>
                <a:lnTo>
                  <a:pt x="0" y="154647"/>
                </a:lnTo>
                <a:lnTo>
                  <a:pt x="16535" y="167716"/>
                </a:lnTo>
                <a:lnTo>
                  <a:pt x="162013" y="167716"/>
                </a:lnTo>
                <a:lnTo>
                  <a:pt x="143725" y="154647"/>
                </a:lnTo>
                <a:lnTo>
                  <a:pt x="367296" y="63"/>
                </a:lnTo>
                <a:lnTo>
                  <a:pt x="216230" y="0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292039" y="1655000"/>
            <a:ext cx="471170" cy="0"/>
          </a:xfrm>
          <a:custGeom>
            <a:avLst/>
            <a:gdLst/>
            <a:ahLst/>
            <a:cxnLst/>
            <a:rect l="l" t="t" r="r" b="b"/>
            <a:pathLst>
              <a:path w="471170" h="0">
                <a:moveTo>
                  <a:pt x="0" y="0"/>
                </a:moveTo>
                <a:lnTo>
                  <a:pt x="471033" y="0"/>
                </a:lnTo>
              </a:path>
            </a:pathLst>
          </a:custGeom>
          <a:ln w="46990">
            <a:solidFill>
              <a:srgbClr val="008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292039" y="1510220"/>
            <a:ext cx="102870" cy="121920"/>
          </a:xfrm>
          <a:custGeom>
            <a:avLst/>
            <a:gdLst/>
            <a:ahLst/>
            <a:cxnLst/>
            <a:rect l="l" t="t" r="r" b="b"/>
            <a:pathLst>
              <a:path w="102870" h="121919">
                <a:moveTo>
                  <a:pt x="0" y="121920"/>
                </a:moveTo>
                <a:lnTo>
                  <a:pt x="102819" y="121920"/>
                </a:lnTo>
                <a:lnTo>
                  <a:pt x="102819" y="0"/>
                </a:lnTo>
                <a:lnTo>
                  <a:pt x="0" y="0"/>
                </a:lnTo>
                <a:lnTo>
                  <a:pt x="0" y="121920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660263" y="1510220"/>
            <a:ext cx="102870" cy="122555"/>
          </a:xfrm>
          <a:custGeom>
            <a:avLst/>
            <a:gdLst/>
            <a:ahLst/>
            <a:cxnLst/>
            <a:rect l="l" t="t" r="r" b="b"/>
            <a:pathLst>
              <a:path w="102870" h="122555">
                <a:moveTo>
                  <a:pt x="102831" y="0"/>
                </a:moveTo>
                <a:lnTo>
                  <a:pt x="38" y="0"/>
                </a:lnTo>
                <a:lnTo>
                  <a:pt x="0" y="121958"/>
                </a:lnTo>
                <a:lnTo>
                  <a:pt x="102813" y="121958"/>
                </a:lnTo>
                <a:lnTo>
                  <a:pt x="102831" y="0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601676" y="1510220"/>
            <a:ext cx="102870" cy="168275"/>
          </a:xfrm>
          <a:custGeom>
            <a:avLst/>
            <a:gdLst/>
            <a:ahLst/>
            <a:cxnLst/>
            <a:rect l="l" t="t" r="r" b="b"/>
            <a:pathLst>
              <a:path w="102870" h="168275">
                <a:moveTo>
                  <a:pt x="102819" y="0"/>
                </a:moveTo>
                <a:lnTo>
                  <a:pt x="0" y="0"/>
                </a:lnTo>
                <a:lnTo>
                  <a:pt x="0" y="167716"/>
                </a:lnTo>
                <a:lnTo>
                  <a:pt x="102831" y="167716"/>
                </a:lnTo>
                <a:lnTo>
                  <a:pt x="102819" y="0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704507" y="1664868"/>
            <a:ext cx="397510" cy="181610"/>
          </a:xfrm>
          <a:custGeom>
            <a:avLst/>
            <a:gdLst/>
            <a:ahLst/>
            <a:cxnLst/>
            <a:rect l="l" t="t" r="r" b="b"/>
            <a:pathLst>
              <a:path w="397509" h="181610">
                <a:moveTo>
                  <a:pt x="143725" y="0"/>
                </a:moveTo>
                <a:lnTo>
                  <a:pt x="0" y="0"/>
                </a:lnTo>
                <a:lnTo>
                  <a:pt x="229577" y="181533"/>
                </a:lnTo>
                <a:lnTo>
                  <a:pt x="397002" y="181597"/>
                </a:lnTo>
                <a:lnTo>
                  <a:pt x="143725" y="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6601676" y="1664957"/>
            <a:ext cx="102870" cy="181610"/>
          </a:xfrm>
          <a:custGeom>
            <a:avLst/>
            <a:gdLst/>
            <a:ahLst/>
            <a:cxnLst/>
            <a:rect l="l" t="t" r="r" b="b"/>
            <a:pathLst>
              <a:path w="102870" h="181610">
                <a:moveTo>
                  <a:pt x="102793" y="0"/>
                </a:moveTo>
                <a:lnTo>
                  <a:pt x="0" y="0"/>
                </a:lnTo>
                <a:lnTo>
                  <a:pt x="0" y="181495"/>
                </a:lnTo>
                <a:lnTo>
                  <a:pt x="102819" y="181495"/>
                </a:lnTo>
                <a:lnTo>
                  <a:pt x="102793" y="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5292001" y="1713255"/>
            <a:ext cx="102870" cy="133350"/>
          </a:xfrm>
          <a:custGeom>
            <a:avLst/>
            <a:gdLst/>
            <a:ahLst/>
            <a:cxnLst/>
            <a:rect l="l" t="t" r="r" b="b"/>
            <a:pathLst>
              <a:path w="102870" h="133350">
                <a:moveTo>
                  <a:pt x="0" y="133350"/>
                </a:moveTo>
                <a:lnTo>
                  <a:pt x="102812" y="133350"/>
                </a:lnTo>
                <a:lnTo>
                  <a:pt x="102812" y="0"/>
                </a:lnTo>
                <a:lnTo>
                  <a:pt x="0" y="0"/>
                </a:lnTo>
                <a:lnTo>
                  <a:pt x="0" y="13335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5292001" y="1689125"/>
            <a:ext cx="471170" cy="0"/>
          </a:xfrm>
          <a:custGeom>
            <a:avLst/>
            <a:gdLst/>
            <a:ahLst/>
            <a:cxnLst/>
            <a:rect l="l" t="t" r="r" b="b"/>
            <a:pathLst>
              <a:path w="471170" h="0">
                <a:moveTo>
                  <a:pt x="0" y="0"/>
                </a:moveTo>
                <a:lnTo>
                  <a:pt x="471054" y="0"/>
                </a:lnTo>
              </a:path>
            </a:pathLst>
          </a:custGeom>
          <a:ln w="49529">
            <a:solidFill>
              <a:srgbClr val="00B3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5660320" y="1714525"/>
            <a:ext cx="102870" cy="132080"/>
          </a:xfrm>
          <a:custGeom>
            <a:avLst/>
            <a:gdLst/>
            <a:ahLst/>
            <a:cxnLst/>
            <a:rect l="l" t="t" r="r" b="b"/>
            <a:pathLst>
              <a:path w="102870" h="132080">
                <a:moveTo>
                  <a:pt x="0" y="132080"/>
                </a:moveTo>
                <a:lnTo>
                  <a:pt x="102728" y="132080"/>
                </a:lnTo>
                <a:lnTo>
                  <a:pt x="102728" y="0"/>
                </a:lnTo>
                <a:lnTo>
                  <a:pt x="0" y="0"/>
                </a:lnTo>
                <a:lnTo>
                  <a:pt x="0" y="13208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5584514" y="1713890"/>
            <a:ext cx="179070" cy="0"/>
          </a:xfrm>
          <a:custGeom>
            <a:avLst/>
            <a:gdLst/>
            <a:ahLst/>
            <a:cxnLst/>
            <a:rect l="l" t="t" r="r" b="b"/>
            <a:pathLst>
              <a:path w="179070" h="0">
                <a:moveTo>
                  <a:pt x="0" y="0"/>
                </a:moveTo>
                <a:lnTo>
                  <a:pt x="178538" y="0"/>
                </a:lnTo>
              </a:path>
            </a:pathLst>
          </a:custGeom>
          <a:ln w="3175">
            <a:solidFill>
              <a:srgbClr val="00B3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859640" y="1664995"/>
            <a:ext cx="102870" cy="181610"/>
          </a:xfrm>
          <a:custGeom>
            <a:avLst/>
            <a:gdLst/>
            <a:ahLst/>
            <a:cxnLst/>
            <a:rect l="l" t="t" r="r" b="b"/>
            <a:pathLst>
              <a:path w="102870" h="181610">
                <a:moveTo>
                  <a:pt x="102781" y="0"/>
                </a:moveTo>
                <a:lnTo>
                  <a:pt x="0" y="0"/>
                </a:lnTo>
                <a:lnTo>
                  <a:pt x="0" y="181483"/>
                </a:lnTo>
                <a:lnTo>
                  <a:pt x="102755" y="181483"/>
                </a:lnTo>
                <a:lnTo>
                  <a:pt x="102781" y="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7169277" y="1664970"/>
            <a:ext cx="102870" cy="181610"/>
          </a:xfrm>
          <a:custGeom>
            <a:avLst/>
            <a:gdLst/>
            <a:ahLst/>
            <a:cxnLst/>
            <a:rect l="l" t="t" r="r" b="b"/>
            <a:pathLst>
              <a:path w="102870" h="181610">
                <a:moveTo>
                  <a:pt x="102768" y="0"/>
                </a:moveTo>
                <a:lnTo>
                  <a:pt x="0" y="0"/>
                </a:lnTo>
                <a:lnTo>
                  <a:pt x="0" y="181483"/>
                </a:lnTo>
                <a:lnTo>
                  <a:pt x="102755" y="181483"/>
                </a:lnTo>
                <a:lnTo>
                  <a:pt x="102768" y="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044407" y="1494002"/>
            <a:ext cx="474980" cy="181610"/>
          </a:xfrm>
          <a:custGeom>
            <a:avLst/>
            <a:gdLst/>
            <a:ahLst/>
            <a:cxnLst/>
            <a:rect l="l" t="t" r="r" b="b"/>
            <a:pathLst>
              <a:path w="474979" h="181610">
                <a:moveTo>
                  <a:pt x="236745" y="0"/>
                </a:moveTo>
                <a:lnTo>
                  <a:pt x="196031" y="3110"/>
                </a:lnTo>
                <a:lnTo>
                  <a:pt x="157386" y="11935"/>
                </a:lnTo>
                <a:lnTo>
                  <a:pt x="120996" y="26027"/>
                </a:lnTo>
                <a:lnTo>
                  <a:pt x="87289" y="44895"/>
                </a:lnTo>
                <a:lnTo>
                  <a:pt x="56632" y="68059"/>
                </a:lnTo>
                <a:lnTo>
                  <a:pt x="29503" y="95787"/>
                </a:lnTo>
                <a:lnTo>
                  <a:pt x="10201" y="129723"/>
                </a:lnTo>
                <a:lnTo>
                  <a:pt x="838" y="167110"/>
                </a:lnTo>
                <a:lnTo>
                  <a:pt x="0" y="179929"/>
                </a:lnTo>
                <a:lnTo>
                  <a:pt x="120451" y="181305"/>
                </a:lnTo>
                <a:lnTo>
                  <a:pt x="122130" y="168001"/>
                </a:lnTo>
                <a:lnTo>
                  <a:pt x="124729" y="154410"/>
                </a:lnTo>
                <a:lnTo>
                  <a:pt x="136661" y="116057"/>
                </a:lnTo>
                <a:lnTo>
                  <a:pt x="160252" y="72389"/>
                </a:lnTo>
                <a:lnTo>
                  <a:pt x="191179" y="44811"/>
                </a:lnTo>
                <a:lnTo>
                  <a:pt x="226569" y="32356"/>
                </a:lnTo>
                <a:lnTo>
                  <a:pt x="364112" y="32356"/>
                </a:lnTo>
                <a:lnTo>
                  <a:pt x="363600" y="32064"/>
                </a:lnTo>
                <a:lnTo>
                  <a:pt x="328450" y="16149"/>
                </a:lnTo>
                <a:lnTo>
                  <a:pt x="290916" y="5431"/>
                </a:lnTo>
                <a:lnTo>
                  <a:pt x="251450" y="371"/>
                </a:lnTo>
                <a:lnTo>
                  <a:pt x="237825" y="0"/>
                </a:lnTo>
                <a:lnTo>
                  <a:pt x="236745" y="0"/>
                </a:lnTo>
                <a:close/>
              </a:path>
              <a:path w="474979" h="181610">
                <a:moveTo>
                  <a:pt x="364112" y="32356"/>
                </a:moveTo>
                <a:lnTo>
                  <a:pt x="226569" y="32356"/>
                </a:lnTo>
                <a:lnTo>
                  <a:pt x="241688" y="32815"/>
                </a:lnTo>
                <a:lnTo>
                  <a:pt x="255564" y="34712"/>
                </a:lnTo>
                <a:lnTo>
                  <a:pt x="300169" y="56536"/>
                </a:lnTo>
                <a:lnTo>
                  <a:pt x="327601" y="93525"/>
                </a:lnTo>
                <a:lnTo>
                  <a:pt x="342926" y="128410"/>
                </a:lnTo>
                <a:lnTo>
                  <a:pt x="352831" y="169524"/>
                </a:lnTo>
                <a:lnTo>
                  <a:pt x="474730" y="181305"/>
                </a:lnTo>
                <a:lnTo>
                  <a:pt x="468509" y="141919"/>
                </a:lnTo>
                <a:lnTo>
                  <a:pt x="452102" y="106965"/>
                </a:lnTo>
                <a:lnTo>
                  <a:pt x="426314" y="77891"/>
                </a:lnTo>
                <a:lnTo>
                  <a:pt x="396281" y="52782"/>
                </a:lnTo>
                <a:lnTo>
                  <a:pt x="374777" y="38457"/>
                </a:lnTo>
                <a:lnTo>
                  <a:pt x="364112" y="32356"/>
                </a:lnTo>
                <a:close/>
              </a:path>
            </a:pathLst>
          </a:custGeom>
          <a:solidFill>
            <a:srgbClr val="008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6044400" y="1664970"/>
            <a:ext cx="474980" cy="196850"/>
          </a:xfrm>
          <a:custGeom>
            <a:avLst/>
            <a:gdLst/>
            <a:ahLst/>
            <a:cxnLst/>
            <a:rect l="l" t="t" r="r" b="b"/>
            <a:pathLst>
              <a:path w="474979" h="196850">
                <a:moveTo>
                  <a:pt x="469" y="0"/>
                </a:moveTo>
                <a:lnTo>
                  <a:pt x="126" y="4013"/>
                </a:lnTo>
                <a:lnTo>
                  <a:pt x="0" y="13144"/>
                </a:lnTo>
                <a:lnTo>
                  <a:pt x="721" y="27098"/>
                </a:lnTo>
                <a:lnTo>
                  <a:pt x="10857" y="67275"/>
                </a:lnTo>
                <a:lnTo>
                  <a:pt x="35877" y="107251"/>
                </a:lnTo>
                <a:lnTo>
                  <a:pt x="70142" y="139025"/>
                </a:lnTo>
                <a:lnTo>
                  <a:pt x="111817" y="166076"/>
                </a:lnTo>
                <a:lnTo>
                  <a:pt x="147842" y="181733"/>
                </a:lnTo>
                <a:lnTo>
                  <a:pt x="187884" y="192230"/>
                </a:lnTo>
                <a:lnTo>
                  <a:pt x="231876" y="196490"/>
                </a:lnTo>
                <a:lnTo>
                  <a:pt x="247293" y="196126"/>
                </a:lnTo>
                <a:lnTo>
                  <a:pt x="290566" y="190977"/>
                </a:lnTo>
                <a:lnTo>
                  <a:pt x="329562" y="180326"/>
                </a:lnTo>
                <a:lnTo>
                  <a:pt x="364524" y="164919"/>
                </a:lnTo>
                <a:lnTo>
                  <a:pt x="389178" y="149988"/>
                </a:lnTo>
                <a:lnTo>
                  <a:pt x="246387" y="149988"/>
                </a:lnTo>
                <a:lnTo>
                  <a:pt x="230172" y="149202"/>
                </a:lnTo>
                <a:lnTo>
                  <a:pt x="186862" y="137434"/>
                </a:lnTo>
                <a:lnTo>
                  <a:pt x="152882" y="113828"/>
                </a:lnTo>
                <a:lnTo>
                  <a:pt x="129943" y="81316"/>
                </a:lnTo>
                <a:lnTo>
                  <a:pt x="119753" y="42831"/>
                </a:lnTo>
                <a:lnTo>
                  <a:pt x="119825" y="27098"/>
                </a:lnTo>
                <a:lnTo>
                  <a:pt x="120278" y="15147"/>
                </a:lnTo>
                <a:lnTo>
                  <a:pt x="121224" y="3709"/>
                </a:lnTo>
                <a:lnTo>
                  <a:pt x="469" y="0"/>
                </a:lnTo>
                <a:close/>
              </a:path>
              <a:path w="474979" h="196850">
                <a:moveTo>
                  <a:pt x="474204" y="0"/>
                </a:moveTo>
                <a:lnTo>
                  <a:pt x="353097" y="0"/>
                </a:lnTo>
                <a:lnTo>
                  <a:pt x="354330" y="13144"/>
                </a:lnTo>
                <a:lnTo>
                  <a:pt x="354682" y="22255"/>
                </a:lnTo>
                <a:lnTo>
                  <a:pt x="348209" y="69753"/>
                </a:lnTo>
                <a:lnTo>
                  <a:pt x="328497" y="106381"/>
                </a:lnTo>
                <a:lnTo>
                  <a:pt x="298321" y="133226"/>
                </a:lnTo>
                <a:lnTo>
                  <a:pt x="260329" y="148081"/>
                </a:lnTo>
                <a:lnTo>
                  <a:pt x="246387" y="149988"/>
                </a:lnTo>
                <a:lnTo>
                  <a:pt x="389178" y="149988"/>
                </a:lnTo>
                <a:lnTo>
                  <a:pt x="423315" y="122824"/>
                </a:lnTo>
                <a:lnTo>
                  <a:pt x="448909" y="94376"/>
                </a:lnTo>
                <a:lnTo>
                  <a:pt x="466657" y="60286"/>
                </a:lnTo>
                <a:lnTo>
                  <a:pt x="474425" y="22255"/>
                </a:lnTo>
                <a:lnTo>
                  <a:pt x="474748" y="8064"/>
                </a:lnTo>
                <a:lnTo>
                  <a:pt x="474560" y="4051"/>
                </a:lnTo>
                <a:lnTo>
                  <a:pt x="474204" y="0"/>
                </a:lnTo>
                <a:close/>
              </a:path>
            </a:pathLst>
          </a:custGeom>
          <a:solidFill>
            <a:srgbClr val="00B3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1866648" y="2259916"/>
            <a:ext cx="3832860" cy="779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154430">
              <a:lnSpc>
                <a:spcPct val="100000"/>
              </a:lnSpc>
            </a:pPr>
            <a:r>
              <a:rPr dirty="0" sz="2700" spc="-200">
                <a:solidFill>
                  <a:srgbClr val="231F20"/>
                </a:solidFill>
                <a:latin typeface="Myriad Pro Light"/>
                <a:cs typeface="Myriad Pro Light"/>
              </a:rPr>
              <a:t>H</a:t>
            </a:r>
            <a:r>
              <a:rPr dirty="0" sz="2700" spc="-60">
                <a:solidFill>
                  <a:srgbClr val="231F20"/>
                </a:solidFill>
                <a:latin typeface="Myriad Pro Light"/>
                <a:cs typeface="Myriad Pro Light"/>
              </a:rPr>
              <a:t>I</a:t>
            </a:r>
            <a:r>
              <a:rPr dirty="0" sz="2700" spc="-75">
                <a:solidFill>
                  <a:srgbClr val="231F20"/>
                </a:solidFill>
                <a:latin typeface="Myriad Pro Light"/>
                <a:cs typeface="Myriad Pro Light"/>
              </a:rPr>
              <a:t>O</a:t>
            </a:r>
            <a:r>
              <a:rPr dirty="0" sz="2700" spc="-190">
                <a:solidFill>
                  <a:srgbClr val="231F20"/>
                </a:solidFill>
                <a:latin typeface="Myriad Pro Light"/>
                <a:cs typeface="Myriad Pro Light"/>
              </a:rPr>
              <a:t>K</a:t>
            </a:r>
            <a:r>
              <a:rPr dirty="0" sz="2700" spc="-150">
                <a:solidFill>
                  <a:srgbClr val="231F20"/>
                </a:solidFill>
                <a:latin typeface="Myriad Pro Light"/>
                <a:cs typeface="Myriad Pro Light"/>
              </a:rPr>
              <a:t>I</a:t>
            </a:r>
            <a:r>
              <a:rPr dirty="0" sz="2700" spc="5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2700" spc="-265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2700" spc="-250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2700" spc="-135">
                <a:solidFill>
                  <a:srgbClr val="231F20"/>
                </a:solidFill>
                <a:latin typeface="Myriad Pro Light"/>
                <a:cs typeface="Myriad Pro Light"/>
              </a:rPr>
              <a:t>90</a:t>
            </a:r>
            <a:r>
              <a:rPr dirty="0" sz="2700" spc="-5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2700" spc="-12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2700" spc="-18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2700" spc="-14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2700" spc="-1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2700" spc="-204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2700" spc="-6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2700" spc="-114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27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2700" spc="-18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2700" spc="-19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2700" spc="8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2700" spc="-14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2700" spc="-9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2700" spc="-254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2700" spc="-13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2700" spc="-3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2700" spc="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2700" spc="-105">
                <a:solidFill>
                  <a:srgbClr val="231F20"/>
                </a:solidFill>
                <a:latin typeface="Myriad Pro Light"/>
                <a:cs typeface="Myriad Pro Light"/>
              </a:rPr>
              <a:t>ТИ</a:t>
            </a:r>
            <a:endParaRPr sz="2700">
              <a:latin typeface="Myriad Pro Light"/>
              <a:cs typeface="Myriad Pro Ligh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44500" y="7076956"/>
            <a:ext cx="6467475" cy="2444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Мод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90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ей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ш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пани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ре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назн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вы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чн</a:t>
            </a:r>
            <a:r>
              <a:rPr dirty="0" sz="1200" spc="-12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ений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.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же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ши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диапа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2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5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линий</a:t>
            </a:r>
            <a:r>
              <a:rPr dirty="0" sz="1200" spc="-3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чин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од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25">
                <a:solidFill>
                  <a:srgbClr val="231F20"/>
                </a:solidFill>
                <a:latin typeface="Myriad Pro Light"/>
                <a:cs typeface="Myriad Pro Light"/>
              </a:rPr>
              <a:t>ф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лини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чи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125">
                <a:solidFill>
                  <a:srgbClr val="231F20"/>
                </a:solidFill>
                <a:latin typeface="Myriad Pro Light"/>
                <a:cs typeface="Myriad Pro Light"/>
              </a:rPr>
              <a:t>ф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зн</a:t>
            </a:r>
            <a:r>
              <a:rPr dirty="0" sz="1200" spc="-13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одн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.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чи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ан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ли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ю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ж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18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ций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ро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35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зо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ве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ующ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.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52"/>
              </a:spcBef>
            </a:pPr>
            <a:endParaRPr sz="1700">
              <a:latin typeface="Times New Roman"/>
              <a:cs typeface="Times New Roman"/>
            </a:endParaRPr>
          </a:p>
          <a:p>
            <a:pPr marL="215900" marR="267970">
              <a:lnSpc>
                <a:spcPct val="100000"/>
              </a:lnSpc>
              <a:buClr>
                <a:srgbClr val="231F20"/>
              </a:buClr>
              <a:buFont typeface="Myriad Pro Light"/>
              <a:buChar char="—"/>
              <a:tabLst>
                <a:tab pos="401955" algn="l"/>
              </a:tabLst>
            </a:pP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0">
                <a:solidFill>
                  <a:srgbClr val="231F20"/>
                </a:solidFill>
                <a:latin typeface="Myriad Pro Light"/>
                <a:cs typeface="Myriad Pro Light"/>
              </a:rPr>
              <a:t>ф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э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зм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ж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нтр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;</a:t>
            </a:r>
            <a:endParaRPr sz="1200">
              <a:latin typeface="Myriad Pro Light"/>
              <a:cs typeface="Myriad Pro Light"/>
            </a:endParaRPr>
          </a:p>
          <a:p>
            <a:pPr marL="401320" indent="-185420">
              <a:lnSpc>
                <a:spcPct val="100000"/>
              </a:lnSpc>
              <a:buClr>
                <a:srgbClr val="231F20"/>
              </a:buClr>
              <a:buFont typeface="Myriad Pro Light"/>
              <a:buChar char="—"/>
              <a:tabLst>
                <a:tab pos="401955" algn="l"/>
              </a:tabLst>
            </a:pP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рм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ю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ка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ж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мил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;</a:t>
            </a:r>
            <a:endParaRPr sz="1200">
              <a:latin typeface="Myriad Pro Light"/>
              <a:cs typeface="Myriad Pro Light"/>
            </a:endParaRPr>
          </a:p>
          <a:p>
            <a:pPr marL="401320" indent="-185420">
              <a:lnSpc>
                <a:spcPct val="100000"/>
              </a:lnSpc>
              <a:buClr>
                <a:srgbClr val="231F20"/>
              </a:buClr>
              <a:buFont typeface="Myriad Pro Light"/>
              <a:buChar char="—"/>
              <a:tabLst>
                <a:tab pos="401955" algn="l"/>
              </a:tabLst>
            </a:pPr>
            <a:r>
              <a:rPr dirty="0" sz="1200" spc="-140">
                <a:solidFill>
                  <a:srgbClr val="231F20"/>
                </a:solidFill>
                <a:latin typeface="Myriad Pro Light"/>
                <a:cs typeface="Myriad Pro Light"/>
              </a:rPr>
              <a:t>ф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ме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25">
                <a:solidFill>
                  <a:srgbClr val="231F20"/>
                </a:solidFill>
                <a:latin typeface="Myriad Pro Light"/>
                <a:cs typeface="Myriad Pro Light"/>
              </a:rPr>
              <a:t>ш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;</a:t>
            </a:r>
            <a:endParaRPr sz="1200">
              <a:latin typeface="Myriad Pro Light"/>
              <a:cs typeface="Myriad Pro Light"/>
            </a:endParaRPr>
          </a:p>
          <a:p>
            <a:pPr marL="401320" indent="-185420">
              <a:lnSpc>
                <a:spcPct val="100000"/>
              </a:lnSpc>
              <a:buClr>
                <a:srgbClr val="231F20"/>
              </a:buClr>
              <a:buFont typeface="Myriad Pro Light"/>
              <a:buChar char="—"/>
              <a:tabLst>
                <a:tab pos="401955" algn="l"/>
              </a:tabLst>
            </a:pP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ен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ер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3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;</a:t>
            </a:r>
            <a:endParaRPr sz="1200">
              <a:latin typeface="Myriad Pro Light"/>
              <a:cs typeface="Myriad Pro Light"/>
            </a:endParaRPr>
          </a:p>
          <a:p>
            <a:pPr marL="401320" indent="-185420">
              <a:lnSpc>
                <a:spcPct val="100000"/>
              </a:lnSpc>
              <a:buClr>
                <a:srgbClr val="231F20"/>
              </a:buClr>
              <a:buFont typeface="Myriad Pro Light"/>
              <a:buChar char="—"/>
              <a:tabLst>
                <a:tab pos="401955" algn="l"/>
              </a:tabLst>
            </a:pP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ям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±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17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35">
                <a:solidFill>
                  <a:srgbClr val="231F20"/>
                </a:solidFill>
                <a:latin typeface="Myriad Pro Light"/>
                <a:cs typeface="Myriad Pro Light"/>
              </a:rPr>
              <a:t>%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;</a:t>
            </a:r>
            <a:endParaRPr sz="1200">
              <a:latin typeface="Myriad Pro Light"/>
              <a:cs typeface="Myriad Pro Light"/>
            </a:endParaRPr>
          </a:p>
          <a:p>
            <a:pPr marL="401320" indent="-185420">
              <a:lnSpc>
                <a:spcPct val="100000"/>
              </a:lnSpc>
              <a:buClr>
                <a:srgbClr val="231F20"/>
              </a:buClr>
              <a:buFont typeface="Myriad Pro Light"/>
              <a:buChar char="—"/>
              <a:tabLst>
                <a:tab pos="401955" algn="l"/>
              </a:tabLst>
            </a:pP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ж</a:t>
            </a:r>
            <a:r>
              <a:rPr dirty="0" sz="1200" spc="-3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рф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L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A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N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U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S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B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F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;</a:t>
            </a:r>
            <a:endParaRPr sz="1200">
              <a:latin typeface="Myriad Pro Light"/>
              <a:cs typeface="Myriad Pro Light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1787994" y="3644760"/>
            <a:ext cx="4381817" cy="2984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44500" y="8512378"/>
            <a:ext cx="6325235" cy="1165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1200" spc="-25" b="1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ом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ле</a:t>
            </a:r>
            <a:r>
              <a:rPr dirty="0" sz="1200" spc="30" b="1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 по</a:t>
            </a:r>
            <a:r>
              <a:rPr dirty="0" sz="1200" spc="20" b="1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тавк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:</a:t>
            </a:r>
            <a:r>
              <a:rPr dirty="0" sz="1200" spc="5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35">
                <a:solidFill>
                  <a:srgbClr val="231F20"/>
                </a:solidFill>
                <a:latin typeface="Myriad Pro Light"/>
                <a:cs typeface="Myriad Pro Light"/>
              </a:rPr>
              <a:t>ш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U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S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B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бе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s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u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b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93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.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Опци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: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ана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ли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де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97</a:t>
            </a:r>
            <a:r>
              <a:rPr dirty="0" sz="1200" spc="-55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–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э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ct val="100000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97</a:t>
            </a: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–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ф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ct val="100000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979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15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–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ещенны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ер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эле</a:t>
            </a:r>
            <a:r>
              <a:rPr dirty="0" sz="1200" spc="-2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одви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ле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вы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ф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си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endParaRPr sz="1200">
              <a:latin typeface="Myriad Pro Light"/>
              <a:cs typeface="Myriad Pro Light"/>
            </a:endParaRP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7200" y="457200"/>
          <a:ext cx="6657975" cy="7794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1630"/>
                <a:gridCol w="5231444"/>
              </a:tblGrid>
              <a:tr h="386130">
                <a:tc>
                  <a:txBody>
                    <a:bodyPr/>
                    <a:lstStyle/>
                    <a:p>
                      <a:pPr marL="31115" marR="556895">
                        <a:lnSpc>
                          <a:spcPts val="1290"/>
                        </a:lnSpc>
                      </a:pP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ме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яемые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линии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241935">
                        <a:lnSpc>
                          <a:spcPts val="1290"/>
                        </a:lnSpc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Однофазн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2-проводн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однофазн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3-проводн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ре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х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фазн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3-проводн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я,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ре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х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фазн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4-проводн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я.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2004593">
                <a:tc>
                  <a:txBody>
                    <a:bodyPr/>
                    <a:lstStyle/>
                    <a:p>
                      <a:pPr marL="31115" marR="556895">
                        <a:lnSpc>
                          <a:spcPts val="1290"/>
                        </a:lnSpc>
                      </a:pP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ме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яемые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вел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чины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182245">
                        <a:lnSpc>
                          <a:spcPts val="129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Нап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ение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(U),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ок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(I),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пики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нап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я/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(Upk/</a:t>
                      </a:r>
                      <a:r>
                        <a:rPr dirty="0" sz="1200" spc="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I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pk),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ивн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мощно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(P)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реа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ивн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мощно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(Q)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мощно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(S)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оэффициен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мощно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(λ),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 marR="78740">
                        <a:lnSpc>
                          <a:spcPts val="129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у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фазы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(φ),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(f</a:t>
                      </a:r>
                      <a:r>
                        <a:rPr dirty="0" sz="1200" spc="-10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),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Ин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рированное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зн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чение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</a:t>
                      </a:r>
                      <a:r>
                        <a:rPr dirty="0" sz="1200" spc="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I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h),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Ин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рированное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зн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чени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мощно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7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WP)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эффе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ивно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(η)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по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ери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оэффициен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пульсации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нап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я/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(U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r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f/</a:t>
                      </a:r>
                      <a:r>
                        <a:rPr dirty="0" sz="1200" spc="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I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r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f</a:t>
                      </a:r>
                      <a:r>
                        <a:rPr dirty="0" sz="1200" spc="-10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).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 marR="417830">
                        <a:lnSpc>
                          <a:spcPts val="1290"/>
                        </a:lnSpc>
                        <a:spcBef>
                          <a:spcPts val="565"/>
                        </a:spcBef>
                      </a:pP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мерение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помех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(обрабо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FF</a:t>
                      </a:r>
                      <a:r>
                        <a:rPr dirty="0" sz="1200" spc="9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T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):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Спе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RMS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(Сре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дне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садра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еские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зн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я)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измерение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спе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армоник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Сре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дне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садра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еские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зн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я,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оэффициен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де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у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фазы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лно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ис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ение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оэффициент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не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б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лансированно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)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 marR="444500">
                        <a:lnSpc>
                          <a:spcPts val="1290"/>
                        </a:lnSpc>
                        <a:spcBef>
                          <a:spcPts val="565"/>
                        </a:spcBef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Нап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ение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вращающи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й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момен</a:t>
                      </a:r>
                      <a:r>
                        <a:rPr dirty="0" sz="1200" spc="-9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2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оборо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мин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у</a:t>
                      </a:r>
                      <a:r>
                        <a:rPr dirty="0" sz="1200" spc="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у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2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двиг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или</a:t>
                      </a:r>
                      <a:r>
                        <a:rPr dirty="0" sz="1200" spc="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мощно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дви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 marL="31115" marR="648970">
                        <a:lnSpc>
                          <a:spcPts val="1290"/>
                        </a:lnSpc>
                      </a:pP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мерение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армоник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1515110">
                        <a:lnSpc>
                          <a:spcPts val="1290"/>
                        </a:lnSpc>
                      </a:pP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Вв</a:t>
                      </a:r>
                      <a:r>
                        <a:rPr dirty="0" sz="1200" spc="-1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д:</a:t>
                      </a:r>
                      <a:r>
                        <a:rPr dirty="0" sz="1200" spc="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4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ла,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Синхронизированн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а: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0,5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ц,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2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армоник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: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ма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симу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100-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по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яд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 marL="31115" marR="648970">
                        <a:lnSpc>
                          <a:spcPts val="1290"/>
                        </a:lnSpc>
                      </a:pP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мерение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помех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919480">
                        <a:lnSpc>
                          <a:spcPts val="1290"/>
                        </a:lnSpc>
                      </a:pP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2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ло </a:t>
                      </a:r>
                      <a:r>
                        <a:rPr dirty="0" sz="1200" spc="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ан</a:t>
                      </a:r>
                      <a:r>
                        <a:rPr dirty="0" sz="1200" spc="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лов:</a:t>
                      </a:r>
                      <a:r>
                        <a:rPr dirty="0" sz="1200" spc="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(возм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выбо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одно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CH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CH4),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Ма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сим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льн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а: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100к/50к/20к/10к/5к/2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1532940">
                <a:tc>
                  <a:txBody>
                    <a:bodyPr/>
                    <a:lstStyle/>
                    <a:p>
                      <a:pPr marL="31115" marR="556895">
                        <a:lnSpc>
                          <a:spcPts val="1290"/>
                        </a:lnSpc>
                      </a:pP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ме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яемые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диапазоны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365"/>
                        </a:lnSpc>
                      </a:pP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Нап</a:t>
                      </a:r>
                      <a:r>
                        <a:rPr dirty="0" sz="1200" spc="-15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р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я</a:t>
                      </a:r>
                      <a:r>
                        <a:rPr dirty="0" sz="1200" spc="-1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ж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ение:</a:t>
                      </a:r>
                      <a:r>
                        <a:rPr dirty="0" sz="1200" spc="2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150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 spc="-5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 marR="849630">
                        <a:lnSpc>
                          <a:spcPts val="1290"/>
                        </a:lnSpc>
                        <a:spcBef>
                          <a:spcPts val="90"/>
                        </a:spcBef>
                      </a:pPr>
                      <a:r>
                        <a:rPr dirty="0" sz="1200" spc="-114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Т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ок:</a:t>
                      </a:r>
                      <a:r>
                        <a:rPr dirty="0" sz="1200" spc="2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исп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льзовани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20A..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*400м/*800м/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4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8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20A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(*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овме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Моделью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9277)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 marR="1403985">
                        <a:lnSpc>
                          <a:spcPts val="1290"/>
                        </a:lnSpc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исп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льзовани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50A..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2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50A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исп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льзовани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200A..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4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8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40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80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200A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 marR="965835">
                        <a:lnSpc>
                          <a:spcPts val="1290"/>
                        </a:lnSpc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Пр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исп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льзовани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500A..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500A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Мощно</a:t>
                      </a:r>
                      <a:r>
                        <a:rPr dirty="0" sz="1200" spc="15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с</a:t>
                      </a: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ть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:</a:t>
                      </a:r>
                      <a:r>
                        <a:rPr dirty="0" sz="1200" spc="15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Зависи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че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диапазоно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нап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6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2,2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МВ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)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>
                        <a:lnSpc>
                          <a:spcPts val="1270"/>
                        </a:lnSpc>
                      </a:pP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Ча</a:t>
                      </a:r>
                      <a:r>
                        <a:rPr dirty="0" sz="1200" spc="15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с</a:t>
                      </a:r>
                      <a:r>
                        <a:rPr dirty="0" sz="1200" spc="-2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тот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а:</a:t>
                      </a:r>
                      <a:r>
                        <a:rPr dirty="0" sz="1200" spc="20" b="1">
                          <a:solidFill>
                            <a:srgbClr val="231F20"/>
                          </a:solidFill>
                          <a:latin typeface="Myriad Pro"/>
                          <a:cs typeface="Myriad Pro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0,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549960"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dirty="0" sz="1200" spc="-1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365"/>
                        </a:lnSpc>
                      </a:pP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Напря</a:t>
                      </a:r>
                      <a:r>
                        <a:rPr dirty="0" sz="1200" spc="-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ение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:</a:t>
                      </a:r>
                      <a:r>
                        <a:rPr dirty="0" sz="1200" spc="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±0.05%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и.в.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±0.05%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п.ш.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>
                        <a:lnSpc>
                          <a:spcPts val="1290"/>
                        </a:lnSpc>
                      </a:pPr>
                      <a:r>
                        <a:rPr dirty="0" sz="1200" spc="-114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ок:</a:t>
                      </a:r>
                      <a:r>
                        <a:rPr dirty="0" sz="1200" spc="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±0.05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%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и.в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±0.05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%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п.ш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+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>
                        <a:lnSpc>
                          <a:spcPts val="1365"/>
                        </a:lnSpc>
                      </a:pP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ивн</a:t>
                      </a:r>
                      <a:r>
                        <a:rPr dirty="0" sz="1200" spc="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-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мощно</a:t>
                      </a:r>
                      <a:r>
                        <a:rPr dirty="0" sz="1200" spc="1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ь:</a:t>
                      </a:r>
                      <a:r>
                        <a:rPr dirty="0" sz="1200" spc="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±0.05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%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и.в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±0.05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%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п.ш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+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чно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222300"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лоса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DC,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0,5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–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150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 marL="31115" marR="100965">
                        <a:lnSpc>
                          <a:spcPts val="129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оро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обно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данных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милли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екунд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измерен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армоник,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зависит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ча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ы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синхронизации)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713790">
                <a:tc>
                  <a:txBody>
                    <a:bodyPr/>
                    <a:lstStyle/>
                    <a:p>
                      <a:pPr marL="31115" marR="433705">
                        <a:lnSpc>
                          <a:spcPts val="129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оро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ь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обно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лен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обра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ж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аемых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зн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чений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1048385">
                        <a:lnSpc>
                          <a:spcPts val="129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милли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екунд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(Не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зависит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вн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у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ренних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обно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лений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данных;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форм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лн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ы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FF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T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зави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экрана)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 marL="31115" marR="197485">
                        <a:lnSpc>
                          <a:spcPts val="129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Ин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ерв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лы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записи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данных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Вы</a:t>
                      </a:r>
                      <a:r>
                        <a:rPr dirty="0" sz="1200" spc="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50м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100м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200м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500м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30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ек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15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30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/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6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мин</a:t>
                      </a:r>
                      <a:r>
                        <a:rPr dirty="0" sz="1200" spc="3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у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222300"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Ин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ерфейс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LAN,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US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B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RS-232C,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CF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ca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r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d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Кон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р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ль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синхронизации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222300"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 spc="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-3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чни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пи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ан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и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я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</a:pP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10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д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24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A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C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50/6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8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ц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(14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ВА)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6130"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dirty="0" sz="1200" spc="-1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абари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ы,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ма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са: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9525">
                      <a:solidFill>
                        <a:srgbClr val="231F20"/>
                      </a:solidFill>
                      <a:prstDash val="solid"/>
                    </a:lnL>
                    <a:lnR w="6351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365"/>
                        </a:lnSpc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170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мм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Выс.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×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340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мм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Шир.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×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157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мм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 spc="-1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Т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о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лщ.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  <a:p>
                      <a:pPr marL="32384">
                        <a:lnSpc>
                          <a:spcPts val="1365"/>
                        </a:lnSpc>
                      </a:pP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Ма</a:t>
                      </a:r>
                      <a:r>
                        <a:rPr dirty="0" sz="1200" spc="-1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spc="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с</a:t>
                      </a:r>
                      <a:r>
                        <a:rPr dirty="0" sz="1200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а:</a:t>
                      </a:r>
                      <a:r>
                        <a:rPr dirty="0" sz="1200" spc="15" b="1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4,8</a:t>
                      </a:r>
                      <a:r>
                        <a:rPr dirty="0" sz="1200" spc="1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к</a:t>
                      </a:r>
                      <a:r>
                        <a:rPr dirty="0" sz="1200" spc="-95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г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Myriad Pro Light"/>
                          <a:cs typeface="Myriad Pro Light"/>
                        </a:rPr>
                        <a:t>.</a:t>
                      </a:r>
                      <a:endParaRPr sz="1200">
                        <a:latin typeface="Myriad Pro Light"/>
                        <a:cs typeface="Myriad Pro Light"/>
                      </a:endParaRPr>
                    </a:p>
                  </a:txBody>
                  <a:tcPr marL="0" marR="0" marB="0" marT="0">
                    <a:lnL w="6351">
                      <a:solidFill>
                        <a:srgbClr val="231F20"/>
                      </a:solidFill>
                      <a:prstDash val="solid"/>
                    </a:lnL>
                    <a:lnR w="9528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43750"/>
            <a:ext cx="823302" cy="583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200" y="1780197"/>
            <a:ext cx="776693" cy="6057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200" y="1216799"/>
            <a:ext cx="798817" cy="5664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200" y="2440800"/>
            <a:ext cx="913765" cy="5184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7200" y="2982595"/>
            <a:ext cx="913765" cy="51840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57200" y="3533394"/>
            <a:ext cx="730796" cy="53640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200" y="4091394"/>
            <a:ext cx="800735" cy="103140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200" y="5139004"/>
            <a:ext cx="800735" cy="47519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200" y="5628601"/>
            <a:ext cx="800735" cy="61920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200" y="6289205"/>
            <a:ext cx="612000" cy="6947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44500" y="437578"/>
            <a:ext cx="5781040" cy="55365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Опци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: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14"/>
              </a:spcBef>
            </a:pPr>
            <a:endParaRPr sz="1100">
              <a:latin typeface="Times New Roman"/>
              <a:cs typeface="Times New Roman"/>
            </a:endParaRPr>
          </a:p>
          <a:p>
            <a:pPr marL="1038225" marR="1162685">
              <a:lnSpc>
                <a:spcPts val="1290"/>
              </a:lnSpc>
            </a:pP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15" b="1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ж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0В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омп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+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21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700">
              <a:latin typeface="Times New Roman"/>
              <a:cs typeface="Times New Roman"/>
            </a:endParaRPr>
          </a:p>
          <a:p>
            <a:pPr marL="1038225" marR="1106170">
              <a:lnSpc>
                <a:spcPts val="1290"/>
              </a:lnSpc>
            </a:pP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15" b="1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-75" b="1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ж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0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омп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+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21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1100">
              <a:latin typeface="Times New Roman"/>
              <a:cs typeface="Times New Roman"/>
            </a:endParaRPr>
          </a:p>
          <a:p>
            <a:pPr marL="1038225">
              <a:lnSpc>
                <a:spcPct val="100000"/>
              </a:lnSpc>
            </a:pP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24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50">
              <a:latin typeface="Times New Roman"/>
              <a:cs typeface="Times New Roman"/>
            </a:endParaRPr>
          </a:p>
          <a:p>
            <a:pPr marL="1038225" marR="1417955">
              <a:lnSpc>
                <a:spcPts val="1290"/>
              </a:lnSpc>
            </a:pPr>
            <a:r>
              <a:rPr dirty="0" sz="1200" spc="20" b="1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50" b="1">
                <a:solidFill>
                  <a:srgbClr val="231F20"/>
                </a:solidFill>
                <a:latin typeface="Myriad Pro Light"/>
                <a:cs typeface="Myriad Pro Light"/>
              </a:rPr>
              <a:t>T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68</a:t>
            </a:r>
            <a:r>
              <a:rPr dirty="0" sz="1200" spc="-25" b="1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2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А,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20">
                <a:solidFill>
                  <a:srgbClr val="231F20"/>
                </a:solidFill>
                <a:latin typeface="Myriad Pro Light"/>
                <a:cs typeface="Myriad Pro Light"/>
              </a:rPr>
              <a:t>/D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5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22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1200">
              <a:latin typeface="Times New Roman"/>
              <a:cs typeface="Times New Roman"/>
            </a:endParaRPr>
          </a:p>
          <a:p>
            <a:pPr marL="1038225" marR="1417955">
              <a:lnSpc>
                <a:spcPts val="1290"/>
              </a:lnSpc>
            </a:pPr>
            <a:r>
              <a:rPr dirty="0" sz="1200" spc="20" b="1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50" b="1">
                <a:solidFill>
                  <a:srgbClr val="231F20"/>
                </a:solidFill>
                <a:latin typeface="Myriad Pro Light"/>
                <a:cs typeface="Myriad Pro Light"/>
              </a:rPr>
              <a:t>T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68</a:t>
            </a:r>
            <a:r>
              <a:rPr dirty="0" sz="1200" spc="-25" b="1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2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20">
                <a:solidFill>
                  <a:srgbClr val="231F20"/>
                </a:solidFill>
                <a:latin typeface="Myriad Pro Light"/>
                <a:cs typeface="Myriad Pro Light"/>
              </a:rPr>
              <a:t>/D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55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22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038225">
              <a:lnSpc>
                <a:spcPct val="100000"/>
              </a:lnSpc>
              <a:spcBef>
                <a:spcPts val="1000"/>
              </a:spcBef>
            </a:pP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92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95" b="1">
                <a:solidFill>
                  <a:srgbClr val="231F20"/>
                </a:solidFill>
                <a:latin typeface="Myriad Pro Light"/>
                <a:cs typeface="Myriad Pro Light"/>
              </a:rPr>
              <a:t>-</a:t>
            </a:r>
            <a:r>
              <a:rPr dirty="0" sz="1200" spc="-65" b="1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льн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ещ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/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диапа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на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1700">
              <a:latin typeface="Times New Roman"/>
              <a:cs typeface="Times New Roman"/>
            </a:endParaRPr>
          </a:p>
          <a:p>
            <a:pPr marL="1038225" marR="611505">
              <a:lnSpc>
                <a:spcPts val="1290"/>
              </a:lnSpc>
            </a:pP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92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/D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0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22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DC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33"/>
              </a:spcBef>
            </a:pPr>
            <a:endParaRPr sz="1450">
              <a:latin typeface="Times New Roman"/>
              <a:cs typeface="Times New Roman"/>
            </a:endParaRPr>
          </a:p>
          <a:p>
            <a:pPr marL="1038225" marR="468630">
              <a:lnSpc>
                <a:spcPts val="1290"/>
              </a:lnSpc>
            </a:pP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92</a:t>
            </a: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/D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0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22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DC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33"/>
              </a:spcBef>
            </a:pPr>
            <a:endParaRPr sz="1450">
              <a:latin typeface="Times New Roman"/>
              <a:cs typeface="Times New Roman"/>
            </a:endParaRPr>
          </a:p>
          <a:p>
            <a:pPr marL="1038225" marR="466725">
              <a:lnSpc>
                <a:spcPts val="1290"/>
              </a:lnSpc>
            </a:pP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92</a:t>
            </a: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75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130">
                <a:solidFill>
                  <a:srgbClr val="231F20"/>
                </a:solidFill>
                <a:latin typeface="Myriad Pro Light"/>
                <a:cs typeface="Myriad Pro Light"/>
              </a:rPr>
              <a:t>щ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/D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22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DC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33"/>
              </a:spcBef>
            </a:pPr>
            <a:endParaRPr sz="1550">
              <a:latin typeface="Times New Roman"/>
              <a:cs typeface="Times New Roman"/>
            </a:endParaRPr>
          </a:p>
          <a:p>
            <a:pPr marL="1038225">
              <a:lnSpc>
                <a:spcPct val="100000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/D</a:t>
            </a:r>
            <a:r>
              <a:rPr dirty="0" sz="1200" spc="-40">
                <a:solidFill>
                  <a:srgbClr val="231F20"/>
                </a:solidFill>
                <a:latin typeface="Myriad Pro Light"/>
                <a:cs typeface="Myriad Pro Light"/>
              </a:rPr>
              <a:t>C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0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22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ц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DC</a:t>
            </a:r>
            <a:endParaRPr sz="1200">
              <a:latin typeface="Myriad Pro Light"/>
              <a:cs typeface="Myriad Pro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70494" y="6534673"/>
            <a:ext cx="4392295" cy="24422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45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45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г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(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,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114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)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ts val="1365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M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ts val="1290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45">
                <a:solidFill>
                  <a:srgbClr val="231F20"/>
                </a:solidFill>
                <a:latin typeface="Myriad Pro Light"/>
                <a:cs typeface="Myriad Pro Light"/>
              </a:rPr>
              <a:t>5</a:t>
            </a:r>
            <a:r>
              <a:rPr dirty="0" sz="1200" spc="-170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M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Б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ts val="1290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72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ГБ</a:t>
            </a:r>
            <a:endParaRPr sz="1200">
              <a:latin typeface="Myriad Pro Light"/>
              <a:cs typeface="Myriad Pro Light"/>
            </a:endParaRPr>
          </a:p>
          <a:p>
            <a:pPr marL="12700">
              <a:lnSpc>
                <a:spcPts val="1365"/>
              </a:lnSpc>
            </a:pPr>
            <a:r>
              <a:rPr dirty="0" sz="1200" spc="-1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25" b="1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0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ГБ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-65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-100" b="1">
                <a:solidFill>
                  <a:srgbClr val="231F20"/>
                </a:solidFill>
                <a:latin typeface="Myriad Pro Light"/>
                <a:cs typeface="Myriad Pro Light"/>
              </a:rPr>
              <a:t>1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7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110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8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170">
                <a:solidFill>
                  <a:srgbClr val="231F20"/>
                </a:solidFill>
                <a:latin typeface="Myriad Pro Light"/>
                <a:cs typeface="Myriad Pro Light"/>
              </a:rPr>
              <a:t>ы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B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N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S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5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ч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120">
                <a:solidFill>
                  <a:srgbClr val="231F20"/>
                </a:solidFill>
                <a:latin typeface="Myriad Pro Light"/>
                <a:cs typeface="Myriad Pro Light"/>
              </a:rPr>
              <a:t>м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96</a:t>
            </a:r>
            <a:r>
              <a:rPr dirty="0" sz="1200" spc="-25" b="1">
                <a:solidFill>
                  <a:srgbClr val="231F20"/>
                </a:solidFill>
                <a:latin typeface="Myriad Pro Light"/>
                <a:cs typeface="Myriad Pro Light"/>
              </a:rPr>
              <a:t>8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3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бе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3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з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ци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19"/>
              </a:spcBef>
            </a:pP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6</a:t>
            </a:r>
            <a:r>
              <a:rPr dirty="0" sz="1200" spc="-40" b="1">
                <a:solidFill>
                  <a:srgbClr val="231F20"/>
                </a:solidFill>
                <a:latin typeface="Myriad Pro Light"/>
                <a:cs typeface="Myriad Pro Light"/>
              </a:rPr>
              <a:t>4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2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бе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ь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45">
                <a:solidFill>
                  <a:srgbClr val="231F20"/>
                </a:solidFill>
                <a:latin typeface="Myriad Pro Light"/>
                <a:cs typeface="Myriad Pro Light"/>
              </a:rPr>
              <a:t>L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A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N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endParaRPr sz="1200">
              <a:latin typeface="Myriad Pro Light"/>
              <a:cs typeface="Myriad Pro Ligh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0100" y="7029259"/>
            <a:ext cx="672211" cy="5680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23963" y="7645400"/>
            <a:ext cx="601014" cy="50619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5160" y="8163000"/>
            <a:ext cx="695985" cy="52919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78650" y="8730005"/>
            <a:ext cx="609828" cy="51532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91121" y="9315005"/>
            <a:ext cx="524878" cy="6949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503299" y="9573315"/>
            <a:ext cx="3439795" cy="784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967105">
              <a:lnSpc>
                <a:spcPct val="100000"/>
              </a:lnSpc>
            </a:pPr>
            <a:r>
              <a:rPr dirty="0" sz="1200" spc="-30" b="1">
                <a:solidFill>
                  <a:srgbClr val="231F20"/>
                </a:solidFill>
                <a:latin typeface="Myriad Pro Light"/>
                <a:cs typeface="Myriad Pro Light"/>
              </a:rPr>
              <a:t>97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94</a:t>
            </a:r>
            <a:r>
              <a:rPr dirty="0" sz="1200" spc="10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>
                <a:solidFill>
                  <a:srgbClr val="231F20"/>
                </a:solidFill>
                <a:latin typeface="Myriad Pro Light"/>
                <a:cs typeface="Myriad Pro Light"/>
              </a:rPr>
              <a:t>—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5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80">
                <a:solidFill>
                  <a:srgbClr val="231F20"/>
                </a:solidFill>
                <a:latin typeface="Myriad Pro Light"/>
                <a:cs typeface="Myriad Pro Light"/>
              </a:rPr>
              <a:t>й</a:t>
            </a:r>
            <a:r>
              <a:rPr dirty="0" sz="1200" spc="-10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100">
                <a:solidFill>
                  <a:srgbClr val="231F20"/>
                </a:solidFill>
                <a:latin typeface="Myriad Pro Light"/>
                <a:cs typeface="Myriad Pro Light"/>
              </a:rPr>
              <a:t>х</a:t>
            </a:r>
            <a:r>
              <a:rPr dirty="0" sz="1200" spc="-55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9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ен</a:t>
            </a:r>
            <a:r>
              <a:rPr dirty="0" sz="1200" spc="-7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-85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spc="10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п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р</a:t>
            </a:r>
            <a:r>
              <a:rPr dirty="0" sz="1200" spc="-60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spc="-65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0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25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70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endParaRPr sz="1200">
              <a:latin typeface="Myriad Pro Light"/>
              <a:cs typeface="Myriad Pro Light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20" b="1">
                <a:solidFill>
                  <a:srgbClr val="231F20"/>
                </a:solidFill>
                <a:latin typeface="Myriad Pro Light"/>
                <a:cs typeface="Myriad Pro Light"/>
              </a:rPr>
              <a:t>о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зм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ож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е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 в</a:t>
            </a:r>
            <a:r>
              <a:rPr dirty="0" sz="1200" spc="-15" b="1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ри</a:t>
            </a:r>
            <a:r>
              <a:rPr dirty="0" sz="1200" spc="-10" b="1">
                <a:solidFill>
                  <a:srgbClr val="231F20"/>
                </a:solidFill>
                <a:latin typeface="Myriad Pro Light"/>
                <a:cs typeface="Myriad Pro Light"/>
              </a:rPr>
              <a:t>а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25" b="1">
                <a:solidFill>
                  <a:srgbClr val="231F20"/>
                </a:solidFill>
                <a:latin typeface="Myriad Pro Light"/>
                <a:cs typeface="Myriad Pro Light"/>
              </a:rPr>
              <a:t>д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л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 крепле</a:t>
            </a:r>
            <a:r>
              <a:rPr dirty="0" sz="1200" spc="-10" b="1">
                <a:solidFill>
                  <a:srgbClr val="231F20"/>
                </a:solidFill>
                <a:latin typeface="Myriad Pro Light"/>
                <a:cs typeface="Myriad Pro Light"/>
              </a:rPr>
              <a:t>н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и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я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в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 </a:t>
            </a:r>
            <a:r>
              <a:rPr dirty="0" sz="1200" spc="20" b="1">
                <a:solidFill>
                  <a:srgbClr val="231F20"/>
                </a:solidFill>
                <a:latin typeface="Myriad Pro Light"/>
                <a:cs typeface="Myriad Pro Light"/>
              </a:rPr>
              <a:t>с</a:t>
            </a:r>
            <a:r>
              <a:rPr dirty="0" sz="1200" spc="-5" b="1">
                <a:solidFill>
                  <a:srgbClr val="231F20"/>
                </a:solidFill>
                <a:latin typeface="Myriad Pro Light"/>
                <a:cs typeface="Myriad Pro Light"/>
              </a:rPr>
              <a:t>т</a:t>
            </a:r>
            <a:r>
              <a:rPr dirty="0" sz="1200" spc="-10" b="1">
                <a:solidFill>
                  <a:srgbClr val="231F20"/>
                </a:solidFill>
                <a:latin typeface="Myriad Pro Light"/>
                <a:cs typeface="Myriad Pro Light"/>
              </a:rPr>
              <a:t>ой</a:t>
            </a:r>
            <a:r>
              <a:rPr dirty="0" sz="1200" spc="30" b="1">
                <a:solidFill>
                  <a:srgbClr val="231F20"/>
                </a:solidFill>
                <a:latin typeface="Myriad Pro Light"/>
                <a:cs typeface="Myriad Pro Light"/>
              </a:rPr>
              <a:t>к</a:t>
            </a:r>
            <a:r>
              <a:rPr dirty="0" sz="1200" spc="-65" b="1">
                <a:solidFill>
                  <a:srgbClr val="231F20"/>
                </a:solidFill>
                <a:latin typeface="Myriad Pro Light"/>
                <a:cs typeface="Myriad Pro Light"/>
              </a:rPr>
              <a:t>у</a:t>
            </a:r>
            <a:r>
              <a:rPr dirty="0" sz="1200" b="1">
                <a:solidFill>
                  <a:srgbClr val="231F20"/>
                </a:solidFill>
                <a:latin typeface="Myriad Pro Light"/>
                <a:cs typeface="Myriad Pro Light"/>
              </a:rPr>
              <a:t>.</a:t>
            </a:r>
            <a:endParaRPr sz="1200">
              <a:latin typeface="Myriad Pro Light"/>
              <a:cs typeface="Myriad Pro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title>3390.indd</dc:title>
  <dcterms:created xsi:type="dcterms:W3CDTF">2015-12-24T15:43:42Z</dcterms:created>
  <dcterms:modified xsi:type="dcterms:W3CDTF">2015-12-24T15:43:42Z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2015-10-14T00:00:00Z</vt:filetime>
  </property>
  <property fmtid="{D5CDD505-2E9C-101B-9397-08002B2CF9AE}" pid="3" name="LastSaved">
    <vt:filetime>2015-12-24T00:00:00Z</vt:filetime>
  </property>
</Properties>
</file>