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8"/>
  </p:notesMasterIdLst>
  <p:handoutMasterIdLst>
    <p:handoutMasterId r:id="rId29"/>
  </p:handoutMasterIdLst>
  <p:sldIdLst>
    <p:sldId id="256" r:id="rId3"/>
    <p:sldId id="308" r:id="rId4"/>
    <p:sldId id="309" r:id="rId5"/>
    <p:sldId id="310" r:id="rId6"/>
    <p:sldId id="311" r:id="rId7"/>
    <p:sldId id="329" r:id="rId8"/>
    <p:sldId id="312" r:id="rId9"/>
    <p:sldId id="313" r:id="rId10"/>
    <p:sldId id="314" r:id="rId11"/>
    <p:sldId id="315" r:id="rId12"/>
    <p:sldId id="316" r:id="rId13"/>
    <p:sldId id="317" r:id="rId14"/>
    <p:sldId id="319" r:id="rId15"/>
    <p:sldId id="320" r:id="rId16"/>
    <p:sldId id="322" r:id="rId17"/>
    <p:sldId id="330" r:id="rId18"/>
    <p:sldId id="331" r:id="rId19"/>
    <p:sldId id="333" r:id="rId20"/>
    <p:sldId id="335" r:id="rId21"/>
    <p:sldId id="336" r:id="rId22"/>
    <p:sldId id="337" r:id="rId23"/>
    <p:sldId id="325" r:id="rId24"/>
    <p:sldId id="326" r:id="rId25"/>
    <p:sldId id="327" r:id="rId26"/>
    <p:sldId id="332" r:id="rId27"/>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3888">
          <p15:clr>
            <a:srgbClr val="A4A3A4"/>
          </p15:clr>
        </p15:guide>
        <p15:guide id="3" pos="3839">
          <p15:clr>
            <a:srgbClr val="A4A3A4"/>
          </p15:clr>
        </p15:guide>
        <p15:guide id="4" pos="767">
          <p15:clr>
            <a:srgbClr val="A4A3A4"/>
          </p15:clr>
        </p15:guide>
        <p15:guide id="5" pos="691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4444" autoAdjust="0"/>
  </p:normalViewPr>
  <p:slideViewPr>
    <p:cSldViewPr>
      <p:cViewPr>
        <p:scale>
          <a:sx n="69" d="100"/>
          <a:sy n="69" d="100"/>
        </p:scale>
        <p:origin x="-762" y="-96"/>
      </p:cViewPr>
      <p:guideLst>
        <p:guide orient="horz" pos="2160"/>
        <p:guide orient="horz" pos="3888"/>
        <p:guide pos="3839"/>
        <p:guide pos="767"/>
        <p:guide pos="6911"/>
      </p:guideLst>
    </p:cSldViewPr>
  </p:slideViewPr>
  <p:outlineViewPr>
    <p:cViewPr>
      <p:scale>
        <a:sx n="33" d="100"/>
        <a:sy n="33" d="100"/>
      </p:scale>
      <p:origin x="0" y="7350"/>
    </p:cViewPr>
  </p:outlineViewPr>
  <p:notesTextViewPr>
    <p:cViewPr>
      <p:scale>
        <a:sx n="1" d="1"/>
        <a:sy n="1" d="1"/>
      </p:scale>
      <p:origin x="0" y="0"/>
    </p:cViewPr>
  </p:notesTextViewPr>
  <p:notesViewPr>
    <p:cSldViewPr showGuides="1">
      <p:cViewPr varScale="1">
        <p:scale>
          <a:sx n="84" d="100"/>
          <a:sy n="84" d="100"/>
        </p:scale>
        <p:origin x="1002" y="6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diagrams/_rels/data2.xml.rels><?xml version="1.0" encoding="UTF-8" standalone="yes"?>
<Relationships xmlns="http://schemas.openxmlformats.org/package/2006/relationships"><Relationship Id="rId1" Type="http://schemas.openxmlformats.org/officeDocument/2006/relationships/hyperlink" Target="mailto:marketing@bioherb.kz" TargetMode="External"/></Relationships>
</file>

<file path=ppt/diagrams/_rels/drawing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diagrams/_rels/drawing2.xml.rels><?xml version="1.0" encoding="UTF-8" standalone="yes"?>
<Relationships xmlns="http://schemas.openxmlformats.org/package/2006/relationships"><Relationship Id="rId1" Type="http://schemas.openxmlformats.org/officeDocument/2006/relationships/hyperlink" Target="mailto:marketing@bioherb.kz" TargetMode="Externa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04CB426-391B-4246-B13F-B3BFB51E16A9}" type="doc">
      <dgm:prSet loTypeId="urn:microsoft.com/office/officeart/2005/8/layout/vList3" loCatId="list" qsTypeId="urn:microsoft.com/office/officeart/2005/8/quickstyle/simple1" qsCatId="simple" csTypeId="urn:microsoft.com/office/officeart/2005/8/colors/accent0_2" csCatId="mainScheme" phldr="1"/>
      <dgm:spPr/>
    </dgm:pt>
    <dgm:pt modelId="{C8920656-2E22-47D8-86F1-86A8B1270A40}">
      <dgm:prSet phldrT="[Текст]" custT="1"/>
      <dgm:spPr/>
      <dgm:t>
        <a:bodyPr/>
        <a:lstStyle/>
        <a:p>
          <a:r>
            <a:rPr lang="ru-RU" sz="1800" b="0" i="0" dirty="0" err="1" smtClean="0">
              <a:solidFill>
                <a:schemeClr val="tx1"/>
              </a:solidFill>
              <a:latin typeface="Times New Roman" pitchFamily="18" charset="0"/>
              <a:cs typeface="Times New Roman" pitchFamily="18" charset="0"/>
            </a:rPr>
            <a:t>Қысқа тамырсабақтары </a:t>
          </a:r>
          <a:r>
            <a:rPr lang="ru-RU" sz="1800" b="0" i="0" dirty="0" smtClean="0">
              <a:solidFill>
                <a:schemeClr val="tx1"/>
              </a:solidFill>
              <a:latin typeface="Times New Roman" pitchFamily="18" charset="0"/>
              <a:cs typeface="Times New Roman" pitchFamily="18" charset="0"/>
            </a:rPr>
            <a:t>бар </a:t>
          </a:r>
          <a:r>
            <a:rPr lang="ru-RU" sz="1800" b="0" i="0" dirty="0" err="1" smtClean="0">
              <a:solidFill>
                <a:schemeClr val="tx1"/>
              </a:solidFill>
              <a:latin typeface="Times New Roman" pitchFamily="18" charset="0"/>
              <a:cs typeface="Times New Roman" pitchFamily="18" charset="0"/>
            </a:rPr>
            <a:t>көп жылдық шөптесін өсімдік</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Құбылмалы қабыршақтағы белсенді</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заттар</a:t>
          </a:r>
          <a:r>
            <a:rPr lang="ru-RU" sz="1800" b="0" i="0" dirty="0" smtClean="0">
              <a:solidFill>
                <a:schemeClr val="tx1"/>
              </a:solidFill>
              <a:latin typeface="Times New Roman" pitchFamily="18" charset="0"/>
              <a:cs typeface="Times New Roman" pitchFamily="18" charset="0"/>
            </a:rPr>
            <a:t> бас </a:t>
          </a:r>
          <a:r>
            <a:rPr lang="ru-RU" sz="1800" b="0" i="0" dirty="0" err="1" smtClean="0">
              <a:solidFill>
                <a:schemeClr val="tx1"/>
              </a:solidFill>
              <a:latin typeface="Times New Roman" pitchFamily="18" charset="0"/>
              <a:cs typeface="Times New Roman" pitchFamily="18" charset="0"/>
            </a:rPr>
            <a:t>сақинасы</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жүйке аурулары</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асқазан шырышты</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қабыршағының қабынуы және ұйқы безінің қабынуы кезінде</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пайдаланылатын</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және басқа </a:t>
          </a:r>
          <a:r>
            <a:rPr lang="ru-RU" sz="1800" b="0" i="0" dirty="0" smtClean="0">
              <a:solidFill>
                <a:schemeClr val="tx1"/>
              </a:solidFill>
              <a:latin typeface="Times New Roman" pitchFamily="18" charset="0"/>
              <a:cs typeface="Times New Roman" pitchFamily="18" charset="0"/>
            </a:rPr>
            <a:t>да 5 </a:t>
          </a:r>
          <a:r>
            <a:rPr lang="ru-RU" sz="1800" b="0" i="0" dirty="0" err="1" smtClean="0">
              <a:solidFill>
                <a:schemeClr val="tx1"/>
              </a:solidFill>
              <a:latin typeface="Times New Roman" pitchFamily="18" charset="0"/>
              <a:cs typeface="Times New Roman" pitchFamily="18" charset="0"/>
            </a:rPr>
            <a:t>дәрілік өсімдіктермен бірге</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Мастодинон</a:t>
          </a:r>
          <a:r>
            <a:rPr lang="ru-RU" sz="1800" b="0" i="0" dirty="0" smtClean="0">
              <a:solidFill>
                <a:schemeClr val="tx1"/>
              </a:solidFill>
              <a:latin typeface="Times New Roman" pitchFamily="18" charset="0"/>
              <a:cs typeface="Times New Roman" pitchFamily="18" charset="0"/>
            </a:rPr>
            <a:t> ® </a:t>
          </a:r>
          <a:r>
            <a:rPr lang="ru-RU" sz="1800" b="0" i="0" dirty="0" err="1" smtClean="0">
              <a:solidFill>
                <a:schemeClr val="tx1"/>
              </a:solidFill>
              <a:latin typeface="Times New Roman" pitchFamily="18" charset="0"/>
              <a:cs typeface="Times New Roman" pitchFamily="18" charset="0"/>
            </a:rPr>
            <a:t>препаратының құрамдас бөлігі болып</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табылады</a:t>
          </a:r>
          <a:r>
            <a:rPr lang="ru-RU" sz="1800" b="0" i="0" dirty="0" smtClean="0">
              <a:solidFill>
                <a:schemeClr val="tx1"/>
              </a:solidFill>
              <a:latin typeface="Times New Roman" pitchFamily="18" charset="0"/>
              <a:cs typeface="Times New Roman" pitchFamily="18" charset="0"/>
            </a:rPr>
            <a:t>. Препарат </a:t>
          </a:r>
          <a:r>
            <a:rPr lang="ru-RU" sz="1800" b="0" i="0" dirty="0" err="1" smtClean="0">
              <a:solidFill>
                <a:schemeClr val="tx1"/>
              </a:solidFill>
              <a:latin typeface="Times New Roman" pitchFamily="18" charset="0"/>
              <a:cs typeface="Times New Roman" pitchFamily="18" charset="0"/>
            </a:rPr>
            <a:t>етеккір</a:t>
          </a:r>
          <a:r>
            <a:rPr lang="ru-RU" sz="1800" b="0" i="0" dirty="0" smtClean="0">
              <a:solidFill>
                <a:schemeClr val="tx1"/>
              </a:solidFill>
              <a:latin typeface="Times New Roman" pitchFamily="18" charset="0"/>
              <a:cs typeface="Times New Roman" pitchFamily="18" charset="0"/>
            </a:rPr>
            <a:t> циклы </a:t>
          </a:r>
          <a:r>
            <a:rPr lang="ru-RU" sz="1800" b="0" i="0" dirty="0" err="1" smtClean="0">
              <a:solidFill>
                <a:schemeClr val="tx1"/>
              </a:solidFill>
              <a:latin typeface="Times New Roman" pitchFamily="18" charset="0"/>
              <a:cs typeface="Times New Roman" pitchFamily="18" charset="0"/>
            </a:rPr>
            <a:t>бұзылғанда</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етеккір</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циклы</a:t>
          </a:r>
          <a:r>
            <a:rPr lang="ru-RU" sz="1800" b="0" i="0" dirty="0" smtClean="0">
              <a:solidFill>
                <a:schemeClr val="tx1"/>
              </a:solidFill>
              <a:latin typeface="Times New Roman" pitchFamily="18" charset="0"/>
              <a:cs typeface="Times New Roman" pitchFamily="18" charset="0"/>
            </a:rPr>
            <a:t> мен </a:t>
          </a:r>
          <a:r>
            <a:rPr lang="ru-RU" sz="1800" b="0" i="0" dirty="0" err="1" smtClean="0">
              <a:solidFill>
                <a:schemeClr val="tx1"/>
              </a:solidFill>
              <a:latin typeface="Times New Roman" pitchFamily="18" charset="0"/>
              <a:cs typeface="Times New Roman" pitchFamily="18" charset="0"/>
            </a:rPr>
            <a:t>етеккір</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синдромына</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байланысты</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ауруларды</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емдеуде</a:t>
          </a:r>
          <a:r>
            <a:rPr lang="ru-RU" sz="1800" b="0" i="0" dirty="0" smtClean="0">
              <a:solidFill>
                <a:schemeClr val="tx1"/>
              </a:solidFill>
              <a:latin typeface="Times New Roman" pitchFamily="18" charset="0"/>
              <a:cs typeface="Times New Roman" pitchFamily="18" charset="0"/>
            </a:rPr>
            <a:t> </a:t>
          </a:r>
          <a:r>
            <a:rPr lang="ru-RU" sz="1800" b="0" i="0" dirty="0" err="1" smtClean="0">
              <a:solidFill>
                <a:schemeClr val="tx1"/>
              </a:solidFill>
              <a:latin typeface="Times New Roman" pitchFamily="18" charset="0"/>
              <a:cs typeface="Times New Roman" pitchFamily="18" charset="0"/>
            </a:rPr>
            <a:t>көмектеседі</a:t>
          </a:r>
          <a:r>
            <a:rPr lang="ru-RU" sz="1800" b="0" i="0" dirty="0" smtClean="0">
              <a:solidFill>
                <a:schemeClr val="tx1"/>
              </a:solidFill>
              <a:latin typeface="Times New Roman" pitchFamily="18" charset="0"/>
              <a:cs typeface="Times New Roman" pitchFamily="18" charset="0"/>
            </a:rPr>
            <a:t>.</a:t>
          </a:r>
          <a:endParaRPr lang="ru-RU" sz="1800" dirty="0">
            <a:solidFill>
              <a:schemeClr val="tx1"/>
            </a:solidFill>
            <a:latin typeface="Times New Roman" pitchFamily="18" charset="0"/>
            <a:cs typeface="Times New Roman" pitchFamily="18" charset="0"/>
          </a:endParaRPr>
        </a:p>
      </dgm:t>
    </dgm:pt>
    <dgm:pt modelId="{6EE71C53-6C84-41F3-A6B5-165F8236D049}" type="parTrans" cxnId="{8A3E3146-ADF3-4A05-845E-AEF3D2EB2CCB}">
      <dgm:prSet/>
      <dgm:spPr/>
      <dgm:t>
        <a:bodyPr/>
        <a:lstStyle/>
        <a:p>
          <a:endParaRPr lang="ru-RU"/>
        </a:p>
      </dgm:t>
    </dgm:pt>
    <dgm:pt modelId="{B4EBF949-4BD5-4015-91A0-AE39DC18FE61}" type="sibTrans" cxnId="{8A3E3146-ADF3-4A05-845E-AEF3D2EB2CCB}">
      <dgm:prSet/>
      <dgm:spPr/>
      <dgm:t>
        <a:bodyPr/>
        <a:lstStyle/>
        <a:p>
          <a:endParaRPr lang="ru-RU"/>
        </a:p>
      </dgm:t>
    </dgm:pt>
    <dgm:pt modelId="{5D52BAAD-38CC-4285-99F1-15878BFCB4EA}">
      <dgm:prSet phldrT="[Текст]" custT="1"/>
      <dgm:spPr/>
      <dgm:t>
        <a:bodyPr/>
        <a:lstStyle/>
        <a:p>
          <a:r>
            <a:rPr lang="ru-RU" sz="1800" b="0" i="0" dirty="0" err="1" smtClean="0">
              <a:solidFill>
                <a:schemeClr val="tx1"/>
              </a:solidFill>
            </a:rPr>
            <a:t>Аюбадам</a:t>
          </a:r>
          <a:r>
            <a:rPr lang="ru-RU" sz="1800" b="0" i="0" dirty="0" smtClean="0">
              <a:solidFill>
                <a:schemeClr val="tx1"/>
              </a:solidFill>
            </a:rPr>
            <a:t> </a:t>
          </a:r>
          <a:r>
            <a:rPr lang="ru-RU" sz="1800" b="0" i="0" dirty="0" err="1" smtClean="0">
              <a:solidFill>
                <a:schemeClr val="tx1"/>
              </a:solidFill>
            </a:rPr>
            <a:t>гүлдеріндегі құнды белсенді</a:t>
          </a:r>
          <a:r>
            <a:rPr lang="ru-RU" sz="1800" b="0" i="0" dirty="0" smtClean="0">
              <a:solidFill>
                <a:schemeClr val="tx1"/>
              </a:solidFill>
            </a:rPr>
            <a:t> </a:t>
          </a:r>
          <a:r>
            <a:rPr lang="ru-RU" sz="1800" b="0" i="0" dirty="0" err="1" smtClean="0">
              <a:solidFill>
                <a:schemeClr val="tx1"/>
              </a:solidFill>
            </a:rPr>
            <a:t>заттар</a:t>
          </a:r>
          <a:r>
            <a:rPr lang="ru-RU" sz="1800" b="0" i="0" dirty="0" smtClean="0">
              <a:solidFill>
                <a:schemeClr val="tx1"/>
              </a:solidFill>
            </a:rPr>
            <a:t> </a:t>
          </a:r>
          <a:r>
            <a:rPr lang="ru-RU" sz="1800" b="0" i="0" dirty="0" err="1" smtClean="0">
              <a:solidFill>
                <a:schemeClr val="tx1"/>
              </a:solidFill>
            </a:rPr>
            <a:t>мұрын жанындағы қуыстардың өткір және созылмалы</a:t>
          </a:r>
          <a:r>
            <a:rPr lang="ru-RU" sz="1800" b="0" i="0" dirty="0" smtClean="0">
              <a:solidFill>
                <a:schemeClr val="tx1"/>
              </a:solidFill>
            </a:rPr>
            <a:t> </a:t>
          </a:r>
          <a:r>
            <a:rPr lang="ru-RU" sz="1800" b="0" i="0" dirty="0" err="1" smtClean="0">
              <a:solidFill>
                <a:schemeClr val="tx1"/>
              </a:solidFill>
            </a:rPr>
            <a:t>қабынуына қарсы күшті шөптік дәріні өндіру үшін басқа төрт дәрілік өсімдікпен бірге</a:t>
          </a:r>
          <a:r>
            <a:rPr lang="ru-RU" sz="1800" b="0" i="0" dirty="0" smtClean="0">
              <a:solidFill>
                <a:schemeClr val="tx1"/>
              </a:solidFill>
            </a:rPr>
            <a:t> </a:t>
          </a:r>
          <a:r>
            <a:rPr lang="ru-RU" sz="1800" b="0" i="0" dirty="0" err="1" smtClean="0">
              <a:solidFill>
                <a:schemeClr val="tx1"/>
              </a:solidFill>
            </a:rPr>
            <a:t>Синупрет</a:t>
          </a:r>
          <a:r>
            <a:rPr lang="ru-RU" sz="1800" b="0" i="0" dirty="0" smtClean="0">
              <a:solidFill>
                <a:schemeClr val="tx1"/>
              </a:solidFill>
            </a:rPr>
            <a:t> ® </a:t>
          </a:r>
          <a:r>
            <a:rPr lang="ru-RU" sz="1800" b="0" i="0" dirty="0" err="1" smtClean="0">
              <a:solidFill>
                <a:schemeClr val="tx1"/>
              </a:solidFill>
            </a:rPr>
            <a:t>препаратында</a:t>
          </a:r>
          <a:r>
            <a:rPr lang="ru-RU" sz="1800" b="0" i="0" dirty="0" smtClean="0">
              <a:solidFill>
                <a:schemeClr val="tx1"/>
              </a:solidFill>
            </a:rPr>
            <a:t> </a:t>
          </a:r>
          <a:r>
            <a:rPr lang="ru-RU" sz="1800" b="0" i="0" dirty="0" err="1" smtClean="0">
              <a:solidFill>
                <a:schemeClr val="tx1"/>
              </a:solidFill>
            </a:rPr>
            <a:t>қосылады.Жидектерінен алынған қызыл түсті шырыны</a:t>
          </a:r>
          <a:r>
            <a:rPr lang="ru-RU" sz="1800" b="0" i="0" dirty="0" smtClean="0">
              <a:solidFill>
                <a:schemeClr val="tx1"/>
              </a:solidFill>
            </a:rPr>
            <a:t> </a:t>
          </a:r>
          <a:r>
            <a:rPr lang="ru-RU" sz="1800" b="0" i="0" dirty="0" err="1" smtClean="0">
              <a:solidFill>
                <a:schemeClr val="tx1"/>
              </a:solidFill>
            </a:rPr>
            <a:t>іш</a:t>
          </a:r>
          <a:r>
            <a:rPr lang="ru-RU" sz="1800" b="0" i="0" dirty="0" smtClean="0">
              <a:solidFill>
                <a:schemeClr val="tx1"/>
              </a:solidFill>
            </a:rPr>
            <a:t> </a:t>
          </a:r>
          <a:r>
            <a:rPr lang="ru-RU" sz="1800" b="0" i="0" dirty="0" err="1" smtClean="0">
              <a:solidFill>
                <a:schemeClr val="tx1"/>
              </a:solidFill>
            </a:rPr>
            <a:t>жүргізетін дәрі және ішекті</a:t>
          </a:r>
          <a:r>
            <a:rPr lang="ru-RU" sz="1800" b="0" i="0" dirty="0" smtClean="0">
              <a:solidFill>
                <a:schemeClr val="tx1"/>
              </a:solidFill>
            </a:rPr>
            <a:t> </a:t>
          </a:r>
          <a:r>
            <a:rPr lang="ru-RU" sz="1800" b="0" i="0" dirty="0" err="1" smtClean="0">
              <a:solidFill>
                <a:schemeClr val="tx1"/>
              </a:solidFill>
            </a:rPr>
            <a:t>тазалауға арналған дәрі-дәрмек ретінде</a:t>
          </a:r>
          <a:r>
            <a:rPr lang="ru-RU" sz="1800" b="0" i="0" dirty="0" smtClean="0">
              <a:solidFill>
                <a:schemeClr val="tx1"/>
              </a:solidFill>
            </a:rPr>
            <a:t> </a:t>
          </a:r>
          <a:r>
            <a:rPr lang="ru-RU" sz="1800" b="0" i="0" dirty="0" err="1" smtClean="0">
              <a:solidFill>
                <a:schemeClr val="tx1"/>
              </a:solidFill>
            </a:rPr>
            <a:t>пайдалануға ұсынылады.</a:t>
          </a:r>
          <a:endParaRPr lang="ru-RU" sz="1800" dirty="0">
            <a:solidFill>
              <a:schemeClr val="tx1"/>
            </a:solidFill>
          </a:endParaRPr>
        </a:p>
      </dgm:t>
    </dgm:pt>
    <dgm:pt modelId="{04A8DF57-9C77-4162-8263-AE33F11010B2}" type="parTrans" cxnId="{78055BE0-0AE6-4D26-A5B2-FF933B10BF35}">
      <dgm:prSet/>
      <dgm:spPr/>
      <dgm:t>
        <a:bodyPr/>
        <a:lstStyle/>
        <a:p>
          <a:endParaRPr lang="ru-RU"/>
        </a:p>
      </dgm:t>
    </dgm:pt>
    <dgm:pt modelId="{046CD4FD-2E57-4D20-A88E-35C54873B436}" type="sibTrans" cxnId="{78055BE0-0AE6-4D26-A5B2-FF933B10BF35}">
      <dgm:prSet/>
      <dgm:spPr/>
      <dgm:t>
        <a:bodyPr/>
        <a:lstStyle/>
        <a:p>
          <a:endParaRPr lang="ru-RU"/>
        </a:p>
      </dgm:t>
    </dgm:pt>
    <dgm:pt modelId="{3B74E034-A9BE-45B2-828B-15874761EF94}">
      <dgm:prSet phldrT="[Текст]"/>
      <dgm:spPr/>
      <dgm:t>
        <a:bodyPr/>
        <a:lstStyle/>
        <a:p>
          <a:r>
            <a:rPr lang="ru-RU" b="0" i="0" dirty="0" err="1" smtClean="0">
              <a:solidFill>
                <a:schemeClr val="tx1"/>
              </a:solidFill>
            </a:rPr>
            <a:t>Бүгінгі таңда гүлдері </a:t>
          </a:r>
          <a:r>
            <a:rPr lang="ru-RU" b="0" i="0" dirty="0" smtClean="0">
              <a:solidFill>
                <a:schemeClr val="tx1"/>
              </a:solidFill>
            </a:rPr>
            <a:t>мен </a:t>
          </a:r>
          <a:r>
            <a:rPr lang="ru-RU" b="0" i="0" dirty="0" err="1" smtClean="0">
              <a:solidFill>
                <a:schemeClr val="tx1"/>
              </a:solidFill>
            </a:rPr>
            <a:t>кептірілген</a:t>
          </a:r>
          <a:r>
            <a:rPr lang="ru-RU" b="0" i="0" dirty="0" smtClean="0">
              <a:solidFill>
                <a:schemeClr val="tx1"/>
              </a:solidFill>
            </a:rPr>
            <a:t> </a:t>
          </a:r>
          <a:r>
            <a:rPr lang="ru-RU" b="0" i="0" dirty="0" err="1" smtClean="0">
              <a:solidFill>
                <a:schemeClr val="tx1"/>
              </a:solidFill>
            </a:rPr>
            <a:t>тамырсабақтарын жоғарғы және төменгі тыныс</a:t>
          </a:r>
          <a:r>
            <a:rPr lang="ru-RU" b="0" i="0" dirty="0" smtClean="0">
              <a:solidFill>
                <a:schemeClr val="tx1"/>
              </a:solidFill>
            </a:rPr>
            <a:t> </a:t>
          </a:r>
          <a:r>
            <a:rPr lang="ru-RU" b="0" i="0" dirty="0" err="1" smtClean="0">
              <a:solidFill>
                <a:schemeClr val="tx1"/>
              </a:solidFill>
            </a:rPr>
            <a:t>жолдарының ауруларын</a:t>
          </a:r>
          <a:r>
            <a:rPr lang="ru-RU" b="0" i="0" dirty="0" smtClean="0">
              <a:solidFill>
                <a:schemeClr val="tx1"/>
              </a:solidFill>
            </a:rPr>
            <a:t> </a:t>
          </a:r>
          <a:r>
            <a:rPr lang="ru-RU" b="0" i="0" dirty="0" err="1" smtClean="0">
              <a:solidFill>
                <a:schemeClr val="tx1"/>
              </a:solidFill>
            </a:rPr>
            <a:t>емдеуде</a:t>
          </a:r>
          <a:r>
            <a:rPr lang="ru-RU" b="0" i="0" dirty="0" smtClean="0">
              <a:solidFill>
                <a:schemeClr val="tx1"/>
              </a:solidFill>
            </a:rPr>
            <a:t>, </a:t>
          </a:r>
          <a:r>
            <a:rPr lang="ru-RU" b="0" i="0" dirty="0" err="1" smtClean="0">
              <a:solidFill>
                <a:schemeClr val="tx1"/>
              </a:solidFill>
            </a:rPr>
            <a:t>яғни</a:t>
          </a:r>
          <a:r>
            <a:rPr lang="ru-RU" b="0" i="0" dirty="0" smtClean="0">
              <a:solidFill>
                <a:schemeClr val="tx1"/>
              </a:solidFill>
            </a:rPr>
            <a:t>, </a:t>
          </a:r>
          <a:r>
            <a:rPr lang="ru-RU" b="0" i="0" dirty="0" err="1" smtClean="0">
              <a:solidFill>
                <a:schemeClr val="tx1"/>
              </a:solidFill>
            </a:rPr>
            <a:t>мұрын жанындағы қуыстардың қабынуы және қатты суық </a:t>
          </a:r>
          <a:r>
            <a:rPr lang="ru-RU" b="0" i="0" dirty="0" smtClean="0">
              <a:solidFill>
                <a:schemeClr val="tx1"/>
              </a:solidFill>
            </a:rPr>
            <a:t>тигенде,</a:t>
          </a:r>
          <a:r>
            <a:rPr lang="ru-RU" b="0" i="0" dirty="0" err="1" smtClean="0">
              <a:solidFill>
                <a:schemeClr val="tx1"/>
              </a:solidFill>
            </a:rPr>
            <a:t>Бәйшешек тамырының сіріндісі</a:t>
          </a:r>
          <a:r>
            <a:rPr lang="ru-RU" b="0" i="0" dirty="0" smtClean="0">
              <a:solidFill>
                <a:schemeClr val="tx1"/>
              </a:solidFill>
            </a:rPr>
            <a:t> </a:t>
          </a:r>
          <a:r>
            <a:rPr lang="ru-RU" b="0" i="0" dirty="0" err="1" smtClean="0">
              <a:solidFill>
                <a:schemeClr val="tx1"/>
              </a:solidFill>
            </a:rPr>
            <a:t>шырышты</a:t>
          </a:r>
          <a:r>
            <a:rPr lang="ru-RU" b="0" i="0" dirty="0" smtClean="0">
              <a:solidFill>
                <a:schemeClr val="tx1"/>
              </a:solidFill>
            </a:rPr>
            <a:t> </a:t>
          </a:r>
          <a:r>
            <a:rPr lang="ru-RU" b="0" i="0" dirty="0" err="1" smtClean="0">
              <a:solidFill>
                <a:schemeClr val="tx1"/>
              </a:solidFill>
            </a:rPr>
            <a:t>бәсеңдету мен</a:t>
          </a:r>
          <a:r>
            <a:rPr lang="ru-RU" b="0" i="0" dirty="0" smtClean="0">
              <a:solidFill>
                <a:schemeClr val="tx1"/>
              </a:solidFill>
            </a:rPr>
            <a:t> </a:t>
          </a:r>
          <a:r>
            <a:rPr lang="ru-RU" b="0" i="0" dirty="0" err="1" smtClean="0">
              <a:solidFill>
                <a:schemeClr val="tx1"/>
              </a:solidFill>
            </a:rPr>
            <a:t>бронхыларды</a:t>
          </a:r>
          <a:r>
            <a:rPr lang="ru-RU" b="0" i="0" dirty="0" smtClean="0">
              <a:solidFill>
                <a:schemeClr val="tx1"/>
              </a:solidFill>
            </a:rPr>
            <a:t> </a:t>
          </a:r>
          <a:r>
            <a:rPr lang="ru-RU" b="0" i="0" dirty="0" err="1" smtClean="0">
              <a:solidFill>
                <a:schemeClr val="tx1"/>
              </a:solidFill>
            </a:rPr>
            <a:t>кеңейтудегі әрекет етунің</a:t>
          </a:r>
          <a:r>
            <a:rPr lang="ru-RU" b="0" i="0" dirty="0" smtClean="0">
              <a:solidFill>
                <a:schemeClr val="tx1"/>
              </a:solidFill>
            </a:rPr>
            <a:t>, </a:t>
          </a:r>
          <a:r>
            <a:rPr lang="ru-RU" b="0" i="0" dirty="0" err="1" smtClean="0">
              <a:solidFill>
                <a:schemeClr val="tx1"/>
              </a:solidFill>
            </a:rPr>
            <a:t>сондай-ақ қабынуға қарсы және микробқа қарсы қасиеттерінің арқасында жөтел мен</a:t>
          </a:r>
          <a:r>
            <a:rPr lang="ru-RU" b="0" i="0" dirty="0" smtClean="0">
              <a:solidFill>
                <a:schemeClr val="tx1"/>
              </a:solidFill>
            </a:rPr>
            <a:t> </a:t>
          </a:r>
          <a:r>
            <a:rPr lang="ru-RU" b="0" i="0" dirty="0" err="1" smtClean="0">
              <a:solidFill>
                <a:schemeClr val="tx1"/>
              </a:solidFill>
            </a:rPr>
            <a:t>бронхитке</a:t>
          </a:r>
          <a:r>
            <a:rPr lang="ru-RU" b="0" i="0" dirty="0" smtClean="0">
              <a:solidFill>
                <a:schemeClr val="tx1"/>
              </a:solidFill>
            </a:rPr>
            <a:t> </a:t>
          </a:r>
          <a:r>
            <a:rPr lang="ru-RU" b="0" i="0" dirty="0" err="1" smtClean="0">
              <a:solidFill>
                <a:schemeClr val="tx1"/>
              </a:solidFill>
            </a:rPr>
            <a:t>қарсы Бронхипрет</a:t>
          </a:r>
          <a:r>
            <a:rPr lang="ru-RU" b="0" i="0" dirty="0" smtClean="0">
              <a:solidFill>
                <a:schemeClr val="tx1"/>
              </a:solidFill>
            </a:rPr>
            <a:t> ® </a:t>
          </a:r>
          <a:r>
            <a:rPr lang="ru-RU" b="0" i="0" dirty="0" err="1" smtClean="0">
              <a:solidFill>
                <a:schemeClr val="tx1"/>
              </a:solidFill>
            </a:rPr>
            <a:t>препаратының тиімділігіне</a:t>
          </a:r>
          <a:r>
            <a:rPr lang="ru-RU" b="0" i="0" dirty="0" smtClean="0">
              <a:solidFill>
                <a:schemeClr val="tx1"/>
              </a:solidFill>
            </a:rPr>
            <a:t> </a:t>
          </a:r>
          <a:r>
            <a:rPr lang="ru-RU" b="0" i="0" dirty="0" err="1" smtClean="0">
              <a:solidFill>
                <a:schemeClr val="tx1"/>
              </a:solidFill>
            </a:rPr>
            <a:t>өз үлесін қосуда</a:t>
          </a:r>
          <a:r>
            <a:rPr lang="ru-RU" b="0" i="0" dirty="0" smtClean="0">
              <a:solidFill>
                <a:schemeClr val="tx1"/>
              </a:solidFill>
            </a:rPr>
            <a:t>.</a:t>
          </a:r>
          <a:endParaRPr lang="ru-RU" dirty="0">
            <a:solidFill>
              <a:schemeClr val="tx1"/>
            </a:solidFill>
          </a:endParaRPr>
        </a:p>
      </dgm:t>
    </dgm:pt>
    <dgm:pt modelId="{502A8DBA-AB32-4878-9A55-AB8BED1ACE7A}" type="parTrans" cxnId="{F645A04B-D239-4EF6-B0BC-61903D69F413}">
      <dgm:prSet/>
      <dgm:spPr/>
      <dgm:t>
        <a:bodyPr/>
        <a:lstStyle/>
        <a:p>
          <a:endParaRPr lang="ru-RU"/>
        </a:p>
      </dgm:t>
    </dgm:pt>
    <dgm:pt modelId="{25DEC451-87B5-40A3-99A8-AC7E1B4905B1}" type="sibTrans" cxnId="{F645A04B-D239-4EF6-B0BC-61903D69F413}">
      <dgm:prSet/>
      <dgm:spPr/>
      <dgm:t>
        <a:bodyPr/>
        <a:lstStyle/>
        <a:p>
          <a:endParaRPr lang="ru-RU"/>
        </a:p>
      </dgm:t>
    </dgm:pt>
    <dgm:pt modelId="{01932564-9267-4DEF-A0DE-98BBA187CC90}" type="pres">
      <dgm:prSet presAssocID="{E04CB426-391B-4246-B13F-B3BFB51E16A9}" presName="linearFlow" presStyleCnt="0">
        <dgm:presLayoutVars>
          <dgm:dir/>
          <dgm:resizeHandles val="exact"/>
        </dgm:presLayoutVars>
      </dgm:prSet>
      <dgm:spPr/>
    </dgm:pt>
    <dgm:pt modelId="{4C0E8CF8-6C84-487C-8198-6A1683A3348D}" type="pres">
      <dgm:prSet presAssocID="{C8920656-2E22-47D8-86F1-86A8B1270A40}" presName="composite" presStyleCnt="0"/>
      <dgm:spPr/>
    </dgm:pt>
    <dgm:pt modelId="{5279558A-9E27-4C4D-AB2A-E18171160674}" type="pres">
      <dgm:prSet presAssocID="{C8920656-2E22-47D8-86F1-86A8B1270A40}" presName="imgShp" presStyleLbl="fgImgPlace1" presStyleIdx="0" presStyleCnt="3" custScaleX="144780" custScaleY="158602" custLinFactX="-15566" custLinFactNeighborX="-100000" custLinFactNeighborY="-5502"/>
      <dgm:spPr>
        <a:blipFill rotWithShape="0">
          <a:blip xmlns:r="http://schemas.openxmlformats.org/officeDocument/2006/relationships" r:embed="rId1"/>
          <a:stretch>
            <a:fillRect/>
          </a:stretch>
        </a:blipFill>
      </dgm:spPr>
      <dgm:t>
        <a:bodyPr/>
        <a:lstStyle/>
        <a:p>
          <a:endParaRPr lang="ru-RU"/>
        </a:p>
      </dgm:t>
    </dgm:pt>
    <dgm:pt modelId="{F60C147B-0F5F-481A-BCD2-198C6E6CE3D2}" type="pres">
      <dgm:prSet presAssocID="{C8920656-2E22-47D8-86F1-86A8B1270A40}" presName="txShp" presStyleLbl="node1" presStyleIdx="0" presStyleCnt="3" custScaleX="128370" custScaleY="152539" custLinFactNeighborX="10086" custLinFactNeighborY="-7561">
        <dgm:presLayoutVars>
          <dgm:bulletEnabled val="1"/>
        </dgm:presLayoutVars>
      </dgm:prSet>
      <dgm:spPr/>
      <dgm:t>
        <a:bodyPr/>
        <a:lstStyle/>
        <a:p>
          <a:endParaRPr lang="ru-RU"/>
        </a:p>
      </dgm:t>
    </dgm:pt>
    <dgm:pt modelId="{7E4767FB-AB28-4821-954E-7692513024C6}" type="pres">
      <dgm:prSet presAssocID="{B4EBF949-4BD5-4015-91A0-AE39DC18FE61}" presName="spacing" presStyleCnt="0"/>
      <dgm:spPr/>
    </dgm:pt>
    <dgm:pt modelId="{1D010AB9-3170-4B53-B01F-64F471CF0072}" type="pres">
      <dgm:prSet presAssocID="{5D52BAAD-38CC-4285-99F1-15878BFCB4EA}" presName="composite" presStyleCnt="0"/>
      <dgm:spPr/>
    </dgm:pt>
    <dgm:pt modelId="{DF45C7B3-D60E-4CA1-89AD-9708F1B09DA9}" type="pres">
      <dgm:prSet presAssocID="{5D52BAAD-38CC-4285-99F1-15878BFCB4EA}" presName="imgShp" presStyleLbl="fgImgPlace1" presStyleIdx="1" presStyleCnt="3" custScaleX="166503" custScaleY="159399" custLinFactNeighborX="-80327" custLinFactNeighborY="-3883"/>
      <dgm:spPr>
        <a:blipFill rotWithShape="0">
          <a:blip xmlns:r="http://schemas.openxmlformats.org/officeDocument/2006/relationships" r:embed="rId2"/>
          <a:stretch>
            <a:fillRect/>
          </a:stretch>
        </a:blipFill>
      </dgm:spPr>
    </dgm:pt>
    <dgm:pt modelId="{B03B2FEB-F7B6-444C-AD4B-C51A0BE36F69}" type="pres">
      <dgm:prSet presAssocID="{5D52BAAD-38CC-4285-99F1-15878BFCB4EA}" presName="txShp" presStyleLbl="node1" presStyleIdx="1" presStyleCnt="3" custScaleX="128496" custScaleY="151668" custLinFactNeighborX="18908" custLinFactNeighborY="-1896">
        <dgm:presLayoutVars>
          <dgm:bulletEnabled val="1"/>
        </dgm:presLayoutVars>
      </dgm:prSet>
      <dgm:spPr/>
      <dgm:t>
        <a:bodyPr/>
        <a:lstStyle/>
        <a:p>
          <a:endParaRPr lang="ru-RU"/>
        </a:p>
      </dgm:t>
    </dgm:pt>
    <dgm:pt modelId="{76AAB934-A2CB-432B-B826-FF86261650C9}" type="pres">
      <dgm:prSet presAssocID="{046CD4FD-2E57-4D20-A88E-35C54873B436}" presName="spacing" presStyleCnt="0"/>
      <dgm:spPr/>
    </dgm:pt>
    <dgm:pt modelId="{811A0869-3251-400C-A3DE-8CF87AB9005C}" type="pres">
      <dgm:prSet presAssocID="{3B74E034-A9BE-45B2-828B-15874761EF94}" presName="composite" presStyleCnt="0"/>
      <dgm:spPr/>
    </dgm:pt>
    <dgm:pt modelId="{D7840B78-1D6C-4DE9-A26E-E9D6F5BA938F}" type="pres">
      <dgm:prSet presAssocID="{3B74E034-A9BE-45B2-828B-15874761EF94}" presName="imgShp" presStyleLbl="fgImgPlace1" presStyleIdx="2" presStyleCnt="3" custScaleX="200095" custScaleY="139882" custLinFactNeighborX="-99994" custLinFactNeighborY="-6718"/>
      <dgm:spPr>
        <a:blipFill rotWithShape="0">
          <a:blip xmlns:r="http://schemas.openxmlformats.org/officeDocument/2006/relationships" r:embed="rId3"/>
          <a:stretch>
            <a:fillRect/>
          </a:stretch>
        </a:blipFill>
      </dgm:spPr>
    </dgm:pt>
    <dgm:pt modelId="{F23A02C5-5062-4B44-B62B-D1E54B14E937}" type="pres">
      <dgm:prSet presAssocID="{3B74E034-A9BE-45B2-828B-15874761EF94}" presName="txShp" presStyleLbl="node1" presStyleIdx="2" presStyleCnt="3" custScaleX="130690" custScaleY="155299" custLinFactNeighborX="9995" custLinFactNeighborY="990">
        <dgm:presLayoutVars>
          <dgm:bulletEnabled val="1"/>
        </dgm:presLayoutVars>
      </dgm:prSet>
      <dgm:spPr/>
      <dgm:t>
        <a:bodyPr/>
        <a:lstStyle/>
        <a:p>
          <a:endParaRPr lang="ru-RU"/>
        </a:p>
      </dgm:t>
    </dgm:pt>
  </dgm:ptLst>
  <dgm:cxnLst>
    <dgm:cxn modelId="{951D39C0-A15A-4392-AD95-66DBEFED4236}" type="presOf" srcId="{C8920656-2E22-47D8-86F1-86A8B1270A40}" destId="{F60C147B-0F5F-481A-BCD2-198C6E6CE3D2}" srcOrd="0" destOrd="0" presId="urn:microsoft.com/office/officeart/2005/8/layout/vList3"/>
    <dgm:cxn modelId="{3DC741A4-5400-44CA-8F66-E070EC36F25F}" type="presOf" srcId="{3B74E034-A9BE-45B2-828B-15874761EF94}" destId="{F23A02C5-5062-4B44-B62B-D1E54B14E937}" srcOrd="0" destOrd="0" presId="urn:microsoft.com/office/officeart/2005/8/layout/vList3"/>
    <dgm:cxn modelId="{E6461530-96E0-4412-8DAA-C719DC765F61}" type="presOf" srcId="{5D52BAAD-38CC-4285-99F1-15878BFCB4EA}" destId="{B03B2FEB-F7B6-444C-AD4B-C51A0BE36F69}" srcOrd="0" destOrd="0" presId="urn:microsoft.com/office/officeart/2005/8/layout/vList3"/>
    <dgm:cxn modelId="{78055BE0-0AE6-4D26-A5B2-FF933B10BF35}" srcId="{E04CB426-391B-4246-B13F-B3BFB51E16A9}" destId="{5D52BAAD-38CC-4285-99F1-15878BFCB4EA}" srcOrd="1" destOrd="0" parTransId="{04A8DF57-9C77-4162-8263-AE33F11010B2}" sibTransId="{046CD4FD-2E57-4D20-A88E-35C54873B436}"/>
    <dgm:cxn modelId="{8A3E3146-ADF3-4A05-845E-AEF3D2EB2CCB}" srcId="{E04CB426-391B-4246-B13F-B3BFB51E16A9}" destId="{C8920656-2E22-47D8-86F1-86A8B1270A40}" srcOrd="0" destOrd="0" parTransId="{6EE71C53-6C84-41F3-A6B5-165F8236D049}" sibTransId="{B4EBF949-4BD5-4015-91A0-AE39DC18FE61}"/>
    <dgm:cxn modelId="{9F322977-8796-43B0-946C-CCB76E69A5DE}" type="presOf" srcId="{E04CB426-391B-4246-B13F-B3BFB51E16A9}" destId="{01932564-9267-4DEF-A0DE-98BBA187CC90}" srcOrd="0" destOrd="0" presId="urn:microsoft.com/office/officeart/2005/8/layout/vList3"/>
    <dgm:cxn modelId="{F645A04B-D239-4EF6-B0BC-61903D69F413}" srcId="{E04CB426-391B-4246-B13F-B3BFB51E16A9}" destId="{3B74E034-A9BE-45B2-828B-15874761EF94}" srcOrd="2" destOrd="0" parTransId="{502A8DBA-AB32-4878-9A55-AB8BED1ACE7A}" sibTransId="{25DEC451-87B5-40A3-99A8-AC7E1B4905B1}"/>
    <dgm:cxn modelId="{88630408-141F-4DAB-B9E8-E9A3E1FB0D2B}" type="presParOf" srcId="{01932564-9267-4DEF-A0DE-98BBA187CC90}" destId="{4C0E8CF8-6C84-487C-8198-6A1683A3348D}" srcOrd="0" destOrd="0" presId="urn:microsoft.com/office/officeart/2005/8/layout/vList3"/>
    <dgm:cxn modelId="{8D8D75BF-BCAA-40D2-8392-EBA00676D206}" type="presParOf" srcId="{4C0E8CF8-6C84-487C-8198-6A1683A3348D}" destId="{5279558A-9E27-4C4D-AB2A-E18171160674}" srcOrd="0" destOrd="0" presId="urn:microsoft.com/office/officeart/2005/8/layout/vList3"/>
    <dgm:cxn modelId="{1A523227-2B14-4B94-BF42-05C5F2C7F57C}" type="presParOf" srcId="{4C0E8CF8-6C84-487C-8198-6A1683A3348D}" destId="{F60C147B-0F5F-481A-BCD2-198C6E6CE3D2}" srcOrd="1" destOrd="0" presId="urn:microsoft.com/office/officeart/2005/8/layout/vList3"/>
    <dgm:cxn modelId="{284D9577-F7D9-42D9-8005-0D7E9A6E1C5D}" type="presParOf" srcId="{01932564-9267-4DEF-A0DE-98BBA187CC90}" destId="{7E4767FB-AB28-4821-954E-7692513024C6}" srcOrd="1" destOrd="0" presId="urn:microsoft.com/office/officeart/2005/8/layout/vList3"/>
    <dgm:cxn modelId="{386F363D-8737-4533-A0F5-C99F286CC992}" type="presParOf" srcId="{01932564-9267-4DEF-A0DE-98BBA187CC90}" destId="{1D010AB9-3170-4B53-B01F-64F471CF0072}" srcOrd="2" destOrd="0" presId="urn:microsoft.com/office/officeart/2005/8/layout/vList3"/>
    <dgm:cxn modelId="{8778BA7B-39F4-43EF-B6A3-130FB0790249}" type="presParOf" srcId="{1D010AB9-3170-4B53-B01F-64F471CF0072}" destId="{DF45C7B3-D60E-4CA1-89AD-9708F1B09DA9}" srcOrd="0" destOrd="0" presId="urn:microsoft.com/office/officeart/2005/8/layout/vList3"/>
    <dgm:cxn modelId="{BFCA4532-9C9D-47D6-B02F-EA3565A282C7}" type="presParOf" srcId="{1D010AB9-3170-4B53-B01F-64F471CF0072}" destId="{B03B2FEB-F7B6-444C-AD4B-C51A0BE36F69}" srcOrd="1" destOrd="0" presId="urn:microsoft.com/office/officeart/2005/8/layout/vList3"/>
    <dgm:cxn modelId="{607D8D2F-2093-4C2F-A835-4FF5C5D8561C}" type="presParOf" srcId="{01932564-9267-4DEF-A0DE-98BBA187CC90}" destId="{76AAB934-A2CB-432B-B826-FF86261650C9}" srcOrd="3" destOrd="0" presId="urn:microsoft.com/office/officeart/2005/8/layout/vList3"/>
    <dgm:cxn modelId="{8FBFC4FB-F930-4FB8-A891-DF53D542FAB0}" type="presParOf" srcId="{01932564-9267-4DEF-A0DE-98BBA187CC90}" destId="{811A0869-3251-400C-A3DE-8CF87AB9005C}" srcOrd="4" destOrd="0" presId="urn:microsoft.com/office/officeart/2005/8/layout/vList3"/>
    <dgm:cxn modelId="{0DC3C70B-A01A-4F75-9BC0-76D183B72219}" type="presParOf" srcId="{811A0869-3251-400C-A3DE-8CF87AB9005C}" destId="{D7840B78-1D6C-4DE9-A26E-E9D6F5BA938F}" srcOrd="0" destOrd="0" presId="urn:microsoft.com/office/officeart/2005/8/layout/vList3"/>
    <dgm:cxn modelId="{37038340-74CB-46A4-A31E-83A62B2BBC64}" type="presParOf" srcId="{811A0869-3251-400C-A3DE-8CF87AB9005C}" destId="{F23A02C5-5062-4B44-B62B-D1E54B14E937}"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8E746E-6E9D-443F-81E0-3B55530906D7}" type="doc">
      <dgm:prSet loTypeId="urn:microsoft.com/office/officeart/2005/8/layout/chevron2" loCatId="process" qsTypeId="urn:microsoft.com/office/officeart/2005/8/quickstyle/simple1" qsCatId="simple" csTypeId="urn:microsoft.com/office/officeart/2005/8/colors/colorful3" csCatId="colorful" phldr="1"/>
      <dgm:spPr/>
      <dgm:t>
        <a:bodyPr/>
        <a:lstStyle/>
        <a:p>
          <a:endParaRPr lang="ru-RU"/>
        </a:p>
      </dgm:t>
    </dgm:pt>
    <dgm:pt modelId="{3363930B-F487-4C41-99C0-B01B3A0C0744}">
      <dgm:prSet phldrT="[Текст]" phldr="1"/>
      <dgm:spPr/>
      <dgm:t>
        <a:bodyPr/>
        <a:lstStyle/>
        <a:p>
          <a:endParaRPr lang="ru-RU" dirty="0"/>
        </a:p>
      </dgm:t>
    </dgm:pt>
    <dgm:pt modelId="{7232F698-155B-43DE-9A21-0166D275C613}" type="parTrans" cxnId="{85BC735E-6C5B-4B6B-8AF1-79765C7C3211}">
      <dgm:prSet/>
      <dgm:spPr/>
      <dgm:t>
        <a:bodyPr/>
        <a:lstStyle/>
        <a:p>
          <a:endParaRPr lang="ru-RU"/>
        </a:p>
      </dgm:t>
    </dgm:pt>
    <dgm:pt modelId="{FB8F1191-3FAB-460F-96BE-89AC13665EE0}" type="sibTrans" cxnId="{85BC735E-6C5B-4B6B-8AF1-79765C7C3211}">
      <dgm:prSet/>
      <dgm:spPr/>
      <dgm:t>
        <a:bodyPr/>
        <a:lstStyle/>
        <a:p>
          <a:endParaRPr lang="ru-RU"/>
        </a:p>
      </dgm:t>
    </dgm:pt>
    <dgm:pt modelId="{9620DCB1-D5DA-47F0-8B0C-9CF48A9FEB9F}">
      <dgm:prSet phldrT="[Текст]"/>
      <dgm:spPr/>
      <dgm:t>
        <a:bodyPr/>
        <a:lstStyle/>
        <a:p>
          <a:r>
            <a:rPr lang="ru-RU" dirty="0" err="1" smtClean="0"/>
            <a:t>Дәрілік өсімдіктер </a:t>
          </a:r>
          <a:r>
            <a:rPr lang="ru-RU" dirty="0" smtClean="0"/>
            <a:t>мен </a:t>
          </a:r>
          <a:r>
            <a:rPr lang="ru-RU" dirty="0" err="1" smtClean="0"/>
            <a:t>олардың әсерлері туралы</a:t>
          </a:r>
          <a:r>
            <a:rPr lang="ru-RU" dirty="0" smtClean="0"/>
            <a:t> </a:t>
          </a:r>
          <a:r>
            <a:rPr lang="ru-RU" dirty="0" err="1" smtClean="0"/>
            <a:t>көбірек біліңіз</a:t>
          </a:r>
          <a:r>
            <a:rPr lang="ru-RU" dirty="0" smtClean="0"/>
            <a:t>, </a:t>
          </a:r>
          <a:r>
            <a:rPr lang="ru-RU" dirty="0" err="1" smtClean="0"/>
            <a:t>денсаулық үшін қажет құнды </a:t>
          </a:r>
          <a:r>
            <a:rPr lang="ru-RU" dirty="0" smtClean="0"/>
            <a:t>да </a:t>
          </a:r>
          <a:r>
            <a:rPr lang="ru-RU" dirty="0" err="1" smtClean="0"/>
            <a:t>заманауи</a:t>
          </a:r>
          <a:r>
            <a:rPr lang="ru-RU" dirty="0" smtClean="0"/>
            <a:t> </a:t>
          </a:r>
          <a:r>
            <a:rPr lang="ru-RU" dirty="0" err="1" smtClean="0"/>
            <a:t>кеңестер алыңыз немесе</a:t>
          </a:r>
          <a:r>
            <a:rPr lang="ru-RU" dirty="0" smtClean="0"/>
            <a:t> </a:t>
          </a:r>
          <a:r>
            <a:rPr lang="ru-RU" dirty="0" err="1" smtClean="0"/>
            <a:t>біздің өнімдер туралы</a:t>
          </a:r>
          <a:r>
            <a:rPr lang="ru-RU" dirty="0" smtClean="0"/>
            <a:t> </a:t>
          </a:r>
          <a:r>
            <a:rPr lang="ru-RU" dirty="0" err="1" smtClean="0"/>
            <a:t>ақпаратты оқыңыз</a:t>
          </a:r>
          <a:r>
            <a:rPr lang="ru-RU" dirty="0" smtClean="0"/>
            <a:t>. </a:t>
          </a:r>
          <a:r>
            <a:rPr lang="ru-RU" dirty="0" err="1" smtClean="0"/>
            <a:t>Сонымен</a:t>
          </a:r>
          <a:r>
            <a:rPr lang="ru-RU" dirty="0" smtClean="0"/>
            <a:t> </a:t>
          </a:r>
          <a:r>
            <a:rPr lang="ru-RU" dirty="0" err="1" smtClean="0"/>
            <a:t>бірге</a:t>
          </a:r>
          <a:r>
            <a:rPr lang="ru-RU" dirty="0" smtClean="0"/>
            <a:t>, </a:t>
          </a:r>
          <a:r>
            <a:rPr lang="ru-RU" dirty="0" err="1" smtClean="0"/>
            <a:t>біз</a:t>
          </a:r>
          <a:r>
            <a:rPr lang="ru-RU" dirty="0" smtClean="0"/>
            <a:t> </a:t>
          </a:r>
          <a:r>
            <a:rPr lang="ru-RU" dirty="0" err="1" smtClean="0"/>
            <a:t>жүктеуге қолжетімді болатын</a:t>
          </a:r>
          <a:r>
            <a:rPr lang="ru-RU" dirty="0" smtClean="0"/>
            <a:t> </a:t>
          </a:r>
          <a:r>
            <a:rPr lang="ru-RU" dirty="0" err="1" smtClean="0"/>
            <a:t>көптеген ақпараттық материалдарды</a:t>
          </a:r>
          <a:r>
            <a:rPr lang="ru-RU" dirty="0" smtClean="0"/>
            <a:t> </a:t>
          </a:r>
          <a:r>
            <a:rPr lang="ru-RU" dirty="0" err="1" smtClean="0"/>
            <a:t>ұсынамыз.</a:t>
          </a:r>
          <a:endParaRPr lang="ru-RU" dirty="0"/>
        </a:p>
      </dgm:t>
    </dgm:pt>
    <dgm:pt modelId="{3A5FED92-1ED1-41C8-B58E-E8AE18E98A75}" type="parTrans" cxnId="{78A6DC35-B624-45AB-BF1D-A405D9BEE849}">
      <dgm:prSet/>
      <dgm:spPr/>
      <dgm:t>
        <a:bodyPr/>
        <a:lstStyle/>
        <a:p>
          <a:endParaRPr lang="ru-RU"/>
        </a:p>
      </dgm:t>
    </dgm:pt>
    <dgm:pt modelId="{1EF8641B-CB55-4E49-8AA2-1945BD892154}" type="sibTrans" cxnId="{78A6DC35-B624-45AB-BF1D-A405D9BEE849}">
      <dgm:prSet/>
      <dgm:spPr/>
      <dgm:t>
        <a:bodyPr/>
        <a:lstStyle/>
        <a:p>
          <a:endParaRPr lang="ru-RU"/>
        </a:p>
      </dgm:t>
    </dgm:pt>
    <dgm:pt modelId="{7F6EB586-2654-4C75-9569-30B50BE29D56}">
      <dgm:prSet phldrT="[Текст]" phldr="1"/>
      <dgm:spPr/>
      <dgm:t>
        <a:bodyPr/>
        <a:lstStyle/>
        <a:p>
          <a:endParaRPr lang="ru-RU"/>
        </a:p>
      </dgm:t>
    </dgm:pt>
    <dgm:pt modelId="{A4DA01E5-05F7-4B07-8987-4D4FBD4589F9}" type="parTrans" cxnId="{4F5C64D5-211A-4CE5-B516-4DDDB18D19EE}">
      <dgm:prSet/>
      <dgm:spPr/>
      <dgm:t>
        <a:bodyPr/>
        <a:lstStyle/>
        <a:p>
          <a:endParaRPr lang="ru-RU"/>
        </a:p>
      </dgm:t>
    </dgm:pt>
    <dgm:pt modelId="{1B40D114-AD1C-489E-B5B6-88EB061C1B23}" type="sibTrans" cxnId="{4F5C64D5-211A-4CE5-B516-4DDDB18D19EE}">
      <dgm:prSet/>
      <dgm:spPr/>
      <dgm:t>
        <a:bodyPr/>
        <a:lstStyle/>
        <a:p>
          <a:endParaRPr lang="ru-RU"/>
        </a:p>
      </dgm:t>
    </dgm:pt>
    <dgm:pt modelId="{1DB2C8B5-FB30-437B-A55B-BBE8D6DAB026}">
      <dgm:prSet phldrT="[Текст]"/>
      <dgm:spPr/>
      <dgm:t>
        <a:bodyPr/>
        <a:lstStyle/>
        <a:p>
          <a:r>
            <a:rPr lang="ru-RU" dirty="0" smtClean="0"/>
            <a:t>Телефон: +7 (727) 250 9399</a:t>
          </a:r>
          <a:endParaRPr lang="ru-RU" dirty="0"/>
        </a:p>
      </dgm:t>
    </dgm:pt>
    <dgm:pt modelId="{FE9AD50E-8372-4D95-A6D4-7742FA7151F5}" type="parTrans" cxnId="{30D16226-E029-4450-A827-C345143EB5B4}">
      <dgm:prSet/>
      <dgm:spPr/>
      <dgm:t>
        <a:bodyPr/>
        <a:lstStyle/>
        <a:p>
          <a:endParaRPr lang="ru-RU"/>
        </a:p>
      </dgm:t>
    </dgm:pt>
    <dgm:pt modelId="{2C957F25-B35B-4084-B246-A5D946D982C5}" type="sibTrans" cxnId="{30D16226-E029-4450-A827-C345143EB5B4}">
      <dgm:prSet/>
      <dgm:spPr/>
      <dgm:t>
        <a:bodyPr/>
        <a:lstStyle/>
        <a:p>
          <a:endParaRPr lang="ru-RU"/>
        </a:p>
      </dgm:t>
    </dgm:pt>
    <dgm:pt modelId="{7E14A42A-4E4E-46E4-BE34-153CEF102090}">
      <dgm:prSet phldrT="[Текст]" phldr="1"/>
      <dgm:spPr/>
      <dgm:t>
        <a:bodyPr/>
        <a:lstStyle/>
        <a:p>
          <a:endParaRPr lang="ru-RU" dirty="0"/>
        </a:p>
      </dgm:t>
    </dgm:pt>
    <dgm:pt modelId="{3D0BF8F5-1883-4180-9AD2-ADBFDFAE4EEE}" type="parTrans" cxnId="{83507692-2924-448B-8891-753AF8D9386C}">
      <dgm:prSet/>
      <dgm:spPr/>
      <dgm:t>
        <a:bodyPr/>
        <a:lstStyle/>
        <a:p>
          <a:endParaRPr lang="ru-RU"/>
        </a:p>
      </dgm:t>
    </dgm:pt>
    <dgm:pt modelId="{A69F03AF-27DA-4B29-986B-BAF66238B856}" type="sibTrans" cxnId="{83507692-2924-448B-8891-753AF8D9386C}">
      <dgm:prSet/>
      <dgm:spPr/>
      <dgm:t>
        <a:bodyPr/>
        <a:lstStyle/>
        <a:p>
          <a:endParaRPr lang="ru-RU"/>
        </a:p>
      </dgm:t>
    </dgm:pt>
    <dgm:pt modelId="{5CA51652-9102-42B4-8357-974D615DE5DA}">
      <dgm:prSet phldrT="[Текст]"/>
      <dgm:spPr/>
      <dgm:t>
        <a:bodyPr/>
        <a:lstStyle/>
        <a:p>
          <a:r>
            <a:rPr lang="ru-RU" dirty="0" err="1" smtClean="0"/>
            <a:t>Сондай-ақ, Сіздер</a:t>
          </a:r>
          <a:r>
            <a:rPr lang="ru-RU" dirty="0" smtClean="0"/>
            <a:t> </a:t>
          </a:r>
          <a:r>
            <a:rPr lang="ru-RU" dirty="0" err="1" smtClean="0"/>
            <a:t>біздің электронды</a:t>
          </a:r>
          <a:r>
            <a:rPr lang="ru-RU" dirty="0" smtClean="0"/>
            <a:t> </a:t>
          </a:r>
          <a:r>
            <a:rPr lang="ru-RU" dirty="0" err="1" smtClean="0"/>
            <a:t>мекенжайымызға </a:t>
          </a:r>
          <a:r>
            <a:rPr lang="ru-RU" dirty="0" smtClean="0"/>
            <a:t>хат </a:t>
          </a:r>
          <a:r>
            <a:rPr lang="ru-RU" dirty="0" err="1" smtClean="0"/>
            <a:t>жаза</a:t>
          </a:r>
          <a:r>
            <a:rPr lang="ru-RU" dirty="0" smtClean="0"/>
            <a:t> </a:t>
          </a:r>
          <a:r>
            <a:rPr lang="ru-RU" dirty="0" err="1" smtClean="0"/>
            <a:t>аласыздар</a:t>
          </a:r>
          <a:r>
            <a:rPr lang="ru-RU" dirty="0" smtClean="0"/>
            <a:t>: </a:t>
          </a:r>
          <a:r>
            <a:rPr lang="en-US" dirty="0" smtClean="0">
              <a:hlinkClick xmlns:r="http://schemas.openxmlformats.org/officeDocument/2006/relationships" r:id="rId1"/>
            </a:rPr>
            <a:t>marketing@bioherb.kz</a:t>
          </a:r>
          <a:endParaRPr lang="ru-RU" dirty="0"/>
        </a:p>
      </dgm:t>
    </dgm:pt>
    <dgm:pt modelId="{D094D031-56B1-4026-91C8-09E49535411C}" type="parTrans" cxnId="{5D4E5F62-368C-4BA6-B0E2-A150883EF8B9}">
      <dgm:prSet/>
      <dgm:spPr/>
      <dgm:t>
        <a:bodyPr/>
        <a:lstStyle/>
        <a:p>
          <a:endParaRPr lang="ru-RU"/>
        </a:p>
      </dgm:t>
    </dgm:pt>
    <dgm:pt modelId="{5D393F37-3A14-4C15-9C3F-A70C6A276343}" type="sibTrans" cxnId="{5D4E5F62-368C-4BA6-B0E2-A150883EF8B9}">
      <dgm:prSet/>
      <dgm:spPr/>
      <dgm:t>
        <a:bodyPr/>
        <a:lstStyle/>
        <a:p>
          <a:endParaRPr lang="ru-RU"/>
        </a:p>
      </dgm:t>
    </dgm:pt>
    <dgm:pt modelId="{910C8776-F440-45B3-9C7D-E050863C47D3}">
      <dgm:prSet/>
      <dgm:spPr/>
      <dgm:t>
        <a:bodyPr/>
        <a:lstStyle/>
        <a:p>
          <a:r>
            <a:rPr lang="ru-RU" dirty="0" err="1" smtClean="0"/>
            <a:t>Жұмыс істеу</a:t>
          </a:r>
          <a:r>
            <a:rPr lang="ru-RU" dirty="0" smtClean="0"/>
            <a:t> </a:t>
          </a:r>
          <a:r>
            <a:rPr lang="ru-RU" dirty="0" err="1" smtClean="0"/>
            <a:t>уақыты: дүйсенбіден жұмаға дейін</a:t>
          </a:r>
          <a:r>
            <a:rPr lang="ru-RU" dirty="0" smtClean="0"/>
            <a:t>, </a:t>
          </a:r>
          <a:r>
            <a:rPr lang="ru-RU" dirty="0" err="1" smtClean="0"/>
            <a:t>сағ.8:00-ден </a:t>
          </a:r>
          <a:r>
            <a:rPr lang="ru-RU" dirty="0" smtClean="0"/>
            <a:t>– </a:t>
          </a:r>
          <a:r>
            <a:rPr lang="ru-RU" dirty="0" err="1" smtClean="0"/>
            <a:t>сағ.17:00-ге дейін</a:t>
          </a:r>
          <a:r>
            <a:rPr lang="ru-RU" dirty="0" smtClean="0"/>
            <a:t>.</a:t>
          </a:r>
          <a:endParaRPr lang="ru-RU" dirty="0" smtClean="0"/>
        </a:p>
      </dgm:t>
    </dgm:pt>
    <dgm:pt modelId="{C944DA11-A9F9-4259-821C-A2A75D621EE1}" type="parTrans" cxnId="{C251244C-8DE1-468F-AE1A-35C05D88C06C}">
      <dgm:prSet/>
      <dgm:spPr/>
      <dgm:t>
        <a:bodyPr/>
        <a:lstStyle/>
        <a:p>
          <a:endParaRPr lang="ru-RU"/>
        </a:p>
      </dgm:t>
    </dgm:pt>
    <dgm:pt modelId="{9FDCC17A-3DF5-4A7B-87B2-2DF2FF1587E1}" type="sibTrans" cxnId="{C251244C-8DE1-468F-AE1A-35C05D88C06C}">
      <dgm:prSet/>
      <dgm:spPr/>
      <dgm:t>
        <a:bodyPr/>
        <a:lstStyle/>
        <a:p>
          <a:endParaRPr lang="ru-RU"/>
        </a:p>
      </dgm:t>
    </dgm:pt>
    <dgm:pt modelId="{E8DD0F24-554F-4929-A111-EF57300B2FAF}" type="pres">
      <dgm:prSet presAssocID="{748E746E-6E9D-443F-81E0-3B55530906D7}" presName="linearFlow" presStyleCnt="0">
        <dgm:presLayoutVars>
          <dgm:dir/>
          <dgm:animLvl val="lvl"/>
          <dgm:resizeHandles val="exact"/>
        </dgm:presLayoutVars>
      </dgm:prSet>
      <dgm:spPr/>
    </dgm:pt>
    <dgm:pt modelId="{25BCA0CA-69C6-4608-A3FA-2CD61B345108}" type="pres">
      <dgm:prSet presAssocID="{3363930B-F487-4C41-99C0-B01B3A0C0744}" presName="composite" presStyleCnt="0"/>
      <dgm:spPr/>
    </dgm:pt>
    <dgm:pt modelId="{54735A2E-946E-44A4-8753-9150B8C96008}" type="pres">
      <dgm:prSet presAssocID="{3363930B-F487-4C41-99C0-B01B3A0C0744}" presName="parentText" presStyleLbl="alignNode1" presStyleIdx="0" presStyleCnt="3">
        <dgm:presLayoutVars>
          <dgm:chMax val="1"/>
          <dgm:bulletEnabled val="1"/>
        </dgm:presLayoutVars>
      </dgm:prSet>
      <dgm:spPr/>
    </dgm:pt>
    <dgm:pt modelId="{DBA95690-E8F0-4DB6-8C52-904EF935D5C0}" type="pres">
      <dgm:prSet presAssocID="{3363930B-F487-4C41-99C0-B01B3A0C0744}" presName="descendantText" presStyleLbl="alignAcc1" presStyleIdx="0" presStyleCnt="3">
        <dgm:presLayoutVars>
          <dgm:bulletEnabled val="1"/>
        </dgm:presLayoutVars>
      </dgm:prSet>
      <dgm:spPr/>
      <dgm:t>
        <a:bodyPr/>
        <a:lstStyle/>
        <a:p>
          <a:endParaRPr lang="ru-RU"/>
        </a:p>
      </dgm:t>
    </dgm:pt>
    <dgm:pt modelId="{22D64CC0-AB29-4B92-AFE6-44A8073B6F63}" type="pres">
      <dgm:prSet presAssocID="{FB8F1191-3FAB-460F-96BE-89AC13665EE0}" presName="sp" presStyleCnt="0"/>
      <dgm:spPr/>
    </dgm:pt>
    <dgm:pt modelId="{8FF59955-3DAF-4027-9D3D-0D4469DA746E}" type="pres">
      <dgm:prSet presAssocID="{7F6EB586-2654-4C75-9569-30B50BE29D56}" presName="composite" presStyleCnt="0"/>
      <dgm:spPr/>
    </dgm:pt>
    <dgm:pt modelId="{41CC73C3-E42E-4D30-8071-24E869182CEF}" type="pres">
      <dgm:prSet presAssocID="{7F6EB586-2654-4C75-9569-30B50BE29D56}" presName="parentText" presStyleLbl="alignNode1" presStyleIdx="1" presStyleCnt="3">
        <dgm:presLayoutVars>
          <dgm:chMax val="1"/>
          <dgm:bulletEnabled val="1"/>
        </dgm:presLayoutVars>
      </dgm:prSet>
      <dgm:spPr/>
    </dgm:pt>
    <dgm:pt modelId="{737CA6D2-480F-40CE-9B66-5AA9FB30AEBA}" type="pres">
      <dgm:prSet presAssocID="{7F6EB586-2654-4C75-9569-30B50BE29D56}" presName="descendantText" presStyleLbl="alignAcc1" presStyleIdx="1" presStyleCnt="3">
        <dgm:presLayoutVars>
          <dgm:bulletEnabled val="1"/>
        </dgm:presLayoutVars>
      </dgm:prSet>
      <dgm:spPr/>
      <dgm:t>
        <a:bodyPr/>
        <a:lstStyle/>
        <a:p>
          <a:endParaRPr lang="ru-RU"/>
        </a:p>
      </dgm:t>
    </dgm:pt>
    <dgm:pt modelId="{8D44360A-60CB-4B07-B966-31929290C77A}" type="pres">
      <dgm:prSet presAssocID="{1B40D114-AD1C-489E-B5B6-88EB061C1B23}" presName="sp" presStyleCnt="0"/>
      <dgm:spPr/>
    </dgm:pt>
    <dgm:pt modelId="{606D6EE5-6F74-44EC-A4B3-D23811465BB6}" type="pres">
      <dgm:prSet presAssocID="{7E14A42A-4E4E-46E4-BE34-153CEF102090}" presName="composite" presStyleCnt="0"/>
      <dgm:spPr/>
    </dgm:pt>
    <dgm:pt modelId="{B737C521-EFC4-4DB2-98E7-2226192F47D7}" type="pres">
      <dgm:prSet presAssocID="{7E14A42A-4E4E-46E4-BE34-153CEF102090}" presName="parentText" presStyleLbl="alignNode1" presStyleIdx="2" presStyleCnt="3">
        <dgm:presLayoutVars>
          <dgm:chMax val="1"/>
          <dgm:bulletEnabled val="1"/>
        </dgm:presLayoutVars>
      </dgm:prSet>
      <dgm:spPr/>
    </dgm:pt>
    <dgm:pt modelId="{0F26A436-09A9-4C58-8833-FCCDFB060729}" type="pres">
      <dgm:prSet presAssocID="{7E14A42A-4E4E-46E4-BE34-153CEF102090}" presName="descendantText" presStyleLbl="alignAcc1" presStyleIdx="2" presStyleCnt="3">
        <dgm:presLayoutVars>
          <dgm:bulletEnabled val="1"/>
        </dgm:presLayoutVars>
      </dgm:prSet>
      <dgm:spPr/>
      <dgm:t>
        <a:bodyPr/>
        <a:lstStyle/>
        <a:p>
          <a:endParaRPr lang="ru-RU"/>
        </a:p>
      </dgm:t>
    </dgm:pt>
  </dgm:ptLst>
  <dgm:cxnLst>
    <dgm:cxn modelId="{83507692-2924-448B-8891-753AF8D9386C}" srcId="{748E746E-6E9D-443F-81E0-3B55530906D7}" destId="{7E14A42A-4E4E-46E4-BE34-153CEF102090}" srcOrd="2" destOrd="0" parTransId="{3D0BF8F5-1883-4180-9AD2-ADBFDFAE4EEE}" sibTransId="{A69F03AF-27DA-4B29-986B-BAF66238B856}"/>
    <dgm:cxn modelId="{C251244C-8DE1-468F-AE1A-35C05D88C06C}" srcId="{7F6EB586-2654-4C75-9569-30B50BE29D56}" destId="{910C8776-F440-45B3-9C7D-E050863C47D3}" srcOrd="1" destOrd="0" parTransId="{C944DA11-A9F9-4259-821C-A2A75D621EE1}" sibTransId="{9FDCC17A-3DF5-4A7B-87B2-2DF2FF1587E1}"/>
    <dgm:cxn modelId="{85BC735E-6C5B-4B6B-8AF1-79765C7C3211}" srcId="{748E746E-6E9D-443F-81E0-3B55530906D7}" destId="{3363930B-F487-4C41-99C0-B01B3A0C0744}" srcOrd="0" destOrd="0" parTransId="{7232F698-155B-43DE-9A21-0166D275C613}" sibTransId="{FB8F1191-3FAB-460F-96BE-89AC13665EE0}"/>
    <dgm:cxn modelId="{5AA4B10B-F3D4-40A7-A675-3C102247AD89}" type="presOf" srcId="{7E14A42A-4E4E-46E4-BE34-153CEF102090}" destId="{B737C521-EFC4-4DB2-98E7-2226192F47D7}" srcOrd="0" destOrd="0" presId="urn:microsoft.com/office/officeart/2005/8/layout/chevron2"/>
    <dgm:cxn modelId="{0F87BC75-F16F-47FC-87DA-F5A067085B18}" type="presOf" srcId="{3363930B-F487-4C41-99C0-B01B3A0C0744}" destId="{54735A2E-946E-44A4-8753-9150B8C96008}" srcOrd="0" destOrd="0" presId="urn:microsoft.com/office/officeart/2005/8/layout/chevron2"/>
    <dgm:cxn modelId="{5D4E5F62-368C-4BA6-B0E2-A150883EF8B9}" srcId="{7E14A42A-4E4E-46E4-BE34-153CEF102090}" destId="{5CA51652-9102-42B4-8357-974D615DE5DA}" srcOrd="0" destOrd="0" parTransId="{D094D031-56B1-4026-91C8-09E49535411C}" sibTransId="{5D393F37-3A14-4C15-9C3F-A70C6A276343}"/>
    <dgm:cxn modelId="{03E47D9B-8027-4970-A014-2DB0A332BC1E}" type="presOf" srcId="{7F6EB586-2654-4C75-9569-30B50BE29D56}" destId="{41CC73C3-E42E-4D30-8071-24E869182CEF}" srcOrd="0" destOrd="0" presId="urn:microsoft.com/office/officeart/2005/8/layout/chevron2"/>
    <dgm:cxn modelId="{2FC25FED-0D63-4A11-997E-62C16644AA7E}" type="presOf" srcId="{5CA51652-9102-42B4-8357-974D615DE5DA}" destId="{0F26A436-09A9-4C58-8833-FCCDFB060729}" srcOrd="0" destOrd="0" presId="urn:microsoft.com/office/officeart/2005/8/layout/chevron2"/>
    <dgm:cxn modelId="{30D16226-E029-4450-A827-C345143EB5B4}" srcId="{7F6EB586-2654-4C75-9569-30B50BE29D56}" destId="{1DB2C8B5-FB30-437B-A55B-BBE8D6DAB026}" srcOrd="0" destOrd="0" parTransId="{FE9AD50E-8372-4D95-A6D4-7742FA7151F5}" sibTransId="{2C957F25-B35B-4084-B246-A5D946D982C5}"/>
    <dgm:cxn modelId="{78A6DC35-B624-45AB-BF1D-A405D9BEE849}" srcId="{3363930B-F487-4C41-99C0-B01B3A0C0744}" destId="{9620DCB1-D5DA-47F0-8B0C-9CF48A9FEB9F}" srcOrd="0" destOrd="0" parTransId="{3A5FED92-1ED1-41C8-B58E-E8AE18E98A75}" sibTransId="{1EF8641B-CB55-4E49-8AA2-1945BD892154}"/>
    <dgm:cxn modelId="{F7B92B0E-42C7-41FF-A7ED-185A97072691}" type="presOf" srcId="{9620DCB1-D5DA-47F0-8B0C-9CF48A9FEB9F}" destId="{DBA95690-E8F0-4DB6-8C52-904EF935D5C0}" srcOrd="0" destOrd="0" presId="urn:microsoft.com/office/officeart/2005/8/layout/chevron2"/>
    <dgm:cxn modelId="{E34D3024-56A7-4734-AD56-E27E5974817C}" type="presOf" srcId="{1DB2C8B5-FB30-437B-A55B-BBE8D6DAB026}" destId="{737CA6D2-480F-40CE-9B66-5AA9FB30AEBA}" srcOrd="0" destOrd="0" presId="urn:microsoft.com/office/officeart/2005/8/layout/chevron2"/>
    <dgm:cxn modelId="{4F5C64D5-211A-4CE5-B516-4DDDB18D19EE}" srcId="{748E746E-6E9D-443F-81E0-3B55530906D7}" destId="{7F6EB586-2654-4C75-9569-30B50BE29D56}" srcOrd="1" destOrd="0" parTransId="{A4DA01E5-05F7-4B07-8987-4D4FBD4589F9}" sibTransId="{1B40D114-AD1C-489E-B5B6-88EB061C1B23}"/>
    <dgm:cxn modelId="{2434D48C-5093-435A-9A23-0461CA0716F9}" type="presOf" srcId="{910C8776-F440-45B3-9C7D-E050863C47D3}" destId="{737CA6D2-480F-40CE-9B66-5AA9FB30AEBA}" srcOrd="0" destOrd="1" presId="urn:microsoft.com/office/officeart/2005/8/layout/chevron2"/>
    <dgm:cxn modelId="{74D5C338-2BDA-47CB-8E62-A5AD4C7A65EA}" type="presOf" srcId="{748E746E-6E9D-443F-81E0-3B55530906D7}" destId="{E8DD0F24-554F-4929-A111-EF57300B2FAF}" srcOrd="0" destOrd="0" presId="urn:microsoft.com/office/officeart/2005/8/layout/chevron2"/>
    <dgm:cxn modelId="{04F41F3C-30A6-4612-8DED-F2CE0D5846C7}" type="presParOf" srcId="{E8DD0F24-554F-4929-A111-EF57300B2FAF}" destId="{25BCA0CA-69C6-4608-A3FA-2CD61B345108}" srcOrd="0" destOrd="0" presId="urn:microsoft.com/office/officeart/2005/8/layout/chevron2"/>
    <dgm:cxn modelId="{106A8BF8-969A-4ADD-8C9C-DB5E7D7CD678}" type="presParOf" srcId="{25BCA0CA-69C6-4608-A3FA-2CD61B345108}" destId="{54735A2E-946E-44A4-8753-9150B8C96008}" srcOrd="0" destOrd="0" presId="urn:microsoft.com/office/officeart/2005/8/layout/chevron2"/>
    <dgm:cxn modelId="{B32F4603-5200-44EE-B0C9-650278425CDD}" type="presParOf" srcId="{25BCA0CA-69C6-4608-A3FA-2CD61B345108}" destId="{DBA95690-E8F0-4DB6-8C52-904EF935D5C0}" srcOrd="1" destOrd="0" presId="urn:microsoft.com/office/officeart/2005/8/layout/chevron2"/>
    <dgm:cxn modelId="{E9A78B3E-2DAF-4E26-8BE1-180A6F7BE8A6}" type="presParOf" srcId="{E8DD0F24-554F-4929-A111-EF57300B2FAF}" destId="{22D64CC0-AB29-4B92-AFE6-44A8073B6F63}" srcOrd="1" destOrd="0" presId="urn:microsoft.com/office/officeart/2005/8/layout/chevron2"/>
    <dgm:cxn modelId="{C5793330-B054-4F48-96DD-CE27A79B2F9D}" type="presParOf" srcId="{E8DD0F24-554F-4929-A111-EF57300B2FAF}" destId="{8FF59955-3DAF-4027-9D3D-0D4469DA746E}" srcOrd="2" destOrd="0" presId="urn:microsoft.com/office/officeart/2005/8/layout/chevron2"/>
    <dgm:cxn modelId="{EADF0E03-93B5-4A8B-A58A-229BCCFD2548}" type="presParOf" srcId="{8FF59955-3DAF-4027-9D3D-0D4469DA746E}" destId="{41CC73C3-E42E-4D30-8071-24E869182CEF}" srcOrd="0" destOrd="0" presId="urn:microsoft.com/office/officeart/2005/8/layout/chevron2"/>
    <dgm:cxn modelId="{67DB4844-B1CF-40C6-B7FF-F817034F0053}" type="presParOf" srcId="{8FF59955-3DAF-4027-9D3D-0D4469DA746E}" destId="{737CA6D2-480F-40CE-9B66-5AA9FB30AEBA}" srcOrd="1" destOrd="0" presId="urn:microsoft.com/office/officeart/2005/8/layout/chevron2"/>
    <dgm:cxn modelId="{0D3CDAAD-8611-4176-9CE7-F5535E6D2A8E}" type="presParOf" srcId="{E8DD0F24-554F-4929-A111-EF57300B2FAF}" destId="{8D44360A-60CB-4B07-B966-31929290C77A}" srcOrd="3" destOrd="0" presId="urn:microsoft.com/office/officeart/2005/8/layout/chevron2"/>
    <dgm:cxn modelId="{2A190344-9551-4EBF-B356-0C5FD61A1664}" type="presParOf" srcId="{E8DD0F24-554F-4929-A111-EF57300B2FAF}" destId="{606D6EE5-6F74-44EC-A4B3-D23811465BB6}" srcOrd="4" destOrd="0" presId="urn:microsoft.com/office/officeart/2005/8/layout/chevron2"/>
    <dgm:cxn modelId="{17DCBD07-CA74-4DB4-B19C-33861324F006}" type="presParOf" srcId="{606D6EE5-6F74-44EC-A4B3-D23811465BB6}" destId="{B737C521-EFC4-4DB2-98E7-2226192F47D7}" srcOrd="0" destOrd="0" presId="urn:microsoft.com/office/officeart/2005/8/layout/chevron2"/>
    <dgm:cxn modelId="{E091408A-E4B2-437B-BFEB-7B4C1FB5981E}" type="presParOf" srcId="{606D6EE5-6F74-44EC-A4B3-D23811465BB6}" destId="{0F26A436-09A9-4C58-8833-FCCDFB060729}"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60C147B-0F5F-481A-BCD2-198C6E6CE3D2}">
      <dsp:nvSpPr>
        <dsp:cNvPr id="0" name=""/>
        <dsp:cNvSpPr/>
      </dsp:nvSpPr>
      <dsp:spPr>
        <a:xfrm rot="10800000">
          <a:off x="1656157" y="0"/>
          <a:ext cx="10081142" cy="1653039"/>
        </a:xfrm>
        <a:prstGeom prst="homePlat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7874" tIns="68580" rIns="128016" bIns="68580" numCol="1" spcCol="1270" anchor="ctr" anchorCtr="0">
          <a:noAutofit/>
        </a:bodyPr>
        <a:lstStyle/>
        <a:p>
          <a:pPr lvl="0" algn="ctr" defTabSz="800100">
            <a:lnSpc>
              <a:spcPct val="90000"/>
            </a:lnSpc>
            <a:spcBef>
              <a:spcPct val="0"/>
            </a:spcBef>
            <a:spcAft>
              <a:spcPct val="35000"/>
            </a:spcAft>
          </a:pPr>
          <a:r>
            <a:rPr lang="ru-RU" sz="1800" b="0" i="0" kern="1200" dirty="0" err="1" smtClean="0">
              <a:solidFill>
                <a:schemeClr val="tx1"/>
              </a:solidFill>
              <a:latin typeface="Times New Roman" pitchFamily="18" charset="0"/>
              <a:cs typeface="Times New Roman" pitchFamily="18" charset="0"/>
            </a:rPr>
            <a:t>Қысқа тамырсабақтары </a:t>
          </a:r>
          <a:r>
            <a:rPr lang="ru-RU" sz="1800" b="0" i="0" kern="1200" dirty="0" smtClean="0">
              <a:solidFill>
                <a:schemeClr val="tx1"/>
              </a:solidFill>
              <a:latin typeface="Times New Roman" pitchFamily="18" charset="0"/>
              <a:cs typeface="Times New Roman" pitchFamily="18" charset="0"/>
            </a:rPr>
            <a:t>бар </a:t>
          </a:r>
          <a:r>
            <a:rPr lang="ru-RU" sz="1800" b="0" i="0" kern="1200" dirty="0" err="1" smtClean="0">
              <a:solidFill>
                <a:schemeClr val="tx1"/>
              </a:solidFill>
              <a:latin typeface="Times New Roman" pitchFamily="18" charset="0"/>
              <a:cs typeface="Times New Roman" pitchFamily="18" charset="0"/>
            </a:rPr>
            <a:t>көп жылдық шөптесін өсімдік</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Құбылмалы қабыршақтағы белсенді</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заттар</a:t>
          </a:r>
          <a:r>
            <a:rPr lang="ru-RU" sz="1800" b="0" i="0" kern="1200" dirty="0" smtClean="0">
              <a:solidFill>
                <a:schemeClr val="tx1"/>
              </a:solidFill>
              <a:latin typeface="Times New Roman" pitchFamily="18" charset="0"/>
              <a:cs typeface="Times New Roman" pitchFamily="18" charset="0"/>
            </a:rPr>
            <a:t> бас </a:t>
          </a:r>
          <a:r>
            <a:rPr lang="ru-RU" sz="1800" b="0" i="0" kern="1200" dirty="0" err="1" smtClean="0">
              <a:solidFill>
                <a:schemeClr val="tx1"/>
              </a:solidFill>
              <a:latin typeface="Times New Roman" pitchFamily="18" charset="0"/>
              <a:cs typeface="Times New Roman" pitchFamily="18" charset="0"/>
            </a:rPr>
            <a:t>сақинасы</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жүйке аурулары</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асқазан шырышты</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қабыршағының қабынуы және ұйқы безінің қабынуы кезінде</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пайдаланылатын</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және басқа </a:t>
          </a:r>
          <a:r>
            <a:rPr lang="ru-RU" sz="1800" b="0" i="0" kern="1200" dirty="0" smtClean="0">
              <a:solidFill>
                <a:schemeClr val="tx1"/>
              </a:solidFill>
              <a:latin typeface="Times New Roman" pitchFamily="18" charset="0"/>
              <a:cs typeface="Times New Roman" pitchFamily="18" charset="0"/>
            </a:rPr>
            <a:t>да 5 </a:t>
          </a:r>
          <a:r>
            <a:rPr lang="ru-RU" sz="1800" b="0" i="0" kern="1200" dirty="0" err="1" smtClean="0">
              <a:solidFill>
                <a:schemeClr val="tx1"/>
              </a:solidFill>
              <a:latin typeface="Times New Roman" pitchFamily="18" charset="0"/>
              <a:cs typeface="Times New Roman" pitchFamily="18" charset="0"/>
            </a:rPr>
            <a:t>дәрілік өсімдіктермен бірге</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Мастодинон</a:t>
          </a:r>
          <a:r>
            <a:rPr lang="ru-RU" sz="1800" b="0" i="0" kern="1200" dirty="0" smtClean="0">
              <a:solidFill>
                <a:schemeClr val="tx1"/>
              </a:solidFill>
              <a:latin typeface="Times New Roman" pitchFamily="18" charset="0"/>
              <a:cs typeface="Times New Roman" pitchFamily="18" charset="0"/>
            </a:rPr>
            <a:t> ® </a:t>
          </a:r>
          <a:r>
            <a:rPr lang="ru-RU" sz="1800" b="0" i="0" kern="1200" dirty="0" err="1" smtClean="0">
              <a:solidFill>
                <a:schemeClr val="tx1"/>
              </a:solidFill>
              <a:latin typeface="Times New Roman" pitchFamily="18" charset="0"/>
              <a:cs typeface="Times New Roman" pitchFamily="18" charset="0"/>
            </a:rPr>
            <a:t>препаратының құрамдас бөлігі болып</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табылады</a:t>
          </a:r>
          <a:r>
            <a:rPr lang="ru-RU" sz="1800" b="0" i="0" kern="1200" dirty="0" smtClean="0">
              <a:solidFill>
                <a:schemeClr val="tx1"/>
              </a:solidFill>
              <a:latin typeface="Times New Roman" pitchFamily="18" charset="0"/>
              <a:cs typeface="Times New Roman" pitchFamily="18" charset="0"/>
            </a:rPr>
            <a:t>. Препарат </a:t>
          </a:r>
          <a:r>
            <a:rPr lang="ru-RU" sz="1800" b="0" i="0" kern="1200" dirty="0" err="1" smtClean="0">
              <a:solidFill>
                <a:schemeClr val="tx1"/>
              </a:solidFill>
              <a:latin typeface="Times New Roman" pitchFamily="18" charset="0"/>
              <a:cs typeface="Times New Roman" pitchFamily="18" charset="0"/>
            </a:rPr>
            <a:t>етеккір</a:t>
          </a:r>
          <a:r>
            <a:rPr lang="ru-RU" sz="1800" b="0" i="0" kern="1200" dirty="0" smtClean="0">
              <a:solidFill>
                <a:schemeClr val="tx1"/>
              </a:solidFill>
              <a:latin typeface="Times New Roman" pitchFamily="18" charset="0"/>
              <a:cs typeface="Times New Roman" pitchFamily="18" charset="0"/>
            </a:rPr>
            <a:t> циклы </a:t>
          </a:r>
          <a:r>
            <a:rPr lang="ru-RU" sz="1800" b="0" i="0" kern="1200" dirty="0" err="1" smtClean="0">
              <a:solidFill>
                <a:schemeClr val="tx1"/>
              </a:solidFill>
              <a:latin typeface="Times New Roman" pitchFamily="18" charset="0"/>
              <a:cs typeface="Times New Roman" pitchFamily="18" charset="0"/>
            </a:rPr>
            <a:t>бұзылғанда</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етеккір</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циклы</a:t>
          </a:r>
          <a:r>
            <a:rPr lang="ru-RU" sz="1800" b="0" i="0" kern="1200" dirty="0" smtClean="0">
              <a:solidFill>
                <a:schemeClr val="tx1"/>
              </a:solidFill>
              <a:latin typeface="Times New Roman" pitchFamily="18" charset="0"/>
              <a:cs typeface="Times New Roman" pitchFamily="18" charset="0"/>
            </a:rPr>
            <a:t> мен </a:t>
          </a:r>
          <a:r>
            <a:rPr lang="ru-RU" sz="1800" b="0" i="0" kern="1200" dirty="0" err="1" smtClean="0">
              <a:solidFill>
                <a:schemeClr val="tx1"/>
              </a:solidFill>
              <a:latin typeface="Times New Roman" pitchFamily="18" charset="0"/>
              <a:cs typeface="Times New Roman" pitchFamily="18" charset="0"/>
            </a:rPr>
            <a:t>етеккір</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синдромына</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байланысты</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ауруларды</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емдеуде</a:t>
          </a:r>
          <a:r>
            <a:rPr lang="ru-RU" sz="1800" b="0" i="0" kern="1200" dirty="0" smtClean="0">
              <a:solidFill>
                <a:schemeClr val="tx1"/>
              </a:solidFill>
              <a:latin typeface="Times New Roman" pitchFamily="18" charset="0"/>
              <a:cs typeface="Times New Roman" pitchFamily="18" charset="0"/>
            </a:rPr>
            <a:t> </a:t>
          </a:r>
          <a:r>
            <a:rPr lang="ru-RU" sz="1800" b="0" i="0" kern="1200" dirty="0" err="1" smtClean="0">
              <a:solidFill>
                <a:schemeClr val="tx1"/>
              </a:solidFill>
              <a:latin typeface="Times New Roman" pitchFamily="18" charset="0"/>
              <a:cs typeface="Times New Roman" pitchFamily="18" charset="0"/>
            </a:rPr>
            <a:t>көмектеседі</a:t>
          </a:r>
          <a:r>
            <a:rPr lang="ru-RU" sz="1800" b="0" i="0" kern="1200" dirty="0" smtClean="0">
              <a:solidFill>
                <a:schemeClr val="tx1"/>
              </a:solidFill>
              <a:latin typeface="Times New Roman" pitchFamily="18" charset="0"/>
              <a:cs typeface="Times New Roman" pitchFamily="18" charset="0"/>
            </a:rPr>
            <a:t>.</a:t>
          </a:r>
          <a:endParaRPr lang="ru-RU" sz="1800" kern="1200" dirty="0">
            <a:solidFill>
              <a:schemeClr val="tx1"/>
            </a:solidFill>
            <a:latin typeface="Times New Roman" pitchFamily="18" charset="0"/>
            <a:cs typeface="Times New Roman" pitchFamily="18" charset="0"/>
          </a:endParaRPr>
        </a:p>
      </dsp:txBody>
      <dsp:txXfrm rot="10800000">
        <a:off x="1656157" y="0"/>
        <a:ext cx="10081142" cy="1653039"/>
      </dsp:txXfrm>
    </dsp:sp>
    <dsp:sp modelId="{5279558A-9E27-4C4D-AB2A-E18171160674}">
      <dsp:nvSpPr>
        <dsp:cNvPr id="0" name=""/>
        <dsp:cNvSpPr/>
      </dsp:nvSpPr>
      <dsp:spPr>
        <a:xfrm>
          <a:off x="0" y="0"/>
          <a:ext cx="1568956" cy="1718742"/>
        </a:xfrm>
        <a:prstGeom prst="ellipse">
          <a:avLst/>
        </a:prstGeom>
        <a:blipFill rotWithShape="0">
          <a:blip xmlns:r="http://schemas.openxmlformats.org/officeDocument/2006/relationships" r:embed="rId1"/>
          <a:stretch>
            <a:fillRect/>
          </a:stretch>
        </a:blipFill>
        <a:ln w="25400" cap="flat" cmpd="sng" algn="ctr">
          <a:solidFill>
            <a:schemeClr val="dk2">
              <a:shade val="80000"/>
              <a:hueOff val="0"/>
              <a:satOff val="0"/>
              <a:lumOff val="0"/>
              <a:alphaOff val="0"/>
            </a:schemeClr>
          </a:solidFill>
          <a:miter lim="800000"/>
        </a:ln>
        <a:effectLst/>
      </dsp:spPr>
      <dsp:style>
        <a:lnRef idx="2">
          <a:scrgbClr r="0" g="0" b="0"/>
        </a:lnRef>
        <a:fillRef idx="1">
          <a:scrgbClr r="0" g="0" b="0"/>
        </a:fillRef>
        <a:effectRef idx="0">
          <a:scrgbClr r="0" g="0" b="0"/>
        </a:effectRef>
        <a:fontRef idx="minor"/>
      </dsp:style>
    </dsp:sp>
    <dsp:sp modelId="{B03B2FEB-F7B6-444C-AD4B-C51A0BE36F69}">
      <dsp:nvSpPr>
        <dsp:cNvPr id="0" name=""/>
        <dsp:cNvSpPr/>
      </dsp:nvSpPr>
      <dsp:spPr>
        <a:xfrm rot="10800000">
          <a:off x="1718273" y="2064198"/>
          <a:ext cx="10091037" cy="1643600"/>
        </a:xfrm>
        <a:prstGeom prst="homePlat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7874" tIns="68580" rIns="128016" bIns="68580" numCol="1" spcCol="1270" anchor="ctr" anchorCtr="0">
          <a:noAutofit/>
        </a:bodyPr>
        <a:lstStyle/>
        <a:p>
          <a:pPr lvl="0" algn="ctr" defTabSz="800100">
            <a:lnSpc>
              <a:spcPct val="90000"/>
            </a:lnSpc>
            <a:spcBef>
              <a:spcPct val="0"/>
            </a:spcBef>
            <a:spcAft>
              <a:spcPct val="35000"/>
            </a:spcAft>
          </a:pPr>
          <a:r>
            <a:rPr lang="ru-RU" sz="1800" b="0" i="0" kern="1200" dirty="0" err="1" smtClean="0">
              <a:solidFill>
                <a:schemeClr val="tx1"/>
              </a:solidFill>
            </a:rPr>
            <a:t>Аюбадам</a:t>
          </a:r>
          <a:r>
            <a:rPr lang="ru-RU" sz="1800" b="0" i="0" kern="1200" dirty="0" smtClean="0">
              <a:solidFill>
                <a:schemeClr val="tx1"/>
              </a:solidFill>
            </a:rPr>
            <a:t> </a:t>
          </a:r>
          <a:r>
            <a:rPr lang="ru-RU" sz="1800" b="0" i="0" kern="1200" dirty="0" err="1" smtClean="0">
              <a:solidFill>
                <a:schemeClr val="tx1"/>
              </a:solidFill>
            </a:rPr>
            <a:t>гүлдеріндегі құнды белсенді</a:t>
          </a:r>
          <a:r>
            <a:rPr lang="ru-RU" sz="1800" b="0" i="0" kern="1200" dirty="0" smtClean="0">
              <a:solidFill>
                <a:schemeClr val="tx1"/>
              </a:solidFill>
            </a:rPr>
            <a:t> </a:t>
          </a:r>
          <a:r>
            <a:rPr lang="ru-RU" sz="1800" b="0" i="0" kern="1200" dirty="0" err="1" smtClean="0">
              <a:solidFill>
                <a:schemeClr val="tx1"/>
              </a:solidFill>
            </a:rPr>
            <a:t>заттар</a:t>
          </a:r>
          <a:r>
            <a:rPr lang="ru-RU" sz="1800" b="0" i="0" kern="1200" dirty="0" smtClean="0">
              <a:solidFill>
                <a:schemeClr val="tx1"/>
              </a:solidFill>
            </a:rPr>
            <a:t> </a:t>
          </a:r>
          <a:r>
            <a:rPr lang="ru-RU" sz="1800" b="0" i="0" kern="1200" dirty="0" err="1" smtClean="0">
              <a:solidFill>
                <a:schemeClr val="tx1"/>
              </a:solidFill>
            </a:rPr>
            <a:t>мұрын жанындағы қуыстардың өткір және созылмалы</a:t>
          </a:r>
          <a:r>
            <a:rPr lang="ru-RU" sz="1800" b="0" i="0" kern="1200" dirty="0" smtClean="0">
              <a:solidFill>
                <a:schemeClr val="tx1"/>
              </a:solidFill>
            </a:rPr>
            <a:t> </a:t>
          </a:r>
          <a:r>
            <a:rPr lang="ru-RU" sz="1800" b="0" i="0" kern="1200" dirty="0" err="1" smtClean="0">
              <a:solidFill>
                <a:schemeClr val="tx1"/>
              </a:solidFill>
            </a:rPr>
            <a:t>қабынуына қарсы күшті шөптік дәріні өндіру үшін басқа төрт дәрілік өсімдікпен бірге</a:t>
          </a:r>
          <a:r>
            <a:rPr lang="ru-RU" sz="1800" b="0" i="0" kern="1200" dirty="0" smtClean="0">
              <a:solidFill>
                <a:schemeClr val="tx1"/>
              </a:solidFill>
            </a:rPr>
            <a:t> </a:t>
          </a:r>
          <a:r>
            <a:rPr lang="ru-RU" sz="1800" b="0" i="0" kern="1200" dirty="0" err="1" smtClean="0">
              <a:solidFill>
                <a:schemeClr val="tx1"/>
              </a:solidFill>
            </a:rPr>
            <a:t>Синупрет</a:t>
          </a:r>
          <a:r>
            <a:rPr lang="ru-RU" sz="1800" b="0" i="0" kern="1200" dirty="0" smtClean="0">
              <a:solidFill>
                <a:schemeClr val="tx1"/>
              </a:solidFill>
            </a:rPr>
            <a:t> ® </a:t>
          </a:r>
          <a:r>
            <a:rPr lang="ru-RU" sz="1800" b="0" i="0" kern="1200" dirty="0" err="1" smtClean="0">
              <a:solidFill>
                <a:schemeClr val="tx1"/>
              </a:solidFill>
            </a:rPr>
            <a:t>препаратында</a:t>
          </a:r>
          <a:r>
            <a:rPr lang="ru-RU" sz="1800" b="0" i="0" kern="1200" dirty="0" smtClean="0">
              <a:solidFill>
                <a:schemeClr val="tx1"/>
              </a:solidFill>
            </a:rPr>
            <a:t> </a:t>
          </a:r>
          <a:r>
            <a:rPr lang="ru-RU" sz="1800" b="0" i="0" kern="1200" dirty="0" err="1" smtClean="0">
              <a:solidFill>
                <a:schemeClr val="tx1"/>
              </a:solidFill>
            </a:rPr>
            <a:t>қосылады.Жидектерінен алынған қызыл түсті шырыны</a:t>
          </a:r>
          <a:r>
            <a:rPr lang="ru-RU" sz="1800" b="0" i="0" kern="1200" dirty="0" smtClean="0">
              <a:solidFill>
                <a:schemeClr val="tx1"/>
              </a:solidFill>
            </a:rPr>
            <a:t> </a:t>
          </a:r>
          <a:r>
            <a:rPr lang="ru-RU" sz="1800" b="0" i="0" kern="1200" dirty="0" err="1" smtClean="0">
              <a:solidFill>
                <a:schemeClr val="tx1"/>
              </a:solidFill>
            </a:rPr>
            <a:t>іш</a:t>
          </a:r>
          <a:r>
            <a:rPr lang="ru-RU" sz="1800" b="0" i="0" kern="1200" dirty="0" smtClean="0">
              <a:solidFill>
                <a:schemeClr val="tx1"/>
              </a:solidFill>
            </a:rPr>
            <a:t> </a:t>
          </a:r>
          <a:r>
            <a:rPr lang="ru-RU" sz="1800" b="0" i="0" kern="1200" dirty="0" err="1" smtClean="0">
              <a:solidFill>
                <a:schemeClr val="tx1"/>
              </a:solidFill>
            </a:rPr>
            <a:t>жүргізетін дәрі және ішекті</a:t>
          </a:r>
          <a:r>
            <a:rPr lang="ru-RU" sz="1800" b="0" i="0" kern="1200" dirty="0" smtClean="0">
              <a:solidFill>
                <a:schemeClr val="tx1"/>
              </a:solidFill>
            </a:rPr>
            <a:t> </a:t>
          </a:r>
          <a:r>
            <a:rPr lang="ru-RU" sz="1800" b="0" i="0" kern="1200" dirty="0" err="1" smtClean="0">
              <a:solidFill>
                <a:schemeClr val="tx1"/>
              </a:solidFill>
            </a:rPr>
            <a:t>тазалауға арналған дәрі-дәрмек ретінде</a:t>
          </a:r>
          <a:r>
            <a:rPr lang="ru-RU" sz="1800" b="0" i="0" kern="1200" dirty="0" smtClean="0">
              <a:solidFill>
                <a:schemeClr val="tx1"/>
              </a:solidFill>
            </a:rPr>
            <a:t> </a:t>
          </a:r>
          <a:r>
            <a:rPr lang="ru-RU" sz="1800" b="0" i="0" kern="1200" dirty="0" err="1" smtClean="0">
              <a:solidFill>
                <a:schemeClr val="tx1"/>
              </a:solidFill>
            </a:rPr>
            <a:t>пайдалануға ұсынылады.</a:t>
          </a:r>
          <a:endParaRPr lang="ru-RU" sz="1800" kern="1200" dirty="0">
            <a:solidFill>
              <a:schemeClr val="tx1"/>
            </a:solidFill>
          </a:endParaRPr>
        </a:p>
      </dsp:txBody>
      <dsp:txXfrm rot="10800000">
        <a:off x="1718273" y="2064198"/>
        <a:ext cx="10091037" cy="1643600"/>
      </dsp:txXfrm>
    </dsp:sp>
    <dsp:sp modelId="{DF45C7B3-D60E-4CA1-89AD-9708F1B09DA9}">
      <dsp:nvSpPr>
        <dsp:cNvPr id="0" name=""/>
        <dsp:cNvSpPr/>
      </dsp:nvSpPr>
      <dsp:spPr>
        <a:xfrm>
          <a:off x="205387" y="2000775"/>
          <a:ext cx="1804364" cy="1727379"/>
        </a:xfrm>
        <a:prstGeom prst="ellipse">
          <a:avLst/>
        </a:prstGeom>
        <a:blipFill rotWithShape="0">
          <a:blip xmlns:r="http://schemas.openxmlformats.org/officeDocument/2006/relationships" r:embed="rId2"/>
          <a:stretch>
            <a:fillRect/>
          </a:stretch>
        </a:blipFill>
        <a:ln w="25400" cap="flat" cmpd="sng" algn="ctr">
          <a:solidFill>
            <a:schemeClr val="dk2">
              <a:shade val="80000"/>
              <a:hueOff val="0"/>
              <a:satOff val="0"/>
              <a:lumOff val="0"/>
              <a:alphaOff val="0"/>
            </a:schemeClr>
          </a:solidFill>
          <a:miter lim="800000"/>
        </a:ln>
        <a:effectLst/>
      </dsp:spPr>
      <dsp:style>
        <a:lnRef idx="2">
          <a:scrgbClr r="0" g="0" b="0"/>
        </a:lnRef>
        <a:fillRef idx="1">
          <a:scrgbClr r="0" g="0" b="0"/>
        </a:fillRef>
        <a:effectRef idx="0">
          <a:scrgbClr r="0" g="0" b="0"/>
        </a:effectRef>
        <a:fontRef idx="minor"/>
      </dsp:style>
    </dsp:sp>
    <dsp:sp modelId="{F23A02C5-5062-4B44-B62B-D1E54B14E937}">
      <dsp:nvSpPr>
        <dsp:cNvPr id="0" name=""/>
        <dsp:cNvSpPr/>
      </dsp:nvSpPr>
      <dsp:spPr>
        <a:xfrm rot="10800000">
          <a:off x="1545974" y="4094347"/>
          <a:ext cx="10263336" cy="1682948"/>
        </a:xfrm>
        <a:prstGeom prst="homePlat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7874" tIns="68580" rIns="128016" bIns="68580" numCol="1" spcCol="1270" anchor="ctr" anchorCtr="0">
          <a:noAutofit/>
        </a:bodyPr>
        <a:lstStyle/>
        <a:p>
          <a:pPr lvl="0" algn="ctr" defTabSz="800100">
            <a:lnSpc>
              <a:spcPct val="90000"/>
            </a:lnSpc>
            <a:spcBef>
              <a:spcPct val="0"/>
            </a:spcBef>
            <a:spcAft>
              <a:spcPct val="35000"/>
            </a:spcAft>
          </a:pPr>
          <a:r>
            <a:rPr lang="ru-RU" sz="1800" b="0" i="0" kern="1200" dirty="0" err="1" smtClean="0">
              <a:solidFill>
                <a:schemeClr val="tx1"/>
              </a:solidFill>
            </a:rPr>
            <a:t>Бүгінгі таңда гүлдері </a:t>
          </a:r>
          <a:r>
            <a:rPr lang="ru-RU" sz="1800" b="0" i="0" kern="1200" dirty="0" smtClean="0">
              <a:solidFill>
                <a:schemeClr val="tx1"/>
              </a:solidFill>
            </a:rPr>
            <a:t>мен </a:t>
          </a:r>
          <a:r>
            <a:rPr lang="ru-RU" sz="1800" b="0" i="0" kern="1200" dirty="0" err="1" smtClean="0">
              <a:solidFill>
                <a:schemeClr val="tx1"/>
              </a:solidFill>
            </a:rPr>
            <a:t>кептірілген</a:t>
          </a:r>
          <a:r>
            <a:rPr lang="ru-RU" sz="1800" b="0" i="0" kern="1200" dirty="0" smtClean="0">
              <a:solidFill>
                <a:schemeClr val="tx1"/>
              </a:solidFill>
            </a:rPr>
            <a:t> </a:t>
          </a:r>
          <a:r>
            <a:rPr lang="ru-RU" sz="1800" b="0" i="0" kern="1200" dirty="0" err="1" smtClean="0">
              <a:solidFill>
                <a:schemeClr val="tx1"/>
              </a:solidFill>
            </a:rPr>
            <a:t>тамырсабақтарын жоғарғы және төменгі тыныс</a:t>
          </a:r>
          <a:r>
            <a:rPr lang="ru-RU" sz="1800" b="0" i="0" kern="1200" dirty="0" smtClean="0">
              <a:solidFill>
                <a:schemeClr val="tx1"/>
              </a:solidFill>
            </a:rPr>
            <a:t> </a:t>
          </a:r>
          <a:r>
            <a:rPr lang="ru-RU" sz="1800" b="0" i="0" kern="1200" dirty="0" err="1" smtClean="0">
              <a:solidFill>
                <a:schemeClr val="tx1"/>
              </a:solidFill>
            </a:rPr>
            <a:t>жолдарының ауруларын</a:t>
          </a:r>
          <a:r>
            <a:rPr lang="ru-RU" sz="1800" b="0" i="0" kern="1200" dirty="0" smtClean="0">
              <a:solidFill>
                <a:schemeClr val="tx1"/>
              </a:solidFill>
            </a:rPr>
            <a:t> </a:t>
          </a:r>
          <a:r>
            <a:rPr lang="ru-RU" sz="1800" b="0" i="0" kern="1200" dirty="0" err="1" smtClean="0">
              <a:solidFill>
                <a:schemeClr val="tx1"/>
              </a:solidFill>
            </a:rPr>
            <a:t>емдеуде</a:t>
          </a:r>
          <a:r>
            <a:rPr lang="ru-RU" sz="1800" b="0" i="0" kern="1200" dirty="0" smtClean="0">
              <a:solidFill>
                <a:schemeClr val="tx1"/>
              </a:solidFill>
            </a:rPr>
            <a:t>, </a:t>
          </a:r>
          <a:r>
            <a:rPr lang="ru-RU" sz="1800" b="0" i="0" kern="1200" dirty="0" err="1" smtClean="0">
              <a:solidFill>
                <a:schemeClr val="tx1"/>
              </a:solidFill>
            </a:rPr>
            <a:t>яғни</a:t>
          </a:r>
          <a:r>
            <a:rPr lang="ru-RU" sz="1800" b="0" i="0" kern="1200" dirty="0" smtClean="0">
              <a:solidFill>
                <a:schemeClr val="tx1"/>
              </a:solidFill>
            </a:rPr>
            <a:t>, </a:t>
          </a:r>
          <a:r>
            <a:rPr lang="ru-RU" sz="1800" b="0" i="0" kern="1200" dirty="0" err="1" smtClean="0">
              <a:solidFill>
                <a:schemeClr val="tx1"/>
              </a:solidFill>
            </a:rPr>
            <a:t>мұрын жанындағы қуыстардың қабынуы және қатты суық </a:t>
          </a:r>
          <a:r>
            <a:rPr lang="ru-RU" sz="1800" b="0" i="0" kern="1200" dirty="0" smtClean="0">
              <a:solidFill>
                <a:schemeClr val="tx1"/>
              </a:solidFill>
            </a:rPr>
            <a:t>тигенде,</a:t>
          </a:r>
          <a:r>
            <a:rPr lang="ru-RU" sz="1800" b="0" i="0" kern="1200" dirty="0" err="1" smtClean="0">
              <a:solidFill>
                <a:schemeClr val="tx1"/>
              </a:solidFill>
            </a:rPr>
            <a:t>Бәйшешек тамырының сіріндісі</a:t>
          </a:r>
          <a:r>
            <a:rPr lang="ru-RU" sz="1800" b="0" i="0" kern="1200" dirty="0" smtClean="0">
              <a:solidFill>
                <a:schemeClr val="tx1"/>
              </a:solidFill>
            </a:rPr>
            <a:t> </a:t>
          </a:r>
          <a:r>
            <a:rPr lang="ru-RU" sz="1800" b="0" i="0" kern="1200" dirty="0" err="1" smtClean="0">
              <a:solidFill>
                <a:schemeClr val="tx1"/>
              </a:solidFill>
            </a:rPr>
            <a:t>шырышты</a:t>
          </a:r>
          <a:r>
            <a:rPr lang="ru-RU" sz="1800" b="0" i="0" kern="1200" dirty="0" smtClean="0">
              <a:solidFill>
                <a:schemeClr val="tx1"/>
              </a:solidFill>
            </a:rPr>
            <a:t> </a:t>
          </a:r>
          <a:r>
            <a:rPr lang="ru-RU" sz="1800" b="0" i="0" kern="1200" dirty="0" err="1" smtClean="0">
              <a:solidFill>
                <a:schemeClr val="tx1"/>
              </a:solidFill>
            </a:rPr>
            <a:t>бәсеңдету мен</a:t>
          </a:r>
          <a:r>
            <a:rPr lang="ru-RU" sz="1800" b="0" i="0" kern="1200" dirty="0" smtClean="0">
              <a:solidFill>
                <a:schemeClr val="tx1"/>
              </a:solidFill>
            </a:rPr>
            <a:t> </a:t>
          </a:r>
          <a:r>
            <a:rPr lang="ru-RU" sz="1800" b="0" i="0" kern="1200" dirty="0" err="1" smtClean="0">
              <a:solidFill>
                <a:schemeClr val="tx1"/>
              </a:solidFill>
            </a:rPr>
            <a:t>бронхыларды</a:t>
          </a:r>
          <a:r>
            <a:rPr lang="ru-RU" sz="1800" b="0" i="0" kern="1200" dirty="0" smtClean="0">
              <a:solidFill>
                <a:schemeClr val="tx1"/>
              </a:solidFill>
            </a:rPr>
            <a:t> </a:t>
          </a:r>
          <a:r>
            <a:rPr lang="ru-RU" sz="1800" b="0" i="0" kern="1200" dirty="0" err="1" smtClean="0">
              <a:solidFill>
                <a:schemeClr val="tx1"/>
              </a:solidFill>
            </a:rPr>
            <a:t>кеңейтудегі әрекет етунің</a:t>
          </a:r>
          <a:r>
            <a:rPr lang="ru-RU" sz="1800" b="0" i="0" kern="1200" dirty="0" smtClean="0">
              <a:solidFill>
                <a:schemeClr val="tx1"/>
              </a:solidFill>
            </a:rPr>
            <a:t>, </a:t>
          </a:r>
          <a:r>
            <a:rPr lang="ru-RU" sz="1800" b="0" i="0" kern="1200" dirty="0" err="1" smtClean="0">
              <a:solidFill>
                <a:schemeClr val="tx1"/>
              </a:solidFill>
            </a:rPr>
            <a:t>сондай-ақ қабынуға қарсы және микробқа қарсы қасиеттерінің арқасында жөтел мен</a:t>
          </a:r>
          <a:r>
            <a:rPr lang="ru-RU" sz="1800" b="0" i="0" kern="1200" dirty="0" smtClean="0">
              <a:solidFill>
                <a:schemeClr val="tx1"/>
              </a:solidFill>
            </a:rPr>
            <a:t> </a:t>
          </a:r>
          <a:r>
            <a:rPr lang="ru-RU" sz="1800" b="0" i="0" kern="1200" dirty="0" err="1" smtClean="0">
              <a:solidFill>
                <a:schemeClr val="tx1"/>
              </a:solidFill>
            </a:rPr>
            <a:t>бронхитке</a:t>
          </a:r>
          <a:r>
            <a:rPr lang="ru-RU" sz="1800" b="0" i="0" kern="1200" dirty="0" smtClean="0">
              <a:solidFill>
                <a:schemeClr val="tx1"/>
              </a:solidFill>
            </a:rPr>
            <a:t> </a:t>
          </a:r>
          <a:r>
            <a:rPr lang="ru-RU" sz="1800" b="0" i="0" kern="1200" dirty="0" err="1" smtClean="0">
              <a:solidFill>
                <a:schemeClr val="tx1"/>
              </a:solidFill>
            </a:rPr>
            <a:t>қарсы Бронхипрет</a:t>
          </a:r>
          <a:r>
            <a:rPr lang="ru-RU" sz="1800" b="0" i="0" kern="1200" dirty="0" smtClean="0">
              <a:solidFill>
                <a:schemeClr val="tx1"/>
              </a:solidFill>
            </a:rPr>
            <a:t> ® </a:t>
          </a:r>
          <a:r>
            <a:rPr lang="ru-RU" sz="1800" b="0" i="0" kern="1200" dirty="0" err="1" smtClean="0">
              <a:solidFill>
                <a:schemeClr val="tx1"/>
              </a:solidFill>
            </a:rPr>
            <a:t>препаратының тиімділігіне</a:t>
          </a:r>
          <a:r>
            <a:rPr lang="ru-RU" sz="1800" b="0" i="0" kern="1200" dirty="0" smtClean="0">
              <a:solidFill>
                <a:schemeClr val="tx1"/>
              </a:solidFill>
            </a:rPr>
            <a:t> </a:t>
          </a:r>
          <a:r>
            <a:rPr lang="ru-RU" sz="1800" b="0" i="0" kern="1200" dirty="0" err="1" smtClean="0">
              <a:solidFill>
                <a:schemeClr val="tx1"/>
              </a:solidFill>
            </a:rPr>
            <a:t>өз үлесін қосуда</a:t>
          </a:r>
          <a:r>
            <a:rPr lang="ru-RU" sz="1800" b="0" i="0" kern="1200" dirty="0" smtClean="0">
              <a:solidFill>
                <a:schemeClr val="tx1"/>
              </a:solidFill>
            </a:rPr>
            <a:t>.</a:t>
          </a:r>
          <a:endParaRPr lang="ru-RU" sz="1800" kern="1200" dirty="0">
            <a:solidFill>
              <a:schemeClr val="tx1"/>
            </a:solidFill>
          </a:endParaRPr>
        </a:p>
      </dsp:txBody>
      <dsp:txXfrm rot="10800000">
        <a:off x="1545974" y="4094347"/>
        <a:ext cx="10263336" cy="1682948"/>
      </dsp:txXfrm>
    </dsp:sp>
    <dsp:sp modelId="{D7840B78-1D6C-4DE9-A26E-E9D6F5BA938F}">
      <dsp:nvSpPr>
        <dsp:cNvPr id="0" name=""/>
        <dsp:cNvSpPr/>
      </dsp:nvSpPr>
      <dsp:spPr>
        <a:xfrm>
          <a:off x="0" y="4104456"/>
          <a:ext cx="2168395" cy="1515877"/>
        </a:xfrm>
        <a:prstGeom prst="ellipse">
          <a:avLst/>
        </a:prstGeom>
        <a:blipFill rotWithShape="0">
          <a:blip xmlns:r="http://schemas.openxmlformats.org/officeDocument/2006/relationships" r:embed="rId3"/>
          <a:stretch>
            <a:fillRect/>
          </a:stretch>
        </a:blipFill>
        <a:ln w="25400" cap="flat" cmpd="sng" algn="ctr">
          <a:solidFill>
            <a:schemeClr val="dk2">
              <a:shade val="80000"/>
              <a:hueOff val="0"/>
              <a:satOff val="0"/>
              <a:lumOff val="0"/>
              <a:alphaOff val="0"/>
            </a:schemeClr>
          </a:solidFill>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4735A2E-946E-44A4-8753-9150B8C96008}">
      <dsp:nvSpPr>
        <dsp:cNvPr id="0" name=""/>
        <dsp:cNvSpPr/>
      </dsp:nvSpPr>
      <dsp:spPr>
        <a:xfrm rot="5400000">
          <a:off x="-289643" y="292778"/>
          <a:ext cx="1930955" cy="135166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endParaRPr lang="ru-RU" sz="3200" kern="1200" dirty="0"/>
        </a:p>
      </dsp:txBody>
      <dsp:txXfrm rot="5400000">
        <a:off x="-289643" y="292778"/>
        <a:ext cx="1930955" cy="1351668"/>
      </dsp:txXfrm>
    </dsp:sp>
    <dsp:sp modelId="{DBA95690-E8F0-4DB6-8C52-904EF935D5C0}">
      <dsp:nvSpPr>
        <dsp:cNvPr id="0" name=""/>
        <dsp:cNvSpPr/>
      </dsp:nvSpPr>
      <dsp:spPr>
        <a:xfrm rot="5400000">
          <a:off x="5664897" y="-4310093"/>
          <a:ext cx="1255121" cy="9881579"/>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ru-RU" sz="1900" kern="1200" dirty="0" err="1" smtClean="0"/>
            <a:t>Дәрілік өсімдіктер </a:t>
          </a:r>
          <a:r>
            <a:rPr lang="ru-RU" sz="1900" kern="1200" dirty="0" smtClean="0"/>
            <a:t>мен </a:t>
          </a:r>
          <a:r>
            <a:rPr lang="ru-RU" sz="1900" kern="1200" dirty="0" err="1" smtClean="0"/>
            <a:t>олардың әсерлері туралы</a:t>
          </a:r>
          <a:r>
            <a:rPr lang="ru-RU" sz="1900" kern="1200" dirty="0" smtClean="0"/>
            <a:t> </a:t>
          </a:r>
          <a:r>
            <a:rPr lang="ru-RU" sz="1900" kern="1200" dirty="0" err="1" smtClean="0"/>
            <a:t>көбірек біліңіз</a:t>
          </a:r>
          <a:r>
            <a:rPr lang="ru-RU" sz="1900" kern="1200" dirty="0" smtClean="0"/>
            <a:t>, </a:t>
          </a:r>
          <a:r>
            <a:rPr lang="ru-RU" sz="1900" kern="1200" dirty="0" err="1" smtClean="0"/>
            <a:t>денсаулық үшін қажет құнды </a:t>
          </a:r>
          <a:r>
            <a:rPr lang="ru-RU" sz="1900" kern="1200" dirty="0" smtClean="0"/>
            <a:t>да </a:t>
          </a:r>
          <a:r>
            <a:rPr lang="ru-RU" sz="1900" kern="1200" dirty="0" err="1" smtClean="0"/>
            <a:t>заманауи</a:t>
          </a:r>
          <a:r>
            <a:rPr lang="ru-RU" sz="1900" kern="1200" dirty="0" smtClean="0"/>
            <a:t> </a:t>
          </a:r>
          <a:r>
            <a:rPr lang="ru-RU" sz="1900" kern="1200" dirty="0" err="1" smtClean="0"/>
            <a:t>кеңестер алыңыз немесе</a:t>
          </a:r>
          <a:r>
            <a:rPr lang="ru-RU" sz="1900" kern="1200" dirty="0" smtClean="0"/>
            <a:t> </a:t>
          </a:r>
          <a:r>
            <a:rPr lang="ru-RU" sz="1900" kern="1200" dirty="0" err="1" smtClean="0"/>
            <a:t>біздің өнімдер туралы</a:t>
          </a:r>
          <a:r>
            <a:rPr lang="ru-RU" sz="1900" kern="1200" dirty="0" smtClean="0"/>
            <a:t> </a:t>
          </a:r>
          <a:r>
            <a:rPr lang="ru-RU" sz="1900" kern="1200" dirty="0" err="1" smtClean="0"/>
            <a:t>ақпаратты оқыңыз</a:t>
          </a:r>
          <a:r>
            <a:rPr lang="ru-RU" sz="1900" kern="1200" dirty="0" smtClean="0"/>
            <a:t>. </a:t>
          </a:r>
          <a:r>
            <a:rPr lang="ru-RU" sz="1900" kern="1200" dirty="0" err="1" smtClean="0"/>
            <a:t>Сонымен</a:t>
          </a:r>
          <a:r>
            <a:rPr lang="ru-RU" sz="1900" kern="1200" dirty="0" smtClean="0"/>
            <a:t> </a:t>
          </a:r>
          <a:r>
            <a:rPr lang="ru-RU" sz="1900" kern="1200" dirty="0" err="1" smtClean="0"/>
            <a:t>бірге</a:t>
          </a:r>
          <a:r>
            <a:rPr lang="ru-RU" sz="1900" kern="1200" dirty="0" smtClean="0"/>
            <a:t>, </a:t>
          </a:r>
          <a:r>
            <a:rPr lang="ru-RU" sz="1900" kern="1200" dirty="0" err="1" smtClean="0"/>
            <a:t>біз</a:t>
          </a:r>
          <a:r>
            <a:rPr lang="ru-RU" sz="1900" kern="1200" dirty="0" smtClean="0"/>
            <a:t> </a:t>
          </a:r>
          <a:r>
            <a:rPr lang="ru-RU" sz="1900" kern="1200" dirty="0" err="1" smtClean="0"/>
            <a:t>жүктеуге қолжетімді болатын</a:t>
          </a:r>
          <a:r>
            <a:rPr lang="ru-RU" sz="1900" kern="1200" dirty="0" smtClean="0"/>
            <a:t> </a:t>
          </a:r>
          <a:r>
            <a:rPr lang="ru-RU" sz="1900" kern="1200" dirty="0" err="1" smtClean="0"/>
            <a:t>көптеген ақпараттық материалдарды</a:t>
          </a:r>
          <a:r>
            <a:rPr lang="ru-RU" sz="1900" kern="1200" dirty="0" smtClean="0"/>
            <a:t> </a:t>
          </a:r>
          <a:r>
            <a:rPr lang="ru-RU" sz="1900" kern="1200" dirty="0" err="1" smtClean="0"/>
            <a:t>ұсынамыз.</a:t>
          </a:r>
          <a:endParaRPr lang="ru-RU" sz="1900" kern="1200" dirty="0"/>
        </a:p>
      </dsp:txBody>
      <dsp:txXfrm rot="5400000">
        <a:off x="5664897" y="-4310093"/>
        <a:ext cx="1255121" cy="9881579"/>
      </dsp:txXfrm>
    </dsp:sp>
    <dsp:sp modelId="{41CC73C3-E42E-4D30-8071-24E869182CEF}">
      <dsp:nvSpPr>
        <dsp:cNvPr id="0" name=""/>
        <dsp:cNvSpPr/>
      </dsp:nvSpPr>
      <dsp:spPr>
        <a:xfrm rot="5400000">
          <a:off x="-289643" y="2032793"/>
          <a:ext cx="1930955" cy="1351668"/>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endParaRPr lang="ru-RU" sz="3200" kern="1200"/>
        </a:p>
      </dsp:txBody>
      <dsp:txXfrm rot="5400000">
        <a:off x="-289643" y="2032793"/>
        <a:ext cx="1930955" cy="1351668"/>
      </dsp:txXfrm>
    </dsp:sp>
    <dsp:sp modelId="{737CA6D2-480F-40CE-9B66-5AA9FB30AEBA}">
      <dsp:nvSpPr>
        <dsp:cNvPr id="0" name=""/>
        <dsp:cNvSpPr/>
      </dsp:nvSpPr>
      <dsp:spPr>
        <a:xfrm rot="5400000">
          <a:off x="5664897" y="-2570078"/>
          <a:ext cx="1255121" cy="9881579"/>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ru-RU" sz="1900" kern="1200" dirty="0" smtClean="0"/>
            <a:t>Телефон: +7 (727) 250 9399</a:t>
          </a:r>
          <a:endParaRPr lang="ru-RU" sz="1900" kern="1200" dirty="0"/>
        </a:p>
        <a:p>
          <a:pPr marL="171450" lvl="1" indent="-171450" algn="l" defTabSz="844550">
            <a:lnSpc>
              <a:spcPct val="90000"/>
            </a:lnSpc>
            <a:spcBef>
              <a:spcPct val="0"/>
            </a:spcBef>
            <a:spcAft>
              <a:spcPct val="15000"/>
            </a:spcAft>
            <a:buChar char="••"/>
          </a:pPr>
          <a:r>
            <a:rPr lang="ru-RU" sz="1900" kern="1200" dirty="0" err="1" smtClean="0"/>
            <a:t>Жұмыс істеу</a:t>
          </a:r>
          <a:r>
            <a:rPr lang="ru-RU" sz="1900" kern="1200" dirty="0" smtClean="0"/>
            <a:t> </a:t>
          </a:r>
          <a:r>
            <a:rPr lang="ru-RU" sz="1900" kern="1200" dirty="0" err="1" smtClean="0"/>
            <a:t>уақыты: дүйсенбіден жұмаға дейін</a:t>
          </a:r>
          <a:r>
            <a:rPr lang="ru-RU" sz="1900" kern="1200" dirty="0" smtClean="0"/>
            <a:t>, </a:t>
          </a:r>
          <a:r>
            <a:rPr lang="ru-RU" sz="1900" kern="1200" dirty="0" err="1" smtClean="0"/>
            <a:t>сағ.8:00-ден </a:t>
          </a:r>
          <a:r>
            <a:rPr lang="ru-RU" sz="1900" kern="1200" dirty="0" smtClean="0"/>
            <a:t>– </a:t>
          </a:r>
          <a:r>
            <a:rPr lang="ru-RU" sz="1900" kern="1200" dirty="0" err="1" smtClean="0"/>
            <a:t>сағ.17:00-ге дейін</a:t>
          </a:r>
          <a:r>
            <a:rPr lang="ru-RU" sz="1900" kern="1200" dirty="0" smtClean="0"/>
            <a:t>.</a:t>
          </a:r>
          <a:endParaRPr lang="ru-RU" sz="1900" kern="1200" dirty="0" smtClean="0"/>
        </a:p>
      </dsp:txBody>
      <dsp:txXfrm rot="5400000">
        <a:off x="5664897" y="-2570078"/>
        <a:ext cx="1255121" cy="9881579"/>
      </dsp:txXfrm>
    </dsp:sp>
    <dsp:sp modelId="{B737C521-EFC4-4DB2-98E7-2226192F47D7}">
      <dsp:nvSpPr>
        <dsp:cNvPr id="0" name=""/>
        <dsp:cNvSpPr/>
      </dsp:nvSpPr>
      <dsp:spPr>
        <a:xfrm rot="5400000">
          <a:off x="-289643" y="3772808"/>
          <a:ext cx="1930955" cy="1351668"/>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endParaRPr lang="ru-RU" sz="3200" kern="1200" dirty="0"/>
        </a:p>
      </dsp:txBody>
      <dsp:txXfrm rot="5400000">
        <a:off x="-289643" y="3772808"/>
        <a:ext cx="1930955" cy="1351668"/>
      </dsp:txXfrm>
    </dsp:sp>
    <dsp:sp modelId="{0F26A436-09A9-4C58-8833-FCCDFB060729}">
      <dsp:nvSpPr>
        <dsp:cNvPr id="0" name=""/>
        <dsp:cNvSpPr/>
      </dsp:nvSpPr>
      <dsp:spPr>
        <a:xfrm rot="5400000">
          <a:off x="5664897" y="-830063"/>
          <a:ext cx="1255121" cy="9881579"/>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ru-RU" sz="1900" kern="1200" dirty="0" err="1" smtClean="0"/>
            <a:t>Сондай-ақ, Сіздер</a:t>
          </a:r>
          <a:r>
            <a:rPr lang="ru-RU" sz="1900" kern="1200" dirty="0" smtClean="0"/>
            <a:t> </a:t>
          </a:r>
          <a:r>
            <a:rPr lang="ru-RU" sz="1900" kern="1200" dirty="0" err="1" smtClean="0"/>
            <a:t>біздің электронды</a:t>
          </a:r>
          <a:r>
            <a:rPr lang="ru-RU" sz="1900" kern="1200" dirty="0" smtClean="0"/>
            <a:t> </a:t>
          </a:r>
          <a:r>
            <a:rPr lang="ru-RU" sz="1900" kern="1200" dirty="0" err="1" smtClean="0"/>
            <a:t>мекенжайымызға </a:t>
          </a:r>
          <a:r>
            <a:rPr lang="ru-RU" sz="1900" kern="1200" dirty="0" smtClean="0"/>
            <a:t>хат </a:t>
          </a:r>
          <a:r>
            <a:rPr lang="ru-RU" sz="1900" kern="1200" dirty="0" err="1" smtClean="0"/>
            <a:t>жаза</a:t>
          </a:r>
          <a:r>
            <a:rPr lang="ru-RU" sz="1900" kern="1200" dirty="0" smtClean="0"/>
            <a:t> </a:t>
          </a:r>
          <a:r>
            <a:rPr lang="ru-RU" sz="1900" kern="1200" dirty="0" err="1" smtClean="0"/>
            <a:t>аласыздар</a:t>
          </a:r>
          <a:r>
            <a:rPr lang="ru-RU" sz="1900" kern="1200" dirty="0" smtClean="0"/>
            <a:t>: </a:t>
          </a:r>
          <a:r>
            <a:rPr lang="en-US" sz="1900" kern="1200" dirty="0" smtClean="0">
              <a:hlinkClick xmlns:r="http://schemas.openxmlformats.org/officeDocument/2006/relationships" r:id="rId1"/>
            </a:rPr>
            <a:t>marketing@bioherb.kz</a:t>
          </a:r>
          <a:endParaRPr lang="ru-RU" sz="1900" kern="1200" dirty="0"/>
        </a:p>
      </dsp:txBody>
      <dsp:txXfrm rot="5400000">
        <a:off x="5664897" y="-830063"/>
        <a:ext cx="1255121" cy="9881579"/>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ru-RU"/>
              <a:pPr/>
              <a:t>29.03.2016</a:t>
            </a:fld>
            <a:endParaRPr/>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pPr/>
              <a:t>‹#›</a:t>
            </a:fld>
            <a:endParaRPr/>
          </a:p>
        </p:txBody>
      </p:sp>
    </p:spTree>
    <p:extLst>
      <p:ext uri="{BB962C8B-B14F-4D97-AF65-F5344CB8AC3E}">
        <p14:creationId xmlns:p14="http://schemas.microsoft.com/office/powerpoint/2010/main" xmlns=""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ru-RU"/>
              <a:pPr/>
              <a:t>29.03.2016</a:t>
            </a:fld>
            <a:endParaRPr/>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Образец текста</a:t>
            </a:r>
          </a:p>
          <a:p>
            <a:pPr lvl="1"/>
            <a:r>
              <a:rPr/>
              <a:t>Второй уровень</a:t>
            </a:r>
          </a:p>
          <a:p>
            <a:pPr lvl="2"/>
            <a:r>
              <a:rPr/>
              <a:t>Третий уровень</a:t>
            </a:r>
          </a:p>
          <a:p>
            <a:pPr lvl="3"/>
            <a:r>
              <a:rPr/>
              <a:t>Четвертый уровень</a:t>
            </a:r>
          </a:p>
          <a:p>
            <a:pPr lvl="4"/>
            <a:r>
              <a:rPr/>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pPr/>
              <a:t>‹#›</a:t>
            </a:fld>
            <a:endParaRPr/>
          </a:p>
        </p:txBody>
      </p:sp>
    </p:spTree>
    <p:extLst>
      <p:ext uri="{BB962C8B-B14F-4D97-AF65-F5344CB8AC3E}">
        <p14:creationId xmlns:p14="http://schemas.microsoft.com/office/powerpoint/2010/main" xmlns=""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Прямоугольник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9" name="Rounded Прямоугольник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0" name="Round Same Side Corner Прямоугольник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grpSp>
      <p:sp>
        <p:nvSpPr>
          <p:cNvPr id="2" name="Заголовок 1"/>
          <p:cNvSpPr>
            <a:spLocks noGrp="1"/>
          </p:cNvSpPr>
          <p:nvPr>
            <p:ph type="ctrTitle"/>
          </p:nvPr>
        </p:nvSpPr>
        <p:spPr>
          <a:xfrm>
            <a:off x="1828324" y="362396"/>
            <a:ext cx="9141619" cy="1676400"/>
          </a:xfrm>
        </p:spPr>
        <p:txBody>
          <a:bodyPr>
            <a:noAutofit/>
          </a:bodyPr>
          <a:lstStyle>
            <a:lvl1pPr>
              <a:lnSpc>
                <a:spcPct val="80000"/>
              </a:lnSpc>
              <a:defRPr sz="6000"/>
            </a:lvl1pPr>
          </a:lstStyle>
          <a:p>
            <a:r>
              <a:rPr lang="ru-RU" noProof="0" smtClean="0"/>
              <a:t>Образец заголовка</a:t>
            </a:r>
            <a:endParaRPr lang="ru-RU" noProof="0" dirty="0"/>
          </a:p>
        </p:txBody>
      </p:sp>
      <p:sp>
        <p:nvSpPr>
          <p:cNvPr id="3" name="Подзаголовок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ru-RU" noProof="0" smtClean="0"/>
              <a:t>Образец подзаголовка</a:t>
            </a:r>
            <a:endParaRPr lang="ru-RU" noProof="0" dirty="0"/>
          </a:p>
        </p:txBody>
      </p:sp>
      <p:sp>
        <p:nvSpPr>
          <p:cNvPr id="4" name="Дата 3"/>
          <p:cNvSpPr>
            <a:spLocks noGrp="1"/>
          </p:cNvSpPr>
          <p:nvPr>
            <p:ph type="dt" sz="half" idx="10"/>
          </p:nvPr>
        </p:nvSpPr>
        <p:spPr/>
        <p:txBody>
          <a:bodyPr/>
          <a:lstStyle/>
          <a:p>
            <a:fld id="{A7209051-6E81-43E8-9099-FF6A0C3DCFE8}" type="datetime1">
              <a:rPr lang="ru-RU" noProof="0" smtClean="0"/>
              <a:pPr/>
              <a:t>29.03.2016</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38875101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a:xfrm>
            <a:off x="1218883" y="1600200"/>
            <a:ext cx="9751060" cy="4572000"/>
          </a:xfrm>
        </p:spPr>
        <p:txBody>
          <a:bodyPr vert="eaVert"/>
          <a:lstStyle>
            <a:lvl5pPr>
              <a:defRPr/>
            </a:lvl5pPr>
            <a:lvl6pPr>
              <a:defRPr/>
            </a:lvl6pPr>
            <a:lvl7pPr>
              <a:defRPr/>
            </a:lvl7pPr>
            <a:lvl8pPr>
              <a:defRPr baseline="0"/>
            </a:lvl8pPr>
            <a:lvl9pPr>
              <a:defRPr baseline="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EDCEAB04-7709-4C1E-A61A-74684A0170FC}" type="datetime1">
              <a:rPr lang="ru-RU" noProof="0" smtClean="0"/>
              <a:pPr/>
              <a:t>29.03.2016</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26408258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Прямоугольник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9" name="Rounded Прямоугольник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0" name="Round Same Side Corner Прямоугольник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grpSp>
      <p:grpSp>
        <p:nvGrpSpPr>
          <p:cNvPr id="15" name="bottom graphic"/>
          <p:cNvGrpSpPr/>
          <p:nvPr/>
        </p:nvGrpSpPr>
        <p:grpSpPr>
          <a:xfrm>
            <a:off x="0" y="5395517"/>
            <a:ext cx="12188825" cy="1462483"/>
            <a:chOff x="0" y="4046638"/>
            <a:chExt cx="9144000" cy="1096862"/>
          </a:xfrm>
        </p:grpSpPr>
        <p:sp>
          <p:nvSpPr>
            <p:cNvPr id="16" name="Полилиния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7" name="Прямоугольник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noProof="0" dirty="0"/>
            </a:p>
          </p:txBody>
        </p:sp>
      </p:grpSp>
      <p:sp>
        <p:nvSpPr>
          <p:cNvPr id="2" name="Вертикальный заголовок 1"/>
          <p:cNvSpPr>
            <a:spLocks noGrp="1"/>
          </p:cNvSpPr>
          <p:nvPr>
            <p:ph type="title" orient="vert"/>
          </p:nvPr>
        </p:nvSpPr>
        <p:spPr>
          <a:xfrm>
            <a:off x="9751060" y="1150514"/>
            <a:ext cx="1828324" cy="5021685"/>
          </a:xfrm>
        </p:spPr>
        <p:txBody>
          <a:bodyPr vert="eaVert"/>
          <a:lstStyle/>
          <a:p>
            <a:r>
              <a:rPr lang="ru-RU" noProof="0" smtClean="0"/>
              <a:t>Образец заголовка</a:t>
            </a:r>
            <a:endParaRPr lang="ru-RU" noProof="0" dirty="0"/>
          </a:p>
        </p:txBody>
      </p:sp>
      <p:sp>
        <p:nvSpPr>
          <p:cNvPr id="3" name="Вертикальный текст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0C79BD0D-E0B1-4CED-AC65-708AC79EB9CD}" type="datetime1">
              <a:rPr lang="ru-RU" noProof="0" smtClean="0"/>
              <a:pPr/>
              <a:t>29.03.2016</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816448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idx="1"/>
          </p:nvPr>
        </p:nvSpPr>
        <p:spPr/>
        <p:txBody>
          <a:bodyPr/>
          <a:lstStyle>
            <a:lvl5pPr>
              <a:defRPr/>
            </a:lvl5pPr>
            <a:lvl6pPr>
              <a:defRPr/>
            </a:lvl6pPr>
            <a:lvl7pPr>
              <a:defRPr/>
            </a:lvl7pPr>
            <a:lvl8pPr>
              <a:defRPr/>
            </a:lvl8pPr>
            <a:lvl9pPr>
              <a:defRPr/>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Дата 3"/>
          <p:cNvSpPr>
            <a:spLocks noGrp="1"/>
          </p:cNvSpPr>
          <p:nvPr>
            <p:ph type="dt" sz="half" idx="10"/>
          </p:nvPr>
        </p:nvSpPr>
        <p:spPr/>
        <p:txBody>
          <a:bodyPr/>
          <a:lstStyle/>
          <a:p>
            <a:fld id="{0CC3EA6D-DF0B-4D4B-B359-5F1D1D0E30A4}" type="datetime1">
              <a:rPr lang="ru-RU" noProof="0" smtClean="0"/>
              <a:pPr/>
              <a:t>29.03.2016</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34351507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Скругленный прямоугольник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9" name="Скругленный прямоугольник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0" name="Прямоугольник с двумя скругленными соседними углами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grpSp>
      <p:grpSp>
        <p:nvGrpSpPr>
          <p:cNvPr id="19" name="bottom graphic"/>
          <p:cNvGrpSpPr/>
          <p:nvPr/>
        </p:nvGrpSpPr>
        <p:grpSpPr>
          <a:xfrm>
            <a:off x="0" y="5409216"/>
            <a:ext cx="12188825" cy="1462483"/>
            <a:chOff x="0" y="4056912"/>
            <a:chExt cx="9144000" cy="1096862"/>
          </a:xfrm>
        </p:grpSpPr>
        <p:sp>
          <p:nvSpPr>
            <p:cNvPr id="20" name="Полилиния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21" name="Прямоугольник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noProof="0" dirty="0"/>
            </a:p>
          </p:txBody>
        </p:sp>
      </p:grpSp>
      <p:sp>
        <p:nvSpPr>
          <p:cNvPr id="2" name="Заголовок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ru-RU" noProof="0" smtClean="0"/>
              <a:t>Образец текста</a:t>
            </a:r>
          </a:p>
        </p:txBody>
      </p:sp>
      <p:sp>
        <p:nvSpPr>
          <p:cNvPr id="4" name="Дата 3"/>
          <p:cNvSpPr>
            <a:spLocks noGrp="1"/>
          </p:cNvSpPr>
          <p:nvPr>
            <p:ph type="dt" sz="half" idx="10"/>
          </p:nvPr>
        </p:nvSpPr>
        <p:spPr/>
        <p:txBody>
          <a:bodyPr/>
          <a:lstStyle/>
          <a:p>
            <a:fld id="{977EDB99-15BC-4479-BAC5-1E502E66917A}" type="datetime1">
              <a:rPr lang="ru-RU" noProof="0" smtClean="0"/>
              <a:pPr/>
              <a:t>29.03.2016</a:t>
            </a:fld>
            <a:endParaRPr lang="ru-RU" noProof="0" dirty="0"/>
          </a:p>
        </p:txBody>
      </p:sp>
      <p:sp>
        <p:nvSpPr>
          <p:cNvPr id="5" name="Нижний колонтитул 4"/>
          <p:cNvSpPr>
            <a:spLocks noGrp="1"/>
          </p:cNvSpPr>
          <p:nvPr>
            <p:ph type="ftr" sz="quarter" idx="11"/>
          </p:nvPr>
        </p:nvSpPr>
        <p:spPr/>
        <p:txBody>
          <a:bodyPr/>
          <a:lstStyle/>
          <a:p>
            <a:endParaRPr lang="ru-RU" noProof="0" dirty="0"/>
          </a:p>
        </p:txBody>
      </p:sp>
      <p:sp>
        <p:nvSpPr>
          <p:cNvPr id="6" name="Номер слайда 5"/>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14356934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Объект 2"/>
          <p:cNvSpPr>
            <a:spLocks noGrp="1"/>
          </p:cNvSpPr>
          <p:nvPr>
            <p:ph sz="half" idx="1"/>
          </p:nvPr>
        </p:nvSpPr>
        <p:spPr>
          <a:xfrm>
            <a:off x="121888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Объект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Дата 4"/>
          <p:cNvSpPr>
            <a:spLocks noGrp="1"/>
          </p:cNvSpPr>
          <p:nvPr>
            <p:ph type="dt" sz="half" idx="10"/>
          </p:nvPr>
        </p:nvSpPr>
        <p:spPr/>
        <p:txBody>
          <a:bodyPr/>
          <a:lstStyle/>
          <a:p>
            <a:fld id="{4067C2A3-CD19-48AB-9F64-ECCF75182EDD}" type="datetime1">
              <a:rPr lang="ru-RU" noProof="0" smtClean="0"/>
              <a:pPr/>
              <a:t>29.03.2016</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12977962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8883" y="152400"/>
            <a:ext cx="9751060" cy="1295400"/>
          </a:xfrm>
        </p:spPr>
        <p:txBody>
          <a:bodyPr/>
          <a:lstStyle>
            <a:lvl1pPr>
              <a:defRPr/>
            </a:lvl1pPr>
          </a:lstStyle>
          <a:p>
            <a:r>
              <a:rPr lang="ru-RU" noProof="0" smtClean="0"/>
              <a:t>Образец заголовка</a:t>
            </a:r>
            <a:endParaRPr lang="ru-RU" noProof="0" dirty="0"/>
          </a:p>
        </p:txBody>
      </p:sp>
      <p:sp>
        <p:nvSpPr>
          <p:cNvPr id="3" name="Текст 2"/>
          <p:cNvSpPr>
            <a:spLocks noGrp="1"/>
          </p:cNvSpPr>
          <p:nvPr>
            <p:ph type="body" idx="1"/>
          </p:nvPr>
        </p:nvSpPr>
        <p:spPr>
          <a:xfrm>
            <a:off x="1218882" y="1596571"/>
            <a:ext cx="4875530" cy="816429"/>
          </a:xfrm>
        </p:spPr>
        <p:txBody>
          <a:bodyPr anchor="ctr">
            <a:normAutofit/>
          </a:bodyPr>
          <a:lstStyle>
            <a:lvl1pPr marL="0" indent="0">
              <a:buNone/>
              <a:defRPr sz="2800" b="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ru-RU" noProof="0" smtClean="0"/>
              <a:t>Образец текста</a:t>
            </a:r>
          </a:p>
        </p:txBody>
      </p:sp>
      <p:sp>
        <p:nvSpPr>
          <p:cNvPr id="4" name="Объект 3"/>
          <p:cNvSpPr>
            <a:spLocks noGrp="1"/>
          </p:cNvSpPr>
          <p:nvPr>
            <p:ph sz="half" idx="2"/>
          </p:nvPr>
        </p:nvSpPr>
        <p:spPr>
          <a:xfrm>
            <a:off x="121888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5" name="Текст 4"/>
          <p:cNvSpPr>
            <a:spLocks noGrp="1"/>
          </p:cNvSpPr>
          <p:nvPr>
            <p:ph type="body" sz="quarter" idx="3"/>
          </p:nvPr>
        </p:nvSpPr>
        <p:spPr>
          <a:xfrm>
            <a:off x="6094412" y="1596571"/>
            <a:ext cx="4875530" cy="816429"/>
          </a:xfrm>
        </p:spPr>
        <p:txBody>
          <a:bodyPr anchor="ctr">
            <a:normAutofit/>
          </a:bodyPr>
          <a:lstStyle>
            <a:lvl1pPr marL="0" indent="0">
              <a:buNone/>
              <a:defRPr sz="2800" b="0">
                <a:solidFill>
                  <a:schemeClr val="accent1"/>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ru-RU" noProof="0" smtClean="0"/>
              <a:t>Образец текста</a:t>
            </a:r>
          </a:p>
        </p:txBody>
      </p:sp>
      <p:sp>
        <p:nvSpPr>
          <p:cNvPr id="6" name="Объект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7" name="Дата 6"/>
          <p:cNvSpPr>
            <a:spLocks noGrp="1"/>
          </p:cNvSpPr>
          <p:nvPr>
            <p:ph type="dt" sz="half" idx="10"/>
          </p:nvPr>
        </p:nvSpPr>
        <p:spPr/>
        <p:txBody>
          <a:bodyPr/>
          <a:lstStyle/>
          <a:p>
            <a:fld id="{0363E8C1-7C87-4705-AB97-8CD17D208E3F}" type="datetime1">
              <a:rPr lang="ru-RU" noProof="0" smtClean="0"/>
              <a:pPr/>
              <a:t>29.03.2016</a:t>
            </a:fld>
            <a:endParaRPr lang="ru-RU" noProof="0" dirty="0"/>
          </a:p>
        </p:txBody>
      </p:sp>
      <p:sp>
        <p:nvSpPr>
          <p:cNvPr id="8" name="Нижний колонтитул 7"/>
          <p:cNvSpPr>
            <a:spLocks noGrp="1"/>
          </p:cNvSpPr>
          <p:nvPr>
            <p:ph type="ftr" sz="quarter" idx="11"/>
          </p:nvPr>
        </p:nvSpPr>
        <p:spPr/>
        <p:txBody>
          <a:bodyPr/>
          <a:lstStyle/>
          <a:p>
            <a:endParaRPr lang="ru-RU" noProof="0" dirty="0"/>
          </a:p>
        </p:txBody>
      </p:sp>
      <p:sp>
        <p:nvSpPr>
          <p:cNvPr id="9" name="Номер слайда 8"/>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4870399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dirty="0"/>
          </a:p>
        </p:txBody>
      </p:sp>
      <p:sp>
        <p:nvSpPr>
          <p:cNvPr id="3" name="Дата 2"/>
          <p:cNvSpPr>
            <a:spLocks noGrp="1"/>
          </p:cNvSpPr>
          <p:nvPr>
            <p:ph type="dt" sz="half" idx="10"/>
          </p:nvPr>
        </p:nvSpPr>
        <p:spPr/>
        <p:txBody>
          <a:bodyPr/>
          <a:lstStyle/>
          <a:p>
            <a:fld id="{E20C624E-DF92-4841-B9B9-DD11AA239B85}" type="datetime1">
              <a:rPr lang="ru-RU" noProof="0" smtClean="0"/>
              <a:pPr/>
              <a:t>29.03.2016</a:t>
            </a:fld>
            <a:endParaRPr lang="ru-RU" noProof="0" dirty="0"/>
          </a:p>
        </p:txBody>
      </p:sp>
      <p:sp>
        <p:nvSpPr>
          <p:cNvPr id="4" name="Нижний колонтитул 3"/>
          <p:cNvSpPr>
            <a:spLocks noGrp="1"/>
          </p:cNvSpPr>
          <p:nvPr>
            <p:ph type="ftr" sz="quarter" idx="11"/>
          </p:nvPr>
        </p:nvSpPr>
        <p:spPr/>
        <p:txBody>
          <a:bodyPr/>
          <a:lstStyle/>
          <a:p>
            <a:endParaRPr lang="ru-RU" noProof="0" dirty="0"/>
          </a:p>
        </p:txBody>
      </p:sp>
      <p:sp>
        <p:nvSpPr>
          <p:cNvPr id="5" name="Номер слайда 4"/>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969031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Полилиния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0" name="Прямоугольник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noProof="0" dirty="0"/>
            </a:p>
          </p:txBody>
        </p:sp>
      </p:grpSp>
      <p:sp>
        <p:nvSpPr>
          <p:cNvPr id="2" name="Дата 1"/>
          <p:cNvSpPr>
            <a:spLocks noGrp="1"/>
          </p:cNvSpPr>
          <p:nvPr>
            <p:ph type="dt" sz="half" idx="10"/>
          </p:nvPr>
        </p:nvSpPr>
        <p:spPr/>
        <p:txBody>
          <a:bodyPr/>
          <a:lstStyle/>
          <a:p>
            <a:fld id="{FBDA3AE1-4360-4D5B-BDBC-656B872DD533}" type="datetime1">
              <a:rPr lang="ru-RU" noProof="0" smtClean="0"/>
              <a:pPr/>
              <a:t>29.03.2016</a:t>
            </a:fld>
            <a:endParaRPr lang="ru-RU" noProof="0" dirty="0"/>
          </a:p>
        </p:txBody>
      </p:sp>
      <p:sp>
        <p:nvSpPr>
          <p:cNvPr id="3" name="Нижний колонтитул 2"/>
          <p:cNvSpPr>
            <a:spLocks noGrp="1"/>
          </p:cNvSpPr>
          <p:nvPr>
            <p:ph type="ftr" sz="quarter" idx="11"/>
          </p:nvPr>
        </p:nvSpPr>
        <p:spPr/>
        <p:txBody>
          <a:bodyPr/>
          <a:lstStyle/>
          <a:p>
            <a:endParaRPr lang="ru-RU" noProof="0" dirty="0"/>
          </a:p>
        </p:txBody>
      </p:sp>
      <p:sp>
        <p:nvSpPr>
          <p:cNvPr id="4" name="Номер слайда 3"/>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22253955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8883" y="152400"/>
            <a:ext cx="9751060" cy="1295400"/>
          </a:xfrm>
        </p:spPr>
        <p:txBody>
          <a:bodyPr anchor="b">
            <a:normAutofit/>
          </a:bodyPr>
          <a:lstStyle>
            <a:lvl1pPr algn="l">
              <a:defRPr sz="3600" b="0"/>
            </a:lvl1pPr>
          </a:lstStyle>
          <a:p>
            <a:r>
              <a:rPr lang="ru-RU" noProof="0" smtClean="0"/>
              <a:t>Образец заголовка</a:t>
            </a:r>
            <a:endParaRPr lang="ru-RU" noProof="0" dirty="0"/>
          </a:p>
        </p:txBody>
      </p:sp>
      <p:sp>
        <p:nvSpPr>
          <p:cNvPr id="3" name="Объект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dirty="0"/>
          </a:p>
        </p:txBody>
      </p:sp>
      <p:sp>
        <p:nvSpPr>
          <p:cNvPr id="4" name="Текст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ru-RU" noProof="0" smtClean="0"/>
              <a:t>Образец текста</a:t>
            </a:r>
          </a:p>
        </p:txBody>
      </p:sp>
      <p:sp>
        <p:nvSpPr>
          <p:cNvPr id="5" name="Дата 4"/>
          <p:cNvSpPr>
            <a:spLocks noGrp="1"/>
          </p:cNvSpPr>
          <p:nvPr>
            <p:ph type="dt" sz="half" idx="10"/>
          </p:nvPr>
        </p:nvSpPr>
        <p:spPr/>
        <p:txBody>
          <a:bodyPr/>
          <a:lstStyle/>
          <a:p>
            <a:fld id="{20990708-46A4-4851-883E-8DFB8939107E}" type="datetime1">
              <a:rPr lang="ru-RU" noProof="0" smtClean="0"/>
              <a:pPr/>
              <a:t>29.03.2016</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34839606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8883" y="152400"/>
            <a:ext cx="9751060" cy="1295400"/>
          </a:xfrm>
        </p:spPr>
        <p:txBody>
          <a:bodyPr anchor="b">
            <a:normAutofit/>
          </a:bodyPr>
          <a:lstStyle>
            <a:lvl1pPr algn="l">
              <a:defRPr sz="3600" b="0"/>
            </a:lvl1pPr>
          </a:lstStyle>
          <a:p>
            <a:r>
              <a:rPr lang="ru-RU" noProof="0" smtClean="0"/>
              <a:t>Образец заголовка</a:t>
            </a:r>
            <a:endParaRPr lang="ru-RU" noProof="0" dirty="0"/>
          </a:p>
        </p:txBody>
      </p:sp>
      <p:sp>
        <p:nvSpPr>
          <p:cNvPr id="3" name="Рисунок 2"/>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ru-RU" noProof="0" smtClean="0"/>
              <a:t>Вставка рисунка</a:t>
            </a:r>
            <a:endParaRPr lang="ru-RU" noProof="0" dirty="0"/>
          </a:p>
        </p:txBody>
      </p:sp>
      <p:sp>
        <p:nvSpPr>
          <p:cNvPr id="4" name="Текст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ru-RU" noProof="0" smtClean="0"/>
              <a:t>Образец текста</a:t>
            </a:r>
          </a:p>
        </p:txBody>
      </p:sp>
      <p:sp>
        <p:nvSpPr>
          <p:cNvPr id="5" name="Дата 4"/>
          <p:cNvSpPr>
            <a:spLocks noGrp="1"/>
          </p:cNvSpPr>
          <p:nvPr>
            <p:ph type="dt" sz="half" idx="10"/>
          </p:nvPr>
        </p:nvSpPr>
        <p:spPr/>
        <p:txBody>
          <a:bodyPr/>
          <a:lstStyle/>
          <a:p>
            <a:fld id="{AE88EFFC-86AE-4294-A319-CAFC2651994B}" type="datetime1">
              <a:rPr lang="ru-RU" noProof="0" smtClean="0"/>
              <a:pPr/>
              <a:t>29.03.2016</a:t>
            </a:fld>
            <a:endParaRPr lang="ru-RU" noProof="0" dirty="0"/>
          </a:p>
        </p:txBody>
      </p:sp>
      <p:sp>
        <p:nvSpPr>
          <p:cNvPr id="6" name="Нижний колонтитул 5"/>
          <p:cNvSpPr>
            <a:spLocks noGrp="1"/>
          </p:cNvSpPr>
          <p:nvPr>
            <p:ph type="ftr" sz="quarter" idx="11"/>
          </p:nvPr>
        </p:nvSpPr>
        <p:spPr/>
        <p:txBody>
          <a:bodyPr/>
          <a:lstStyle/>
          <a:p>
            <a:endParaRPr lang="ru-RU" noProof="0" dirty="0"/>
          </a:p>
        </p:txBody>
      </p:sp>
      <p:sp>
        <p:nvSpPr>
          <p:cNvPr id="7" name="Номер слайда 6"/>
          <p:cNvSpPr>
            <a:spLocks noGrp="1"/>
          </p:cNvSpPr>
          <p:nvPr>
            <p:ph type="sldNum" sz="quarter" idx="12"/>
          </p:nvPr>
        </p:nvSpPr>
        <p:spPr/>
        <p:txBody>
          <a:body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14429850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Полилиния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8" name="Прямоугольник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noProof="0" dirty="0"/>
            </a:p>
          </p:txBody>
        </p:sp>
      </p:grpSp>
      <p:grpSp>
        <p:nvGrpSpPr>
          <p:cNvPr id="7" name="squares"/>
          <p:cNvGrpSpPr/>
          <p:nvPr/>
        </p:nvGrpSpPr>
        <p:grpSpPr>
          <a:xfrm>
            <a:off x="1" y="800551"/>
            <a:ext cx="1063023" cy="524183"/>
            <a:chOff x="0" y="452558"/>
            <a:chExt cx="914400" cy="524182"/>
          </a:xfrm>
        </p:grpSpPr>
        <p:sp>
          <p:nvSpPr>
            <p:cNvPr id="8" name="Rounded Прямоугольник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9" name="Rounded Прямоугольник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sp>
          <p:nvSpPr>
            <p:cNvPr id="10" name="Round Same Side Corner Прямоугольник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noProof="0" dirty="0"/>
            </a:p>
          </p:txBody>
        </p:sp>
      </p:grpSp>
      <p:sp>
        <p:nvSpPr>
          <p:cNvPr id="5" name="Нижний колонтитул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endParaRPr lang="ru-RU" noProof="0" dirty="0"/>
          </a:p>
        </p:txBody>
      </p:sp>
      <p:sp>
        <p:nvSpPr>
          <p:cNvPr id="2" name="Заголовок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ru-RU" noProof="0" dirty="0" smtClean="0"/>
              <a:t>Образец заголовка</a:t>
            </a:r>
            <a:endParaRPr lang="ru-RU" noProof="0" dirty="0"/>
          </a:p>
        </p:txBody>
      </p:sp>
      <p:sp>
        <p:nvSpPr>
          <p:cNvPr id="3" name="Текст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ru-RU" noProof="0" dirty="0" smtClean="0"/>
              <a:t>Образец текста</a:t>
            </a:r>
          </a:p>
          <a:p>
            <a:pPr lvl="1"/>
            <a:r>
              <a:rPr lang="ru-RU" noProof="0" dirty="0" smtClean="0"/>
              <a:t>Второй уровень</a:t>
            </a:r>
          </a:p>
          <a:p>
            <a:pPr lvl="2"/>
            <a:r>
              <a:rPr lang="ru-RU" noProof="0" dirty="0" smtClean="0"/>
              <a:t>Третий уровень</a:t>
            </a:r>
          </a:p>
          <a:p>
            <a:pPr lvl="3"/>
            <a:r>
              <a:rPr lang="ru-RU" noProof="0" dirty="0" smtClean="0"/>
              <a:t>Четвертый уровень</a:t>
            </a:r>
          </a:p>
          <a:p>
            <a:pPr lvl="4"/>
            <a:r>
              <a:rPr lang="ru-RU" noProof="0" dirty="0" smtClean="0"/>
              <a:t>Пятый уровень</a:t>
            </a:r>
            <a:endParaRPr lang="ru-RU" noProof="0" dirty="0"/>
          </a:p>
        </p:txBody>
      </p:sp>
      <p:sp>
        <p:nvSpPr>
          <p:cNvPr id="4" name="Дата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ru-RU" noProof="0" smtClean="0"/>
              <a:pPr/>
              <a:t>29.03.2016</a:t>
            </a:fld>
            <a:endParaRPr lang="ru-RU" noProof="0" dirty="0"/>
          </a:p>
        </p:txBody>
      </p:sp>
      <p:sp>
        <p:nvSpPr>
          <p:cNvPr id="6" name="Номер слайда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lang="ru-RU" noProof="0" smtClean="0"/>
              <a:pPr/>
              <a:t>‹#›</a:t>
            </a:fld>
            <a:endParaRPr lang="ru-RU" noProof="0" dirty="0"/>
          </a:p>
        </p:txBody>
      </p:sp>
    </p:spTree>
    <p:extLst>
      <p:ext uri="{BB962C8B-B14F-4D97-AF65-F5344CB8AC3E}">
        <p14:creationId xmlns:p14="http://schemas.microsoft.com/office/powerpoint/2010/main" xmlns=""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3.xml"/><Relationship Id="rId5" Type="http://schemas.openxmlformats.org/officeDocument/2006/relationships/image" Target="../media/image5.gif"/><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liveinternet.ru/tags/%F2%E5%F0%EF%E5%ED%EE%E8%E4%FB/" TargetMode="External"/><Relationship Id="rId7" Type="http://schemas.openxmlformats.org/officeDocument/2006/relationships/image" Target="../media/image5.gif"/><Relationship Id="rId2" Type="http://schemas.openxmlformats.org/officeDocument/2006/relationships/hyperlink" Target="http://www.goodsmatrix.ru/glossary/229.html" TargetMode="External"/><Relationship Id="rId1" Type="http://schemas.openxmlformats.org/officeDocument/2006/relationships/slideLayout" Target="../slideLayouts/slideLayout2.xml"/><Relationship Id="rId6" Type="http://schemas.openxmlformats.org/officeDocument/2006/relationships/hyperlink" Target="http://stud.kz/referat/show/27173" TargetMode="External"/><Relationship Id="rId5" Type="http://schemas.openxmlformats.org/officeDocument/2006/relationships/hyperlink" Target="http://farmacomua.narod.ru/licorice/brief_3.htm" TargetMode="External"/><Relationship Id="rId4" Type="http://schemas.openxmlformats.org/officeDocument/2006/relationships/hyperlink" Target="http://referatkaz.kz/"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8.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gif"/><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05980" y="1052736"/>
            <a:ext cx="9433048" cy="3180653"/>
          </a:xfrm>
        </p:spPr>
        <p:style>
          <a:lnRef idx="1">
            <a:schemeClr val="accent1"/>
          </a:lnRef>
          <a:fillRef idx="3">
            <a:schemeClr val="accent1"/>
          </a:fillRef>
          <a:effectRef idx="2">
            <a:schemeClr val="accent1"/>
          </a:effectRef>
          <a:fontRef idx="minor">
            <a:schemeClr val="lt1"/>
          </a:fontRef>
        </p:style>
        <p:txBody>
          <a:bodyPr>
            <a:noAutofit/>
          </a:bodyPr>
          <a:lstStyle/>
          <a:p>
            <a:pPr algn="ctr" defTabSz="1216152">
              <a:spcBef>
                <a:spcPts val="0"/>
              </a:spcBef>
            </a:pP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en-US" sz="3200" b="1" dirty="0" smtClean="0">
                <a:solidFill>
                  <a:schemeClr val="bg1"/>
                </a:solidFill>
                <a:latin typeface="Times New Roman" pitchFamily="18" charset="0"/>
                <a:cs typeface="Times New Roman" pitchFamily="18" charset="0"/>
              </a:rPr>
              <a:t/>
            </a:r>
            <a:br>
              <a:rPr lang="en-US" sz="3200" b="1" dirty="0" smtClean="0">
                <a:solidFill>
                  <a:schemeClr val="bg1"/>
                </a:solidFill>
                <a:latin typeface="Times New Roman" pitchFamily="18" charset="0"/>
                <a:cs typeface="Times New Roman" pitchFamily="18" charset="0"/>
              </a:rPr>
            </a:br>
            <a:r>
              <a:rPr lang="kk-KZ" sz="3200" b="1" dirty="0" smtClean="0">
                <a:solidFill>
                  <a:schemeClr val="bg1"/>
                </a:solidFill>
                <a:latin typeface="Times New Roman" pitchFamily="18" charset="0"/>
                <a:cs typeface="Times New Roman" pitchFamily="18" charset="0"/>
              </a:rPr>
              <a:t>3 </a:t>
            </a:r>
            <a:r>
              <a:rPr lang="kk-KZ" sz="3200" b="1" dirty="0" smtClean="0">
                <a:solidFill>
                  <a:schemeClr val="bg1"/>
                </a:solidFill>
                <a:latin typeface="Times New Roman" pitchFamily="18" charset="0"/>
                <a:cs typeface="Times New Roman" pitchFamily="18" charset="0"/>
              </a:rPr>
              <a:t>СӨЖ. «Дәрілік  өсімдіктер –ББЗ тақырыбын «...интербелсенді әдістің бесінші ережесіне сәйкес топтық жұмыс ретінде қорғау</a:t>
            </a:r>
            <a:r>
              <a:rPr lang="ru-RU" sz="3200" b="1" dirty="0" smtClean="0">
                <a:solidFill>
                  <a:schemeClr val="bg1"/>
                </a:solidFill>
                <a:latin typeface="Times New Roman" pitchFamily="18" charset="0"/>
                <a:cs typeface="Times New Roman" pitchFamily="18" charset="0"/>
              </a:rPr>
              <a:t/>
            </a:r>
            <a:br>
              <a:rPr lang="ru-RU" sz="3200" b="1" dirty="0" smtClean="0">
                <a:solidFill>
                  <a:schemeClr val="bg1"/>
                </a:solidFill>
                <a:latin typeface="Times New Roman" pitchFamily="18" charset="0"/>
                <a:cs typeface="Times New Roman" pitchFamily="18" charset="0"/>
              </a:rPr>
            </a:br>
            <a:r>
              <a:rPr lang="ru-RU" sz="3200" b="1" dirty="0" smtClean="0">
                <a:solidFill>
                  <a:schemeClr val="bg1"/>
                </a:solidFill>
                <a:latin typeface="Times New Roman" pitchFamily="18" charset="0"/>
                <a:cs typeface="Times New Roman" pitchFamily="18" charset="0"/>
              </a:rPr>
              <a:t/>
            </a:r>
            <a:br>
              <a:rPr lang="ru-RU" sz="3200" b="1" dirty="0" smtClean="0">
                <a:solidFill>
                  <a:schemeClr val="bg1"/>
                </a:solidFill>
                <a:latin typeface="Times New Roman" pitchFamily="18" charset="0"/>
                <a:cs typeface="Times New Roman" pitchFamily="18" charset="0"/>
              </a:rPr>
            </a:br>
            <a:endParaRPr lang="ru-RU" sz="3200" b="1" i="0" dirty="0">
              <a:solidFill>
                <a:schemeClr val="bg1"/>
              </a:solidFill>
              <a:latin typeface="Times New Roman" pitchFamily="18" charset="0"/>
              <a:cs typeface="Times New Roman" pitchFamily="18" charset="0"/>
            </a:endParaRPr>
          </a:p>
        </p:txBody>
      </p:sp>
      <p:sp>
        <p:nvSpPr>
          <p:cNvPr id="8" name="Прямоугольник 7"/>
          <p:cNvSpPr/>
          <p:nvPr/>
        </p:nvSpPr>
        <p:spPr>
          <a:xfrm>
            <a:off x="837828" y="0"/>
            <a:ext cx="11521280" cy="830997"/>
          </a:xfrm>
          <a:prstGeom prst="rect">
            <a:avLst/>
          </a:prstGeom>
        </p:spPr>
        <p:txBody>
          <a:bodyPr wrap="square">
            <a:spAutoFit/>
          </a:bodyPr>
          <a:lstStyle/>
          <a:p>
            <a:pPr algn="ctr"/>
            <a:r>
              <a:rPr lang="kk-KZ"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Әл </a:t>
            </a:r>
            <a:r>
              <a:rPr lang="ru-RU"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r>
              <a:rPr lang="kk-KZ"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Фараби атындағы Қазақ Ұлттық университеті</a:t>
            </a:r>
          </a:p>
          <a:p>
            <a:pPr algn="ctr"/>
            <a:r>
              <a:rPr lang="kk-KZ"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Биология және биотехнология факультеті</a:t>
            </a:r>
            <a:endParaRPr lang="ru-RU"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620688"/>
            <a:ext cx="2232025" cy="2457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604" name="Picture 4" descr="http://im5.asset.yvimg.kz/userimages/mrojin/oPhVXHL2A0l2CAefl0UZc9PrlMDh47.jpg"/>
          <p:cNvPicPr>
            <a:picLocks noChangeAspect="1" noChangeArrowheads="1"/>
          </p:cNvPicPr>
          <p:nvPr/>
        </p:nvPicPr>
        <p:blipFill>
          <a:blip r:embed="rId3" cstate="print"/>
          <a:srcRect/>
          <a:stretch>
            <a:fillRect/>
          </a:stretch>
        </p:blipFill>
        <p:spPr bwMode="auto">
          <a:xfrm>
            <a:off x="261764" y="4797152"/>
            <a:ext cx="2540262" cy="1692450"/>
          </a:xfrm>
          <a:prstGeom prst="rect">
            <a:avLst/>
          </a:prstGeom>
          <a:ln>
            <a:noFill/>
          </a:ln>
          <a:effectLst>
            <a:outerShdw blurRad="292100" dist="139700" dir="2700000" algn="tl" rotWithShape="0">
              <a:srgbClr val="333333">
                <a:alpha val="65000"/>
              </a:srgbClr>
            </a:outerShdw>
          </a:effectLst>
        </p:spPr>
      </p:pic>
      <p:pic>
        <p:nvPicPr>
          <p:cNvPr id="25606" name="Picture 6" descr="http://img.happy-giraffe.ru/thumbs/580x1000/241994/53b49d67130c969d5cd776fc6e5fd06d.JPG"/>
          <p:cNvPicPr>
            <a:picLocks noChangeAspect="1" noChangeArrowheads="1"/>
          </p:cNvPicPr>
          <p:nvPr/>
        </p:nvPicPr>
        <p:blipFill>
          <a:blip r:embed="rId4" cstate="print"/>
          <a:srcRect/>
          <a:stretch>
            <a:fillRect/>
          </a:stretch>
        </p:blipFill>
        <p:spPr bwMode="auto">
          <a:xfrm>
            <a:off x="3790156" y="4725144"/>
            <a:ext cx="4857750" cy="18383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5" descr="0000"/>
          <p:cNvPicPr>
            <a:picLocks noChangeAspect="1" noChangeArrowheads="1" noCrop="1"/>
          </p:cNvPicPr>
          <p:nvPr/>
        </p:nvPicPr>
        <p:blipFill>
          <a:blip r:embed="rId5" cstate="print"/>
          <a:srcRect/>
          <a:stretch>
            <a:fillRect/>
          </a:stretch>
        </p:blipFill>
        <p:spPr bwMode="auto">
          <a:xfrm flipH="1">
            <a:off x="9694812" y="4653136"/>
            <a:ext cx="2008187" cy="1725613"/>
          </a:xfrm>
          <a:prstGeom prst="rect">
            <a:avLst/>
          </a:prstGeom>
          <a:noFill/>
          <a:ln w="9525">
            <a:noFill/>
            <a:miter lim="800000"/>
            <a:headEnd/>
            <a:tailEnd/>
          </a:ln>
        </p:spPr>
      </p:pic>
    </p:spTree>
    <p:extLst>
      <p:ext uri="{BB962C8B-B14F-4D97-AF65-F5344CB8AC3E}">
        <p14:creationId xmlns:p14="http://schemas.microsoft.com/office/powerpoint/2010/main" xmlns="" val="28018350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81844" y="1988840"/>
            <a:ext cx="10657184" cy="3168352"/>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kk-KZ" dirty="0" smtClean="0"/>
              <a:t>Алкалойдтар  белгілі физиологиялық белсенділігі, құрамында азоты бар органикалық заттар жатады. Бұл заттар </a:t>
            </a:r>
            <a:r>
              <a:rPr lang="en-US" dirty="0" err="1" smtClean="0"/>
              <a:t>Alkaly</a:t>
            </a:r>
            <a:r>
              <a:rPr lang="en-US" dirty="0" smtClean="0"/>
              <a:t> </a:t>
            </a:r>
            <a:r>
              <a:rPr lang="kk-KZ" dirty="0" smtClean="0"/>
              <a:t>деген латын сөзінен шыққан.</a:t>
            </a:r>
          </a:p>
          <a:p>
            <a:r>
              <a:rPr lang="kk-KZ" dirty="0" smtClean="0"/>
              <a:t>Өсімдіктерде шамамен 4000-10000 жуық алкалойдтың фармакологиялық қасиеті зерттелген.</a:t>
            </a:r>
          </a:p>
          <a:p>
            <a:r>
              <a:rPr lang="kk-KZ" dirty="0" smtClean="0"/>
              <a:t>Басқа ББз-мен салыстырғанда өздерінің өте улы әсерімен ерекшеленеді.</a:t>
            </a:r>
            <a:endParaRPr lang="ru-RU" dirty="0"/>
          </a:p>
        </p:txBody>
      </p:sp>
      <p:sp>
        <p:nvSpPr>
          <p:cNvPr id="5" name="Прямоугольник 4"/>
          <p:cNvSpPr/>
          <p:nvPr/>
        </p:nvSpPr>
        <p:spPr>
          <a:xfrm>
            <a:off x="3646140" y="404664"/>
            <a:ext cx="4196405" cy="707886"/>
          </a:xfrm>
          <a:prstGeom prst="rect">
            <a:avLst/>
          </a:prstGeom>
        </p:spPr>
        <p:txBody>
          <a:bodyPr wrap="none">
            <a:spAutoFit/>
          </a:bodyPr>
          <a:lstStyle/>
          <a:p>
            <a:r>
              <a:rPr lang="kk-KZ"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Алкалойдтар</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7" name="Picture 5" descr="0000"/>
          <p:cNvPicPr>
            <a:picLocks noChangeAspect="1" noChangeArrowheads="1" noCrop="1"/>
          </p:cNvPicPr>
          <p:nvPr/>
        </p:nvPicPr>
        <p:blipFill>
          <a:blip r:embed="rId2" cstate="print"/>
          <a:srcRect/>
          <a:stretch>
            <a:fillRect/>
          </a:stretch>
        </p:blipFill>
        <p:spPr bwMode="auto">
          <a:xfrm flipH="1">
            <a:off x="0" y="5132387"/>
            <a:ext cx="2008187" cy="17256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13892" y="476672"/>
            <a:ext cx="9865361" cy="796086"/>
          </a:xfrm>
        </p:spPr>
        <p:style>
          <a:lnRef idx="1">
            <a:schemeClr val="accent2"/>
          </a:lnRef>
          <a:fillRef idx="3">
            <a:schemeClr val="accent2"/>
          </a:fillRef>
          <a:effectRef idx="2">
            <a:schemeClr val="accent2"/>
          </a:effectRef>
          <a:fontRef idx="minor">
            <a:schemeClr val="lt1"/>
          </a:fontRef>
        </p:style>
        <p:txBody>
          <a:bodyPr>
            <a:normAutofit/>
          </a:bodyPr>
          <a:lstStyle/>
          <a:p>
            <a:pPr algn="ctr"/>
            <a:r>
              <a:rPr lang="kk-KZ" dirty="0" smtClean="0"/>
              <a:t>Алкалоидтар </a:t>
            </a:r>
            <a:endParaRPr lang="ru-RU" dirty="0"/>
          </a:p>
        </p:txBody>
      </p:sp>
      <p:sp>
        <p:nvSpPr>
          <p:cNvPr id="3" name="Содержимое 2"/>
          <p:cNvSpPr>
            <a:spLocks noGrp="1"/>
          </p:cNvSpPr>
          <p:nvPr>
            <p:ph idx="1"/>
          </p:nvPr>
        </p:nvSpPr>
        <p:spPr>
          <a:xfrm>
            <a:off x="190409" y="2000240"/>
            <a:ext cx="5237422" cy="2143140"/>
          </a:xfrm>
        </p:spPr>
        <p:style>
          <a:lnRef idx="1">
            <a:schemeClr val="accent4"/>
          </a:lnRef>
          <a:fillRef idx="2">
            <a:schemeClr val="accent4"/>
          </a:fillRef>
          <a:effectRef idx="1">
            <a:schemeClr val="accent4"/>
          </a:effectRef>
          <a:fontRef idx="minor">
            <a:schemeClr val="dk1"/>
          </a:fontRef>
        </p:style>
        <p:txBody>
          <a:bodyPr>
            <a:normAutofit fontScale="47500" lnSpcReduction="20000"/>
          </a:bodyPr>
          <a:lstStyle/>
          <a:p>
            <a:pPr algn="ctr">
              <a:buNone/>
            </a:pPr>
            <a:r>
              <a:rPr lang="kk-KZ" b="1" dirty="0" smtClean="0"/>
              <a:t>Ациклді алкалоидтар</a:t>
            </a:r>
          </a:p>
          <a:p>
            <a:pPr>
              <a:buNone/>
            </a:pPr>
            <a:r>
              <a:rPr lang="kk-KZ" dirty="0" smtClean="0"/>
              <a:t>Негізгі өкілі Қырықбуын қылша</a:t>
            </a:r>
          </a:p>
          <a:p>
            <a:pPr>
              <a:buNone/>
            </a:pPr>
            <a:r>
              <a:rPr lang="kk-KZ" dirty="0" smtClean="0"/>
              <a:t>Медицинада пайдаланады:</a:t>
            </a:r>
          </a:p>
          <a:p>
            <a:r>
              <a:rPr lang="kk-KZ" dirty="0" smtClean="0"/>
              <a:t>Бронхы астмасында;</a:t>
            </a:r>
          </a:p>
          <a:p>
            <a:r>
              <a:rPr lang="kk-KZ" dirty="0" smtClean="0"/>
              <a:t>Рахит болғанда;</a:t>
            </a:r>
          </a:p>
          <a:p>
            <a:r>
              <a:rPr lang="kk-KZ" dirty="0" smtClean="0"/>
              <a:t>Қабынуда  және т.б.</a:t>
            </a:r>
            <a:endParaRPr lang="ru-RU" dirty="0"/>
          </a:p>
        </p:txBody>
      </p:sp>
      <p:sp>
        <p:nvSpPr>
          <p:cNvPr id="4" name="Содержимое 2"/>
          <p:cNvSpPr txBox="1">
            <a:spLocks/>
          </p:cNvSpPr>
          <p:nvPr/>
        </p:nvSpPr>
        <p:spPr>
          <a:xfrm>
            <a:off x="3332863" y="4429132"/>
            <a:ext cx="5237422" cy="2214578"/>
          </a:xfrm>
          <a:prstGeom prst="rect">
            <a:avLst/>
          </a:prstGeom>
        </p:spPr>
        <p:style>
          <a:lnRef idx="1">
            <a:schemeClr val="accent4"/>
          </a:lnRef>
          <a:fillRef idx="2">
            <a:schemeClr val="accent4"/>
          </a:fillRef>
          <a:effectRef idx="1">
            <a:schemeClr val="accent4"/>
          </a:effectRef>
          <a:fontRef idx="minor">
            <a:schemeClr val="dk1"/>
          </a:fontRef>
        </p:style>
        <p:txBody>
          <a:bodyPr vert="horz">
            <a:normAutofit fontScale="70000" lnSpcReduction="20000"/>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r>
              <a:rPr kumimoji="0" lang="kk-KZ" sz="2600" b="1" i="0" u="none" strike="noStrike" kern="1200" cap="none" spc="0" normalizeH="0" baseline="0" noProof="0" dirty="0" smtClean="0">
                <a:ln>
                  <a:noFill/>
                </a:ln>
                <a:solidFill>
                  <a:schemeClr val="dk1"/>
                </a:solidFill>
                <a:effectLst/>
                <a:uLnTx/>
                <a:uFillTx/>
                <a:latin typeface="+mn-lt"/>
                <a:ea typeface="+mn-ea"/>
                <a:cs typeface="+mn-cs"/>
              </a:rPr>
              <a:t>Пиридинді</a:t>
            </a:r>
            <a:r>
              <a:rPr kumimoji="0" lang="kk-KZ" sz="2600" b="1" i="0" u="none" strike="noStrike" kern="1200" cap="none" spc="0" normalizeH="0" noProof="0" dirty="0" smtClean="0">
                <a:ln>
                  <a:noFill/>
                </a:ln>
                <a:solidFill>
                  <a:schemeClr val="dk1"/>
                </a:solidFill>
                <a:effectLst/>
                <a:uLnTx/>
                <a:uFillTx/>
                <a:latin typeface="+mn-lt"/>
                <a:ea typeface="+mn-ea"/>
                <a:cs typeface="+mn-cs"/>
              </a:rPr>
              <a:t> және пиперинді</a:t>
            </a: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lang="kk-KZ" sz="2600" baseline="0" dirty="0" smtClean="0"/>
              <a:t>Негізгі өкілі – итсигек;</a:t>
            </a: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kk-KZ" sz="2600" b="0" i="0" u="none" strike="noStrike" kern="1200" cap="none" spc="0" normalizeH="0" noProof="0" dirty="0" smtClean="0">
                <a:ln>
                  <a:noFill/>
                </a:ln>
                <a:solidFill>
                  <a:schemeClr val="dk1"/>
                </a:solidFill>
                <a:effectLst/>
                <a:uLnTx/>
                <a:uFillTx/>
                <a:latin typeface="+mn-lt"/>
                <a:ea typeface="+mn-ea"/>
                <a:cs typeface="+mn-cs"/>
              </a:rPr>
              <a:t>Медицинада 2 түрлі препаратын пайдаланады:</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kk-KZ" sz="2600" baseline="0" dirty="0" smtClean="0"/>
              <a:t>Анабазин</a:t>
            </a:r>
            <a:r>
              <a:rPr lang="kk-KZ" sz="2600" dirty="0" smtClean="0"/>
              <a:t> гидрохлорді – темекіні қою үшін;</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kk-KZ" sz="2600" b="0" i="0" u="none" strike="noStrike" kern="1200" cap="none" spc="0" normalizeH="0" baseline="0" noProof="0" dirty="0" smtClean="0">
                <a:ln>
                  <a:noFill/>
                </a:ln>
                <a:solidFill>
                  <a:schemeClr val="dk1"/>
                </a:solidFill>
                <a:effectLst/>
                <a:uLnTx/>
                <a:uFillTx/>
                <a:latin typeface="+mn-lt"/>
                <a:ea typeface="+mn-ea"/>
                <a:cs typeface="+mn-cs"/>
              </a:rPr>
              <a:t>Анабазин сульфаты – никотин қышқылын</a:t>
            </a:r>
            <a:r>
              <a:rPr kumimoji="0" lang="kk-KZ" sz="2600" b="0" i="0" u="none" strike="noStrike" kern="1200" cap="none" spc="0" normalizeH="0" noProof="0" dirty="0" smtClean="0">
                <a:ln>
                  <a:noFill/>
                </a:ln>
                <a:solidFill>
                  <a:schemeClr val="dk1"/>
                </a:solidFill>
                <a:effectLst/>
                <a:uLnTx/>
                <a:uFillTx/>
                <a:latin typeface="+mn-lt"/>
                <a:ea typeface="+mn-ea"/>
                <a:cs typeface="+mn-cs"/>
              </a:rPr>
              <a:t> алуда</a:t>
            </a:r>
            <a:endParaRPr kumimoji="0" lang="ru-RU" sz="2600" b="0" i="0" u="none" strike="noStrike" kern="1200" cap="none" spc="0" normalizeH="0" baseline="0" noProof="0" dirty="0">
              <a:ln>
                <a:noFill/>
              </a:ln>
              <a:solidFill>
                <a:schemeClr val="dk1"/>
              </a:solidFill>
              <a:effectLst/>
              <a:uLnTx/>
              <a:uFillTx/>
              <a:latin typeface="+mn-lt"/>
              <a:ea typeface="+mn-ea"/>
              <a:cs typeface="+mn-cs"/>
            </a:endParaRPr>
          </a:p>
        </p:txBody>
      </p:sp>
      <p:sp>
        <p:nvSpPr>
          <p:cNvPr id="5" name="Содержимое 2"/>
          <p:cNvSpPr txBox="1">
            <a:spLocks/>
          </p:cNvSpPr>
          <p:nvPr/>
        </p:nvSpPr>
        <p:spPr>
          <a:xfrm>
            <a:off x="6665768" y="2000240"/>
            <a:ext cx="5237422" cy="2143140"/>
          </a:xfrm>
          <a:prstGeom prst="rect">
            <a:avLst/>
          </a:prstGeom>
        </p:spPr>
        <p:style>
          <a:lnRef idx="1">
            <a:schemeClr val="accent4"/>
          </a:lnRef>
          <a:fillRef idx="2">
            <a:schemeClr val="accent4"/>
          </a:fillRef>
          <a:effectRef idx="1">
            <a:schemeClr val="accent4"/>
          </a:effectRef>
          <a:fontRef idx="minor">
            <a:schemeClr val="dk1"/>
          </a:fontRef>
        </p:style>
        <p:txBody>
          <a:bodyPr vert="horz">
            <a:normAutofit fontScale="85000" lnSpcReduction="20000"/>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r>
              <a:rPr lang="kk-KZ" sz="2600" b="1" dirty="0" smtClean="0"/>
              <a:t>Пиролидинді және пиролизидинді</a:t>
            </a: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kk-KZ" sz="2600" b="0" i="0" u="none" strike="noStrike" kern="1200" cap="none" spc="0" normalizeH="0" baseline="0" noProof="0" dirty="0" smtClean="0">
                <a:ln>
                  <a:noFill/>
                </a:ln>
                <a:solidFill>
                  <a:schemeClr val="dk1"/>
                </a:solidFill>
                <a:effectLst/>
                <a:uLnTx/>
                <a:uFillTx/>
                <a:latin typeface="+mn-lt"/>
                <a:ea typeface="+mn-ea"/>
                <a:cs typeface="+mn-cs"/>
              </a:rPr>
              <a:t>Негізгі өкілі</a:t>
            </a:r>
            <a:r>
              <a:rPr kumimoji="0" lang="kk-KZ" sz="2600" b="0" i="0" u="none" strike="noStrike" kern="1200" cap="none" spc="0" normalizeH="0" noProof="0" dirty="0" smtClean="0">
                <a:ln>
                  <a:noFill/>
                </a:ln>
                <a:solidFill>
                  <a:schemeClr val="dk1"/>
                </a:solidFill>
                <a:effectLst/>
                <a:uLnTx/>
                <a:uFillTx/>
                <a:latin typeface="+mn-lt"/>
                <a:ea typeface="+mn-ea"/>
                <a:cs typeface="+mn-cs"/>
              </a:rPr>
              <a:t> – зиягүл;</a:t>
            </a:r>
          </a:p>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lang="kk-KZ" sz="2600" baseline="0" dirty="0" smtClean="0"/>
              <a:t>Медицинада пайдаланады:</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kk-KZ" sz="2600" b="0" i="0" u="none" strike="noStrike" kern="1200" cap="none" spc="0" normalizeH="0" noProof="0" dirty="0" smtClean="0">
                <a:ln>
                  <a:noFill/>
                </a:ln>
                <a:solidFill>
                  <a:schemeClr val="dk1"/>
                </a:solidFill>
                <a:effectLst/>
                <a:uLnTx/>
                <a:uFillTx/>
                <a:latin typeface="+mn-lt"/>
                <a:ea typeface="+mn-ea"/>
                <a:cs typeface="+mn-cs"/>
              </a:rPr>
              <a:t>Асқазан-ішек түйілгенде;</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lang="kk-KZ" sz="2600" baseline="0" dirty="0" smtClean="0"/>
              <a:t>Жара</a:t>
            </a:r>
            <a:r>
              <a:rPr lang="kk-KZ" sz="2600" dirty="0" smtClean="0"/>
              <a:t> ауруларында;</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kk-KZ" sz="2600" b="0" i="0" u="none" strike="noStrike" kern="1200" cap="none" spc="0" normalizeH="0" baseline="0" noProof="0" dirty="0" smtClean="0">
                <a:ln>
                  <a:noFill/>
                </a:ln>
                <a:solidFill>
                  <a:schemeClr val="dk1"/>
                </a:solidFill>
                <a:effectLst/>
                <a:uLnTx/>
                <a:uFillTx/>
                <a:latin typeface="+mn-lt"/>
                <a:ea typeface="+mn-ea"/>
                <a:cs typeface="+mn-cs"/>
              </a:rPr>
              <a:t>Холецистит және т.б.</a:t>
            </a:r>
            <a:endParaRPr kumimoji="0" lang="ru-RU" sz="2600" b="0" i="0" u="none" strike="noStrike" kern="1200" cap="none" spc="0" normalizeH="0" baseline="0" noProof="0" dirty="0">
              <a:ln>
                <a:noFill/>
              </a:ln>
              <a:solidFill>
                <a:schemeClr val="dk1"/>
              </a:solidFill>
              <a:effectLst/>
              <a:uLnTx/>
              <a:uFillTx/>
              <a:latin typeface="+mn-lt"/>
              <a:ea typeface="+mn-ea"/>
              <a:cs typeface="+mn-cs"/>
            </a:endParaRPr>
          </a:p>
        </p:txBody>
      </p:sp>
      <p:sp>
        <p:nvSpPr>
          <p:cNvPr id="6" name="Стрелка вниз 5"/>
          <p:cNvSpPr/>
          <p:nvPr/>
        </p:nvSpPr>
        <p:spPr>
          <a:xfrm rot="2451535">
            <a:off x="3519779" y="1370158"/>
            <a:ext cx="646008" cy="609207"/>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7" name="Стрелка вниз 6"/>
          <p:cNvSpPr/>
          <p:nvPr/>
        </p:nvSpPr>
        <p:spPr>
          <a:xfrm rot="18887742">
            <a:off x="7510519" y="1266400"/>
            <a:ext cx="484632" cy="812064"/>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8" name="Стрелка вниз 7"/>
          <p:cNvSpPr/>
          <p:nvPr/>
        </p:nvSpPr>
        <p:spPr>
          <a:xfrm>
            <a:off x="5713509" y="1500174"/>
            <a:ext cx="666581" cy="1785950"/>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pic>
        <p:nvPicPr>
          <p:cNvPr id="9" name="Picture 5" descr="0000"/>
          <p:cNvPicPr>
            <a:picLocks noChangeAspect="1" noChangeArrowheads="1" noCrop="1"/>
          </p:cNvPicPr>
          <p:nvPr/>
        </p:nvPicPr>
        <p:blipFill>
          <a:blip r:embed="rId2" cstate="print"/>
          <a:srcRect/>
          <a:stretch>
            <a:fillRect/>
          </a:stretch>
        </p:blipFill>
        <p:spPr bwMode="auto">
          <a:xfrm flipH="1">
            <a:off x="261764" y="4797152"/>
            <a:ext cx="2008187" cy="1725613"/>
          </a:xfrm>
          <a:prstGeom prst="rect">
            <a:avLst/>
          </a:prstGeom>
          <a:noFill/>
          <a:ln w="9525">
            <a:noFill/>
            <a:miter lim="800000"/>
            <a:headEnd/>
            <a:tailEnd/>
          </a:ln>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49796" y="1556792"/>
            <a:ext cx="11230323" cy="3024336"/>
          </a:xfrm>
        </p:spPr>
        <p:style>
          <a:lnRef idx="1">
            <a:schemeClr val="accent5"/>
          </a:lnRef>
          <a:fillRef idx="2">
            <a:schemeClr val="accent5"/>
          </a:fillRef>
          <a:effectRef idx="1">
            <a:schemeClr val="accent5"/>
          </a:effectRef>
          <a:fontRef idx="minor">
            <a:schemeClr val="dk1"/>
          </a:fontRef>
        </p:style>
        <p:txBody>
          <a:bodyPr>
            <a:normAutofit/>
          </a:bodyPr>
          <a:lstStyle/>
          <a:p>
            <a:pPr marL="0" indent="0" algn="just">
              <a:buNone/>
            </a:pPr>
            <a:r>
              <a:rPr lang="ru-RU" dirty="0" err="1" smtClean="0"/>
              <a:t>Өсімдік </a:t>
            </a:r>
            <a:r>
              <a:rPr lang="ru-RU" dirty="0" err="1"/>
              <a:t>бөліктерінде болатын</a:t>
            </a:r>
            <a:r>
              <a:rPr lang="ru-RU" dirty="0"/>
              <a:t> </a:t>
            </a:r>
            <a:r>
              <a:rPr lang="ru-RU" dirty="0" err="1"/>
              <a:t>күрделі органикалық заттар</a:t>
            </a:r>
            <a:r>
              <a:rPr lang="ru-RU" dirty="0"/>
              <a:t>. </a:t>
            </a:r>
            <a:r>
              <a:rPr lang="ru-RU" dirty="0" err="1"/>
              <a:t>Оладың</a:t>
            </a:r>
            <a:r>
              <a:rPr lang="ru-RU" dirty="0"/>
              <a:t> </a:t>
            </a:r>
            <a:r>
              <a:rPr lang="ru-RU" dirty="0" err="1"/>
              <a:t>қантты</a:t>
            </a:r>
            <a:r>
              <a:rPr lang="ru-RU" dirty="0"/>
              <a:t> </a:t>
            </a:r>
            <a:r>
              <a:rPr lang="ru-RU" dirty="0" err="1"/>
              <a:t>және</a:t>
            </a:r>
            <a:r>
              <a:rPr lang="ru-RU" dirty="0"/>
              <a:t> </a:t>
            </a:r>
            <a:r>
              <a:rPr lang="ru-RU" dirty="0" err="1"/>
              <a:t>қантсыз</a:t>
            </a:r>
            <a:r>
              <a:rPr lang="ru-RU" dirty="0"/>
              <a:t> </a:t>
            </a:r>
            <a:r>
              <a:rPr lang="ru-RU" dirty="0" err="1"/>
              <a:t>бөліктері</a:t>
            </a:r>
            <a:r>
              <a:rPr lang="ru-RU" dirty="0"/>
              <a:t> бар. Фермент </a:t>
            </a:r>
            <a:r>
              <a:rPr lang="ru-RU" dirty="0" err="1"/>
              <a:t>қышқылдар</a:t>
            </a:r>
            <a:r>
              <a:rPr lang="ru-RU" dirty="0"/>
              <a:t> </a:t>
            </a:r>
            <a:r>
              <a:rPr lang="ru-RU" dirty="0" err="1"/>
              <a:t>арқылы</a:t>
            </a:r>
            <a:r>
              <a:rPr lang="ru-RU" dirty="0"/>
              <a:t> </a:t>
            </a:r>
            <a:r>
              <a:rPr lang="ru-RU" dirty="0" smtClean="0"/>
              <a:t>ж</a:t>
            </a:r>
            <a:r>
              <a:rPr lang="kk-KZ" dirty="0"/>
              <a:t>ә</a:t>
            </a:r>
            <a:r>
              <a:rPr lang="ru-RU" dirty="0" smtClean="0"/>
              <a:t>не </a:t>
            </a:r>
            <a:r>
              <a:rPr lang="ru-RU" dirty="0" err="1"/>
              <a:t>қайнатқанда</a:t>
            </a:r>
            <a:r>
              <a:rPr lang="ru-RU" dirty="0"/>
              <a:t> </a:t>
            </a:r>
            <a:r>
              <a:rPr lang="ru-RU" dirty="0" err="1"/>
              <a:t>қантқа</a:t>
            </a:r>
            <a:r>
              <a:rPr lang="ru-RU" dirty="0"/>
              <a:t> (глюкоза, фруктоза </a:t>
            </a:r>
            <a:r>
              <a:rPr lang="ru-RU" dirty="0" err="1"/>
              <a:t>т.б</a:t>
            </a:r>
            <a:r>
              <a:rPr lang="ru-RU" dirty="0"/>
              <a:t>.) </a:t>
            </a:r>
            <a:r>
              <a:rPr lang="ru-RU" dirty="0" err="1" smtClean="0"/>
              <a:t>және</a:t>
            </a:r>
            <a:r>
              <a:rPr lang="ru-RU" dirty="0" smtClean="0"/>
              <a:t> </a:t>
            </a:r>
            <a:r>
              <a:rPr lang="ru-RU" dirty="0" err="1"/>
              <a:t>қантсыз</a:t>
            </a:r>
            <a:r>
              <a:rPr lang="ru-RU" dirty="0"/>
              <a:t> </a:t>
            </a:r>
            <a:r>
              <a:rPr lang="ru-RU" dirty="0" err="1"/>
              <a:t>бөлігіне</a:t>
            </a:r>
            <a:r>
              <a:rPr lang="ru-RU" dirty="0"/>
              <a:t> (</a:t>
            </a:r>
            <a:r>
              <a:rPr lang="ru-RU" dirty="0" err="1"/>
              <a:t>агликон</a:t>
            </a:r>
            <a:r>
              <a:rPr lang="ru-RU" dirty="0"/>
              <a:t>) </a:t>
            </a:r>
            <a:r>
              <a:rPr lang="ru-RU" dirty="0" err="1"/>
              <a:t>ыдырайды</a:t>
            </a:r>
            <a:r>
              <a:rPr lang="ru-RU" dirty="0"/>
              <a:t>. Таза </a:t>
            </a:r>
            <a:r>
              <a:rPr lang="ru-RU" dirty="0" err="1"/>
              <a:t>түрінде</a:t>
            </a:r>
            <a:r>
              <a:rPr lang="ru-RU" dirty="0"/>
              <a:t> кристалл </a:t>
            </a:r>
            <a:r>
              <a:rPr lang="ru-RU" dirty="0" err="1" smtClean="0"/>
              <a:t>тәрізді</a:t>
            </a:r>
            <a:r>
              <a:rPr lang="ru-RU" dirty="0" smtClean="0"/>
              <a:t> </a:t>
            </a:r>
            <a:r>
              <a:rPr lang="ru-RU" dirty="0" err="1"/>
              <a:t>ащы</a:t>
            </a:r>
            <a:r>
              <a:rPr lang="ru-RU" dirty="0"/>
              <a:t> </a:t>
            </a:r>
            <a:r>
              <a:rPr lang="ru-RU" dirty="0" err="1"/>
              <a:t>зат</a:t>
            </a:r>
            <a:r>
              <a:rPr lang="ru-RU" dirty="0"/>
              <a:t>, суда </a:t>
            </a:r>
            <a:r>
              <a:rPr lang="ru-RU" dirty="0" err="1"/>
              <a:t>өте</a:t>
            </a:r>
            <a:r>
              <a:rPr lang="ru-RU" dirty="0"/>
              <a:t> </a:t>
            </a:r>
            <a:r>
              <a:rPr lang="ru-RU" dirty="0" err="1"/>
              <a:t>жақсы</a:t>
            </a:r>
            <a:r>
              <a:rPr lang="ru-RU" dirty="0"/>
              <a:t> </a:t>
            </a:r>
            <a:r>
              <a:rPr lang="ru-RU" dirty="0" err="1"/>
              <a:t>ериді</a:t>
            </a:r>
            <a:r>
              <a:rPr lang="ru-RU" dirty="0"/>
              <a:t>, </a:t>
            </a:r>
            <a:r>
              <a:rPr lang="ru-RU" dirty="0" err="1"/>
              <a:t>бірақ</a:t>
            </a:r>
            <a:r>
              <a:rPr lang="ru-RU" dirty="0"/>
              <a:t> </a:t>
            </a:r>
            <a:r>
              <a:rPr lang="ru-RU" dirty="0" err="1"/>
              <a:t>спиртте</a:t>
            </a:r>
            <a:r>
              <a:rPr lang="ru-RU" dirty="0"/>
              <a:t> </a:t>
            </a:r>
            <a:r>
              <a:rPr lang="ru-RU" dirty="0" err="1"/>
              <a:t>ерімейді</a:t>
            </a:r>
            <a:r>
              <a:rPr lang="ru-RU" dirty="0"/>
              <a:t>, </a:t>
            </a:r>
            <a:r>
              <a:rPr lang="ru-RU" dirty="0" err="1"/>
              <a:t>көбісі</a:t>
            </a:r>
            <a:r>
              <a:rPr lang="ru-RU" dirty="0"/>
              <a:t> </a:t>
            </a:r>
            <a:r>
              <a:rPr lang="ru-RU" dirty="0" err="1"/>
              <a:t>улы</a:t>
            </a:r>
            <a:r>
              <a:rPr lang="ru-RU" dirty="0"/>
              <a:t>. </a:t>
            </a:r>
            <a:endParaRPr lang="ru-RU" b="1" dirty="0">
              <a:latin typeface="Times New Roman" pitchFamily="18" charset="0"/>
              <a:cs typeface="Times New Roman" pitchFamily="18" charset="0"/>
            </a:endParaRPr>
          </a:p>
        </p:txBody>
      </p:sp>
      <p:sp>
        <p:nvSpPr>
          <p:cNvPr id="4" name="Прямоугольник 3"/>
          <p:cNvSpPr/>
          <p:nvPr/>
        </p:nvSpPr>
        <p:spPr>
          <a:xfrm>
            <a:off x="4366220" y="404664"/>
            <a:ext cx="3851247" cy="646331"/>
          </a:xfrm>
          <a:prstGeom prst="rect">
            <a:avLst/>
          </a:prstGeom>
        </p:spPr>
        <p:txBody>
          <a:bodyPr wrap="none">
            <a:spAutoFit/>
          </a:bodyPr>
          <a:lstStyle/>
          <a:p>
            <a:r>
              <a:rPr lang="ru-RU" sz="36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Гликозидтер</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Picture 5" descr="0000"/>
          <p:cNvPicPr>
            <a:picLocks noChangeAspect="1" noChangeArrowheads="1" noCrop="1"/>
          </p:cNvPicPr>
          <p:nvPr/>
        </p:nvPicPr>
        <p:blipFill>
          <a:blip r:embed="rId2" cstate="print"/>
          <a:srcRect/>
          <a:stretch>
            <a:fillRect/>
          </a:stretch>
        </p:blipFill>
        <p:spPr bwMode="auto">
          <a:xfrm flipH="1">
            <a:off x="0" y="5132387"/>
            <a:ext cx="2008187" cy="1725613"/>
          </a:xfrm>
          <a:prstGeom prst="rect">
            <a:avLst/>
          </a:prstGeom>
          <a:noFill/>
          <a:ln w="9525">
            <a:noFill/>
            <a:miter lim="800000"/>
            <a:headEnd/>
            <a:tailEnd/>
          </a:ln>
        </p:spPr>
      </p:pic>
    </p:spTree>
    <p:extLst>
      <p:ext uri="{BB962C8B-B14F-4D97-AF65-F5344CB8AC3E}">
        <p14:creationId xmlns:p14="http://schemas.microsoft.com/office/powerpoint/2010/main" xmlns="" val="3077138766"/>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97868" y="404664"/>
            <a:ext cx="10654184" cy="5184576"/>
          </a:xfrm>
        </p:spPr>
        <p:style>
          <a:lnRef idx="1">
            <a:schemeClr val="accent1"/>
          </a:lnRef>
          <a:fillRef idx="2">
            <a:schemeClr val="accent1"/>
          </a:fillRef>
          <a:effectRef idx="1">
            <a:schemeClr val="accent1"/>
          </a:effectRef>
          <a:fontRef idx="minor">
            <a:schemeClr val="dk1"/>
          </a:fontRef>
        </p:style>
        <p:txBody>
          <a:bodyPr>
            <a:normAutofit/>
          </a:bodyPr>
          <a:lstStyle/>
          <a:p>
            <a:pPr algn="just"/>
            <a:r>
              <a:rPr lang="ru-RU" sz="2400" b="1" u="sng" dirty="0" err="1" smtClean="0"/>
              <a:t>Сапониндер</a:t>
            </a:r>
            <a:r>
              <a:rPr lang="ru-RU" sz="2400" u="sng" dirty="0" smtClean="0"/>
              <a:t> </a:t>
            </a:r>
            <a:r>
              <a:rPr lang="ru-RU" sz="2400" dirty="0" smtClean="0"/>
              <a:t>–  </a:t>
            </a:r>
            <a:r>
              <a:rPr lang="ru-RU" sz="2400" dirty="0" err="1"/>
              <a:t>өсімдік</a:t>
            </a:r>
            <a:r>
              <a:rPr lang="ru-RU" sz="2400" dirty="0"/>
              <a:t> </a:t>
            </a:r>
            <a:r>
              <a:rPr lang="ru-RU" sz="2400" dirty="0" err="1"/>
              <a:t>гликозидтері</a:t>
            </a:r>
            <a:r>
              <a:rPr lang="ru-RU" sz="2400" dirty="0"/>
              <a:t> </a:t>
            </a:r>
            <a:r>
              <a:rPr lang="ru-RU" sz="2400" dirty="0" err="1"/>
              <a:t>тобына</a:t>
            </a:r>
            <a:r>
              <a:rPr lang="ru-RU" sz="2400" dirty="0"/>
              <a:t> </a:t>
            </a:r>
            <a:r>
              <a:rPr lang="ru-RU" sz="2400" dirty="0" err="1"/>
              <a:t>жататын</a:t>
            </a:r>
            <a:r>
              <a:rPr lang="ru-RU" sz="2400" dirty="0"/>
              <a:t> </a:t>
            </a:r>
            <a:r>
              <a:rPr lang="ru-RU" sz="2400" dirty="0" err="1"/>
              <a:t>азотсыз</a:t>
            </a:r>
            <a:r>
              <a:rPr lang="ru-RU" sz="2400" dirty="0"/>
              <a:t> </a:t>
            </a:r>
            <a:r>
              <a:rPr lang="ru-RU" sz="2400" dirty="0" err="1"/>
              <a:t>күрделі</a:t>
            </a:r>
            <a:r>
              <a:rPr lang="ru-RU" sz="2400" dirty="0"/>
              <a:t> </a:t>
            </a:r>
            <a:r>
              <a:rPr lang="ru-RU" sz="2400" dirty="0" err="1"/>
              <a:t>органикалық</a:t>
            </a:r>
            <a:r>
              <a:rPr lang="ru-RU" sz="2400" dirty="0"/>
              <a:t> </a:t>
            </a:r>
            <a:r>
              <a:rPr lang="ru-RU" sz="2400" dirty="0" err="1"/>
              <a:t>қосылыстар</a:t>
            </a:r>
            <a:r>
              <a:rPr lang="ru-RU" sz="2400" dirty="0"/>
              <a:t>. </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Сапониндердің</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гемолитикалық</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әсеріне</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байланысты</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дәрілік</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препараттарын</a:t>
            </a:r>
            <a:r>
              <a:rPr lang="ru-RU" altLang="zh-CN" sz="2400" dirty="0">
                <a:latin typeface="Times New Roman" pitchFamily="18" charset="0"/>
                <a:cs typeface="Times New Roman" pitchFamily="18" charset="0"/>
              </a:rPr>
              <a:t> тек </a:t>
            </a:r>
            <a:r>
              <a:rPr lang="ru-RU" altLang="zh-CN" sz="2400" dirty="0" err="1">
                <a:latin typeface="Times New Roman" pitchFamily="18" charset="0"/>
                <a:cs typeface="Times New Roman" pitchFamily="18" charset="0"/>
              </a:rPr>
              <a:t>ауыз</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арқылы</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ішеді</a:t>
            </a:r>
            <a:r>
              <a:rPr lang="ru-RU" altLang="zh-CN" sz="2400" dirty="0">
                <a:latin typeface="Times New Roman" pitchFamily="18" charset="0"/>
                <a:cs typeface="Times New Roman" pitchFamily="18" charset="0"/>
              </a:rPr>
              <a:t>.  </a:t>
            </a:r>
            <a:endParaRPr lang="en-US" altLang="zh-CN" sz="2400" dirty="0">
              <a:latin typeface="Times New Roman" pitchFamily="18" charset="0"/>
              <a:ea typeface="宋体" charset="-122"/>
              <a:cs typeface="Times New Roman" pitchFamily="18" charset="0"/>
            </a:endParaRPr>
          </a:p>
          <a:p>
            <a:pPr marL="285750" indent="-285750" algn="just">
              <a:buFont typeface="Arial" pitchFamily="34" charset="0"/>
              <a:buChar char="•"/>
            </a:pPr>
            <a:r>
              <a:rPr lang="ru-RU" altLang="zh-CN" sz="2400" b="1" dirty="0" err="1">
                <a:latin typeface="Times New Roman" pitchFamily="18" charset="0"/>
                <a:cs typeface="Times New Roman" pitchFamily="18" charset="0"/>
              </a:rPr>
              <a:t>Үштерпенді</a:t>
            </a:r>
            <a:r>
              <a:rPr lang="ru-RU" altLang="zh-CN" sz="2400" b="1"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сапониндердің</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қақырық</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түсіретін</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зәр</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айдайтын</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адаптогенді</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қабынуға</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қарсы</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тыныштандырғыш</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нейролептикалық</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аллергияға</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қарсы</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кортикотропты</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әсері</a:t>
            </a:r>
            <a:r>
              <a:rPr lang="ru-RU" altLang="zh-CN" sz="2400" dirty="0">
                <a:latin typeface="Times New Roman" pitchFamily="18" charset="0"/>
                <a:cs typeface="Times New Roman" pitchFamily="18" charset="0"/>
              </a:rPr>
              <a:t> бар.</a:t>
            </a:r>
          </a:p>
          <a:p>
            <a:pPr marL="285750" indent="-285750">
              <a:buFont typeface="Arial" pitchFamily="34" charset="0"/>
              <a:buChar char="•"/>
            </a:pPr>
            <a:r>
              <a:rPr lang="ru-RU" altLang="zh-CN" sz="2400" b="1" dirty="0" err="1">
                <a:latin typeface="Times New Roman" pitchFamily="18" charset="0"/>
                <a:cs typeface="Times New Roman" pitchFamily="18" charset="0"/>
              </a:rPr>
              <a:t>Стероидты</a:t>
            </a:r>
            <a:r>
              <a:rPr lang="ru-RU" altLang="zh-CN" sz="2400" b="1"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сапониндердің</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гипохолестеринемиялық</a:t>
            </a:r>
            <a:r>
              <a:rPr lang="ru-RU" altLang="zh-CN" sz="2400" dirty="0">
                <a:latin typeface="Times New Roman" pitchFamily="18" charset="0"/>
                <a:cs typeface="Times New Roman" pitchFamily="18" charset="0"/>
              </a:rPr>
              <a:t> </a:t>
            </a:r>
            <a:r>
              <a:rPr lang="ru-RU" altLang="zh-CN" sz="2400" dirty="0" err="1">
                <a:latin typeface="Times New Roman" pitchFamily="18" charset="0"/>
                <a:cs typeface="Times New Roman" pitchFamily="18" charset="0"/>
              </a:rPr>
              <a:t>әсері</a:t>
            </a:r>
            <a:r>
              <a:rPr lang="ru-RU" altLang="zh-CN" sz="2400" dirty="0">
                <a:latin typeface="Times New Roman" pitchFamily="18" charset="0"/>
                <a:cs typeface="Times New Roman" pitchFamily="18" charset="0"/>
              </a:rPr>
              <a:t> бар</a:t>
            </a:r>
            <a:r>
              <a:rPr lang="ru-RU" altLang="zh-CN" sz="2400" dirty="0" smtClean="0">
                <a:latin typeface="Times New Roman" pitchFamily="18" charset="0"/>
                <a:cs typeface="Times New Roman" pitchFamily="18" charset="0"/>
              </a:rPr>
              <a:t>.</a:t>
            </a:r>
          </a:p>
          <a:p>
            <a:pPr marL="285750" indent="-285750">
              <a:buFont typeface="Arial" pitchFamily="34" charset="0"/>
              <a:buChar char="•"/>
            </a:pPr>
            <a:r>
              <a:rPr lang="ru-RU" altLang="zh-CN" sz="2400" b="1" dirty="0" err="1" smtClean="0">
                <a:solidFill>
                  <a:srgbClr val="990000"/>
                </a:solidFill>
              </a:rPr>
              <a:t>Қөқшегүл</a:t>
            </a:r>
            <a:r>
              <a:rPr lang="ru-RU" altLang="zh-CN" sz="2400" b="1" dirty="0" smtClean="0">
                <a:solidFill>
                  <a:srgbClr val="990000"/>
                </a:solidFill>
              </a:rPr>
              <a:t>  </a:t>
            </a:r>
            <a:r>
              <a:rPr lang="ru-RU" altLang="zh-CN" sz="2400" b="1" dirty="0" err="1" smtClean="0">
                <a:solidFill>
                  <a:srgbClr val="990000"/>
                </a:solidFill>
              </a:rPr>
              <a:t>тамыры</a:t>
            </a:r>
            <a:r>
              <a:rPr lang="ru-RU" altLang="zh-CN" sz="2400" b="1" dirty="0" smtClean="0">
                <a:solidFill>
                  <a:srgbClr val="990000"/>
                </a:solidFill>
              </a:rPr>
              <a:t>;</a:t>
            </a:r>
          </a:p>
          <a:p>
            <a:pPr marL="285750" indent="-285750">
              <a:buFont typeface="Arial" pitchFamily="34" charset="0"/>
              <a:buChar char="•"/>
            </a:pPr>
            <a:r>
              <a:rPr lang="kk-KZ" altLang="zh-CN" sz="2400" b="1" dirty="0" smtClean="0">
                <a:solidFill>
                  <a:srgbClr val="990000"/>
                </a:solidFill>
              </a:rPr>
              <a:t>Женьшень тамыры;</a:t>
            </a:r>
          </a:p>
          <a:p>
            <a:pPr marL="285750" indent="-285750">
              <a:buFont typeface="Arial" pitchFamily="34" charset="0"/>
              <a:buChar char="•"/>
            </a:pPr>
            <a:endParaRPr lang="ru-RU" sz="2400" dirty="0"/>
          </a:p>
        </p:txBody>
      </p:sp>
      <p:sp>
        <p:nvSpPr>
          <p:cNvPr id="5" name="Прямоугольник 4"/>
          <p:cNvSpPr/>
          <p:nvPr/>
        </p:nvSpPr>
        <p:spPr>
          <a:xfrm>
            <a:off x="5302324" y="3573016"/>
            <a:ext cx="6094413" cy="769441"/>
          </a:xfrm>
          <a:prstGeom prst="rect">
            <a:avLst/>
          </a:prstGeom>
        </p:spPr>
        <p:txBody>
          <a:bodyPr>
            <a:spAutoFit/>
          </a:bodyPr>
          <a:lstStyle/>
          <a:p>
            <a:pPr marL="342900" indent="-342900">
              <a:buFont typeface="Arial" pitchFamily="34" charset="0"/>
              <a:buChar char="•"/>
            </a:pPr>
            <a:r>
              <a:rPr lang="ru-RU" sz="2200" b="1" dirty="0" err="1">
                <a:solidFill>
                  <a:srgbClr val="860000"/>
                </a:solidFill>
              </a:rPr>
              <a:t>Жалаң</a:t>
            </a:r>
            <a:r>
              <a:rPr lang="ru-RU" sz="2200" b="1" dirty="0">
                <a:solidFill>
                  <a:srgbClr val="860000"/>
                </a:solidFill>
              </a:rPr>
              <a:t>  </a:t>
            </a:r>
            <a:r>
              <a:rPr lang="ru-RU" sz="2200" b="1" dirty="0" err="1">
                <a:solidFill>
                  <a:srgbClr val="860000"/>
                </a:solidFill>
              </a:rPr>
              <a:t>мия</a:t>
            </a:r>
            <a:r>
              <a:rPr lang="ru-RU" sz="2200" b="1" dirty="0">
                <a:solidFill>
                  <a:srgbClr val="860000"/>
                </a:solidFill>
              </a:rPr>
              <a:t> </a:t>
            </a:r>
            <a:r>
              <a:rPr lang="ru-RU" sz="2200" b="1" dirty="0" err="1">
                <a:solidFill>
                  <a:srgbClr val="860000"/>
                </a:solidFill>
              </a:rPr>
              <a:t>тамыры</a:t>
            </a:r>
            <a:r>
              <a:rPr lang="ru-RU" sz="2200" b="1" dirty="0" smtClean="0">
                <a:solidFill>
                  <a:srgbClr val="860000"/>
                </a:solidFill>
              </a:rPr>
              <a:t>;</a:t>
            </a:r>
            <a:endParaRPr lang="ru-RU" sz="2200" b="1" dirty="0">
              <a:solidFill>
                <a:srgbClr val="860000"/>
              </a:solidFill>
            </a:endParaRPr>
          </a:p>
          <a:p>
            <a:pPr marL="342900" indent="-342900">
              <a:buFont typeface="Arial" pitchFamily="34" charset="0"/>
              <a:buChar char="•"/>
            </a:pPr>
            <a:r>
              <a:rPr lang="ru-RU" sz="2200" b="1" dirty="0">
                <a:solidFill>
                  <a:srgbClr val="860000"/>
                </a:solidFill>
              </a:rPr>
              <a:t>Дала </a:t>
            </a:r>
            <a:r>
              <a:rPr lang="ru-RU" sz="2200" b="1" dirty="0" err="1">
                <a:solidFill>
                  <a:srgbClr val="860000"/>
                </a:solidFill>
              </a:rPr>
              <a:t>қырықбуыны</a:t>
            </a:r>
            <a:r>
              <a:rPr lang="ru-RU" sz="2200" b="1" dirty="0">
                <a:solidFill>
                  <a:srgbClr val="860000"/>
                </a:solidFill>
              </a:rPr>
              <a:t>  </a:t>
            </a:r>
            <a:r>
              <a:rPr lang="ru-RU" sz="2200" b="1" dirty="0" err="1">
                <a:solidFill>
                  <a:srgbClr val="860000"/>
                </a:solidFill>
              </a:rPr>
              <a:t>шөбі</a:t>
            </a:r>
            <a:r>
              <a:rPr lang="ru-RU" sz="2200" b="1" dirty="0">
                <a:solidFill>
                  <a:srgbClr val="860000"/>
                </a:solidFill>
              </a:rPr>
              <a:t> </a:t>
            </a:r>
            <a:r>
              <a:rPr lang="ru-RU" sz="2200" b="1" dirty="0" err="1">
                <a:solidFill>
                  <a:srgbClr val="860000"/>
                </a:solidFill>
              </a:rPr>
              <a:t>т.б</a:t>
            </a:r>
            <a:r>
              <a:rPr lang="ru-RU" sz="2200" b="1" dirty="0">
                <a:solidFill>
                  <a:srgbClr val="860000"/>
                </a:solidFill>
              </a:rPr>
              <a:t>. …..</a:t>
            </a:r>
          </a:p>
        </p:txBody>
      </p:sp>
      <p:sp>
        <p:nvSpPr>
          <p:cNvPr id="6" name="Прямоугольник 5"/>
          <p:cNvSpPr/>
          <p:nvPr/>
        </p:nvSpPr>
        <p:spPr>
          <a:xfrm>
            <a:off x="308934" y="5988263"/>
            <a:ext cx="11900868" cy="830997"/>
          </a:xfrm>
          <a:prstGeom prst="rect">
            <a:avLst/>
          </a:prstGeom>
        </p:spPr>
        <p:txBody>
          <a:bodyPr wrap="square">
            <a:spAutoFit/>
          </a:bodyPr>
          <a:lstStyle/>
          <a:p>
            <a:r>
              <a:rPr lang="ru-RU" b="1" dirty="0" err="1"/>
              <a:t>Препараттары</a:t>
            </a:r>
            <a:r>
              <a:rPr lang="ru-RU" b="1" dirty="0"/>
              <a:t>: </a:t>
            </a:r>
            <a:r>
              <a:rPr lang="ru-RU" b="1" dirty="0" err="1"/>
              <a:t>Панаксел</a:t>
            </a:r>
            <a:r>
              <a:rPr lang="ru-RU" b="1" dirty="0"/>
              <a:t>, </a:t>
            </a:r>
            <a:r>
              <a:rPr lang="ru-RU" b="1" dirty="0" err="1"/>
              <a:t>Гинсана</a:t>
            </a:r>
            <a:r>
              <a:rPr lang="ru-RU" b="1" dirty="0"/>
              <a:t>, </a:t>
            </a:r>
            <a:r>
              <a:rPr lang="ru-RU" b="1" dirty="0" err="1"/>
              <a:t>Гинсомин</a:t>
            </a:r>
            <a:r>
              <a:rPr lang="ru-RU" b="1" dirty="0"/>
              <a:t>, </a:t>
            </a:r>
            <a:r>
              <a:rPr lang="ru-RU" b="1" dirty="0" err="1"/>
              <a:t>Геримакс</a:t>
            </a:r>
            <a:r>
              <a:rPr lang="ru-RU" b="1" dirty="0"/>
              <a:t> женьшень, Грааль,</a:t>
            </a:r>
          </a:p>
          <a:p>
            <a:r>
              <a:rPr lang="ru-RU" b="1" dirty="0" err="1"/>
              <a:t>Гинсенг</a:t>
            </a:r>
            <a:r>
              <a:rPr lang="ru-RU" b="1" dirty="0"/>
              <a:t> плюс </a:t>
            </a:r>
            <a:r>
              <a:rPr lang="ru-RU" b="1" dirty="0" err="1"/>
              <a:t>т.б</a:t>
            </a:r>
            <a:r>
              <a:rPr lang="ru-RU" b="1" dirty="0"/>
              <a:t>.</a:t>
            </a:r>
          </a:p>
        </p:txBody>
      </p:sp>
    </p:spTree>
    <p:extLst>
      <p:ext uri="{BB962C8B-B14F-4D97-AF65-F5344CB8AC3E}">
        <p14:creationId xmlns:p14="http://schemas.microsoft.com/office/powerpoint/2010/main" xmlns="" val="161528457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9287" y="188640"/>
            <a:ext cx="11614265" cy="2304256"/>
          </a:xfrm>
        </p:spPr>
        <p:style>
          <a:lnRef idx="0">
            <a:scrgbClr r="0" g="0" b="0"/>
          </a:lnRef>
          <a:fillRef idx="1002">
            <a:schemeClr val="lt2"/>
          </a:fillRef>
          <a:effectRef idx="0">
            <a:scrgbClr r="0" g="0" b="0"/>
          </a:effectRef>
          <a:fontRef idx="major"/>
        </p:style>
        <p:txBody>
          <a:bodyPr>
            <a:normAutofit/>
          </a:bodyPr>
          <a:lstStyle/>
          <a:p>
            <a:r>
              <a:rPr lang="ru-RU" b="1" u="sng" dirty="0" err="1" smtClean="0">
                <a:latin typeface="Times New Roman" pitchFamily="18" charset="0"/>
                <a:cs typeface="Times New Roman" pitchFamily="18" charset="0"/>
              </a:rPr>
              <a:t>Антрагликозидер</a:t>
            </a:r>
            <a:r>
              <a:rPr lang="en-US" dirty="0" smtClean="0">
                <a:latin typeface="Times New Roman" pitchFamily="18" charset="0"/>
                <a:cs typeface="Times New Roman" pitchFamily="18" charset="0"/>
              </a:rPr>
              <a:t>- </a:t>
            </a:r>
            <a:r>
              <a:rPr lang="ru-RU" dirty="0" err="1">
                <a:latin typeface="Times New Roman" pitchFamily="18" charset="0"/>
                <a:cs typeface="Times New Roman" pitchFamily="18" charset="0"/>
              </a:rPr>
              <a:t>табиғи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қосылыстар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болып</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табылады</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Т</a:t>
            </a:r>
            <a:r>
              <a:rPr lang="ru-RU" dirty="0" err="1" smtClean="0">
                <a:latin typeface="Times New Roman" pitchFamily="18" charset="0"/>
                <a:cs typeface="Times New Roman" pitchFamily="18" charset="0"/>
              </a:rPr>
              <a:t>отығу</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антрацен </a:t>
            </a:r>
            <a:r>
              <a:rPr lang="ru-RU" dirty="0" err="1" smtClean="0">
                <a:latin typeface="Times New Roman" pitchFamily="18" charset="0"/>
                <a:cs typeface="Times New Roman" pitchFamily="18" charset="0"/>
              </a:rPr>
              <a:t>дәрежелі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түрлі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агликон</a:t>
            </a:r>
            <a:r>
              <a:rPr lang="en-US" dirty="0" smtClean="0">
                <a:latin typeface="Times New Roman" pitchFamily="18" charset="0"/>
                <a:cs typeface="Times New Roman" pitchFamily="18" charset="0"/>
              </a:rPr>
              <a:t> </a:t>
            </a:r>
            <a:r>
              <a:rPr lang="ru-RU" dirty="0" err="1">
                <a:latin typeface="Times New Roman" pitchFamily="18" charset="0"/>
                <a:cs typeface="Times New Roman" pitchFamily="18" charset="0"/>
              </a:rPr>
              <a:t>туынды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болып</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табылады</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Ірі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мөлшерде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оларға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ерекше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қызғылт</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сары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түсті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бере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отырып</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балдыры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нәзік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қымыздық</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жылқы</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тамырында</a:t>
            </a:r>
            <a:r>
              <a:rPr lang="ru-RU" dirty="0" smtClean="0">
                <a:latin typeface="Times New Roman" pitchFamily="18" charset="0"/>
                <a:cs typeface="Times New Roman" pitchFamily="18" charset="0"/>
              </a:rPr>
              <a:t>, ревень, Коре </a:t>
            </a:r>
            <a:r>
              <a:rPr lang="ru-RU" dirty="0" err="1" smtClean="0">
                <a:latin typeface="Times New Roman" pitchFamily="18" charset="0"/>
                <a:cs typeface="Times New Roman" pitchFamily="18" charset="0"/>
              </a:rPr>
              <a:t>тамырларында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бұршақта</a:t>
            </a:r>
            <a:r>
              <a:rPr lang="ru-RU" dirty="0" smtClean="0">
                <a:latin typeface="Times New Roman" pitchFamily="18" charset="0"/>
                <a:cs typeface="Times New Roman" pitchFamily="18" charset="0"/>
              </a:rPr>
              <a:t>, Сенна </a:t>
            </a:r>
            <a:r>
              <a:rPr lang="ru-RU" dirty="0" err="1" smtClean="0">
                <a:latin typeface="Times New Roman" pitchFamily="18" charset="0"/>
                <a:cs typeface="Times New Roman" pitchFamily="18" charset="0"/>
              </a:rPr>
              <a:t>жапырақтарында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қандыағашта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т.б</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жинақталады</a:t>
            </a:r>
            <a:r>
              <a:rPr lang="ru-RU" dirty="0">
                <a:latin typeface="Times New Roman" pitchFamily="18" charset="0"/>
                <a:cs typeface="Times New Roman" pitchFamily="18" charset="0"/>
              </a:rPr>
              <a:t>. </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701" y="2708920"/>
            <a:ext cx="3598785" cy="269979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descr="http://www.webapteka.ru/shared/drugbase/names/5/5982/name5982_200.jpg?144846964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76511" y="2708921"/>
            <a:ext cx="3603236" cy="270313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269495" y="5560141"/>
            <a:ext cx="11710251" cy="1015663"/>
          </a:xfrm>
          <a:prstGeom prst="rect">
            <a:avLst/>
          </a:prstGeom>
        </p:spPr>
        <p:txBody>
          <a:bodyPr wrap="square">
            <a:spAutoFit/>
          </a:bodyPr>
          <a:lstStyle/>
          <a:p>
            <a:r>
              <a:rPr lang="ru-RU" sz="2000" dirty="0"/>
              <a:t>А</a:t>
            </a:r>
            <a:r>
              <a:rPr lang="ru-RU" sz="2000" dirty="0" smtClean="0"/>
              <a:t>дам </a:t>
            </a:r>
            <a:r>
              <a:rPr lang="ru-RU" sz="2000" dirty="0" err="1"/>
              <a:t>ағзасына</a:t>
            </a:r>
            <a:r>
              <a:rPr lang="ru-RU" sz="2000" dirty="0"/>
              <a:t> </a:t>
            </a:r>
            <a:r>
              <a:rPr lang="ru-RU" sz="2000" dirty="0" err="1"/>
              <a:t>айдағыш</a:t>
            </a:r>
            <a:r>
              <a:rPr lang="ru-RU" sz="2000" dirty="0"/>
              <a:t> </a:t>
            </a:r>
            <a:r>
              <a:rPr lang="ru-RU" sz="2000" dirty="0" err="1"/>
              <a:t>әсері</a:t>
            </a:r>
            <a:r>
              <a:rPr lang="ru-RU" sz="2000" dirty="0"/>
              <a:t> бар. </a:t>
            </a:r>
            <a:r>
              <a:rPr lang="ru-RU" sz="2000" dirty="0" err="1" smtClean="0"/>
              <a:t>Сонымен</a:t>
            </a:r>
            <a:r>
              <a:rPr lang="ru-RU" sz="2000" dirty="0" smtClean="0"/>
              <a:t> </a:t>
            </a:r>
            <a:r>
              <a:rPr lang="ru-RU" sz="2000" dirty="0" err="1"/>
              <a:t>қатар</a:t>
            </a:r>
            <a:r>
              <a:rPr lang="ru-RU" sz="2000" dirty="0"/>
              <a:t>, </a:t>
            </a:r>
            <a:r>
              <a:rPr lang="ru-RU" sz="2000" dirty="0" err="1"/>
              <a:t>бұл</a:t>
            </a:r>
            <a:r>
              <a:rPr lang="ru-RU" sz="2000" dirty="0"/>
              <a:t> </a:t>
            </a:r>
            <a:r>
              <a:rPr lang="ru-RU" sz="2000" dirty="0" err="1"/>
              <a:t>қосылыстар</a:t>
            </a:r>
            <a:r>
              <a:rPr lang="ru-RU" sz="2000" dirty="0"/>
              <a:t> </a:t>
            </a:r>
            <a:r>
              <a:rPr lang="ru-RU" sz="2000" dirty="0" err="1"/>
              <a:t>құрамында</a:t>
            </a:r>
            <a:r>
              <a:rPr lang="ru-RU" sz="2000" dirty="0"/>
              <a:t> </a:t>
            </a:r>
            <a:r>
              <a:rPr lang="ru-RU" sz="2000" dirty="0" err="1"/>
              <a:t>өсімдіктер</a:t>
            </a:r>
            <a:r>
              <a:rPr lang="ru-RU" sz="2000" dirty="0"/>
              <a:t> </a:t>
            </a:r>
            <a:r>
              <a:rPr lang="ru-RU" sz="2000" dirty="0" err="1"/>
              <a:t>жиі</a:t>
            </a:r>
            <a:r>
              <a:rPr lang="ru-RU" sz="2000" dirty="0"/>
              <a:t> псориаз </a:t>
            </a:r>
            <a:r>
              <a:rPr lang="ru-RU" sz="2000" dirty="0" err="1"/>
              <a:t>және</a:t>
            </a:r>
            <a:r>
              <a:rPr lang="ru-RU" sz="2000" dirty="0"/>
              <a:t> </a:t>
            </a:r>
            <a:r>
              <a:rPr lang="ru-RU" sz="2000" dirty="0" smtClean="0"/>
              <a:t>нефролитиаз </a:t>
            </a:r>
            <a:r>
              <a:rPr lang="ru-RU" sz="2000" dirty="0" err="1"/>
              <a:t>және</a:t>
            </a:r>
            <a:r>
              <a:rPr lang="ru-RU" sz="2000" dirty="0"/>
              <a:t> </a:t>
            </a:r>
            <a:r>
              <a:rPr lang="ru-RU" sz="2000" dirty="0" err="1"/>
              <a:t>өт</a:t>
            </a:r>
            <a:r>
              <a:rPr lang="ru-RU" sz="2000" dirty="0"/>
              <a:t> </a:t>
            </a:r>
            <a:r>
              <a:rPr lang="ru-RU" sz="2000" dirty="0" err="1"/>
              <a:t>тас</a:t>
            </a:r>
            <a:r>
              <a:rPr lang="ru-RU" sz="2000" dirty="0"/>
              <a:t>, подагра, колит, </a:t>
            </a:r>
            <a:r>
              <a:rPr lang="ru-RU" sz="2000" dirty="0" err="1"/>
              <a:t>соның</a:t>
            </a:r>
            <a:r>
              <a:rPr lang="ru-RU" sz="2000" dirty="0"/>
              <a:t> </a:t>
            </a:r>
            <a:r>
              <a:rPr lang="ru-RU" sz="2000" dirty="0" err="1"/>
              <a:t>ішінде</a:t>
            </a:r>
            <a:r>
              <a:rPr lang="ru-RU" sz="2000" dirty="0"/>
              <a:t> </a:t>
            </a:r>
            <a:r>
              <a:rPr lang="ru-RU" sz="2000" dirty="0" err="1"/>
              <a:t>әр</a:t>
            </a:r>
            <a:r>
              <a:rPr lang="ru-RU" sz="2000" dirty="0"/>
              <a:t> </a:t>
            </a:r>
            <a:r>
              <a:rPr lang="ru-RU" sz="2000" dirty="0" err="1"/>
              <a:t>түрлі</a:t>
            </a:r>
            <a:r>
              <a:rPr lang="ru-RU" sz="2000" dirty="0"/>
              <a:t> </a:t>
            </a:r>
            <a:r>
              <a:rPr lang="ru-RU" sz="2000" dirty="0" err="1"/>
              <a:t>тері</a:t>
            </a:r>
            <a:r>
              <a:rPr lang="ru-RU" sz="2000" dirty="0"/>
              <a:t> </a:t>
            </a:r>
            <a:r>
              <a:rPr lang="ru-RU" sz="2000" dirty="0" err="1"/>
              <a:t>ауруларын</a:t>
            </a:r>
            <a:r>
              <a:rPr lang="ru-RU" sz="2000" dirty="0"/>
              <a:t> </a:t>
            </a:r>
            <a:r>
              <a:rPr lang="ru-RU" sz="2000" dirty="0" err="1"/>
              <a:t>емдеу</a:t>
            </a:r>
            <a:r>
              <a:rPr lang="ru-RU" sz="2000" dirty="0"/>
              <a:t> </a:t>
            </a:r>
            <a:r>
              <a:rPr lang="ru-RU" sz="2000" dirty="0" err="1"/>
              <a:t>үшін</a:t>
            </a:r>
            <a:r>
              <a:rPr lang="ru-RU" sz="2000" dirty="0"/>
              <a:t> </a:t>
            </a:r>
            <a:r>
              <a:rPr lang="ru-RU" sz="2000" dirty="0" err="1"/>
              <a:t>қолданылады</a:t>
            </a:r>
            <a:r>
              <a:rPr lang="ru-RU" sz="2000" dirty="0"/>
              <a:t>.</a:t>
            </a:r>
          </a:p>
        </p:txBody>
      </p:sp>
      <p:pic>
        <p:nvPicPr>
          <p:cNvPr id="4101"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74700" y="2708921"/>
            <a:ext cx="3603236" cy="270313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05891810"/>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90316" y="1528943"/>
            <a:ext cx="4127384" cy="9144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ru-RU" sz="2800" dirty="0" err="1" smtClean="0">
                <a:latin typeface="Times New Roman" pitchFamily="18" charset="0"/>
                <a:cs typeface="Times New Roman" pitchFamily="18" charset="0"/>
              </a:rPr>
              <a:t>Флавоноидтар</a:t>
            </a:r>
            <a:endParaRPr lang="ru-RU" sz="2800" dirty="0">
              <a:latin typeface="Times New Roman" pitchFamily="18" charset="0"/>
              <a:cs typeface="Times New Roman" pitchFamily="18" charset="0"/>
            </a:endParaRPr>
          </a:p>
        </p:txBody>
      </p:sp>
      <p:sp>
        <p:nvSpPr>
          <p:cNvPr id="5" name="Прямоугольник 4"/>
          <p:cNvSpPr/>
          <p:nvPr/>
        </p:nvSpPr>
        <p:spPr>
          <a:xfrm>
            <a:off x="7438212" y="1528943"/>
            <a:ext cx="4127384" cy="91440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ru-RU" sz="2800" dirty="0" err="1" smtClean="0">
                <a:latin typeface="Times New Roman" pitchFamily="18" charset="0"/>
                <a:cs typeface="Times New Roman" pitchFamily="18" charset="0"/>
              </a:rPr>
              <a:t>Кумариндер</a:t>
            </a:r>
            <a:endParaRPr lang="ru-RU" sz="2800" dirty="0">
              <a:latin typeface="Times New Roman" pitchFamily="18" charset="0"/>
              <a:cs typeface="Times New Roman" pitchFamily="18" charset="0"/>
            </a:endParaRPr>
          </a:p>
        </p:txBody>
      </p:sp>
      <p:cxnSp>
        <p:nvCxnSpPr>
          <p:cNvPr id="7" name="Прямая со стрелкой 6"/>
          <p:cNvCxnSpPr>
            <a:endCxn id="5" idx="0"/>
          </p:cNvCxnSpPr>
          <p:nvPr/>
        </p:nvCxnSpPr>
        <p:spPr>
          <a:xfrm>
            <a:off x="6310042" y="720080"/>
            <a:ext cx="3191862" cy="80886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0" name="Прямая со стрелкой 9"/>
          <p:cNvCxnSpPr>
            <a:endCxn id="4" idx="0"/>
          </p:cNvCxnSpPr>
          <p:nvPr/>
        </p:nvCxnSpPr>
        <p:spPr>
          <a:xfrm flipH="1">
            <a:off x="3054008" y="720080"/>
            <a:ext cx="3256034" cy="80886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3" name="Прямоугольник 12"/>
          <p:cNvSpPr/>
          <p:nvPr/>
        </p:nvSpPr>
        <p:spPr>
          <a:xfrm>
            <a:off x="333772" y="2636912"/>
            <a:ext cx="6094413" cy="3477875"/>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ru-RU" sz="2000" dirty="0" err="1">
                <a:latin typeface="Times New Roman" pitchFamily="18" charset="0"/>
                <a:cs typeface="Times New Roman" pitchFamily="18" charset="0"/>
              </a:rPr>
              <a:t>Флавоноидтар</a:t>
            </a:r>
            <a:r>
              <a:rPr lang="ru-RU" sz="2000" dirty="0">
                <a:latin typeface="Times New Roman" pitchFamily="18" charset="0"/>
                <a:cs typeface="Times New Roman" pitchFamily="18" charset="0"/>
              </a:rPr>
              <a:t> — </a:t>
            </a:r>
            <a:r>
              <a:rPr lang="ru-RU" sz="2000" dirty="0" err="1">
                <a:latin typeface="Times New Roman" pitchFamily="18" charset="0"/>
                <a:cs typeface="Times New Roman" pitchFamily="18" charset="0"/>
              </a:rPr>
              <a:t>барлық</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флаваноидтар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негізінен</a:t>
            </a:r>
            <a:r>
              <a:rPr lang="ru-RU" sz="2000" dirty="0">
                <a:latin typeface="Times New Roman" pitchFamily="18" charset="0"/>
                <a:cs typeface="Times New Roman" pitchFamily="18" charset="0"/>
              </a:rPr>
              <a:t> флавон </a:t>
            </a:r>
            <a:r>
              <a:rPr lang="ru-RU" sz="2000" dirty="0" err="1">
                <a:latin typeface="Times New Roman" pitchFamily="18" charset="0"/>
                <a:cs typeface="Times New Roman" pitchFamily="18" charset="0"/>
              </a:rPr>
              <a:t>деген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қосылысқа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жатады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Флавоноидтар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деген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атпен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белгілі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өсімдіктер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пигменттері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класын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зерттеу</a:t>
            </a:r>
            <a:r>
              <a:rPr lang="ru-RU" sz="2000" dirty="0">
                <a:latin typeface="Times New Roman" pitchFamily="18" charset="0"/>
                <a:cs typeface="Times New Roman" pitchFamily="18" charset="0"/>
              </a:rPr>
              <a:t> </a:t>
            </a:r>
            <a:r>
              <a:rPr lang="en-US" sz="2000" dirty="0">
                <a:latin typeface="Times New Roman" pitchFamily="18" charset="0"/>
                <a:cs typeface="Times New Roman" pitchFamily="18" charset="0"/>
              </a:rPr>
              <a:t>XIX </a:t>
            </a:r>
            <a:r>
              <a:rPr lang="ru-RU" sz="2000" dirty="0" err="1">
                <a:latin typeface="Times New Roman" pitchFamily="18" charset="0"/>
                <a:cs typeface="Times New Roman" pitchFamily="18" charset="0"/>
              </a:rPr>
              <a:t>ғасырдың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басынан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жүргізілді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деп</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айтуға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болады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Флавоноидтар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қосылыстарына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қызығушылық</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әсіресе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ерекше</a:t>
            </a:r>
            <a:r>
              <a:rPr lang="ru-RU" sz="2000" dirty="0">
                <a:latin typeface="Times New Roman" pitchFamily="18" charset="0"/>
                <a:cs typeface="Times New Roman" pitchFamily="18" charset="0"/>
              </a:rPr>
              <a:t> 20ғасырдың 40 </a:t>
            </a:r>
            <a:r>
              <a:rPr lang="ru-RU" sz="2000" dirty="0" err="1">
                <a:latin typeface="Times New Roman" pitchFamily="18" charset="0"/>
                <a:cs typeface="Times New Roman" pitchFamily="18" charset="0"/>
              </a:rPr>
              <a:t>жылдарынан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басталды</a:t>
            </a:r>
            <a:r>
              <a:rPr lang="ru-RU" sz="2000" dirty="0">
                <a:latin typeface="Times New Roman" pitchFamily="18" charset="0"/>
                <a:cs typeface="Times New Roman" pitchFamily="18" charset="0"/>
              </a:rPr>
              <a:t>. Септ — </a:t>
            </a:r>
            <a:r>
              <a:rPr lang="ru-RU" sz="2000" dirty="0" err="1">
                <a:latin typeface="Times New Roman" pitchFamily="18" charset="0"/>
                <a:cs typeface="Times New Roman" pitchFamily="18" charset="0"/>
              </a:rPr>
              <a:t>Дьерди</a:t>
            </a:r>
            <a:r>
              <a:rPr lang="ru-RU" sz="2000" dirty="0">
                <a:latin typeface="Times New Roman" pitchFamily="18" charset="0"/>
                <a:cs typeface="Times New Roman" pitchFamily="18" charset="0"/>
              </a:rPr>
              <a:t> 1936 </a:t>
            </a:r>
            <a:r>
              <a:rPr lang="ru-RU" sz="2000" dirty="0" err="1">
                <a:latin typeface="Times New Roman" pitchFamily="18" charset="0"/>
                <a:cs typeface="Times New Roman" pitchFamily="18" charset="0"/>
              </a:rPr>
              <a:t>жылы</a:t>
            </a:r>
            <a:r>
              <a:rPr lang="ru-RU" sz="2000" dirty="0">
                <a:latin typeface="Times New Roman" pitchFamily="18" charset="0"/>
                <a:cs typeface="Times New Roman" pitchFamily="18" charset="0"/>
              </a:rPr>
              <a:t> лимон </a:t>
            </a:r>
            <a:r>
              <a:rPr lang="ru-RU" sz="2000" dirty="0" err="1">
                <a:latin typeface="Times New Roman" pitchFamily="18" charset="0"/>
                <a:cs typeface="Times New Roman" pitchFamily="18" charset="0"/>
              </a:rPr>
              <a:t>қабығынан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алынған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флавоноидтар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жиынтығының</a:t>
            </a:r>
            <a:r>
              <a:rPr lang="ru-RU" sz="2000" dirty="0">
                <a:latin typeface="Times New Roman" pitchFamily="18" charset="0"/>
                <a:cs typeface="Times New Roman" pitchFamily="18" charset="0"/>
              </a:rPr>
              <a:t> Р — </a:t>
            </a:r>
            <a:r>
              <a:rPr lang="ru-RU" sz="2000" dirty="0" err="1">
                <a:latin typeface="Times New Roman" pitchFamily="18" charset="0"/>
                <a:cs typeface="Times New Roman" pitchFamily="18" charset="0"/>
              </a:rPr>
              <a:t>Витамині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белсенділігіндей</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ә</a:t>
            </a:r>
            <a:r>
              <a:rPr lang="ru-RU" sz="2000" dirty="0" err="1" smtClean="0">
                <a:latin typeface="Times New Roman" pitchFamily="18" charset="0"/>
                <a:cs typeface="Times New Roman" pitchFamily="18" charset="0"/>
              </a:rPr>
              <a:t>сері</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бар </a:t>
            </a:r>
            <a:r>
              <a:rPr lang="ru-RU" sz="2000" dirty="0" err="1">
                <a:latin typeface="Times New Roman" pitchFamily="18" charset="0"/>
                <a:cs typeface="Times New Roman" pitchFamily="18" charset="0"/>
              </a:rPr>
              <a:t>екендігін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дэлелдеді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Қазіргі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кезде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флавоноидтардың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фармокологиялық</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ә</a:t>
            </a:r>
            <a:r>
              <a:rPr lang="ru-RU" sz="2000" dirty="0" err="1" smtClean="0">
                <a:latin typeface="Times New Roman" pitchFamily="18" charset="0"/>
                <a:cs typeface="Times New Roman" pitchFamily="18" charset="0"/>
              </a:rPr>
              <a:t>сері</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диапазоны </a:t>
            </a:r>
            <a:r>
              <a:rPr lang="ru-RU" sz="2000" dirty="0" err="1">
                <a:latin typeface="Times New Roman" pitchFamily="18" charset="0"/>
                <a:cs typeface="Times New Roman" pitchFamily="18" charset="0"/>
              </a:rPr>
              <a:t>өте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кең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белгілі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болды</a:t>
            </a:r>
            <a:r>
              <a:rPr lang="ru-RU" sz="2000" dirty="0">
                <a:latin typeface="Times New Roman" pitchFamily="18" charset="0"/>
                <a:cs typeface="Times New Roman" pitchFamily="18" charset="0"/>
              </a:rPr>
              <a:t>. </a:t>
            </a:r>
          </a:p>
        </p:txBody>
      </p:sp>
      <p:sp>
        <p:nvSpPr>
          <p:cNvPr id="14" name="Прямоугольник 13"/>
          <p:cNvSpPr/>
          <p:nvPr/>
        </p:nvSpPr>
        <p:spPr>
          <a:xfrm>
            <a:off x="6670327" y="2610683"/>
            <a:ext cx="5480956" cy="2862322"/>
          </a:xfrm>
          <a:prstGeom prst="rect">
            <a:avLst/>
          </a:prstGeom>
        </p:spPr>
        <p:style>
          <a:lnRef idx="0">
            <a:scrgbClr r="0" g="0" b="0"/>
          </a:lnRef>
          <a:fillRef idx="1001">
            <a:schemeClr val="lt2"/>
          </a:fillRef>
          <a:effectRef idx="0">
            <a:scrgbClr r="0" g="0" b="0"/>
          </a:effectRef>
          <a:fontRef idx="major"/>
        </p:style>
        <p:txBody>
          <a:bodyPr wrap="square">
            <a:spAutoFit/>
          </a:bodyPr>
          <a:lstStyle/>
          <a:p>
            <a:r>
              <a:rPr lang="ru-RU" sz="2000" dirty="0" err="1">
                <a:latin typeface="Times New Roman" pitchFamily="18" charset="0"/>
                <a:cs typeface="Times New Roman" pitchFamily="18" charset="0"/>
              </a:rPr>
              <a:t>Кумариндер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өсімдікте</a:t>
            </a:r>
            <a:r>
              <a:rPr lang="ru-RU" sz="2000" dirty="0">
                <a:latin typeface="Times New Roman" pitchFamily="18" charset="0"/>
                <a:cs typeface="Times New Roman" pitchFamily="18" charset="0"/>
              </a:rPr>
              <a:t> таза </a:t>
            </a:r>
            <a:r>
              <a:rPr lang="ru-RU" sz="2000" dirty="0" err="1">
                <a:latin typeface="Times New Roman" pitchFamily="18" charset="0"/>
                <a:cs typeface="Times New Roman" pitchFamily="18" charset="0"/>
              </a:rPr>
              <a:t>түрінде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немесе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гликозидтер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қүрамындағы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агликонмен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қосылыс</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түзеді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Олар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жарыққа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сезімтал</a:t>
            </a:r>
            <a:r>
              <a:rPr lang="ru-RU" sz="2000" dirty="0">
                <a:latin typeface="Times New Roman" pitchFamily="18" charset="0"/>
                <a:cs typeface="Times New Roman" pitchFamily="18" charset="0"/>
              </a:rPr>
              <a:t>, тез </a:t>
            </a:r>
            <a:r>
              <a:rPr lang="ru-RU" sz="2000" dirty="0" err="1">
                <a:latin typeface="Times New Roman" pitchFamily="18" charset="0"/>
                <a:cs typeface="Times New Roman" pitchFamily="18" charset="0"/>
              </a:rPr>
              <a:t>ыдырайды</a:t>
            </a:r>
            <a:r>
              <a:rPr lang="ru-RU" sz="2000" dirty="0">
                <a:latin typeface="Times New Roman" pitchFamily="18" charset="0"/>
                <a:cs typeface="Times New Roman" pitchFamily="18" charset="0"/>
              </a:rPr>
              <a:t>, суда </a:t>
            </a:r>
            <a:r>
              <a:rPr lang="ru-RU" sz="2000" dirty="0" err="1">
                <a:latin typeface="Times New Roman" pitchFamily="18" charset="0"/>
                <a:cs typeface="Times New Roman" pitchFamily="18" charset="0"/>
              </a:rPr>
              <a:t>нашар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ериді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Олардың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көпшілігі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тамыр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кеңейткіш</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ісікке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қарсы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қолданылады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Қазіргі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уақытта</a:t>
            </a:r>
            <a:r>
              <a:rPr lang="ru-RU" sz="2000" dirty="0">
                <a:latin typeface="Times New Roman" pitchFamily="18" charset="0"/>
                <a:cs typeface="Times New Roman" pitchFamily="18" charset="0"/>
              </a:rPr>
              <a:t> 150 аса </a:t>
            </a:r>
            <a:r>
              <a:rPr lang="ru-RU" sz="2000" dirty="0" err="1">
                <a:latin typeface="Times New Roman" pitchFamily="18" charset="0"/>
                <a:cs typeface="Times New Roman" pitchFamily="18" charset="0"/>
              </a:rPr>
              <a:t>кумариндер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түрі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бөлініп</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алынды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Кумариндер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көбінесе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бүршақтүқымдастар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шатыргүлділер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түрлерінің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тамыры</a:t>
            </a:r>
            <a:r>
              <a:rPr lang="ru-RU" sz="2000" dirty="0">
                <a:latin typeface="Times New Roman" pitchFamily="18" charset="0"/>
                <a:cs typeface="Times New Roman" pitchFamily="18" charset="0"/>
              </a:rPr>
              <a:t> мен </a:t>
            </a:r>
            <a:r>
              <a:rPr lang="ru-RU" sz="2000" dirty="0" err="1">
                <a:latin typeface="Times New Roman" pitchFamily="18" charset="0"/>
                <a:cs typeface="Times New Roman" pitchFamily="18" charset="0"/>
              </a:rPr>
              <a:t>жемістерінде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болады</a:t>
            </a:r>
            <a:r>
              <a:rPr lang="ru-RU" sz="2000" dirty="0">
                <a:latin typeface="Times New Roman" pitchFamily="18" charset="0"/>
                <a:cs typeface="Times New Roman" pitchFamily="18" charset="0"/>
              </a:rPr>
              <a:t>.</a:t>
            </a:r>
          </a:p>
        </p:txBody>
      </p:sp>
      <p:sp>
        <p:nvSpPr>
          <p:cNvPr id="18" name="Прямоугольник 17"/>
          <p:cNvSpPr/>
          <p:nvPr/>
        </p:nvSpPr>
        <p:spPr>
          <a:xfrm>
            <a:off x="1269876" y="0"/>
            <a:ext cx="9865096" cy="830997"/>
          </a:xfrm>
          <a:prstGeom prst="rect">
            <a:avLst/>
          </a:prstGeom>
        </p:spPr>
        <p:txBody>
          <a:bodyPr wrap="square">
            <a:spAutoFit/>
          </a:bodyPr>
          <a:lstStyle/>
          <a:p>
            <a:pPr algn="ctr"/>
            <a:r>
              <a:rPr lang="ru-RU"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Гликозидтер</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табиғатына қарай бірнеше</a:t>
            </a:r>
            <a:r>
              <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топтарға бөлінеді:</a:t>
            </a:r>
            <a:endParaRPr lang="ru-RU"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059347683"/>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ChangeArrowheads="1"/>
          </p:cNvSpPr>
          <p:nvPr/>
        </p:nvSpPr>
        <p:spPr bwMode="auto">
          <a:xfrm>
            <a:off x="693812" y="1484784"/>
            <a:ext cx="11274663" cy="2462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just">
              <a:spcBef>
                <a:spcPct val="50000"/>
              </a:spcBef>
              <a:buClr>
                <a:srgbClr val="333399"/>
              </a:buClr>
              <a:buSzPct val="85000"/>
              <a:buFont typeface="Wingdings" pitchFamily="2" charset="2"/>
              <a:buNone/>
              <a:defRPr/>
            </a:pPr>
            <a:r>
              <a:rPr lang="kk-KZ" sz="2800" dirty="0" smtClean="0">
                <a:solidFill>
                  <a:srgbClr val="000000"/>
                </a:solidFill>
                <a:latin typeface="Times New Roman" pitchFamily="18" charset="0"/>
                <a:cs typeface="Times New Roman" pitchFamily="18" charset="0"/>
              </a:rPr>
              <a:t>Т</a:t>
            </a:r>
            <a:r>
              <a:rPr lang="kk-KZ" sz="2800" dirty="0" smtClean="0">
                <a:solidFill>
                  <a:srgbClr val="000000"/>
                </a:solidFill>
                <a:latin typeface="Times New Roman" pitchFamily="18" charset="0"/>
                <a:cs typeface="Times New Roman" pitchFamily="18" charset="0"/>
              </a:rPr>
              <a:t>еріні </a:t>
            </a:r>
            <a:r>
              <a:rPr lang="kk-KZ" sz="2800" dirty="0">
                <a:solidFill>
                  <a:srgbClr val="000000"/>
                </a:solidFill>
                <a:latin typeface="Times New Roman" pitchFamily="18" charset="0"/>
                <a:cs typeface="Times New Roman" pitchFamily="18" charset="0"/>
              </a:rPr>
              <a:t>қатайту, сапасын  көтеру мақсатында  қолданылады. Өсімдіктерде 10-20% кейде 70%-ке дейін кездеседі екен. Медицинада жараның үстінің тез бітуі үшін және олардың сілемейлі қабатына  микроағзалардың түспеуі үшін қолданылады. Кей түрлері улануға қарсы да қолданылады.</a:t>
            </a:r>
            <a:endParaRPr lang="ru-RU" sz="2800" dirty="0">
              <a:solidFill>
                <a:srgbClr val="000000"/>
              </a:solidFill>
              <a:latin typeface="Times New Roman" pitchFamily="18" charset="0"/>
              <a:cs typeface="Times New Roman" pitchFamily="18" charset="0"/>
            </a:endParaRPr>
          </a:p>
          <a:p>
            <a:pPr algn="just">
              <a:spcBef>
                <a:spcPct val="50000"/>
              </a:spcBef>
              <a:buClr>
                <a:srgbClr val="333399"/>
              </a:buClr>
              <a:buSzPct val="85000"/>
              <a:buFont typeface="Wingdings" pitchFamily="2" charset="2"/>
              <a:buChar char="n"/>
              <a:defRPr/>
            </a:pPr>
            <a:endParaRPr lang="ru-RU" sz="2800" dirty="0">
              <a:solidFill>
                <a:srgbClr val="000000"/>
              </a:solidFill>
              <a:latin typeface="Times New Roman" pitchFamily="18" charset="0"/>
              <a:cs typeface="+mn-cs"/>
            </a:endParaRPr>
          </a:p>
        </p:txBody>
      </p:sp>
      <p:sp>
        <p:nvSpPr>
          <p:cNvPr id="3" name="Прямоугольник 2"/>
          <p:cNvSpPr/>
          <p:nvPr/>
        </p:nvSpPr>
        <p:spPr>
          <a:xfrm>
            <a:off x="3646140" y="260648"/>
            <a:ext cx="5098896" cy="707886"/>
          </a:xfrm>
          <a:prstGeom prst="rect">
            <a:avLst/>
          </a:prstGeom>
        </p:spPr>
        <p:txBody>
          <a:bodyPr wrap="none">
            <a:spAutoFit/>
          </a:bodyPr>
          <a:lstStyle/>
          <a:p>
            <a:r>
              <a:rPr lang="kk-KZ"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charset="0"/>
                <a:cs typeface="Times New Roman" pitchFamily="18" charset="0"/>
              </a:rPr>
              <a:t>Дубильді заттар </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1986" name="Picture 2" descr="http://images.aif.ru/004/476/f00b95c7e25e13679a71e4734fef82fd.jpg"/>
          <p:cNvPicPr>
            <a:picLocks noChangeAspect="1" noChangeArrowheads="1"/>
          </p:cNvPicPr>
          <p:nvPr/>
        </p:nvPicPr>
        <p:blipFill>
          <a:blip r:embed="rId2" cstate="print"/>
          <a:srcRect/>
          <a:stretch>
            <a:fillRect/>
          </a:stretch>
        </p:blipFill>
        <p:spPr bwMode="auto">
          <a:xfrm>
            <a:off x="549796" y="3789040"/>
            <a:ext cx="6096000" cy="2823989"/>
          </a:xfrm>
          <a:prstGeom prst="rect">
            <a:avLst/>
          </a:prstGeom>
          <a:noFill/>
        </p:spPr>
      </p:pic>
      <p:pic>
        <p:nvPicPr>
          <p:cNvPr id="41988" name="Picture 4" descr="http://sebulfin.com/wp-content/uploads/2013/12/Dubilnyie-veshhestva-1.jpg"/>
          <p:cNvPicPr>
            <a:picLocks noChangeAspect="1" noChangeArrowheads="1"/>
          </p:cNvPicPr>
          <p:nvPr/>
        </p:nvPicPr>
        <p:blipFill>
          <a:blip r:embed="rId3" cstate="print"/>
          <a:srcRect/>
          <a:stretch>
            <a:fillRect/>
          </a:stretch>
        </p:blipFill>
        <p:spPr bwMode="auto">
          <a:xfrm>
            <a:off x="6886500" y="3789040"/>
            <a:ext cx="5143500" cy="277750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p:cNvSpPr>
            <a:spLocks noChangeArrowheads="1"/>
          </p:cNvSpPr>
          <p:nvPr/>
        </p:nvSpPr>
        <p:spPr bwMode="auto">
          <a:xfrm>
            <a:off x="909836" y="1484784"/>
            <a:ext cx="5328592" cy="48320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just">
              <a:defRPr/>
            </a:pPr>
            <a:r>
              <a:rPr lang="kk-KZ" sz="2800" b="1" dirty="0">
                <a:latin typeface="Times New Roman" pitchFamily="18" charset="0"/>
                <a:cs typeface="+mn-cs"/>
              </a:rPr>
              <a:t>Эфир майы </a:t>
            </a:r>
            <a:r>
              <a:rPr lang="kk-KZ" sz="2800" dirty="0">
                <a:solidFill>
                  <a:srgbClr val="000000"/>
                </a:solidFill>
                <a:latin typeface="Times New Roman" pitchFamily="18" charset="0"/>
                <a:cs typeface="+mn-cs"/>
              </a:rPr>
              <a:t>- ұшқыр, иісті зат. Өсімдіктерден алынады. Сезім мүшелеріне тез әсер етіп кейде оң, кейде кері әсер етуі мүмкін. Медицинада дезинфициялау,  бактерицидтік қасиеті және қақырық түсіру үшін пайдаланады, бүйрек пен зәр шығару ағзаларын қоздырады. Көбінесе  басқа иісті басу үшін  қолданылады.</a:t>
            </a:r>
            <a:endParaRPr lang="ru-RU" sz="2800" dirty="0">
              <a:solidFill>
                <a:srgbClr val="000000"/>
              </a:solidFill>
              <a:latin typeface="Times New Roman" pitchFamily="18" charset="0"/>
              <a:cs typeface="+mn-cs"/>
            </a:endParaRPr>
          </a:p>
        </p:txBody>
      </p:sp>
      <p:sp>
        <p:nvSpPr>
          <p:cNvPr id="3" name="Прямоугольник 2"/>
          <p:cNvSpPr/>
          <p:nvPr/>
        </p:nvSpPr>
        <p:spPr>
          <a:xfrm>
            <a:off x="4510236" y="188640"/>
            <a:ext cx="3700950" cy="707886"/>
          </a:xfrm>
          <a:prstGeom prst="rect">
            <a:avLst/>
          </a:prstGeom>
        </p:spPr>
        <p:txBody>
          <a:bodyPr wrap="none">
            <a:spAutoFit/>
          </a:bodyPr>
          <a:lstStyle/>
          <a:p>
            <a:r>
              <a:rPr lang="kk-KZ"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rPr>
              <a:t>Эфир майы </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0962" name="Picture 2" descr="http://www.sibmedport.ru/media3/Tanya/cosmetiques-bio_c__Beboy_-_Fotolia.jpg"/>
          <p:cNvPicPr>
            <a:picLocks noChangeAspect="1" noChangeArrowheads="1"/>
          </p:cNvPicPr>
          <p:nvPr/>
        </p:nvPicPr>
        <p:blipFill>
          <a:blip r:embed="rId2" cstate="print"/>
          <a:srcRect/>
          <a:stretch>
            <a:fillRect/>
          </a:stretch>
        </p:blipFill>
        <p:spPr bwMode="auto">
          <a:xfrm>
            <a:off x="6598468" y="1988840"/>
            <a:ext cx="5126346" cy="3586512"/>
          </a:xfrm>
          <a:prstGeom prst="rect">
            <a:avLst/>
          </a:prstGeom>
          <a:noFill/>
        </p:spPr>
      </p:pic>
      <p:pic>
        <p:nvPicPr>
          <p:cNvPr id="5" name="Picture 5" descr="0000"/>
          <p:cNvPicPr>
            <a:picLocks noChangeAspect="1" noChangeArrowheads="1" noCrop="1"/>
          </p:cNvPicPr>
          <p:nvPr/>
        </p:nvPicPr>
        <p:blipFill>
          <a:blip r:embed="rId3" cstate="print"/>
          <a:srcRect/>
          <a:stretch>
            <a:fillRect/>
          </a:stretch>
        </p:blipFill>
        <p:spPr bwMode="auto">
          <a:xfrm flipH="1">
            <a:off x="-530324" y="5132387"/>
            <a:ext cx="2008187" cy="17256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989956" y="0"/>
            <a:ext cx="7914346" cy="461665"/>
          </a:xfrm>
          <a:prstGeom prst="rect">
            <a:avLst/>
          </a:prstGeom>
        </p:spPr>
        <p:txBody>
          <a:bodyPr wrap="none">
            <a:spAutoFit/>
          </a:bodyPr>
          <a:lstStyle/>
          <a:p>
            <a:r>
              <a:rPr lang="kk-KZ" dirty="0" smtClean="0"/>
              <a:t>Дәрілік препараттар жасауда пайдаланатын өсімдіктер:</a:t>
            </a:r>
            <a:endParaRPr lang="ru-RU" dirty="0"/>
          </a:p>
        </p:txBody>
      </p:sp>
      <p:graphicFrame>
        <p:nvGraphicFramePr>
          <p:cNvPr id="6" name="Схема 5"/>
          <p:cNvGraphicFramePr/>
          <p:nvPr/>
        </p:nvGraphicFramePr>
        <p:xfrm>
          <a:off x="189756" y="692696"/>
          <a:ext cx="11809311" cy="5777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65820" y="836712"/>
            <a:ext cx="6092825" cy="4708981"/>
          </a:xfrm>
          <a:prstGeom prst="rect">
            <a:avLst/>
          </a:prstGeom>
        </p:spPr>
        <p:txBody>
          <a:bodyPr>
            <a:spAutoFit/>
          </a:bodyPr>
          <a:lstStyle/>
          <a:p>
            <a:pPr algn="just"/>
            <a:r>
              <a:rPr lang="ru-RU" sz="2000" dirty="0" err="1" smtClean="0">
                <a:latin typeface="Times New Roman" pitchFamily="18" charset="0"/>
                <a:cs typeface="Times New Roman" pitchFamily="18" charset="0"/>
              </a:rPr>
              <a:t>Ол</a:t>
            </a:r>
            <a:r>
              <a:rPr lang="ru-RU" sz="2000" dirty="0" smtClean="0">
                <a:latin typeface="Times New Roman" pitchFamily="18" charset="0"/>
                <a:cs typeface="Times New Roman" pitchFamily="18" charset="0"/>
              </a:rPr>
              <a:t> 1 </a:t>
            </a:r>
            <a:r>
              <a:rPr lang="ru-RU" sz="2000" dirty="0" err="1" smtClean="0">
                <a:latin typeface="Times New Roman" pitchFamily="18" charset="0"/>
                <a:cs typeface="Times New Roman" pitchFamily="18" charset="0"/>
              </a:rPr>
              <a:t>метрлік</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биіктікке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дейін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өседі және қолайсыз жағдайларда өсе бере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алатын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төзімді өсімдік ретінде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қарастырылады</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Көне замандарда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шерменгүл </a:t>
            </a:r>
            <a:r>
              <a:rPr lang="ru-RU" sz="2000" dirty="0" smtClean="0">
                <a:latin typeface="Times New Roman" pitchFamily="18" charset="0"/>
                <a:cs typeface="Times New Roman" pitchFamily="18" charset="0"/>
              </a:rPr>
              <a:t>оба </a:t>
            </a:r>
            <a:r>
              <a:rPr lang="ru-RU" sz="2000" dirty="0" err="1" smtClean="0">
                <a:latin typeface="Times New Roman" pitchFamily="18" charset="0"/>
                <a:cs typeface="Times New Roman" pitchFamily="18" charset="0"/>
              </a:rPr>
              <a:t>ауруы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кезінде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дене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қызуын төмендету үшін пайдаланылған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Дәстүрлі қолдану саласы</a:t>
            </a:r>
            <a:r>
              <a:rPr lang="ru-RU" sz="2000" dirty="0" smtClean="0">
                <a:latin typeface="Times New Roman" pitchFamily="18" charset="0"/>
                <a:cs typeface="Times New Roman" pitchFamily="18" charset="0"/>
              </a:rPr>
              <a:t> – ас </a:t>
            </a:r>
            <a:r>
              <a:rPr lang="ru-RU" sz="2000" dirty="0" err="1" smtClean="0">
                <a:latin typeface="Times New Roman" pitchFamily="18" charset="0"/>
                <a:cs typeface="Times New Roman" pitchFamily="18" charset="0"/>
              </a:rPr>
              <a:t>қорытуға байланысты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шағымдар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Басқа төрт дәрілік өсімдіктермен бірге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шерменгүл суық тию</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ауруларын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емдеудегі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өзінің тиімділігін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дәлелдеді, атап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айтқанда, өзінің қасиеттерінің арқасында мұрын жаныдағы қуыстарының өткір және созылмалы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қабынуын емдеуде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Шерменгүлдің белсенді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заттары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негізінен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ащы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қосылыстарды өсімдіктің кептірлген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тамырсабақтарынан алады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және олар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Синупрет</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препаратындағы маңызды құрамдас бөлік болып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табылады</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pic>
        <p:nvPicPr>
          <p:cNvPr id="43010" name="Picture 2" descr="Post Thumbnail"/>
          <p:cNvPicPr>
            <a:picLocks noChangeAspect="1" noChangeArrowheads="1"/>
          </p:cNvPicPr>
          <p:nvPr/>
        </p:nvPicPr>
        <p:blipFill>
          <a:blip r:embed="rId2" cstate="print"/>
          <a:srcRect/>
          <a:stretch>
            <a:fillRect/>
          </a:stretch>
        </p:blipFill>
        <p:spPr bwMode="auto">
          <a:xfrm>
            <a:off x="8110636" y="0"/>
            <a:ext cx="3024336" cy="4050450"/>
          </a:xfrm>
          <a:prstGeom prst="rect">
            <a:avLst/>
          </a:prstGeom>
          <a:noFill/>
        </p:spPr>
      </p:pic>
      <p:pic>
        <p:nvPicPr>
          <p:cNvPr id="43012" name="Picture 4" descr="http://nature.health-ua.org/multimedia/files_asset/1/1/8/3/952041288_250_175.jpg"/>
          <p:cNvPicPr>
            <a:picLocks noChangeAspect="1" noChangeArrowheads="1"/>
          </p:cNvPicPr>
          <p:nvPr/>
        </p:nvPicPr>
        <p:blipFill>
          <a:blip r:embed="rId3" cstate="print"/>
          <a:srcRect/>
          <a:stretch>
            <a:fillRect/>
          </a:stretch>
        </p:blipFill>
        <p:spPr bwMode="auto">
          <a:xfrm>
            <a:off x="8470676" y="4437112"/>
            <a:ext cx="2381250" cy="1790701"/>
          </a:xfrm>
          <a:prstGeom prst="rect">
            <a:avLst/>
          </a:prstGeom>
          <a:noFill/>
        </p:spPr>
      </p:pic>
      <p:pic>
        <p:nvPicPr>
          <p:cNvPr id="6" name="Picture 5" descr="0000"/>
          <p:cNvPicPr>
            <a:picLocks noChangeAspect="1" noChangeArrowheads="1" noCrop="1"/>
          </p:cNvPicPr>
          <p:nvPr/>
        </p:nvPicPr>
        <p:blipFill>
          <a:blip r:embed="rId4" cstate="print"/>
          <a:srcRect/>
          <a:stretch>
            <a:fillRect/>
          </a:stretch>
        </p:blipFill>
        <p:spPr bwMode="auto">
          <a:xfrm flipH="1">
            <a:off x="-314300" y="5132387"/>
            <a:ext cx="2008187" cy="172561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77988" y="404664"/>
            <a:ext cx="8516883" cy="584775"/>
          </a:xfrm>
          <a:prstGeom prst="rect">
            <a:avLst/>
          </a:prstGeom>
        </p:spPr>
        <p:txBody>
          <a:bodyPr wrap="none">
            <a:spAutoFit/>
          </a:bodyPr>
          <a:lstStyle/>
          <a:p>
            <a:pPr fontAlgn="base"/>
            <a:r>
              <a:rPr lang="ru-RU"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ӨСІМДІК – ЖАНҒА ШИПА, ДЕРТКЕ ДАУА</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Прямоугольник 2"/>
          <p:cNvSpPr/>
          <p:nvPr/>
        </p:nvSpPr>
        <p:spPr>
          <a:xfrm>
            <a:off x="-314300" y="1916832"/>
            <a:ext cx="6094413" cy="1569660"/>
          </a:xfrm>
          <a:prstGeom prst="rect">
            <a:avLst/>
          </a:prstGeom>
        </p:spPr>
        <p:txBody>
          <a:bodyPr>
            <a:spAutoFit/>
          </a:bodyPr>
          <a:lstStyle/>
          <a:p>
            <a:pPr algn="ctr">
              <a:defRPr/>
            </a:pPr>
            <a:r>
              <a:rPr lang="kk-KZ" b="1" dirty="0" smtClean="0">
                <a:solidFill>
                  <a:schemeClr val="accent2">
                    <a:lumMod val="75000"/>
                  </a:schemeClr>
                </a:solidFill>
                <a:latin typeface="Times New Roman" panose="02020603050405020304" pitchFamily="18" charset="0"/>
                <a:cs typeface="Times New Roman" panose="02020603050405020304" pitchFamily="18" charset="0"/>
              </a:rPr>
              <a:t>«</a:t>
            </a:r>
            <a:r>
              <a:rPr lang="kk-KZ" b="1" dirty="0" smtClean="0">
                <a:solidFill>
                  <a:schemeClr val="tx2"/>
                </a:solidFill>
                <a:latin typeface="Times New Roman" panose="02020603050405020304" pitchFamily="18" charset="0"/>
                <a:cs typeface="Times New Roman" panose="02020603050405020304" pitchFamily="18" charset="0"/>
              </a:rPr>
              <a:t>Мың теңге тұратын дәрі </a:t>
            </a:r>
          </a:p>
          <a:p>
            <a:pPr algn="ctr">
              <a:defRPr/>
            </a:pPr>
            <a:r>
              <a:rPr lang="kk-KZ" b="1" dirty="0" smtClean="0">
                <a:solidFill>
                  <a:schemeClr val="tx2"/>
                </a:solidFill>
                <a:latin typeface="Times New Roman" panose="02020603050405020304" pitchFamily="18" charset="0"/>
                <a:cs typeface="Times New Roman" panose="02020603050405020304" pitchFamily="18" charset="0"/>
              </a:rPr>
              <a:t>шарбағыңның </a:t>
            </a:r>
          </a:p>
          <a:p>
            <a:pPr algn="ctr">
              <a:defRPr/>
            </a:pPr>
            <a:r>
              <a:rPr lang="kk-KZ" b="1" dirty="0" smtClean="0">
                <a:solidFill>
                  <a:schemeClr val="tx2"/>
                </a:solidFill>
                <a:latin typeface="Times New Roman" panose="02020603050405020304" pitchFamily="18" charset="0"/>
                <a:cs typeface="Times New Roman" panose="02020603050405020304" pitchFamily="18" charset="0"/>
              </a:rPr>
              <a:t>дәл түбінде  өсіп тұр»</a:t>
            </a:r>
          </a:p>
          <a:p>
            <a:pPr algn="ctr">
              <a:defRPr/>
            </a:pPr>
            <a:r>
              <a:rPr lang="kk-KZ" b="1" i="1" dirty="0" smtClean="0">
                <a:solidFill>
                  <a:srgbClr val="FF0000"/>
                </a:solidFill>
                <a:latin typeface="Times New Roman" panose="02020603050405020304" pitchFamily="18" charset="0"/>
                <a:cs typeface="Times New Roman" panose="02020603050405020304" pitchFamily="18" charset="0"/>
              </a:rPr>
              <a:t> Халық даналығы</a:t>
            </a:r>
            <a:endParaRPr lang="ru-RU" dirty="0"/>
          </a:p>
        </p:txBody>
      </p:sp>
      <p:pic>
        <p:nvPicPr>
          <p:cNvPr id="21506" name="Picture 2" descr="http://new.baistars.kz/wp-content/uploads/2014/07/darilic-osimdicter.jpg"/>
          <p:cNvPicPr>
            <a:picLocks noChangeAspect="1" noChangeArrowheads="1"/>
          </p:cNvPicPr>
          <p:nvPr/>
        </p:nvPicPr>
        <p:blipFill>
          <a:blip r:embed="rId2" cstate="print"/>
          <a:srcRect/>
          <a:stretch>
            <a:fillRect/>
          </a:stretch>
        </p:blipFill>
        <p:spPr bwMode="auto">
          <a:xfrm>
            <a:off x="621804" y="4293096"/>
            <a:ext cx="10441160" cy="2260848"/>
          </a:xfrm>
          <a:prstGeom prst="rect">
            <a:avLst/>
          </a:prstGeom>
          <a:ln>
            <a:noFill/>
          </a:ln>
          <a:effectLst>
            <a:softEdge rad="112500"/>
          </a:effectLst>
        </p:spPr>
      </p:pic>
      <p:pic>
        <p:nvPicPr>
          <p:cNvPr id="21508" name="Picture 4" descr="http://russian.ts.cn/content/images/attachement/jpg/site3/20110329/4437e615fd5e0efbddfd19.jpg"/>
          <p:cNvPicPr>
            <a:picLocks noChangeAspect="1" noChangeArrowheads="1"/>
          </p:cNvPicPr>
          <p:nvPr/>
        </p:nvPicPr>
        <p:blipFill>
          <a:blip r:embed="rId3" cstate="print"/>
          <a:srcRect/>
          <a:stretch>
            <a:fillRect/>
          </a:stretch>
        </p:blipFill>
        <p:spPr bwMode="auto">
          <a:xfrm>
            <a:off x="6022404" y="1628800"/>
            <a:ext cx="4608512" cy="22273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0000"/>
          <p:cNvPicPr>
            <a:picLocks noChangeAspect="1" noChangeArrowheads="1" noCrop="1"/>
          </p:cNvPicPr>
          <p:nvPr/>
        </p:nvPicPr>
        <p:blipFill>
          <a:blip r:embed="rId4" cstate="print"/>
          <a:srcRect/>
          <a:stretch>
            <a:fillRect/>
          </a:stretch>
        </p:blipFill>
        <p:spPr bwMode="auto">
          <a:xfrm flipH="1">
            <a:off x="0" y="0"/>
            <a:ext cx="2008187" cy="1725613"/>
          </a:xfrm>
          <a:prstGeom prst="rect">
            <a:avLst/>
          </a:prstGeom>
          <a:noFill/>
          <a:ln w="9525">
            <a:noFill/>
            <a:miter lim="800000"/>
            <a:headEnd/>
            <a:tailEnd/>
          </a:ln>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9796" y="908720"/>
            <a:ext cx="6092825" cy="4708981"/>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just"/>
            <a:r>
              <a:rPr lang="ru-RU" sz="2000" dirty="0" err="1" smtClean="0"/>
              <a:t>Жолбарыс</a:t>
            </a:r>
            <a:r>
              <a:rPr lang="ru-RU" sz="2000" dirty="0" smtClean="0"/>
              <a:t> </a:t>
            </a:r>
            <a:r>
              <a:rPr lang="ru-RU" sz="2000" dirty="0" err="1" smtClean="0"/>
              <a:t>түстес лалагүлдің ьиіктігі</a:t>
            </a:r>
            <a:r>
              <a:rPr lang="ru-RU" sz="2000" dirty="0" smtClean="0"/>
              <a:t> 80 </a:t>
            </a:r>
            <a:r>
              <a:rPr lang="ru-RU" sz="2000" dirty="0" err="1" smtClean="0"/>
              <a:t>см-ден</a:t>
            </a:r>
            <a:r>
              <a:rPr lang="ru-RU" sz="2000" dirty="0" smtClean="0"/>
              <a:t> 1,5 м </a:t>
            </a:r>
            <a:r>
              <a:rPr lang="ru-RU" sz="2000" dirty="0" err="1" smtClean="0"/>
              <a:t>дейін</a:t>
            </a:r>
            <a:r>
              <a:rPr lang="ru-RU" sz="2000" dirty="0" smtClean="0"/>
              <a:t> </a:t>
            </a:r>
            <a:r>
              <a:rPr lang="ru-RU" sz="2000" dirty="0" err="1" smtClean="0"/>
              <a:t>жетеді</a:t>
            </a:r>
            <a:r>
              <a:rPr lang="ru-RU" sz="2000" dirty="0" smtClean="0"/>
              <a:t>. </a:t>
            </a:r>
            <a:r>
              <a:rPr lang="ru-RU" sz="2000" dirty="0" err="1" smtClean="0"/>
              <a:t>Оның қатты, тік</a:t>
            </a:r>
            <a:r>
              <a:rPr lang="ru-RU" sz="2000" dirty="0" smtClean="0"/>
              <a:t> </a:t>
            </a:r>
            <a:r>
              <a:rPr lang="ru-RU" sz="2000" dirty="0" err="1" smtClean="0"/>
              <a:t>сабағының түсі күлгіндеу болады</a:t>
            </a:r>
            <a:r>
              <a:rPr lang="ru-RU" sz="2000" dirty="0" smtClean="0"/>
              <a:t>, </a:t>
            </a:r>
            <a:r>
              <a:rPr lang="ru-RU" sz="2000" dirty="0" err="1" smtClean="0"/>
              <a:t>және қысқа, ақ түсті қалдармен қапталған.</a:t>
            </a:r>
            <a:r>
              <a:rPr lang="ru-RU" sz="2000" dirty="0" smtClean="0"/>
              <a:t> </a:t>
            </a:r>
            <a:r>
              <a:rPr lang="ru-RU" sz="2000" dirty="0" err="1" smtClean="0"/>
              <a:t>Жапырақтары сабағы бойы</a:t>
            </a:r>
            <a:r>
              <a:rPr lang="ru-RU" sz="2000" dirty="0" smtClean="0"/>
              <a:t> </a:t>
            </a:r>
            <a:r>
              <a:rPr lang="ru-RU" sz="2000" dirty="0" err="1" smtClean="0"/>
              <a:t>біркелкі</a:t>
            </a:r>
            <a:r>
              <a:rPr lang="ru-RU" sz="2000" dirty="0" smtClean="0"/>
              <a:t> </a:t>
            </a:r>
            <a:r>
              <a:rPr lang="ru-RU" sz="2000" dirty="0" err="1" smtClean="0"/>
              <a:t>таралған, қандауыр түрлі, ұзындығы </a:t>
            </a:r>
            <a:r>
              <a:rPr lang="ru-RU" sz="2000" dirty="0" smtClean="0"/>
              <a:t>3 </a:t>
            </a:r>
            <a:r>
              <a:rPr lang="ru-RU" sz="2000" dirty="0" err="1" smtClean="0"/>
              <a:t>см-ден</a:t>
            </a:r>
            <a:r>
              <a:rPr lang="ru-RU" sz="2000" dirty="0" smtClean="0"/>
              <a:t> 18 </a:t>
            </a:r>
            <a:r>
              <a:rPr lang="ru-RU" sz="2000" dirty="0" err="1" smtClean="0"/>
              <a:t>см-ге</a:t>
            </a:r>
            <a:r>
              <a:rPr lang="ru-RU" sz="2000" dirty="0" smtClean="0"/>
              <a:t> </a:t>
            </a:r>
            <a:r>
              <a:rPr lang="ru-RU" sz="2000" dirty="0" err="1" smtClean="0"/>
              <a:t>дейін</a:t>
            </a:r>
            <a:r>
              <a:rPr lang="ru-RU" sz="2000" dirty="0" smtClean="0"/>
              <a:t>, </a:t>
            </a:r>
            <a:r>
              <a:rPr lang="ru-RU" sz="2000" dirty="0" err="1" smtClean="0"/>
              <a:t>ені</a:t>
            </a:r>
            <a:r>
              <a:rPr lang="ru-RU" sz="2000" dirty="0" smtClean="0"/>
              <a:t> 3 см </a:t>
            </a:r>
            <a:r>
              <a:rPr lang="ru-RU" sz="2000" dirty="0" err="1" smtClean="0"/>
              <a:t>дейін</a:t>
            </a:r>
            <a:r>
              <a:rPr lang="ru-RU" sz="2000" dirty="0" smtClean="0"/>
              <a:t>.</a:t>
            </a:r>
          </a:p>
          <a:p>
            <a:pPr algn="just"/>
            <a:r>
              <a:rPr lang="ru-RU" sz="2000" dirty="0" err="1" smtClean="0"/>
              <a:t>Олар</a:t>
            </a:r>
            <a:r>
              <a:rPr lang="ru-RU" sz="2000" dirty="0" smtClean="0"/>
              <a:t> </a:t>
            </a:r>
            <a:r>
              <a:rPr lang="ru-RU" sz="2000" dirty="0" err="1" smtClean="0"/>
              <a:t>ла</a:t>
            </a:r>
            <a:r>
              <a:rPr lang="ru-RU" sz="2000" dirty="0" smtClean="0"/>
              <a:t> </a:t>
            </a:r>
            <a:r>
              <a:rPr lang="ru-RU" sz="2000" dirty="0" err="1" smtClean="0"/>
              <a:t>ақ түсті түкті қылдармен жабылған.</a:t>
            </a:r>
            <a:r>
              <a:rPr lang="ru-RU" sz="2000" dirty="0" smtClean="0"/>
              <a:t> </a:t>
            </a:r>
            <a:r>
              <a:rPr lang="ru-RU" sz="2000" dirty="0" err="1" smtClean="0"/>
              <a:t>Шілде</a:t>
            </a:r>
            <a:r>
              <a:rPr lang="ru-RU" sz="2000" dirty="0" smtClean="0"/>
              <a:t> </a:t>
            </a:r>
            <a:r>
              <a:rPr lang="ru-RU" sz="2000" dirty="0" err="1" smtClean="0"/>
              <a:t>айынан</a:t>
            </a:r>
            <a:r>
              <a:rPr lang="ru-RU" sz="2000" dirty="0" smtClean="0"/>
              <a:t> </a:t>
            </a:r>
            <a:r>
              <a:rPr lang="ru-RU" sz="2000" dirty="0" err="1" smtClean="0"/>
              <a:t>бастап</a:t>
            </a:r>
            <a:r>
              <a:rPr lang="ru-RU" sz="2000" dirty="0" smtClean="0"/>
              <a:t> </a:t>
            </a:r>
            <a:r>
              <a:rPr lang="ru-RU" sz="2000" dirty="0" err="1" smtClean="0"/>
              <a:t>тамыз</a:t>
            </a:r>
            <a:r>
              <a:rPr lang="ru-RU" sz="2000" dirty="0" smtClean="0"/>
              <a:t> </a:t>
            </a:r>
            <a:r>
              <a:rPr lang="ru-RU" sz="2000" dirty="0" err="1" smtClean="0"/>
              <a:t>айына</a:t>
            </a:r>
            <a:r>
              <a:rPr lang="ru-RU" sz="2000" dirty="0" smtClean="0"/>
              <a:t> </a:t>
            </a:r>
            <a:r>
              <a:rPr lang="ru-RU" sz="2000" dirty="0" err="1" smtClean="0"/>
              <a:t>дейін</a:t>
            </a:r>
            <a:r>
              <a:rPr lang="ru-RU" sz="2000" dirty="0" smtClean="0"/>
              <a:t> </a:t>
            </a:r>
            <a:r>
              <a:rPr lang="ru-RU" sz="2000" dirty="0" err="1" smtClean="0"/>
              <a:t>гүлдейді және оның гүлдері алты</a:t>
            </a:r>
            <a:r>
              <a:rPr lang="ru-RU" sz="2000" dirty="0" smtClean="0"/>
              <a:t> </a:t>
            </a:r>
            <a:r>
              <a:rPr lang="ru-RU" sz="2000" dirty="0" err="1" smtClean="0"/>
              <a:t>сары</a:t>
            </a:r>
            <a:r>
              <a:rPr lang="ru-RU" sz="2000" dirty="0" smtClean="0"/>
              <a:t> </a:t>
            </a:r>
            <a:r>
              <a:rPr lang="ru-RU" sz="2000" dirty="0" err="1" smtClean="0"/>
              <a:t>қызыл түсті күлтеден тұрады.</a:t>
            </a:r>
            <a:r>
              <a:rPr lang="ru-RU" sz="2000" dirty="0" smtClean="0"/>
              <a:t> </a:t>
            </a:r>
            <a:r>
              <a:rPr lang="ru-RU" sz="2000" dirty="0" err="1" smtClean="0"/>
              <a:t>Олардың бетіне</a:t>
            </a:r>
            <a:r>
              <a:rPr lang="ru-RU" sz="2000" dirty="0" smtClean="0"/>
              <a:t> </a:t>
            </a:r>
            <a:r>
              <a:rPr lang="ru-RU" sz="2000" dirty="0" err="1" smtClean="0"/>
              <a:t>күлгін түсті дақтар түскен, ұзындығы </a:t>
            </a:r>
            <a:r>
              <a:rPr lang="ru-RU" sz="2000" dirty="0" smtClean="0"/>
              <a:t>6-10 см </a:t>
            </a:r>
            <a:r>
              <a:rPr lang="ru-RU" sz="2000" dirty="0" err="1" smtClean="0"/>
              <a:t>және сыртқа қарай қатты қайырылған</a:t>
            </a:r>
            <a:r>
              <a:rPr lang="ru-RU" sz="2000" dirty="0" smtClean="0"/>
              <a:t>. </a:t>
            </a:r>
            <a:r>
              <a:rPr lang="ru-RU" sz="2000" dirty="0" err="1" smtClean="0"/>
              <a:t>Жолбарыс</a:t>
            </a:r>
            <a:r>
              <a:rPr lang="ru-RU" sz="2000" dirty="0" smtClean="0"/>
              <a:t> </a:t>
            </a:r>
            <a:r>
              <a:rPr lang="ru-RU" sz="2000" dirty="0" err="1" smtClean="0"/>
              <a:t>түстес лалагүл Азияда</a:t>
            </a:r>
            <a:r>
              <a:rPr lang="ru-RU" sz="2000" dirty="0" smtClean="0"/>
              <a:t> </a:t>
            </a:r>
            <a:r>
              <a:rPr lang="ru-RU" sz="2000" dirty="0" err="1" smtClean="0"/>
              <a:t>өседі, бірақ қазіргі уақытта өзінің тартымды</a:t>
            </a:r>
            <a:r>
              <a:rPr lang="ru-RU" sz="2000" dirty="0" smtClean="0"/>
              <a:t> </a:t>
            </a:r>
            <a:r>
              <a:rPr lang="ru-RU" sz="2000" dirty="0" err="1" smtClean="0"/>
              <a:t>сыртқы түріне және дәрілік құндылығына </a:t>
            </a:r>
            <a:r>
              <a:rPr lang="ru-RU" sz="2000" dirty="0" smtClean="0"/>
              <a:t>бола </a:t>
            </a:r>
            <a:r>
              <a:rPr lang="ru-RU" sz="2000" dirty="0" err="1" smtClean="0"/>
              <a:t>бүкіл дүние жүзінде өсіріледі</a:t>
            </a:r>
            <a:r>
              <a:rPr lang="ru-RU" sz="2000" dirty="0" smtClean="0"/>
              <a:t>.</a:t>
            </a:r>
            <a:endParaRPr lang="ru-RU" sz="2000" dirty="0"/>
          </a:p>
        </p:txBody>
      </p:sp>
      <p:pic>
        <p:nvPicPr>
          <p:cNvPr id="47106" name="Picture 2" descr="http://azalia-club.ru/wp-content/uploads/2015/10/33.jpg"/>
          <p:cNvPicPr>
            <a:picLocks noChangeAspect="1" noChangeArrowheads="1"/>
          </p:cNvPicPr>
          <p:nvPr/>
        </p:nvPicPr>
        <p:blipFill>
          <a:blip r:embed="rId2" cstate="print"/>
          <a:srcRect/>
          <a:stretch>
            <a:fillRect/>
          </a:stretch>
        </p:blipFill>
        <p:spPr bwMode="auto">
          <a:xfrm>
            <a:off x="7174532" y="476672"/>
            <a:ext cx="4752528" cy="5963072"/>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5780" y="332656"/>
            <a:ext cx="6092825" cy="637097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just"/>
            <a:r>
              <a:rPr lang="ru-RU" dirty="0" err="1" smtClean="0"/>
              <a:t>(Дәрілік нарқайсар</a:t>
            </a:r>
            <a:r>
              <a:rPr lang="ru-RU" dirty="0" smtClean="0"/>
              <a:t>) </a:t>
            </a:r>
            <a:r>
              <a:rPr lang="ru-RU" dirty="0" err="1" smtClean="0"/>
              <a:t>нарқайсар тегіне</a:t>
            </a:r>
            <a:r>
              <a:rPr lang="ru-RU" dirty="0" smtClean="0"/>
              <a:t> </a:t>
            </a:r>
            <a:r>
              <a:rPr lang="ru-RU" dirty="0" err="1" smtClean="0"/>
              <a:t>жатады</a:t>
            </a:r>
            <a:r>
              <a:rPr lang="ru-RU" dirty="0" smtClean="0"/>
              <a:t>. </a:t>
            </a:r>
            <a:r>
              <a:rPr lang="ru-RU" dirty="0" err="1" smtClean="0"/>
              <a:t>Оның биіктігі</a:t>
            </a:r>
            <a:r>
              <a:rPr lang="ru-RU" dirty="0" smtClean="0"/>
              <a:t> 30 </a:t>
            </a:r>
            <a:r>
              <a:rPr lang="ru-RU" dirty="0" err="1" smtClean="0"/>
              <a:t>см-ден</a:t>
            </a:r>
            <a:r>
              <a:rPr lang="ru-RU" dirty="0" smtClean="0"/>
              <a:t> 75 см </a:t>
            </a:r>
            <a:r>
              <a:rPr lang="ru-RU" dirty="0" err="1" smtClean="0"/>
              <a:t>дейін</a:t>
            </a:r>
            <a:r>
              <a:rPr lang="ru-RU" dirty="0" smtClean="0"/>
              <a:t> </a:t>
            </a:r>
            <a:r>
              <a:rPr lang="ru-RU" dirty="0" err="1" smtClean="0"/>
              <a:t>жетеді</a:t>
            </a:r>
            <a:r>
              <a:rPr lang="ru-RU" dirty="0" smtClean="0"/>
              <a:t>. </a:t>
            </a:r>
            <a:r>
              <a:rPr lang="ru-RU" dirty="0" err="1" smtClean="0"/>
              <a:t>Басқа әсерлерінен арасында</a:t>
            </a:r>
            <a:r>
              <a:rPr lang="ru-RU" dirty="0" smtClean="0"/>
              <a:t> </a:t>
            </a:r>
            <a:r>
              <a:rPr lang="ru-RU" dirty="0" err="1" smtClean="0"/>
              <a:t>нарқайсардағы белсенді</a:t>
            </a:r>
            <a:r>
              <a:rPr lang="ru-RU" dirty="0" smtClean="0"/>
              <a:t> </a:t>
            </a:r>
            <a:r>
              <a:rPr lang="ru-RU" dirty="0" err="1" smtClean="0"/>
              <a:t>құрамдастар шырышты</a:t>
            </a:r>
            <a:r>
              <a:rPr lang="ru-RU" dirty="0" smtClean="0"/>
              <a:t> </a:t>
            </a:r>
            <a:r>
              <a:rPr lang="ru-RU" dirty="0" err="1" smtClean="0"/>
              <a:t>бәсеңдетуге көмектеседі және вирусқа қарсы әрекет көрсетеді.</a:t>
            </a:r>
            <a:r>
              <a:rPr lang="ru-RU" dirty="0" smtClean="0"/>
              <a:t> </a:t>
            </a:r>
            <a:r>
              <a:rPr lang="ru-RU" dirty="0" err="1" smtClean="0"/>
              <a:t>Оларды</a:t>
            </a:r>
            <a:r>
              <a:rPr lang="ru-RU" dirty="0" smtClean="0"/>
              <a:t> </a:t>
            </a:r>
            <a:r>
              <a:rPr lang="ru-RU" dirty="0" err="1" smtClean="0"/>
              <a:t>гүлдену кезінде</a:t>
            </a:r>
            <a:r>
              <a:rPr lang="ru-RU" dirty="0" smtClean="0"/>
              <a:t> </a:t>
            </a:r>
            <a:r>
              <a:rPr lang="ru-RU" dirty="0" err="1" smtClean="0"/>
              <a:t>жинайтын</a:t>
            </a:r>
            <a:r>
              <a:rPr lang="ru-RU" dirty="0" smtClean="0"/>
              <a:t> </a:t>
            </a:r>
            <a:r>
              <a:rPr lang="ru-RU" dirty="0" err="1" smtClean="0"/>
              <a:t>жапырақтар </a:t>
            </a:r>
            <a:r>
              <a:rPr lang="ru-RU" dirty="0" smtClean="0"/>
              <a:t>мен </a:t>
            </a:r>
            <a:r>
              <a:rPr lang="ru-RU" dirty="0" err="1" smtClean="0"/>
              <a:t>сабағының жоғарғы бөліктерінен алады</a:t>
            </a:r>
            <a:r>
              <a:rPr lang="ru-RU" dirty="0" smtClean="0"/>
              <a:t>. </a:t>
            </a:r>
            <a:r>
              <a:rPr lang="ru-RU" dirty="0" err="1" smtClean="0"/>
              <a:t>Нарқайсар өсімдігі Синупрет</a:t>
            </a:r>
            <a:r>
              <a:rPr lang="ru-RU" dirty="0" smtClean="0"/>
              <a:t> ® </a:t>
            </a:r>
            <a:r>
              <a:rPr lang="ru-RU" dirty="0" err="1" smtClean="0"/>
              <a:t>өсімдік препаратындағы маңызды құрамдас болып</a:t>
            </a:r>
            <a:r>
              <a:rPr lang="ru-RU" dirty="0" smtClean="0"/>
              <a:t> </a:t>
            </a:r>
            <a:r>
              <a:rPr lang="ru-RU" dirty="0" err="1" smtClean="0"/>
              <a:t>табылады</a:t>
            </a:r>
            <a:r>
              <a:rPr lang="ru-RU" dirty="0" smtClean="0"/>
              <a:t>, </a:t>
            </a:r>
            <a:r>
              <a:rPr lang="ru-RU" dirty="0" err="1" smtClean="0"/>
              <a:t>онда</a:t>
            </a:r>
            <a:r>
              <a:rPr lang="ru-RU" dirty="0" smtClean="0"/>
              <a:t> </a:t>
            </a:r>
            <a:r>
              <a:rPr lang="ru-RU" dirty="0" err="1" smtClean="0"/>
              <a:t>бұл дәрілік өсімдік бәйшешек, сары</a:t>
            </a:r>
            <a:r>
              <a:rPr lang="ru-RU" dirty="0" smtClean="0"/>
              <a:t> </a:t>
            </a:r>
            <a:r>
              <a:rPr lang="ru-RU" dirty="0" err="1" smtClean="0"/>
              <a:t>шерменгүл, қара аюбадам</a:t>
            </a:r>
            <a:r>
              <a:rPr lang="ru-RU" dirty="0" smtClean="0"/>
              <a:t> </a:t>
            </a:r>
            <a:r>
              <a:rPr lang="ru-RU" dirty="0" err="1" smtClean="0"/>
              <a:t>және қымыздықпен бірге</a:t>
            </a:r>
            <a:r>
              <a:rPr lang="ru-RU" dirty="0" smtClean="0"/>
              <a:t> </a:t>
            </a:r>
            <a:r>
              <a:rPr lang="ru-RU" dirty="0" err="1" smtClean="0"/>
              <a:t>қосылып, мұрын жанындағы қуыстардың өткір және созылмалы</a:t>
            </a:r>
            <a:r>
              <a:rPr lang="ru-RU" dirty="0" smtClean="0"/>
              <a:t> </a:t>
            </a:r>
            <a:r>
              <a:rPr lang="ru-RU" dirty="0" err="1" smtClean="0"/>
              <a:t>қабынуын емдеу</a:t>
            </a:r>
            <a:r>
              <a:rPr lang="ru-RU" dirty="0" smtClean="0"/>
              <a:t> </a:t>
            </a:r>
            <a:r>
              <a:rPr lang="ru-RU" dirty="0" err="1" smtClean="0"/>
              <a:t>үшін пайдаланылады</a:t>
            </a:r>
            <a:r>
              <a:rPr lang="ru-RU" dirty="0" smtClean="0"/>
              <a:t>.</a:t>
            </a:r>
            <a:endParaRPr lang="ru-RU" dirty="0"/>
          </a:p>
        </p:txBody>
      </p:sp>
      <p:pic>
        <p:nvPicPr>
          <p:cNvPr id="48130" name="Picture 2" descr="http://floristics.info/images/stati_photo/verbena/verbena6a_stricta.jpg"/>
          <p:cNvPicPr>
            <a:picLocks noChangeAspect="1" noChangeArrowheads="1"/>
          </p:cNvPicPr>
          <p:nvPr/>
        </p:nvPicPr>
        <p:blipFill>
          <a:blip r:embed="rId2" cstate="print"/>
          <a:srcRect/>
          <a:stretch>
            <a:fillRect/>
          </a:stretch>
        </p:blipFill>
        <p:spPr bwMode="auto">
          <a:xfrm>
            <a:off x="6958508" y="764704"/>
            <a:ext cx="4942285" cy="4505325"/>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77988" y="0"/>
            <a:ext cx="7783477" cy="523220"/>
          </a:xfrm>
          <a:prstGeom prst="rect">
            <a:avLst/>
          </a:prstGeom>
        </p:spPr>
        <p:txBody>
          <a:bodyPr wrap="none">
            <a:spAutoFit/>
          </a:bodyPr>
          <a:lstStyle/>
          <a:p>
            <a:r>
              <a:rPr lang="ru-RU"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Жолжелкенді</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a:t>
            </a:r>
            <a:r>
              <a:rPr lang="ru-RU"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айдалану</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жолдары</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Прямоугольник 2"/>
          <p:cNvSpPr/>
          <p:nvPr/>
        </p:nvSpPr>
        <p:spPr>
          <a:xfrm>
            <a:off x="549796" y="692696"/>
            <a:ext cx="11161240" cy="4093428"/>
          </a:xfrm>
          <a:prstGeom prst="rect">
            <a:avLst/>
          </a:prstGeom>
        </p:spPr>
        <p:txBody>
          <a:bodyPr wrap="square">
            <a:spAutoFit/>
          </a:bodyPr>
          <a:lstStyle/>
          <a:p>
            <a:r>
              <a:rPr lang="ru-RU" sz="2000" dirty="0" smtClean="0">
                <a:latin typeface="Times New Roman" pitchFamily="18" charset="0"/>
                <a:cs typeface="Times New Roman" pitchFamily="18" charset="0"/>
              </a:rPr>
              <a:t>1. </a:t>
            </a:r>
            <a:r>
              <a:rPr lang="ru-RU" sz="2000" dirty="0" err="1" smtClean="0">
                <a:latin typeface="Times New Roman" pitchFamily="18" charset="0"/>
                <a:cs typeface="Times New Roman" pitchFamily="18" charset="0"/>
              </a:rPr>
              <a:t>Жуылған жас</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жапырагын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жараға, іріңді ісікке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шиқанға, сомға сорғыш дәрі ретінде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жапсырады</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2. </a:t>
            </a:r>
            <a:r>
              <a:rPr lang="ru-RU" sz="2000" dirty="0" err="1" smtClean="0">
                <a:latin typeface="Times New Roman" pitchFamily="18" charset="0"/>
                <a:cs typeface="Times New Roman" pitchFamily="18" charset="0"/>
              </a:rPr>
              <a:t>Жапырақтан сығылып алынған шырынды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жәндіктер шыққан жерге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және ірінді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жараға жағады.</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3. </a:t>
            </a:r>
            <a:r>
              <a:rPr lang="ru-RU" sz="2000" dirty="0" err="1" smtClean="0">
                <a:latin typeface="Times New Roman" pitchFamily="18" charset="0"/>
                <a:cs typeface="Times New Roman" pitchFamily="18" charset="0"/>
              </a:rPr>
              <a:t>Жолжелкен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тамырын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іштен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қан өткенде,қан қақарғанда қайнатылған күйінде </a:t>
            </a:r>
            <a:r>
              <a:rPr lang="ru-RU" sz="2000" dirty="0" smtClean="0">
                <a:latin typeface="Times New Roman" pitchFamily="18" charset="0"/>
                <a:cs typeface="Times New Roman" pitchFamily="18" charset="0"/>
              </a:rPr>
              <a:t>ал </a:t>
            </a:r>
            <a:r>
              <a:rPr lang="ru-RU" sz="2000" dirty="0" err="1" smtClean="0">
                <a:latin typeface="Times New Roman" pitchFamily="18" charset="0"/>
                <a:cs typeface="Times New Roman" pitchFamily="18" charset="0"/>
              </a:rPr>
              <a:t>ұрығын </a:t>
            </a:r>
            <a:r>
              <a:rPr lang="ru-RU" sz="2000" dirty="0" smtClean="0">
                <a:latin typeface="Times New Roman" pitchFamily="18" charset="0"/>
                <a:cs typeface="Times New Roman" pitchFamily="18" charset="0"/>
              </a:rPr>
              <a:t>дизентерия </a:t>
            </a:r>
            <a:r>
              <a:rPr lang="ru-RU" sz="2000" dirty="0" err="1" smtClean="0">
                <a:latin typeface="Times New Roman" pitchFamily="18" charset="0"/>
                <a:cs typeface="Times New Roman" pitchFamily="18" charset="0"/>
              </a:rPr>
              <a:t>болғанда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іш</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өту кезінде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тиімді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Екі</a:t>
            </a:r>
            <a:r>
              <a:rPr lang="ru-RU" sz="2000" dirty="0" smtClean="0">
                <a:latin typeface="Times New Roman" pitchFamily="18" charset="0"/>
                <a:cs typeface="Times New Roman" pitchFamily="18" charset="0"/>
              </a:rPr>
              <a:t> ас </a:t>
            </a:r>
            <a:r>
              <a:rPr lang="ru-RU" sz="2000" dirty="0" err="1" smtClean="0">
                <a:latin typeface="Times New Roman" pitchFamily="18" charset="0"/>
                <a:cs typeface="Times New Roman" pitchFamily="18" charset="0"/>
              </a:rPr>
              <a:t>қасық тұқымды </a:t>
            </a:r>
            <a:r>
              <a:rPr lang="ru-RU" sz="2000" dirty="0" smtClean="0">
                <a:latin typeface="Times New Roman" pitchFamily="18" charset="0"/>
                <a:cs typeface="Times New Roman" pitchFamily="18" charset="0"/>
              </a:rPr>
              <a:t>(10г) жарты </a:t>
            </a:r>
            <a:r>
              <a:rPr lang="ru-RU" sz="2000" dirty="0" err="1" smtClean="0">
                <a:latin typeface="Times New Roman" pitchFamily="18" charset="0"/>
                <a:cs typeface="Times New Roman" pitchFamily="18" charset="0"/>
              </a:rPr>
              <a:t>стақан қайнап тұрған суға </a:t>
            </a:r>
            <a:r>
              <a:rPr lang="ru-RU" sz="2000" dirty="0" smtClean="0">
                <a:latin typeface="Times New Roman" pitchFamily="18" charset="0"/>
                <a:cs typeface="Times New Roman" pitchFamily="18" charset="0"/>
              </a:rPr>
              <a:t>(100 </a:t>
            </a:r>
            <a:r>
              <a:rPr lang="ru-RU" sz="2000" dirty="0" err="1" smtClean="0">
                <a:latin typeface="Times New Roman" pitchFamily="18" charset="0"/>
                <a:cs typeface="Times New Roman" pitchFamily="18" charset="0"/>
              </a:rPr>
              <a:t>мг-жуық</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салып</a:t>
            </a:r>
            <a:r>
              <a:rPr lang="ru-RU" sz="2000" dirty="0" smtClean="0">
                <a:latin typeface="Times New Roman" pitchFamily="18" charset="0"/>
                <a:cs typeface="Times New Roman" pitchFamily="18" charset="0"/>
              </a:rPr>
              <a:t> , </a:t>
            </a:r>
            <a:r>
              <a:rPr lang="ru-RU" sz="2000" dirty="0" err="1" smtClean="0">
                <a:latin typeface="Times New Roman" pitchFamily="18" charset="0"/>
                <a:cs typeface="Times New Roman" pitchFamily="18" charset="0"/>
              </a:rPr>
              <a:t>шайқап суытып</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қояды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Суығаннан кейән әлгі тұқымымен бірге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бірақ ішеді</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4. </a:t>
            </a:r>
            <a:r>
              <a:rPr lang="ru-RU" sz="2000" dirty="0" err="1" smtClean="0">
                <a:latin typeface="Times New Roman" pitchFamily="18" charset="0"/>
                <a:cs typeface="Times New Roman" pitchFamily="18" charset="0"/>
              </a:rPr>
              <a:t>Қытай халық медицинасында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қан тоқтататын және несен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жүргізетін дәрі ретінде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қолданылады.</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5. </a:t>
            </a:r>
            <a:r>
              <a:rPr lang="ru-RU" sz="2000" dirty="0" err="1" smtClean="0">
                <a:latin typeface="Times New Roman" pitchFamily="18" charset="0"/>
                <a:cs typeface="Times New Roman" pitchFamily="18" charset="0"/>
              </a:rPr>
              <a:t>Ұрығынан жасалған қайнатындыны көз ауырғанда сыртына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жағады.</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6. </a:t>
            </a:r>
            <a:r>
              <a:rPr lang="ru-RU" sz="2000" dirty="0" err="1" smtClean="0">
                <a:latin typeface="Times New Roman" pitchFamily="18" charset="0"/>
                <a:cs typeface="Times New Roman" pitchFamily="18" charset="0"/>
              </a:rPr>
              <a:t>Ұрығын қант диабетіне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жотелге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осндай-ақ еректер</a:t>
            </a:r>
            <a:r>
              <a:rPr lang="ru-RU" sz="2000" dirty="0" smtClean="0">
                <a:latin typeface="Times New Roman" pitchFamily="18" charset="0"/>
                <a:cs typeface="Times New Roman" pitchFamily="18" charset="0"/>
              </a:rPr>
              <a:t> мен </a:t>
            </a:r>
            <a:r>
              <a:rPr lang="ru-RU" sz="2000" dirty="0" err="1" smtClean="0">
                <a:latin typeface="Times New Roman" pitchFamily="18" charset="0"/>
                <a:cs typeface="Times New Roman" pitchFamily="18" charset="0"/>
              </a:rPr>
              <a:t>әйелдердің бедеулілігіне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ішуге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ұсынылады</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7. </a:t>
            </a:r>
            <a:r>
              <a:rPr lang="ru-RU" sz="2000" dirty="0" err="1" smtClean="0">
                <a:latin typeface="Times New Roman" pitchFamily="18" charset="0"/>
                <a:cs typeface="Times New Roman" pitchFamily="18" charset="0"/>
              </a:rPr>
              <a:t>Жолжелкен</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шырыны</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түберклез, қатерлі ісікті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емдеуге</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айтарлықтай нәтиже береді</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Бір</a:t>
            </a:r>
            <a:r>
              <a:rPr lang="ru-RU" sz="2000" dirty="0" smtClean="0">
                <a:latin typeface="Times New Roman" pitchFamily="18" charset="0"/>
                <a:cs typeface="Times New Roman" pitchFamily="18" charset="0"/>
              </a:rPr>
              <a:t> ас </a:t>
            </a:r>
            <a:r>
              <a:rPr lang="ru-RU" sz="2000" dirty="0" err="1" smtClean="0">
                <a:latin typeface="Times New Roman" pitchFamily="18" charset="0"/>
                <a:cs typeface="Times New Roman" pitchFamily="18" charset="0"/>
              </a:rPr>
              <a:t>қасық жапырақты бір</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стақан қайнап тұрған суга</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салып</a:t>
            </a:r>
            <a:r>
              <a:rPr lang="ru-RU" sz="2000" dirty="0" smtClean="0">
                <a:latin typeface="Times New Roman" pitchFamily="18" charset="0"/>
                <a:cs typeface="Times New Roman" pitchFamily="18" charset="0"/>
              </a:rPr>
              <a:t> 15 мин </a:t>
            </a:r>
            <a:r>
              <a:rPr lang="ru-RU" sz="2000" dirty="0" err="1" smtClean="0">
                <a:latin typeface="Times New Roman" pitchFamily="18" charset="0"/>
                <a:cs typeface="Times New Roman" pitchFamily="18" charset="0"/>
              </a:rPr>
              <a:t>қояды </a:t>
            </a:r>
            <a:r>
              <a:rPr lang="ru-RU" sz="2000" dirty="0" smtClean="0">
                <a:latin typeface="Times New Roman" pitchFamily="18" charset="0"/>
                <a:cs typeface="Times New Roman" pitchFamily="18" charset="0"/>
              </a:rPr>
              <a:t>да, </a:t>
            </a:r>
            <a:r>
              <a:rPr lang="ru-RU" sz="2000" dirty="0" err="1" smtClean="0">
                <a:latin typeface="Times New Roman" pitchFamily="18" charset="0"/>
                <a:cs typeface="Times New Roman" pitchFamily="18" charset="0"/>
              </a:rPr>
              <a:t>сүзіп, тұндырмасын күніне </a:t>
            </a:r>
            <a:r>
              <a:rPr lang="ru-RU" sz="2000" dirty="0" smtClean="0">
                <a:latin typeface="Times New Roman" pitchFamily="18" charset="0"/>
                <a:cs typeface="Times New Roman" pitchFamily="18" charset="0"/>
              </a:rPr>
              <a:t>1 ас </a:t>
            </a:r>
            <a:r>
              <a:rPr lang="ru-RU" sz="2000" dirty="0" err="1" smtClean="0">
                <a:latin typeface="Times New Roman" pitchFamily="18" charset="0"/>
                <a:cs typeface="Times New Roman" pitchFamily="18" charset="0"/>
              </a:rPr>
              <a:t>қасықтан </a:t>
            </a:r>
            <a:r>
              <a:rPr lang="ru-RU" sz="2000" dirty="0" smtClean="0">
                <a:latin typeface="Times New Roman" pitchFamily="18" charset="0"/>
                <a:cs typeface="Times New Roman" pitchFamily="18" charset="0"/>
              </a:rPr>
              <a:t>3-4 </a:t>
            </a:r>
            <a:r>
              <a:rPr lang="ru-RU" sz="2000" dirty="0" err="1" smtClean="0">
                <a:latin typeface="Times New Roman" pitchFamily="18" charset="0"/>
                <a:cs typeface="Times New Roman" pitchFamily="18" charset="0"/>
              </a:rPr>
              <a:t>рет</a:t>
            </a: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ішеді</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
        <p:nvSpPr>
          <p:cNvPr id="4098" name="AutoShape 2" descr="data:image/jpeg;base64,/9j/4AAQSkZJRgABAQAAAQABAAD/2wCEAAkGBxQTEhUTExQWFhUXGBobGBgXGRocFxwcHRogHSAaGx0eHSggGholGxkaITEiJSkrLi4uGCAzODMsNygtLisBCgoKDg0OGxAQGywkHyQsLCwsLDQsLCwsLCwsLCwsLCwsLCwsLCwsLCwsLCwsLCwsLCwsLCwsLCwsLCwsLCwsLP/AABEIANUA7QMBIgACEQEDEQH/xAAbAAACAwEBAQAAAAAAAAAAAAAEBQIDBgABB//EADwQAAECBAQEAwYGAgEDBQAAAAECEQADITEEEkFRBSJhcROBkQYyobHR8CNCUsHh8RRigjNykgcVJEOi/8QAGQEAAwEBAQAAAAAAAAAAAAAAAgMEAQAF/8QAJxEAAgICAgICAgIDAQAAAAAAAAECEQMhEjEEQSJREzJhcSOBsRT/2gAMAwEAAhEDEQA/AIYadLMuYQczoUM1PeZnAKXSfjV4Al8KQCFTkLCMpIWxbKG7ZgSwDCpUNLG4bGzJgPiAFMtkgv8AiZjcTHOhBFhaL+O4lZSmUC6UHnUogEUdgnlJSgMCxFam7x5mH4SlEVj5RfFCri61ILgBLjKEkpVS2VGU0FLEPvciA0JLZkqZRq55R2D2rZxtvDLE4XJMyyylYAOX3XTykJBt0oTpBY4WhKiuYglQvLBUGpXOas7+4AV1DgUVFMmVrRXwDhzuuZLUlKTzzCrKoECwFA7G9ANWvBCOIJdKZAlBA18OatVf9ipI1uzVtAUjHTMROBmBSZcqqQgKyhtcrhhaqq9awWjEEEZWdTO4ysTt+p3cWvozwPe2C1ZKaP8A5KXO1GLaFmqMvQnUNZ4N4ornNhqyXAB2gLGoacg1JAB1oAR71Pi9OkM+IyiVOBprdj/Eedldp0Q5/wBf9keG8VXKuSUBu4HQ6XO14Z8aMxctE4B5aVApU7mrDmq7uB90jP4aabUbrBvC+JFMubhzVEwFhoFaH76QOPOuLi3oXjzNLjLoZcX4E+H8dBmHMke65YEkkkPzVJ9TGYlTOTMgBCkpV4ljlIfmJyuCzUoKWMb72M4lmkhBIKUOkipNax7xX2bGJlK8N5WZROUtlJDpexKSpN6KBq41j0IJyimi6LbSZ88kcblI9yYlUxRKgoJLgksQAggi1Ad7VEOE8RnTfDWrOGZkBHMQSHTXnCWIUXJbLdwwGT7DqkrJUcoSCph4aagNRSwq4AoLEXqIWDHqTNTNl4pZUk8vMHKS1CFAgmlRq9qU3grN4W7DOMzCn3iSkEhi3K+jUaprp2tDHhnHFSJYlzQmbhhYKA5bknM7Zb2HwjIYufOVMXORMzJ5gsKIoUjVhUsQDStDHYBc9KCaLlLBZBLMNaFLhjT0ahgk+PQ210blOF4fi1Hw5q5ZBYpCnU56KzUowqBtHiPYxctQCShaAQxZSFNtcu5+HaMfKw02WQgzHROKQtQBrRwQoJDM4FDd9qvJnEVgNLUxYAHNmtWxPrbrB8o9szZPHSVyp58CSc0kfiGWMw5k0JcuSBClfEBM8QhQUGAUzgkXym9QomvUFq0Z+xHHZ3ilA8N1KOZdXLhgW6s1wB1cQV7bKSmalOQJKsqllGqqgGz5qeYET53FQavYqTajTC+FqltKQySvIwADuCPdcVDu7f3C/H+zK8/iqSQl7pIPK71YHKPrDJMxeHymZLCVflXkYFJb8wd9LsaQbiOKlUuaEqBASQoEgVNw4qw3e7wcFUUh0ekZSVgJRnOsITkIUQKJUWZLB3cFLg1Y6QLiJM8ZkrlEy1EALqaioUUAhTC70IaGfFsMsIScwIYLzIIKd8qgWdyCB1o8VS1qmUJyqAJoSAqhBBABDACo/aDTNvRGZMXg5RKgqabomISPBKWd0KqSKOSa07RTPm+KvMVqIZszpJL6MagdAAOjwXw7GCXgxLROWpWY5hoA9AkNQM3U13inAApxH/TzZkvnCHZncEB7Xt/GyO3RbhlycqwqWMxUlKSkG6jbKBlKmrS8H8DxSsKtctTBBUSFnlJVYy1NQlJFqFlUijiuHmJmeIUqSAhJCyh67mYKPah2tSK8NhypC5mYTEjMVJUMyahipmPMQo7WMcmdQfxPiMmapOQIb84B1HupFeUm1raxjsfIWmYpqadab1JeupPlDHinDMxzoXL8XNUSWSk0uMxyk92U4PSBp2DSosoLzp98qYE1LXr6xrbMHGBmBUiaUK8UqVYpIIepUoKAB94e69T0ilMwlKaKVMysoZHIQlQYhWUlIGwd2MVzMOjKgIIyEusBZSrRkir/AJQLtXo0Sws8oCwUhJKHlpBKwkuQG6h1XF1O1ojc1zUk/wCCXkrUk+w7FNhKCYjx1AAJBIyotnJZ0LULAnV6sIXIlI/6inVMSwcKUhYAo9QkvcMprk6xWhaLqUVq94hQ5i5q5e/kH3BjxU5CyhSxmQkkJDZgKhi1CBfc8pDamhOnsoWuzSSeF4ianxMMsZFDlSspcA6kkkndnGkL8bJ8LKlaUmYlxSgDKIduw266wNK4mZizLkYhSEO60pChlrQJOUVI7NHYhRUdb6lyw3JqTapibzMnBJIl8rLSpHmMX+PLIZtLh/QVbXvDTEYJ+ZJAPf5kmEE5H4st2q2rlur+7Sw1hrMWonlCXsf56xHKaraJ8juIKQxNIjOIoUhn+cXzZejV1inKUM4u7RMk+5dExrf/AE5ntMmy9wFDypt1+EbtxaPmHstiAnFINgpxdt7Hav3p9BxGNCFykNWYSB0ZJVX0j2vEyL8dHp4HcCPHMFLnSlS5gzJUCCOh66HXyj417Sez0vDrUlMwIIqFzXKSCCx1D3GgodRT7ZPWGa5j5x7bEKMsp/WR0ICSWYirlvTSHS1IorRmRMUiWAJYUEhs8tCVpI6qS5dmuxhfhcIUqJVm86Mb1vQUO9oKRwlJ/FRLTJme7lDhJI0St6Pdj0qaRenCrK/DUfFf8i6EFqgqOVVL1OmkDyXZ3JIKmYo4jJLKkKKg4IT7wF3bQEPQNreD+D8Mw6E5lhK1k8qDmyN+ptzdjo0ecFlCUlSVC6jlDpUoJYcgUzBKjUitmq5iydj2cgMC7ixfofpEWfOuosjy5/SGIx4zgJlJlAEEsnKKW01YQn49iPFxqS4I5Q9wwTUbMo5vIRbMXmAWglwQ4Jc11hXh5n4ylOaAkcoZzv1NWfbrE8bXsVGbltm0wPH1ZimYkKle6kMDmGjgjbQR7xfheZJm4WaB4hAyrcpcJYZSPcom1u0ZfxlEgh0kpJCtAWPr/MGcA4FOwwQP8qYop5gMiTKchmbMTY2cfCPVw5HJfIp8ecp7YuJSM3isVJWQQ+rh6EkF220gtvFBXUL2LZS1goipFqfQxTieBg4szZqAkFKjkISp6tmawL0FHH/GBU8NGHSsy1qW9go+6HtYjLW/aAnlhGXFvZQ8sVLiyHC8QiXPUmanKgkvQ5TmDZXHugNc2pW8XTcX+OoSpLsWGRRcgljS7OCOUH3YBw2ImTKKCwQ4JQKHdy7HSxcMOsXY/DTCrLNmBCkOy0pCJgGVmJJUki9QCA/aHdhsbYuUSyci0ggEgLUS/mX1FojUpUhilIIyKQlKVEiigo5agu9A+8CYVC5BPgqC0hNCmiS9SlgTXrrvDvD8RmTPDJlFORZX7wCXCWTYPQl8tbF+guSW2dJqK2ZxU4SySUIKsycpGYjKk1ueZJa9DXyi4YopHJh5S0qUogZl8rtyiopt3jUSvZ6TOqQpSauCqhJNSDf0LecXq4PhpfLKku3vHMo+Tkkn9nhTzRRLLPC9GGMkh2BPrFsySBKCyRVRTeoKttPdSfWPV4haiCkFIG1/jFaXcpJPML9dKdP2jzFSdpHnp0z3D4WS4BVOzgE51hEoEDUF16lhR3htMwBlTJUuVLUubNKSmY+jnMpSkgKcAXIIYN+YwswKlpVRKTooLClMQWYNmLf6geYaNJhMeqVln+AUqNA6SEIcMCSHJAD1ZNy4cvHqwkpRTPVhLlG2AzsCiVNWSpylTEC2YhySHuAo+sDzl5wCKBz8helIvODCc3OFZlKWogu5LPrvUxJEsKTRNEkMTYk3+Qjy88nKbPNzSbmJcYD4ssVajUP2f5MM5cg5ixcefqIG4zIyrllmcPoSRcU9fJ4ZpmZFEXDdh8ozvs2f6qwHEryrbt5xy5aVME21B0PSPMfLzqO9G3jpKnPNRQoW+7wN0tk/RZKWQZblgFNV2rT6w8Rj5iJsokFWQqKQSctmJfSkZ7EqYFQuFD6fvGjxKQQ5WU7MHrHQnJbQyE2uhjxD2kT4ZmJBBHvJ19bRgvabHmd4OVeUOVuVBOuUVtdJ+EaSbKypzoUQRd79aftAk2WhaAgsUsQZYTlBDu4ZsusW4/Jt1MuxeSm0pCHh+EXMSnnUmWFEHO5BO4BFaMKlntDeYkhmfKkMQlnb06CkW4QSJcpMhBYDMVFRzEOXa1bs/wATFmIwiGCkKcd2+bQrNNy0uibNkcnXoDxa0ADKX1SoH4HaAZkwEh3S99fsQStSgcqAGOoLv30iuW4C0lPNsUkuDYpINC8IjC3sQF4PhxWCQXCXYC57Qq4cg8ykpUrMQzVLajtSjiK5HEJyc6cxSWdhr21d2h17N4UlOZClEqe6i2wNgLADf0hukNh+rCuIKIAYBJ2sQCLjY2v1iEtUxcxORaUsLKTmcCwSXDFqN1hrhuBKOcqqDrCrFDw1uk1SXHlGLPOMvpBKU4VXRavAqlAGYCCqqcxBUzvVuqjesCyrw39oOIeN4agD7oFmDmrdoVSlAEAgFy2tC16bQny/ll0Zllc7sZez3BUTZhImrQpJSpKKFFDoKEda7R57Y8HmpmBQkoVLUCCtFFOac4NH1Cv7irhc0omJmDQv30+UanjWL8WUkpPKTzEaMLERd42f/C+X7IoxZ/i77RgsJwwSQxdR0SRyf+NCX6w1kAKqtTbklgOgAj1kAMyify3byJavSPETkupC0hSTUKKS4Ooc3iRylN3Jks8kpPYzlqWkZMwKR+drJ7CB52NT7qXCRa9X1tTfzichPhoAlgPMAarsk1d9uh3i5eGyU99Rqo5ST5taHKEpaR0YmUxs0gAqAdVCEOa+doCHM4U+ZtRVtHg+VgmSpImKzAOElRyjXlTYDtC6UrKXclrm9IEBjvh4SjFS1PyzUgpIoy2APrr/AN0a5WJQlbLTlce8gV7sLxjMVhScOFJ95HMkjpt5GNHg8UnESUkmpDvsobfdofjk46HQyyiqQDjcOVTHSQpBBZQZiK1LaxWkZUvUM4p11gscruK/mAsf9ht3iUwoVVJB39IRlhtsGVybZkeLOwqCUzClyeu1yDDbKCEkFwQHpT7EJselxODnlmaB3Bd6G9DDHDzXloOja/Pz2ha0a/0KMY+dhdg0e4dXMTrrA+MmgzA+3yizAy3roNYBsnZLFpOQ9x/ca/hykqAdqXD/AE6xneOSSiWxDPlPx+xDhGdIozJG9/LzjV8WEkez2EwlAzacxJ7qt++kL+KgBwVJc3ADFtn1Dwfi5wUhkJcnqEt1dvOF8hXipcpUSkHXbXyjZLVGtgmEkqshAIat39WtHf4ikqqQBpqx0pt6RbiZs3Rkp0ANe5MRzEy+YuSac239xyS6MKZa8qsykuBcJF3DUA7vBhnlDFdmSQSAC3Xa484DlLzryjLleiyHPlDHHT0KGUtmFATUHoNK7Q5X6GRSq2JONrSM2V8ygGI6uRqLtDzhc3wpUtKUlKiQ7s9bk9YzmKyqVLluFLBZyDapuDVhRt4ZyppKklX6iB2AP35QE3czbpUbWbxACWwLFmFYyfEQhTkLrWn7/YiOExwB5zrV/wBonxKUnISCg7FLP5j+4Q7kdknaADPJEsHqP3r/AOUXIH4ksaZj8P7gVSh4ZOgIv2IizxmOZiMsqndVB8/hB4427AjsZqcjQPsYKws/JJIBpc6l/t4ClSzlHYd4uw0qp2qC7t6QOOTT0YnT0WZzRWfPsl0/ICnoYmjH5ixlIDAukkZtqEMNX8tKQv8A8nLMBSalNPPZ6gED4Qw4ThQvNMmOoA0SCxUdybt92h+Lm2oxGY8bk6QZIUQp5UrxFNXIaJbR6JbtFWIxYlF56JiColgU5qDYjvGkk5UNlYCjgAUtekZb2n/9QRInGUgDloSUqNdhl2j1YYUuy2GBR2KMwUqhDsFJrVrW1EKuIysk3YGo/cev7RdiMXLAC0khVCCxBPb71gfF45M5HMGUD5eUebNb0ef3oe+z+MSoKST7patKGoLesdwk+DiV4Z2QrmRperfAj/iN4z3iKkLStO7C2VQJse8O+LJzyhOll5kpRU42BZSaagh/KGzWk0PzQ400aJcwdt63HasDcPl5SpSglzQe7YPRxrqepMD4PGJmITMQwoLmrvb5xamcEhxY+9a/nBRdi0zMY+X+LiU9Av4D67RLALHhpdmcpoQQK39d/jEuKH/5KiFA5pd1UHY70FoD4cv8NSSQGVo5FX1elokyRo5fqyxRClpB3IhlhMZLTNQJlBoNLgP0DkQkn++Ny1t4D4yMSk2OQgZWLMfzEB6kv07mBxYvyTVmY8fKVG29pphMkOmoWkObs+n87RcoC9WF/W3QvGcm8YROkM5E1BQFAitHDg6hxvqIacVx3hLQ5Bzgupiknqfq2kMzwdt/0ZKLi9nuImBykOxtX1gbAY0uuUARmYpf3mBqP39Y8xaXBUlgkCn0PWFkqagTRMCiVCybDs/b9onT0LG83DAlLg5zcPQNT5CBcfMykAMqnqS/8R4cYlV6MbKe2wIjkhMyYCCWAH2TG84pWdormGZMITmJUPebTeg0i3FzlSU51hJBJCUg1JD84a169BpBiZYAOQM5qdfOPFoCkFKwCk3Gn8HrC15u6SNQnkzAZjKuhJplF77u+Yn0EMgaorQZr6UenrAnDD4niKZiTcj8r0el+v0g0JUVjO9lECjgbGGp/Jht/IkjCpyJzMx1ex6kxXMl5QzgvtBOFxCGKVhVbOHHobGB1rBJLU2Aaw0hbrsWyuUjlLAm1P8AkPjEwgEqpQrudQn+W0izDTAEL2AJD72GkVLnhKUpDPlc+Z6AV1hifGDYyOoWNpSdfODMEsKSRUFoTy8XytcmnlqX+7x2Kx6UhSQpqOovYXNe3zjsQC7AZ88pUAhiolKSWcsNBSl40nC5xJyghDAEB0lRSXBsaF3+EZGXPX4SpqSDMSFTGchSgHcpI1p8bQuxXtBjsUhEzCyVpyOozLEEGoSaAksKVfaPV8XHGKs9Dx4UrPqUqWhI8RS1BgVLNhZnIsaBr7Ri5mDkz1KV4CpvMo+JLWkA5jYp8RJSQ1iG1F4R8W9qv8rCGVNK5c8MVBKFBOYe8DtWvlFksLSlIkKmszq5c3Mb2owZn18orKrZLh2GzEzFqSSKDM4SBag1roIu4xiJaQiSEFSlpJStboBL6J97epbdiIB/zZplKKkrFUc3MSQSTQP/AK/lIuYUrnzFEBC1Swo8tVPrcvY0GorrEccK97I4YEv5H3DsSogJKjkQpyglxSxIuzterekJsPxRciYplLKiTmJT+ES9QQVAq7t2NybUYiZKSWAUtwCcgvmqkEJc5QC/U9BF2NwsqanxAlSnYEJNdmZifL6RqSh8X0zkqdPobexnFwVKlWSSVJfQ7XNG+UO6sVguoqNFp8rgMOh8owAKJKgE5krBBGYKS+opUE+naNtwbiRXLBv8n28oTOHCVCMkeMgPihKFpJYuhTMWZi+uzQBw6UVlaQkF6i9GN22r6wy4oKy1kkErrRiH+Jr0heVKTiHoCwfM+Vxv3b4wifewY2VYyWqVMyE8yQC42JYEA7mm1DA2LxiXCDKOQHN4rLUUj8yQklNCasFBhvro8HKUZaZy3ExaQVGgIN8p1ygG1h3Ji2SoiuYtvpA/mjjk6Vmqai+jKqmqWTME2QUiikIASpwWCmypzEi7OA1zBPG8Z4yklikJTQMNan4mNDiVBQ5glQ6gE+htAM3BSlaMdwSPgXheTyVJmTny2K+F40tkUfN6kbdxA+NlFKntsRBOK4MoVlnMRpZX8/PpA2JWSkOGIpVx0+H7wCpu0JfRKVOUoM30jRYKXkQ2uv3tCXg8xypLGla9P5+UPMzCEeQq0jqosUvvTY19ICxuJypUXL5Tq1/7j2fP2hdi5oVylnUWc6a/tC8cLaM9jPh85OQJqCrmyqL3NC+sWZiHLMWpfU93doQ4BbTR0/b+oc4maQ4vVr6X76xR02EnbZf4pZi46KHxEQWs5Swrp3iiQoH6bQzkyBkzB/8AYM4HlAbbM72BoByAGhUQPi/7fG8BqlKXNUS6U5mA1IAZx0+6w7El5iU5SQmpZrGgoTSzwPhBlDhGYDSn1tD+L40HLqi+Th6UGlHqW86QVhMNVglLm/Klu5YR5KxmdjQPQuaCu8Hpky1Iyk5JjEuDSDhH6MQ2w2JTLlkFgpPpXzhbx4heGW92UUtRiEk0bWnxgfDgzU5syPdalXIpXpAvHsQUYYqVRSglCQGbmv25HPlFELHxyStfwYTHzQVJJluAOamvlenyhhw9ExQKpK1BJ1DF9aqNSz+UdwXCygn8WaCtTskB3IIpn/Kpy8PMBMw0kGWqWEMXCSgEB3dmdi7va0eg1qz0JSAM6JiSmYCxsQahX6nP5h8XPmjxWDGHQ75ln3FkMBurI5qkb6kXaH+VWUrACRrb+3O0BTsS7MkkgvUV7/6+XrHj4M7hrtHmQy8O+jPjDTpgzJBuHU+QKAB5gCzggsWvDDhWAmIUCuajKQxQlJLa3ZOr16wd/mqIKcoJJuXJ7ViSQGv9iGZPLk1UaOl5Mn0BYz2ekzf/ALFAgli4oDo2Ulnqz+ke4fhUyUlvGWUO7I5Xb9TuR5X3g0Tn0Ddv3i2UQNwfu0TPycqXYv8ALJ+wHEFOSxDM5dz5lTvvf6RXMSApDnOlQIY0FexMMpgBowI1oK994Bx8rIgKSWqKbecZDK5NWapu7NOpZQBkAByiuloCxIBqhRJ136nYRbgJmeSlWoDb2La9IHxE9a+VFBrv3gZK7TObBytzWwNtYgJ/RhvBGJwoTe4Fb/ZP0gdeJGXKBTUwKglpgvQdhVJykK3oaP8AzAuNwqJrZnzD8w/ca/DvAmHxqkHkr3hl/kJVVKFpOr1BPl+8YlJbQKYt4TIUhS0rLkMQ1iHO8NMUYswWDdQUqg0DOSNdaB2PlDOWEy1JNK+vrDXjeT5M3szk8sTQv1EAYvDrKRMUlkCz0cmnKL+fQxssVjwCsswYN1jO8eTMmoQUDMBmdr1bR3OtrAwaxqPTOoR4APMDGwJO7AQwx0wulLFzUUa5uPJoEwcsywslJCiAkOC4dQFuzw1xHFMPNlywkqTMSkVKHA0qX16PBOJkegvh+BIS6qDV/n/JhngRKUrIlTve+Vtn8oy2CNeYguW1YDQjvGslIRJlLUKrCbDTNQDu5jHCMUMjCy/h6AmTOn05nYsaB8o9TpC84rIhgoOLpt9iDuL49MqUnCyy6khOdjYgZsp6mh7d4Ry57qzKSH/TUuNqfOCjYU0k6Q5kzUyyDMlKShQYqDLQrYqF0l7EUbaLBNCSAzgA5Wclr1Gw/aFWDAyrAKwkWQT7rpzUbS7de0MsNKCksFZlW5rk9fVoek/QLds8wpljlSAxmKs4FdG2vCnjx8cpTLLplqUH0qzLLPQkGuwGsVcQ4gmSlcgACYSQpSVPlSdNgogMWsHGtF3CMS6SASQQyS9iC4+TR058EMTpFmE9l0nLMUQApsxSCVA1ugsNXq+l6iGaZaJJKEhki1xQa0gMzJjgELTWpSaq7kiqe0WGQXIWag6VhWXPKa0DlzykTw8oNUukqo+oahI2YxdPQSCBbVozvD+ImWvKqqD97uTYWjSKl0BSXBrGONRpAzjQMnh9BWpLQNj8IUuEnVvg5gqdiSkV1rAkpKlOVKZOpPXSEWm6oWxfKxYSyRVWsezsaBUvmP5U38zpEMdKBcpLC2z2gNRyUYv93rDuKkZ0XqnKvUA937RIzlKSQqzXPweKpc0quABHhVANb6OHvs/iwJfhkl1F7WIuPMD4dYYTJqh7pZXX594y3DMZ4ansyvgY1wkPUWNH+kZKO9B2LzNYfiKzEm5VUeWiaaRTOFAWZ96DvWsH4nCglS00Zq0NfOAcSpbBSiClRYnt/cA+zgSYnrm7CkMuGS1BOdPuktX4vuIWLYG5O0NpWKaShIZgAW1c1MFf2YHLxZAAqVd6du0eCZWtTWpFu0ASF7676CLJmKEcpmWW4w5nc10EL5GIKVAabViwKBckV+6xUpntWhjr5bOJ8Xk55ZKKqLU6pIIbyJ9Iya5mVgadOv2I1XEZhCZYTQuo27D6+kB8QVmkrMxQASCcxrlOh9fWGQnUuL9hrsUo4xKQGmrCTdqk30AtBkr2ulrS6UqyoUkk2Ki9su+t9NIUcMlSJ8vwsQoKryzpf/UQexbMndJu1GMFnhMuSFSygLSlQ5kKJQSA+Z9yDZqGl3i94sXu7KljikMuHLQpUyZKCkiYsqIUxZTMrU3I1rWHfD8IqYQyHpokvTXqdIxasYuSEiXyprcBqmt+pi/iXF8SZeUTlAE1AokjQEJZ76wH4lKdy9grHyls2+Ln4SWrnmhakgjw5fMof6qILJ8zawgE8YnTQpMhJQm6i7q/8y2WmzecJOCcHSlKVLSQCyggABwbEsw6sGvGik4gBkgHoBT4WhGbIlKoC5OnUQVPAULlZZiylRI9ytNiCAK948TwEoDSygACwCgBTq7k94cScDmBKlZAaFxb73tFn+KU5kguoNR779NoD5zjx9BcnJU1oQjHqQcpUPv5xTMxkpRcqY9FD5EFvKO4hgllRYD0Hz2hfMwLNUA61hf4VH2Ia+gvH8FUxKVAnpQv8ngfhnFlS84LqUAAUOTQbCz1uIZYecmcgKw85KQU8yJg50Uu2Zjs7kddIzOPLTTLcpUBmBUQHFDf3STej6C8XRxSSZWsbS2bXDLRPA+KTRQpaBOI4MtlzU1Grwq4bxMqDKctqDzC+v5hGgw2JCg4KVvQj83362ifJjXaEzxJ7iIFYYS3KqnTp1gOat72MaWdJCnrfprCudwsqdikeZPyBhKkl7EtVoTFWU9dPqIjOmB4Mn8LmJBcOBqkg/y3lCZaico1dvpDorkdxLgtyW1f+I0fsfx9FMPOUEgE+Go+7X8p2Luz9oTcVkmUmWk6i9qv/P20KsahDUKi9S7MHrRq5XcV2h+PGpJjsePkfVcfJYEb9aQsUjIgJUNwfMu3k4hH7I8amKUmRMBWADkW9UsHAP6k7G9r6ayTgSs51Bki3U/fziacOLFtbMxjcCtAJZWV6Fj8donhsRmT2LU0jUcSW1NNYxOJIlz8qfcUKeUA48loxocKxGj0H1iCcy1ONGiiQkEVs9TudoKl4oJNLWaFKOtgBMrILlzYgb2i9cvOtKU3+Dak9qwrmZiskPU+cT4zjDhpOVJabNBCDqEsxP8A+nbqIpw405UhmOPJ0C4/EeJMKvdQmg/7Rr3NT5xk/aLjJnDIkFMoaaqO50bp84I9mpCcygWIbLXXekLON8PMpSQkuFJBSLkO/L6j4xXghBZWn2VYVHk7BsEgqSEodwS5269o1nDcTLX+BMmlBALKulCy3MQRVLgBQDUPSE+Hlpw6ctDMV75BokM7dz/O0KP8Sbm8QJIeos/9RRKP5H/XQ2uUrNLxDEOSjE4fJPlkpKpZ/DUNFDzCSDqIt4Rh/FKaOkH3iHAIAJpFWGKcdLTJVTFygfCV+tNXlK66pNwaaxdwGSqVKAc5nc6V/oCEeS1GNrsHyHwVmwK1TDVljU2y9jFiJByDKCgg+8aktZoGwmKzgBLJ369uvSLBjkLABJIcgixLg1fodIhhJdkkJ07G/wDmpQMqlB2qo389h97x7PnJAQcwJJBIGo1B7whGcpKZpdLZQo0Kho+6g5i6VwlSVSwVF9Ormx8q+UOTl6RjmyzEcQQCc6eQksU3SXsdxFGJw0osUrCn7D4GsMRhEpneEUghVUkv6HR6RLEcJlg+4OzCnwjVFmUfPcJwFSpJxBUpASSZZDknLc0Iyily/SGeE9oFJRL/AM+RnQqqJgSBNA3KTRXkxpWCeHYx8sgLGRSmUSCASafms/z1gXiCpOSZLnTMsxBV4RbMlbUAZOhdmtSjx6bSkj1GkwjGcETMH+Rgl+Kx5kAVYjVLAg9xHYVaJiPESvKQQCFFlZtn07nbSAeFysiUrTMXmSlyUjJl6m2YbNeKcatSZqpiVpXNCucXCnD8wtbUN63TLDXe0A8dDtPEVOM/OzhwWJ8xRXlCPHcVxaFugS1I2at7E00b4wzwKEY2T4KJ3gTwQShTZVEfoN26X6GB8VwzFyA02UVt+ZDmnUsCPMNCPxxT6T/sW0v7IyPaYFPNKKVahKgfmx0MR4dx7DhSljD85sSr5U+UUGTLmMspB15mBfqbE0N2gfF4dYS6SVKGZnuXGxoa/dIyOLEvVf8AAeEEvojjMaqapSlFlaN+k0KR96wCokqQHoDprqPKkciaXAUGUG+QJi2YyVBYfK+0GriwVcQrBYtUqYiaLg62NKjzBj6Vwri8vESs0suAajVJ1BEfMZp07tHcJnTcPNEySoErqpNWatFUA83pClDnF2LUbTPqPgZlB6hya9nivHcPRNBCkudDqO21Ip4RxpMyhGVeqLg0rlOvwMNilw4t99Ynrj0KEieEplgOCRoSTHIkSkh8oHeGyyRb5ftAc1th6RySbMZZgQFVCR0pGP8Ab3DFa5bOoy3BAd8ym0A2A+MNOMcYKTlScrCpFD/FIzqcSVhJ3Jr0D/xGxk4y5L0NhPitEOGYXKlKVS1IWHNU8yhuD8IE4pOQF+IHcpATmBp1bQB2b+YY4XGpllRygkivlr1PaAziEMVCXm6m3xhuNtycqDx92kJeFpWpai5Lkbs5NSWG2sPsNImZvcCQAwq1dQ1SIL4VmWcyxkQNAC6voK3/ALjSDEgMUgJcaAA+o0jsvluMqSCfkSi9GX/9kXmSpQKSCFDLy1GvfziONmKKlFYVuab6va8PJmLzlia6Qtx7gs/20TvLKb+QiWRz/YXYDiIc5F5t+3laNZwdaZgflCt9+veMZMwiUkqSGJDNp6aUpTePMLxJcpRAZtQf22MMlji3eM5qOuJ9Kn8OJQqWSCXp9D/ETOFmOhRUkFF30uPWFvAPbGVMaXN5FWCjv1P7/ARpZmGlrDgAg6iz99YNM6hfPwhXMSvOxFnDv5R5OFa83Un6QQZbEUFAx7RXOkMzAekbsEwmHkqnpdExJAA5SWrRw5FQOWgr1gCepJylOQTLSzUOxqcpq4Ds4oREZkhUuYCtJQmWfww4cgWYhwoG6ldT0jsWUKEsgIUtjnzGx0AoepZq01j0Wvo9VJdrRVgyaklQDnMsAqYfldJpdqsL22HxSAogOQRykqSxCXdyWNTU2oCLwVOQo1cgAlKiCwBGjPUbPDXg3CHSFLf8QMHpmA/MVO5Nba66COTrs2KE2J4alJOQ0cZQ5cvs/V4ZcG9pcTJZObOhxSZVLHZ6p9RDLiXs8UJdCyBdyHLMzCtukZzHzClxmAU4ZkghmuQXY+sBJJsXkjW0aHEcWwOISE4mV4Uz9QLpf/uTUehERHs4SjxJE7xUKIZJIUxUW94dd4y+GnKD5wFA7fQa16Qxw+FmBWeWlSDey0qJf9Q08oCUUtAScaojj8BMSVCYhTA3qQKPcQumpAFKj4w9le0GIQoeNKzZlOpdXYMAHHQajUWaI43EYPEpK0ZpUz9JDEnZrK8qwDxy9dAPG3tCKRNBSxuKeUNsDjRlCUhiB3fr3fSEM2WUKI2v23iv/IKRmF4GWNvQtwfRscNVQcw7k8ZWhTOFp7srs+vnGL4fxPRb5mukO/cD9obYWcldUkKGrH7IiWWKUXfoU4uPaNOr2gQXobf6/WFWO4ysghAydbntanlFMrCpBdvMPFxwINHDb9ICfIEz+IVmBBetzr6xRwaStR8NKVFQNjetb20vtGhmcMlTD4ZI5tAalq6aUhunDploCEjKmzb9f5ME8sYw4rsJySjQgmcMmJSVlLAVLEU6mEMrGp8YpWM4NBmqE10BsKPSNNjFlTy85SkkW7+j94L4Pw+SlWaXhwVXzFlK8iouOwjsWRRT5ds2E0kyCD+H4iktlo1geo6VEUSiSDW4jTTMMtQZaXSdwCA/d4X4jgNXSSno9PLUfKJnG9ihcnCo6k9/ukRxWGS1RpF0zBqQoB1D0+lo5chaxmcEXL0+OvpGJtnCfE4Rkv0gLFYQLozGNBiQ8suGIpofOB04YUHT+q6Q2M3HZidMy6MK4or1hlwzic+UoZJqmpq4YbguDFXG50ySopDkKDpewP5h618xA0jiCVFlDIXqT7vrp5x6HByjyj0UvFcbibuX7YIKcqpagqjlIBSpu5cfGM9xz2knLmfhqMoAMcqlOTuSL6doHkYdSqoBUP8AXmDbuCYiZCfzZQepT9XhabjqhdNegSXjSQRMStIBvKHOmp5ToRQ3bXsbEYdS8plqJlq5QpLKVUuDkLKB8hYdySlyoqSyF1CrKUFJ5Vc3cVaAcbhinmU8xTgAqchJa4ckPs/kKRcmi2M02OJiAyioKNOWmVJUfzLqwbRyLlxDVEhJSmsxiAlkqJboDX0EJuGyhNmPNS5QKBOhVV3uosHLMztpGnlqSgswIPM5pQA/FjvoOxyUb0OjCLQj4rPVLQEhS1DZSnv5U9Yz8p5q2CASSzMCT0cmgGpcWqY0eNQlbsnoC7VelbRHASQgUYv7ytT53y/Z2CZ5FFa7FZpxgqRXLwiZKs/vLYgAHlSSG8y3pXpBRUps5oGo/wA4qSsrWEgPdtvt4tx8hQ94hgBR6/bxBJuTtnnt2yqYXQAoUpU/MdYQ8VwoCFLdwnQp/f8AiG2NnqcMmiaV+cC45YVLWF7FwP2aDxzcZJIKEmmZo5lkGocOD0tFOIS3KxOVsxvVnhxgpBLCpb1YfvAsngM6YtUxZSgkksalurWp1i+M1bspjNXbFH+RlEypzKZgLteGns0VKCs279aiJcY4KpKBUEjWoBG3eLfZjDAZyLgAGh673PWCyTjLE6CySUoaHHjEG5Zn1H9x4vElhXSLEp5mNKGPJ0oNEU0voiL/AGXSpc6YonlSkADYnemwMaZWHVMSSSw337dNIS+x+HIlKLhSlzFVFWsAPhGunoYAijBvhE2ZLm/pHSWz59MzCatAPum5sdf3h5w9E1JBSUkdC3zhljMACHYOL9oC/wAQgPLP/FX1gZNNgy+0aGRiSJYzUVqAx+zCidxRRmZS4D1ehY/u0BqmrFC4MRMjMx1DAecY52C2MgM1SG6O4Y62EQm4U5QEamoELcTxwYZEvMCpJKkkC4NGFqvzekTke1+GV+tJ2y7ad4JYJP5JDVjlJWkMTKAS3qdzsN48XgKZgGN23HXYwJM9q8ILlYoPyHXzi9HtDhVvlmFgLZFP8RUwX/nyLtHfin9Ge9tE/hyyElwTXyD9f6jMISCwYkBnIBZ9QX6sPpDjjvETPXmTyJBIAUQxFDXR+j/KFTAMkusaVLDqDf4Wj0cUeMFErxpqNFgwBynw1EKLFJSchI1F63JboItw0wJGWcU5h1JPmwI2gPETyo+EkkJdiPruBau0NpaZTAKWgskNmCbWo43Bg2uS2ZktpciScMJaSEkgOSSWdy2pFLCC5KVqDZS1w9E+pv5RacRJkpzJSVEa+ehVVqxTJ4wZoJBCWLFqm2pv8oTc3tITUlthErDZHUtQFaM6W8ya+kXr4mlRYLBPQ0pq9T8NRGbl41QmHMdXBJr99Yv4eVZFTUsBUuKEsC7dC8Eo6+bHw6qT0NcHNVylRAdZSlrkvq9RpDGbIUyQEjmLUNiGennGbweOAqtQJfMACSt9fIh/QRqMHhSau4zH+/NoVnx01QvyI00M8HgEIGZn/iEONWZk1VaJqT1pDrFYgplqBe2m8J5UhTKL1CasHPNWENdJE7BceySlIOgD+bwrxYCgpI1oR5/KHc7BoLqL0LCt6ffpAkvBAqcC0d07MXZDhiUpJ5fPTt1gwoDu9G9YGMt7H6/1F+Hl1KNTUHR4OrOeyRZTgsPu8JuFoQhU1gUkqrt9/WG03NUAsWIcaUp5ksIzXD+IJE/Iu6rk3zDQwyEXToZBNqkaHDEFzUkdKwJxibkQWuaJG5Y07sDB650tAUScvK7mg/nSM6tQnrCy+SWejKLUCa3oPKNiuTt9BLHTtml9gZw8JKfdOYrAsSl2cC7O3rG0mpJRRusfH8PxOZJxfjZMxKQACWypLDKNKWj6zhp4WkEFwbbff8wnycXF8vs3LCnf2SuCD9YW4qX4ZYVFxBy6GseTJAmJY/KsS1fQgplgTKEev7QKjC5VDVJBb+etYK/x1J6EawTIQSGylu333joxbdGUJeMcPC5awpAmagW5gGvpQx88dZUZawUzhYqYZ9ACTQnZVQbXvrPbjjASBISxWWKzoEgu2xJIB8t4z2A4j4pTJnoC3okqLKJ6KFlaOGejvHqePGUIW+i7BGUY7AMBKK15VAAvZbsWeh2rSG3EZKpQKk0NKKCQaMCWDEHoR6wVieEJJBTMWSA3OmuX9KtFUo923o1uG4RmcLXQe7lYN0Ia3nGzz4/sY2pMUYVOaYZalBSnUEsKOAQCai3ZqisDsKockg8p92v6XPSo7Q94nwEDmRNPiH9RAFTd0hxWusLeJ8JyqMxc4J3EtK1GzXLCCjkxzWmMcdUAzkha1EWzEOHZiTU6xHF4fLldxSjH71J9YPw02QgJQkqStTF5iHvZ2ADN6RZisOssxRbW3/Hp/EO6FSm4+ir/ACyqVUflKqnYPAEvEeGFFIpyEpsDmFQdbneOjoJJDGk2dxFTH/iCAbfX4wy9msUpSVSyzJtvzado6OhOVLgKz/qQ4Xw9K0iYslRJLCwDa0uYd+z/ABZZSQQDkJAOrCwO5G8dHQltvlYi+XKxtj65hsR5h7fGJylHMS9KU0jo6FE52MoW0KSexiKxkQwrb4x5HQGQ4BLSVuADmGvXT4wbJQyAsaaaR0dBR6NOXJBC+4HwEYT2kwQTiAR+dAUe7lJI+fd46Oh3jfuxuB/MYSpHjyyiYSaEA6hia96QJjk5CgpomWSAjQuA5Je5c1jo6Ci9tBX2gvFYYTQl6b9YIGMm4WWpUmYQB+RQBR6NT7eOjoWm7UfRt6SE+J9rcUsMZpAIrlATvqA8TRj5qpZV4sxw5fOqvMEkGvV+lfLo6LXCK6RVGK+g3B+0mJSgJ8VRO6mOra1fq8RnccxCiXmlkgEgUCtWLaUaOjoFY4p3RqhH6LOMoCpSJtjVPkea+9G84TY2WyEKeyiEtoxu/esdHQSCZrOG4wzZaFqFS4NdRR+naGuBQ5APwjo6PH8hK2SvUguZIZ2bzAOnzin/ANoJTmMwHoU9HZ3jo6F4mV9ow3FSM2YJSClrPq/WIAKSpQCj1v160jo6PXi/ihec/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00" name="Picture 4" descr="http://perekis-i-soda.ru/wp-content/uploads/2015/08/mZHCA_croper_ru.jpeg"/>
          <p:cNvPicPr>
            <a:picLocks noChangeAspect="1" noChangeArrowheads="1"/>
          </p:cNvPicPr>
          <p:nvPr/>
        </p:nvPicPr>
        <p:blipFill>
          <a:blip r:embed="rId2" cstate="print"/>
          <a:srcRect/>
          <a:stretch>
            <a:fillRect/>
          </a:stretch>
        </p:blipFill>
        <p:spPr bwMode="auto">
          <a:xfrm>
            <a:off x="7030516" y="4653136"/>
            <a:ext cx="4968552" cy="1890985"/>
          </a:xfrm>
          <a:prstGeom prst="rect">
            <a:avLst/>
          </a:prstGeom>
          <a:noFill/>
        </p:spPr>
      </p:pic>
      <p:sp>
        <p:nvSpPr>
          <p:cNvPr id="4102" name="AutoShape 6" descr="https://upload.wikimedia.org/wikipedia/commons/thumb/a/ab/Plantago_spp.png/250px-Plantago_spp.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04" name="Picture 8" descr="http://www.greenrussia.ru/apteka/img/podorojnik4.jpg"/>
          <p:cNvPicPr>
            <a:picLocks noChangeAspect="1" noChangeArrowheads="1"/>
          </p:cNvPicPr>
          <p:nvPr/>
        </p:nvPicPr>
        <p:blipFill>
          <a:blip r:embed="rId3" cstate="print"/>
          <a:srcRect/>
          <a:stretch>
            <a:fillRect/>
          </a:stretch>
        </p:blipFill>
        <p:spPr bwMode="auto">
          <a:xfrm>
            <a:off x="765820" y="4941168"/>
            <a:ext cx="6096000" cy="16909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trademarkia.com/logo-images/bioherb-research-institute/bioherb-78698749.jpg"/>
          <p:cNvPicPr>
            <a:picLocks noChangeAspect="1" noChangeArrowheads="1"/>
          </p:cNvPicPr>
          <p:nvPr/>
        </p:nvPicPr>
        <p:blipFill>
          <a:blip r:embed="rId2" cstate="print"/>
          <a:srcRect/>
          <a:stretch>
            <a:fillRect/>
          </a:stretch>
        </p:blipFill>
        <p:spPr bwMode="auto">
          <a:xfrm>
            <a:off x="4582244" y="0"/>
            <a:ext cx="3486150" cy="1512168"/>
          </a:xfrm>
          <a:prstGeom prst="rect">
            <a:avLst/>
          </a:prstGeom>
          <a:noFill/>
        </p:spPr>
      </p:pic>
      <p:graphicFrame>
        <p:nvGraphicFramePr>
          <p:cNvPr id="5" name="Схема 4"/>
          <p:cNvGraphicFramePr/>
          <p:nvPr/>
        </p:nvGraphicFramePr>
        <p:xfrm>
          <a:off x="333772" y="1440744"/>
          <a:ext cx="11233248"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0000"/>
          <p:cNvPicPr>
            <a:picLocks noChangeAspect="1" noChangeArrowheads="1" noCrop="1"/>
          </p:cNvPicPr>
          <p:nvPr/>
        </p:nvPicPr>
        <p:blipFill>
          <a:blip r:embed="rId8" cstate="print"/>
          <a:srcRect/>
          <a:stretch>
            <a:fillRect/>
          </a:stretch>
        </p:blipFill>
        <p:spPr bwMode="auto">
          <a:xfrm flipH="1">
            <a:off x="0" y="-243408"/>
            <a:ext cx="2008187" cy="1725613"/>
          </a:xfrm>
          <a:prstGeom prst="rect">
            <a:avLst/>
          </a:prstGeom>
          <a:noFill/>
          <a:ln w="9525">
            <a:noFill/>
            <a:miter lim="800000"/>
            <a:headEnd/>
            <a:tailEnd/>
          </a:ln>
        </p:spPr>
      </p:pic>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Рисунок 5"/>
          <p:cNvPicPr>
            <a:picLocks noChangeAspect="1"/>
          </p:cNvPicPr>
          <p:nvPr/>
        </p:nvPicPr>
        <p:blipFill>
          <a:blip r:embed="rId2" cstate="print"/>
          <a:srcRect/>
          <a:stretch>
            <a:fillRect/>
          </a:stretch>
        </p:blipFill>
        <p:spPr bwMode="auto">
          <a:xfrm>
            <a:off x="406294" y="609600"/>
            <a:ext cx="11376237" cy="5638800"/>
          </a:xfrm>
          <a:prstGeom prst="rect">
            <a:avLst/>
          </a:prstGeom>
          <a:noFill/>
          <a:ln w="9525">
            <a:noFill/>
            <a:miter lim="800000"/>
            <a:headEnd/>
            <a:tailEnd/>
          </a:ln>
        </p:spPr>
      </p:pic>
      <p:sp>
        <p:nvSpPr>
          <p:cNvPr id="26628" name="Прямоугольник 6"/>
          <p:cNvSpPr>
            <a:spLocks noChangeArrowheads="1"/>
          </p:cNvSpPr>
          <p:nvPr/>
        </p:nvSpPr>
        <p:spPr bwMode="auto">
          <a:xfrm>
            <a:off x="333772" y="1484784"/>
            <a:ext cx="11579384" cy="3801041"/>
          </a:xfrm>
          <a:prstGeom prst="rect">
            <a:avLst/>
          </a:prstGeom>
          <a:noFill/>
          <a:ln w="9525">
            <a:noFill/>
            <a:miter lim="800000"/>
            <a:headEnd/>
            <a:tailEnd/>
          </a:ln>
        </p:spPr>
        <p:txBody>
          <a:bodyPr>
            <a:spAutoFit/>
          </a:bodyPr>
          <a:lstStyle/>
          <a:p>
            <a:pPr algn="just" eaLnBrk="1" hangingPunct="1"/>
            <a:r>
              <a:rPr lang="ru-RU" dirty="0" err="1" smtClean="0">
                <a:latin typeface="Times New Roman" pitchFamily="18" charset="0"/>
                <a:cs typeface="Times New Roman" pitchFamily="18" charset="0"/>
              </a:rPr>
              <a:t>Табиғаттың </a:t>
            </a:r>
            <a:r>
              <a:rPr lang="ru-RU" dirty="0" err="1">
                <a:latin typeface="Times New Roman" pitchFamily="18" charset="0"/>
                <a:cs typeface="Times New Roman" pitchFamily="18" charset="0"/>
              </a:rPr>
              <a:t>қыр-сырына қанық мамандар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біздің елімізде</a:t>
            </a:r>
            <a:r>
              <a:rPr lang="ru-RU" dirty="0">
                <a:latin typeface="Times New Roman" pitchFamily="18" charset="0"/>
                <a:cs typeface="Times New Roman" pitchFamily="18" charset="0"/>
              </a:rPr>
              <a:t> 20 000 </a:t>
            </a:r>
            <a:r>
              <a:rPr lang="ru-RU" dirty="0" err="1">
                <a:latin typeface="Times New Roman" pitchFamily="18" charset="0"/>
                <a:cs typeface="Times New Roman" pitchFamily="18" charset="0"/>
              </a:rPr>
              <a:t>астам</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өсімдіктің өсетінін айтады</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Оның </a:t>
            </a:r>
            <a:r>
              <a:rPr lang="ru-RU" dirty="0" err="1">
                <a:latin typeface="Times New Roman" pitchFamily="18" charset="0"/>
                <a:cs typeface="Times New Roman" pitchFamily="18" charset="0"/>
              </a:rPr>
              <a:t>ішінде</a:t>
            </a:r>
            <a:r>
              <a:rPr lang="ru-RU" dirty="0">
                <a:latin typeface="Times New Roman" pitchFamily="18" charset="0"/>
                <a:cs typeface="Times New Roman" pitchFamily="18" charset="0"/>
              </a:rPr>
              <a:t> 600-ге </a:t>
            </a:r>
            <a:r>
              <a:rPr lang="ru-RU" dirty="0" err="1">
                <a:latin typeface="Times New Roman" pitchFamily="18" charset="0"/>
                <a:cs typeface="Times New Roman" pitchFamily="18" charset="0"/>
              </a:rPr>
              <a:t>жуығы дертке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дәру берерлік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қасиеті </a:t>
            </a:r>
            <a:r>
              <a:rPr lang="ru-RU" dirty="0">
                <a:latin typeface="Times New Roman" pitchFamily="18" charset="0"/>
                <a:cs typeface="Times New Roman" pitchFamily="18" charset="0"/>
              </a:rPr>
              <a:t>бар </a:t>
            </a:r>
            <a:r>
              <a:rPr lang="ru-RU" dirty="0" err="1">
                <a:latin typeface="Times New Roman" pitchFamily="18" charset="0"/>
                <a:cs typeface="Times New Roman" pitchFamily="18" charset="0"/>
              </a:rPr>
              <a:t>екен</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Біле</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білген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адамға осының өзі қаншама байлықтың көзі деп</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айта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аламыз</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Алайда</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оған өз деңгейінде назар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аударып</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жүрген ешкімнің жоқтығы қынжылтады.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Болмаса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қытайлар секілді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біздің </a:t>
            </a:r>
            <a:r>
              <a:rPr lang="ru-RU" dirty="0">
                <a:latin typeface="Times New Roman" pitchFamily="18" charset="0"/>
                <a:cs typeface="Times New Roman" pitchFamily="18" charset="0"/>
              </a:rPr>
              <a:t>де </a:t>
            </a:r>
            <a:r>
              <a:rPr lang="ru-RU" dirty="0" err="1">
                <a:latin typeface="Times New Roman" pitchFamily="18" charset="0"/>
                <a:cs typeface="Times New Roman" pitchFamily="18" charset="0"/>
              </a:rPr>
              <a:t>өз емдеу</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тәсіліміз арқылы әлем жұртшылығының алдында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абыройымыз</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асқақтар еді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ғой</a:t>
            </a:r>
            <a:r>
              <a:rPr lang="ru-RU" dirty="0">
                <a:latin typeface="Times New Roman" pitchFamily="18" charset="0"/>
                <a:cs typeface="Times New Roman" pitchFamily="18" charset="0"/>
              </a:rPr>
              <a:t>.</a:t>
            </a:r>
          </a:p>
          <a:p>
            <a:pPr lvl="0" algn="just"/>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a:t>
            </a:r>
            <a:r>
              <a:rPr lang="ru-RU" dirty="0" err="1">
                <a:latin typeface="Times New Roman" pitchFamily="18" charset="0"/>
                <a:cs typeface="Times New Roman" pitchFamily="18" charset="0"/>
              </a:rPr>
              <a:t>Бабын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тапсақ, байлық жерде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деп</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халық бекер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айтпаған.</a:t>
            </a:r>
            <a:r>
              <a:rPr lang="ru-RU" dirty="0">
                <a:latin typeface="Times New Roman" pitchFamily="18" charset="0"/>
                <a:cs typeface="Times New Roman" pitchFamily="18" charset="0"/>
              </a:rPr>
              <a:t> </a:t>
            </a:r>
            <a:r>
              <a:rPr lang="kk-KZ" dirty="0" smtClean="0">
                <a:latin typeface="Times New Roman" pitchFamily="18" charset="0"/>
                <a:cs typeface="Times New Roman" pitchFamily="18" charset="0"/>
              </a:rPr>
              <a:t>Сондықтан да </a:t>
            </a:r>
            <a:r>
              <a:rPr lang="ru-RU" dirty="0" err="1" smtClean="0">
                <a:latin typeface="Times New Roman" pitchFamily="18" charset="0"/>
                <a:cs typeface="Times New Roman" pitchFamily="18" charset="0"/>
              </a:rPr>
              <a:t>біз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дәрілік өсімдіктің </a:t>
            </a:r>
            <a:r>
              <a:rPr lang="ru-RU" dirty="0" err="1" smtClean="0">
                <a:latin typeface="Times New Roman" pitchFamily="18" charset="0"/>
                <a:cs typeface="Times New Roman" pitchFamily="18" charset="0"/>
              </a:rPr>
              <a:t>текті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препараттардың маңыздылығы </a:t>
            </a:r>
            <a:r>
              <a:rPr lang="ru-RU" dirty="0" smtClean="0">
                <a:latin typeface="Times New Roman" pitchFamily="18" charset="0"/>
                <a:cs typeface="Times New Roman" pitchFamily="18" charset="0"/>
              </a:rPr>
              <a:t>мен </a:t>
            </a:r>
            <a:r>
              <a:rPr lang="ru-RU" dirty="0" err="1" smtClean="0">
                <a:latin typeface="Times New Roman" pitchFamily="18" charset="0"/>
                <a:cs typeface="Times New Roman" pitchFamily="18" charset="0"/>
              </a:rPr>
              <a:t>тиімділігі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туралы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хабардар</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етеміз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күн сайын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қазіргі медицинаны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барынша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өсімдікті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етіп</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келеміз</a:t>
            </a:r>
            <a:r>
              <a:rPr lang="ru-RU" dirty="0" smtClean="0">
                <a:latin typeface="Times New Roman" pitchFamily="18" charset="0"/>
                <a:cs typeface="Times New Roman" pitchFamily="18" charset="0"/>
              </a:rPr>
              <a:t>.</a:t>
            </a:r>
          </a:p>
          <a:p>
            <a:pPr algn="just" eaLnBrk="1" hangingPunct="1"/>
            <a:endParaRPr lang="ru-RU" dirty="0">
              <a:latin typeface="Times New Roman" pitchFamily="18" charset="0"/>
              <a:cs typeface="Times New Roman" pitchFamily="18" charset="0"/>
            </a:endParaRPr>
          </a:p>
        </p:txBody>
      </p:sp>
      <p:sp>
        <p:nvSpPr>
          <p:cNvPr id="26629" name="TextBox 7"/>
          <p:cNvSpPr txBox="1">
            <a:spLocks noChangeArrowheads="1"/>
          </p:cNvSpPr>
          <p:nvPr/>
        </p:nvSpPr>
        <p:spPr bwMode="auto">
          <a:xfrm>
            <a:off x="3351927" y="63500"/>
            <a:ext cx="6907001" cy="830263"/>
          </a:xfrm>
          <a:prstGeom prst="rect">
            <a:avLst/>
          </a:prstGeom>
          <a:noFill/>
          <a:ln w="9525">
            <a:noFill/>
            <a:miter lim="800000"/>
            <a:headEnd/>
            <a:tailEnd/>
          </a:ln>
        </p:spPr>
        <p:txBody>
          <a:bodyPr>
            <a:spAutoFit/>
          </a:bodyPr>
          <a:lstStyle/>
          <a:p>
            <a:pPr eaLnBrk="1" hangingPunct="1"/>
            <a:r>
              <a:rPr lang="kk-KZ"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Қорытынды</a:t>
            </a:r>
            <a:endParaRPr lang="ru-RU"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pic>
        <p:nvPicPr>
          <p:cNvPr id="6" name="Picture 5" descr="0000"/>
          <p:cNvPicPr>
            <a:picLocks noChangeAspect="1" noChangeArrowheads="1" noCrop="1"/>
          </p:cNvPicPr>
          <p:nvPr/>
        </p:nvPicPr>
        <p:blipFill>
          <a:blip r:embed="rId3" cstate="print"/>
          <a:srcRect/>
          <a:stretch>
            <a:fillRect/>
          </a:stretch>
        </p:blipFill>
        <p:spPr bwMode="auto">
          <a:xfrm flipH="1">
            <a:off x="333772" y="4869160"/>
            <a:ext cx="2008187" cy="1725613"/>
          </a:xfrm>
          <a:prstGeom prst="rect">
            <a:avLst/>
          </a:prstGeom>
          <a:noFill/>
          <a:ln w="9525">
            <a:noFill/>
            <a:miter lim="800000"/>
            <a:headEnd/>
            <a:tailEnd/>
          </a:ln>
        </p:spPr>
      </p:pic>
    </p:spTree>
  </p:cSld>
  <p:clrMapOvr>
    <a:masterClrMapping/>
  </p:clrMapOvr>
  <p:transition spd="med" advTm="3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201" y="188640"/>
            <a:ext cx="10969943" cy="1143000"/>
          </a:xfrm>
        </p:spPr>
        <p:txBody>
          <a:bodyPr/>
          <a:lstStyle/>
          <a:p>
            <a:pPr algn="ctr"/>
            <a:r>
              <a:rPr lang="kk-KZ" dirty="0" smtClean="0"/>
              <a:t>Пайдаланған әдебиеттер:</a:t>
            </a:r>
            <a:endParaRPr lang="ru-RU" dirty="0"/>
          </a:p>
        </p:txBody>
      </p:sp>
      <p:sp>
        <p:nvSpPr>
          <p:cNvPr id="7" name="Объект 6"/>
          <p:cNvSpPr>
            <a:spLocks noGrp="1"/>
          </p:cNvSpPr>
          <p:nvPr>
            <p:ph idx="1"/>
          </p:nvPr>
        </p:nvSpPr>
        <p:spPr>
          <a:xfrm>
            <a:off x="909836" y="1556792"/>
            <a:ext cx="9751060" cy="4572000"/>
          </a:xfrm>
        </p:spPr>
        <p:txBody>
          <a:bodyPr>
            <a:normAutofit/>
          </a:bodyPr>
          <a:lstStyle/>
          <a:p>
            <a:pPr marL="514350" indent="-514350">
              <a:buFont typeface="+mj-lt"/>
              <a:buAutoNum type="arabicPeriod"/>
            </a:pPr>
            <a:r>
              <a:rPr lang="en-US" dirty="0" smtClean="0">
                <a:hlinkClick r:id="rId2"/>
              </a:rPr>
              <a:t>http</a:t>
            </a:r>
            <a:r>
              <a:rPr lang="en-US" dirty="0">
                <a:hlinkClick r:id="rId2"/>
              </a:rPr>
              <a:t>://www.goodsmatrix.ru/glossary/229.html</a:t>
            </a:r>
            <a:r>
              <a:rPr lang="kk-KZ" dirty="0"/>
              <a:t>;</a:t>
            </a:r>
          </a:p>
          <a:p>
            <a:pPr marL="514350" indent="-514350">
              <a:buFont typeface="+mj-lt"/>
              <a:buAutoNum type="arabicPeriod"/>
            </a:pPr>
            <a:r>
              <a:rPr lang="en-US" dirty="0">
                <a:hlinkClick r:id="rId3"/>
              </a:rPr>
              <a:t>http://www.liveinternet.ru/tags/%F2%E5%F0%EF%E5%ED%EE%E8%E4%FB/</a:t>
            </a:r>
            <a:r>
              <a:rPr lang="kk-KZ" dirty="0"/>
              <a:t>;</a:t>
            </a:r>
            <a:r>
              <a:rPr lang="en-US" dirty="0"/>
              <a:t> </a:t>
            </a:r>
            <a:endParaRPr lang="kk-KZ" dirty="0"/>
          </a:p>
          <a:p>
            <a:pPr marL="514350" indent="-514350">
              <a:buFont typeface="+mj-lt"/>
              <a:buAutoNum type="arabicPeriod"/>
            </a:pPr>
            <a:r>
              <a:rPr lang="en-US" dirty="0" smtClean="0">
                <a:hlinkClick r:id="rId4"/>
              </a:rPr>
              <a:t>http</a:t>
            </a:r>
            <a:r>
              <a:rPr lang="en-US" dirty="0">
                <a:hlinkClick r:id="rId4"/>
              </a:rPr>
              <a:t>://</a:t>
            </a:r>
            <a:r>
              <a:rPr lang="en-US" dirty="0" smtClean="0">
                <a:hlinkClick r:id="rId4"/>
              </a:rPr>
              <a:t>referatkaz.kz</a:t>
            </a:r>
            <a:r>
              <a:rPr lang="kk-KZ" dirty="0" smtClean="0"/>
              <a:t>;</a:t>
            </a:r>
          </a:p>
          <a:p>
            <a:pPr marL="514350" indent="-514350">
              <a:buFont typeface="+mj-lt"/>
              <a:buAutoNum type="arabicPeriod"/>
            </a:pPr>
            <a:r>
              <a:rPr lang="en-US" dirty="0">
                <a:hlinkClick r:id="rId5"/>
              </a:rPr>
              <a:t>http://</a:t>
            </a:r>
            <a:r>
              <a:rPr lang="en-US" dirty="0" smtClean="0">
                <a:hlinkClick r:id="rId5"/>
              </a:rPr>
              <a:t>farmacomua.narod.ru/licorice/brief_3.htm</a:t>
            </a:r>
            <a:r>
              <a:rPr lang="kk-KZ" dirty="0" smtClean="0"/>
              <a:t>;</a:t>
            </a:r>
          </a:p>
          <a:p>
            <a:pPr marL="514350" indent="-514350">
              <a:buFont typeface="+mj-lt"/>
              <a:buAutoNum type="arabicPeriod"/>
            </a:pPr>
            <a:r>
              <a:rPr lang="en-US" dirty="0">
                <a:hlinkClick r:id="rId6"/>
              </a:rPr>
              <a:t>http://</a:t>
            </a:r>
            <a:r>
              <a:rPr lang="en-US" dirty="0" smtClean="0">
                <a:hlinkClick r:id="rId6"/>
              </a:rPr>
              <a:t>stud.kz/referat/show/27173</a:t>
            </a:r>
            <a:r>
              <a:rPr lang="ru-RU" dirty="0" smtClean="0"/>
              <a:t>;</a:t>
            </a:r>
          </a:p>
          <a:p>
            <a:pPr marL="514350" indent="-514350">
              <a:buFont typeface="+mj-lt"/>
              <a:buAutoNum type="arabicPeriod"/>
            </a:pPr>
            <a:endParaRPr lang="kk-KZ" dirty="0" smtClean="0"/>
          </a:p>
          <a:p>
            <a:pPr marL="514350" indent="-514350">
              <a:buFont typeface="+mj-lt"/>
              <a:buAutoNum type="arabicPeriod"/>
            </a:pPr>
            <a:endParaRPr lang="kk-KZ" dirty="0" smtClean="0"/>
          </a:p>
        </p:txBody>
      </p:sp>
      <p:pic>
        <p:nvPicPr>
          <p:cNvPr id="4" name="Picture 5" descr="0000"/>
          <p:cNvPicPr>
            <a:picLocks noChangeAspect="1" noChangeArrowheads="1" noCrop="1"/>
          </p:cNvPicPr>
          <p:nvPr/>
        </p:nvPicPr>
        <p:blipFill>
          <a:blip r:embed="rId7" cstate="print"/>
          <a:srcRect/>
          <a:stretch>
            <a:fillRect/>
          </a:stretch>
        </p:blipFill>
        <p:spPr bwMode="auto">
          <a:xfrm flipH="1">
            <a:off x="0" y="4941168"/>
            <a:ext cx="2008187" cy="1725613"/>
          </a:xfrm>
          <a:prstGeom prst="rect">
            <a:avLst/>
          </a:prstGeom>
          <a:noFill/>
          <a:ln w="9525">
            <a:noFill/>
            <a:miter lim="800000"/>
            <a:headEnd/>
            <a:tailEnd/>
          </a:ln>
        </p:spPr>
      </p:pic>
    </p:spTree>
    <p:extLst>
      <p:ext uri="{BB962C8B-B14F-4D97-AF65-F5344CB8AC3E}">
        <p14:creationId xmlns:p14="http://schemas.microsoft.com/office/powerpoint/2010/main" xmlns="" val="2701680070"/>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86100" y="188640"/>
            <a:ext cx="5207579" cy="523220"/>
          </a:xfrm>
          <a:prstGeom prst="rect">
            <a:avLst/>
          </a:prstGeom>
        </p:spPr>
        <p:txBody>
          <a:bodyPr wrap="none">
            <a:spAutoFit/>
          </a:bodyPr>
          <a:lstStyle/>
          <a:p>
            <a:r>
              <a:rPr lang="ru-RU" sz="2000" dirty="0" smtClean="0"/>
              <a:t> </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a:t>
            </a:r>
            <a:r>
              <a:rPr lang="en-US"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Bioherb</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компаниясы</a:t>
            </a:r>
            <a:endParaRPr lang="ru-RU" sz="2000" dirty="0">
              <a:latin typeface="Times New Roman" pitchFamily="18" charset="0"/>
              <a:cs typeface="Times New Roman" pitchFamily="18" charset="0"/>
            </a:endParaRPr>
          </a:p>
        </p:txBody>
      </p:sp>
      <p:sp>
        <p:nvSpPr>
          <p:cNvPr id="6" name="Прямоугольник 5"/>
          <p:cNvSpPr/>
          <p:nvPr/>
        </p:nvSpPr>
        <p:spPr>
          <a:xfrm>
            <a:off x="693812" y="1196752"/>
            <a:ext cx="10174480"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ru-RU" sz="1800" dirty="0" err="1" smtClean="0">
                <a:latin typeface="Times New Roman" pitchFamily="18" charset="0"/>
                <a:cs typeface="Times New Roman" pitchFamily="18" charset="0"/>
              </a:rPr>
              <a:t>Біздің </a:t>
            </a:r>
            <a:r>
              <a:rPr lang="ru-RU" sz="1800" dirty="0" err="1" smtClean="0">
                <a:latin typeface="Times New Roman" pitchFamily="18" charset="0"/>
                <a:cs typeface="Times New Roman" pitchFamily="18" charset="0"/>
              </a:rPr>
              <a:t>мақсатымыз:</a:t>
            </a:r>
            <a:endParaRPr lang="ru-RU" sz="1800" dirty="0" smtClean="0">
              <a:latin typeface="Times New Roman" pitchFamily="18" charset="0"/>
              <a:cs typeface="Times New Roman" pitchFamily="18" charset="0"/>
            </a:endParaRPr>
          </a:p>
          <a:p>
            <a:pPr algn="just"/>
            <a:endParaRPr lang="ru-RU" sz="1800" dirty="0" smtClean="0">
              <a:latin typeface="Times New Roman" pitchFamily="18" charset="0"/>
              <a:cs typeface="Times New Roman" pitchFamily="18" charset="0"/>
            </a:endParaRPr>
          </a:p>
          <a:p>
            <a:pPr lvl="0" algn="just" fontAlgn="base">
              <a:spcBef>
                <a:spcPct val="0"/>
              </a:spcBef>
              <a:spcAft>
                <a:spcPct val="0"/>
              </a:spcAft>
            </a:pPr>
            <a:r>
              <a:rPr lang="ru-RU" sz="1800" dirty="0" err="1" smtClean="0">
                <a:latin typeface="Times New Roman" pitchFamily="18" charset="0"/>
                <a:cs typeface="Times New Roman" pitchFamily="18" charset="0"/>
              </a:rPr>
              <a:t>Біз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өсімдік текті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препараттардың маңыздылығы </a:t>
            </a:r>
            <a:r>
              <a:rPr lang="ru-RU" sz="1800" dirty="0" smtClean="0">
                <a:latin typeface="Times New Roman" pitchFamily="18" charset="0"/>
                <a:cs typeface="Times New Roman" pitchFamily="18" charset="0"/>
              </a:rPr>
              <a:t>мен </a:t>
            </a:r>
            <a:r>
              <a:rPr lang="ru-RU" sz="1800" dirty="0" err="1" smtClean="0">
                <a:latin typeface="Times New Roman" pitchFamily="18" charset="0"/>
                <a:cs typeface="Times New Roman" pitchFamily="18" charset="0"/>
              </a:rPr>
              <a:t>тиімділігі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туралы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хабардар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етеміз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күн сайын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қазіргі медицинаны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барынша</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өсімдікті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етіп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келеміз</a:t>
            </a:r>
            <a:r>
              <a:rPr lang="ru-RU" sz="1800" dirty="0" smtClean="0">
                <a:latin typeface="Times New Roman" pitchFamily="18" charset="0"/>
                <a:cs typeface="Times New Roman" pitchFamily="18" charset="0"/>
              </a:rPr>
              <a:t>.</a:t>
            </a:r>
          </a:p>
          <a:p>
            <a:pPr lvl="0" algn="just" eaLnBrk="0" fontAlgn="base" hangingPunct="0">
              <a:spcBef>
                <a:spcPct val="0"/>
              </a:spcBef>
              <a:spcAft>
                <a:spcPct val="0"/>
              </a:spcAft>
            </a:pPr>
            <a:r>
              <a:rPr lang="ru-RU" sz="1800" dirty="0" err="1" smtClean="0">
                <a:latin typeface="Times New Roman" pitchFamily="18" charset="0"/>
                <a:cs typeface="Times New Roman" pitchFamily="18" charset="0"/>
              </a:rPr>
              <a:t>Осыған жету</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үшін біз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a:t>
            </a:r>
            <a:r>
              <a:rPr lang="kk-KZ" sz="1800" dirty="0" smtClean="0">
                <a:latin typeface="Times New Roman" pitchFamily="18" charset="0"/>
                <a:cs typeface="Times New Roman" pitchFamily="18" charset="0"/>
              </a:rPr>
              <a:t>әрілік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және қауіпсіз өсімдік дәрілік құралдар өндірісіндегі озық зерттеулер</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инновациялық технологияларды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қолдана отырып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өсімдіктердегі белсенді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заттар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қуатының құпиясын ашамыз</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Фитониринг</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деп</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атайтынымыз</a:t>
            </a:r>
            <a:r>
              <a:rPr lang="ru-RU" sz="1800" dirty="0" smtClean="0">
                <a:latin typeface="Times New Roman" pitchFamily="18" charset="0"/>
                <a:cs typeface="Times New Roman" pitchFamily="18" charset="0"/>
              </a:rPr>
              <a:t> осы.</a:t>
            </a:r>
          </a:p>
          <a:p>
            <a:pPr algn="just"/>
            <a:endParaRPr lang="ru-RU" sz="1800" dirty="0">
              <a:latin typeface="Times New Roman" pitchFamily="18" charset="0"/>
              <a:cs typeface="Times New Roman" pitchFamily="18" charset="0"/>
            </a:endParaRPr>
          </a:p>
        </p:txBody>
      </p:sp>
      <p:sp>
        <p:nvSpPr>
          <p:cNvPr id="7" name="Прямоугольник 6"/>
          <p:cNvSpPr/>
          <p:nvPr/>
        </p:nvSpPr>
        <p:spPr>
          <a:xfrm>
            <a:off x="1773932" y="3861048"/>
            <a:ext cx="8710360" cy="1938992"/>
          </a:xfrm>
          <a:prstGeom prst="rect">
            <a:avLst/>
          </a:prstGeom>
        </p:spPr>
        <p:txBody>
          <a:bodyPr wrap="square">
            <a:spAutoFit/>
          </a:bodyPr>
          <a:lstStyle/>
          <a:p>
            <a:r>
              <a:rPr lang="ru-RU" sz="2000" dirty="0" err="1" smtClean="0"/>
              <a:t>Біз</a:t>
            </a:r>
            <a:r>
              <a:rPr lang="ru-RU" sz="2000" dirty="0" smtClean="0"/>
              <a:t> </a:t>
            </a:r>
            <a:r>
              <a:rPr lang="ru-RU" sz="2000" dirty="0" err="1" smtClean="0"/>
              <a:t>табиғаттың </a:t>
            </a:r>
            <a:r>
              <a:rPr lang="ru-RU" sz="2000" dirty="0" smtClean="0"/>
              <a:t>мол </a:t>
            </a:r>
            <a:r>
              <a:rPr lang="ru-RU" sz="2000" dirty="0" err="1" smtClean="0"/>
              <a:t>күшін арқаланып</a:t>
            </a:r>
            <a:r>
              <a:rPr lang="ru-RU" sz="2000" dirty="0" smtClean="0"/>
              <a:t>, </a:t>
            </a:r>
            <a:r>
              <a:rPr lang="ru-RU" sz="2000" dirty="0" err="1" smtClean="0"/>
              <a:t>өзіміздің фитониринг</a:t>
            </a:r>
            <a:r>
              <a:rPr lang="ru-RU" sz="2000" dirty="0" smtClean="0"/>
              <a:t> </a:t>
            </a:r>
            <a:r>
              <a:rPr lang="ru-RU" sz="2000" dirty="0" err="1" smtClean="0"/>
              <a:t>деп</a:t>
            </a:r>
            <a:r>
              <a:rPr lang="ru-RU" sz="2000" dirty="0" smtClean="0"/>
              <a:t> </a:t>
            </a:r>
            <a:r>
              <a:rPr lang="ru-RU" sz="2000" dirty="0" err="1" smtClean="0"/>
              <a:t>аталатын</a:t>
            </a:r>
            <a:r>
              <a:rPr lang="ru-RU" sz="2000" dirty="0" smtClean="0"/>
              <a:t> </a:t>
            </a:r>
            <a:r>
              <a:rPr lang="ru-RU" sz="2000" dirty="0" err="1" smtClean="0"/>
              <a:t>бірегей</a:t>
            </a:r>
            <a:r>
              <a:rPr lang="ru-RU" sz="2000" dirty="0" smtClean="0"/>
              <a:t> </a:t>
            </a:r>
            <a:r>
              <a:rPr lang="ru-RU" sz="2000" dirty="0" err="1" smtClean="0"/>
              <a:t>тұжырымымызды пайдаланамыз</a:t>
            </a:r>
            <a:r>
              <a:rPr lang="ru-RU" sz="2000" dirty="0" smtClean="0"/>
              <a:t>. </a:t>
            </a:r>
            <a:r>
              <a:rPr lang="ru-RU" sz="2000" dirty="0" err="1" smtClean="0"/>
              <a:t>Фитониринг</a:t>
            </a:r>
            <a:r>
              <a:rPr lang="ru-RU" sz="2000" dirty="0" smtClean="0"/>
              <a:t> </a:t>
            </a:r>
            <a:r>
              <a:rPr lang="ru-RU" sz="2000" dirty="0" err="1" smtClean="0"/>
              <a:t>арқылы Бионорика</a:t>
            </a:r>
            <a:r>
              <a:rPr lang="ru-RU" sz="2000" dirty="0" smtClean="0"/>
              <a:t> </a:t>
            </a:r>
            <a:r>
              <a:rPr lang="ru-RU" sz="2000" dirty="0" err="1" smtClean="0"/>
              <a:t>болашақтағы </a:t>
            </a:r>
            <a:r>
              <a:rPr lang="ru-RU" sz="2000" dirty="0" err="1" smtClean="0"/>
              <a:t>фармацевтиканың жаңа саласын</a:t>
            </a:r>
            <a:r>
              <a:rPr lang="ru-RU" sz="2000" dirty="0" smtClean="0"/>
              <a:t> </a:t>
            </a:r>
            <a:r>
              <a:rPr lang="ru-RU" sz="2000" dirty="0" err="1" smtClean="0"/>
              <a:t>жасаймыз</a:t>
            </a:r>
            <a:r>
              <a:rPr lang="ru-RU" sz="2000" dirty="0" smtClean="0"/>
              <a:t>: </a:t>
            </a:r>
            <a:r>
              <a:rPr lang="ru-RU" sz="2000" dirty="0" err="1" smtClean="0"/>
              <a:t>фитониринг</a:t>
            </a:r>
            <a:r>
              <a:rPr lang="ru-RU" sz="2000" dirty="0" smtClean="0"/>
              <a:t> </a:t>
            </a:r>
            <a:r>
              <a:rPr lang="ru-RU" sz="2000" dirty="0" err="1" smtClean="0"/>
              <a:t>құрамында көптеген табиғи белсенді</a:t>
            </a:r>
            <a:r>
              <a:rPr lang="ru-RU" sz="2000" dirty="0" smtClean="0"/>
              <a:t> </a:t>
            </a:r>
            <a:r>
              <a:rPr lang="ru-RU" sz="2000" dirty="0" err="1" smtClean="0"/>
              <a:t>заттардың </a:t>
            </a:r>
            <a:r>
              <a:rPr lang="ru-RU" sz="2000" dirty="0" smtClean="0"/>
              <a:t>(ФИТО-) мол </a:t>
            </a:r>
            <a:r>
              <a:rPr lang="ru-RU" sz="2000" dirty="0" err="1" smtClean="0"/>
              <a:t>қуаты және тиімді</a:t>
            </a:r>
            <a:r>
              <a:rPr lang="ru-RU" sz="2000" dirty="0" smtClean="0"/>
              <a:t> </a:t>
            </a:r>
            <a:r>
              <a:rPr lang="ru-RU" sz="2000" dirty="0" err="1" smtClean="0"/>
              <a:t>және қауіпсіз препараттарды</a:t>
            </a:r>
            <a:r>
              <a:rPr lang="ru-RU" sz="2000" dirty="0" smtClean="0"/>
              <a:t> </a:t>
            </a:r>
            <a:r>
              <a:rPr lang="ru-RU" sz="2000" dirty="0" err="1" smtClean="0"/>
              <a:t>әзірлеу мақсатындағы заманауи</a:t>
            </a:r>
            <a:r>
              <a:rPr lang="ru-RU" sz="2000" dirty="0" smtClean="0"/>
              <a:t> </a:t>
            </a:r>
            <a:r>
              <a:rPr lang="ru-RU" sz="2000" dirty="0" err="1" smtClean="0"/>
              <a:t>фармацевтикалық зерттеу</a:t>
            </a:r>
            <a:r>
              <a:rPr lang="ru-RU" sz="2000" dirty="0" smtClean="0"/>
              <a:t> </a:t>
            </a:r>
            <a:r>
              <a:rPr lang="ru-RU" sz="2000" dirty="0" err="1" smtClean="0"/>
              <a:t>әдіснамасы </a:t>
            </a:r>
            <a:r>
              <a:rPr lang="ru-RU" sz="2000" dirty="0" smtClean="0"/>
              <a:t>бар.</a:t>
            </a:r>
            <a:endParaRPr lang="ru-RU" sz="2000" dirty="0"/>
          </a:p>
        </p:txBody>
      </p:sp>
      <p:pic>
        <p:nvPicPr>
          <p:cNvPr id="8" name="Picture 5" descr="0000"/>
          <p:cNvPicPr>
            <a:picLocks noChangeAspect="1" noChangeArrowheads="1" noCrop="1"/>
          </p:cNvPicPr>
          <p:nvPr/>
        </p:nvPicPr>
        <p:blipFill>
          <a:blip r:embed="rId2" cstate="print"/>
          <a:srcRect/>
          <a:stretch>
            <a:fillRect/>
          </a:stretch>
        </p:blipFill>
        <p:spPr bwMode="auto">
          <a:xfrm flipH="1">
            <a:off x="0" y="5132387"/>
            <a:ext cx="2008187" cy="1725613"/>
          </a:xfrm>
          <a:prstGeom prst="rect">
            <a:avLst/>
          </a:prstGeom>
          <a:noFill/>
          <a:ln w="9525">
            <a:noFill/>
            <a:miter lim="800000"/>
            <a:headEnd/>
            <a:tailEnd/>
          </a:ln>
        </p:spPr>
      </p:pic>
      <p:pic>
        <p:nvPicPr>
          <p:cNvPr id="9" name="Picture 5" descr="0000"/>
          <p:cNvPicPr>
            <a:picLocks noChangeAspect="1" noChangeArrowheads="1" noCrop="1"/>
          </p:cNvPicPr>
          <p:nvPr/>
        </p:nvPicPr>
        <p:blipFill>
          <a:blip r:embed="rId2" cstate="print"/>
          <a:srcRect/>
          <a:stretch>
            <a:fillRect/>
          </a:stretch>
        </p:blipFill>
        <p:spPr bwMode="auto">
          <a:xfrm flipH="1">
            <a:off x="10180638" y="5132387"/>
            <a:ext cx="2008187" cy="1725613"/>
          </a:xfrm>
          <a:prstGeom prst="rect">
            <a:avLst/>
          </a:prstGeom>
          <a:noFill/>
          <a:ln w="9525">
            <a:noFill/>
            <a:miter lim="800000"/>
            <a:headEnd/>
            <a:tailEnd/>
          </a:ln>
        </p:spPr>
      </p:pic>
      <p:pic>
        <p:nvPicPr>
          <p:cNvPr id="10" name="Picture 5" descr="0000"/>
          <p:cNvPicPr>
            <a:picLocks noChangeAspect="1" noChangeArrowheads="1" noCrop="1"/>
          </p:cNvPicPr>
          <p:nvPr/>
        </p:nvPicPr>
        <p:blipFill>
          <a:blip r:embed="rId2" cstate="print"/>
          <a:srcRect/>
          <a:stretch>
            <a:fillRect/>
          </a:stretch>
        </p:blipFill>
        <p:spPr bwMode="auto">
          <a:xfrm flipH="1">
            <a:off x="10486900" y="-243408"/>
            <a:ext cx="2008187" cy="1725613"/>
          </a:xfrm>
          <a:prstGeom prst="rect">
            <a:avLst/>
          </a:prstGeom>
          <a:noFill/>
          <a:ln w="9525">
            <a:noFill/>
            <a:miter lim="800000"/>
            <a:headEnd/>
            <a:tailEnd/>
          </a:ln>
        </p:spPr>
      </p:pic>
      <p:pic>
        <p:nvPicPr>
          <p:cNvPr id="11" name="Picture 5" descr="0000"/>
          <p:cNvPicPr>
            <a:picLocks noChangeAspect="1" noChangeArrowheads="1" noCrop="1"/>
          </p:cNvPicPr>
          <p:nvPr/>
        </p:nvPicPr>
        <p:blipFill>
          <a:blip r:embed="rId2" cstate="print"/>
          <a:srcRect/>
          <a:stretch>
            <a:fillRect/>
          </a:stretch>
        </p:blipFill>
        <p:spPr bwMode="auto">
          <a:xfrm flipH="1">
            <a:off x="-386308" y="-243408"/>
            <a:ext cx="2008187" cy="1725613"/>
          </a:xfrm>
          <a:prstGeom prst="rect">
            <a:avLst/>
          </a:prstGeom>
          <a:noFill/>
          <a:ln w="9525">
            <a:noFill/>
            <a:miter lim="800000"/>
            <a:headEnd/>
            <a:tailEnd/>
          </a:ln>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49796" y="188640"/>
            <a:ext cx="10729192" cy="92333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0" algn="just" fontAlgn="base">
              <a:spcBef>
                <a:spcPct val="0"/>
              </a:spcBef>
              <a:spcAft>
                <a:spcPct val="0"/>
              </a:spcAft>
            </a:pPr>
            <a:r>
              <a:rPr lang="ru-RU" sz="1800" dirty="0" err="1" smtClean="0">
                <a:solidFill>
                  <a:srgbClr val="000000"/>
                </a:solidFill>
                <a:latin typeface="Times New Roman" pitchFamily="18" charset="0"/>
                <a:cs typeface="Times New Roman" pitchFamily="18" charset="0"/>
              </a:rPr>
              <a:t>Фитотерапия</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тарихына</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мыңдаған жылдар</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толады</a:t>
            </a:r>
            <a:r>
              <a:rPr lang="ru-RU" sz="1800" dirty="0" smtClean="0">
                <a:solidFill>
                  <a:srgbClr val="000000"/>
                </a:solidFill>
                <a:latin typeface="Times New Roman" pitchFamily="18" charset="0"/>
                <a:cs typeface="Times New Roman" pitchFamily="18" charset="0"/>
              </a:rPr>
              <a:t>. 21 </a:t>
            </a:r>
            <a:r>
              <a:rPr lang="ru-RU" sz="1800" dirty="0" err="1" smtClean="0">
                <a:solidFill>
                  <a:srgbClr val="000000"/>
                </a:solidFill>
                <a:latin typeface="Times New Roman" pitchFamily="18" charset="0"/>
                <a:cs typeface="Times New Roman" pitchFamily="18" charset="0"/>
              </a:rPr>
              <a:t>ғасырда фитотерапияның қайта жаңғыруы немен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байланысты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Өсімдік дәрілеріне деген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көзқарастың өзгеруінің басты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себебі</a:t>
            </a:r>
            <a:r>
              <a:rPr lang="ru-RU" sz="1800" dirty="0" smtClean="0">
                <a:solidFill>
                  <a:srgbClr val="000000"/>
                </a:solidFill>
                <a:latin typeface="Times New Roman" pitchFamily="18" charset="0"/>
                <a:cs typeface="Times New Roman" pitchFamily="18" charset="0"/>
              </a:rPr>
              <a:t> – </a:t>
            </a:r>
            <a:r>
              <a:rPr lang="ru-RU" sz="1800" dirty="0" err="1" smtClean="0">
                <a:solidFill>
                  <a:srgbClr val="000000"/>
                </a:solidFill>
                <a:latin typeface="Times New Roman" pitchFamily="18" charset="0"/>
                <a:cs typeface="Times New Roman" pitchFamily="18" charset="0"/>
              </a:rPr>
              <a:t>химиялық дәрі-дәрмектерді қабылдаудан кейінгі</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асқынулар жиілігінің жоғары деңгейінде</a:t>
            </a:r>
            <a:r>
              <a:rPr lang="ru-RU" sz="1800" dirty="0" err="1" smtClean="0">
                <a:solidFill>
                  <a:srgbClr val="000000"/>
                </a:solidFill>
                <a:latin typeface="Times New Roman" pitchFamily="18" charset="0"/>
                <a:cs typeface="Times New Roman" pitchFamily="18" charset="0"/>
              </a:rPr>
              <a:t>.</a:t>
            </a:r>
            <a:endParaRPr lang="ru-RU" sz="1800" dirty="0" smtClean="0">
              <a:solidFill>
                <a:srgbClr val="000000"/>
              </a:solidFill>
              <a:latin typeface="Times New Roman" pitchFamily="18" charset="0"/>
              <a:cs typeface="Times New Roman" pitchFamily="18" charset="0"/>
            </a:endParaRPr>
          </a:p>
        </p:txBody>
      </p:sp>
      <p:sp>
        <p:nvSpPr>
          <p:cNvPr id="4" name="Прямоугольник 3"/>
          <p:cNvSpPr/>
          <p:nvPr/>
        </p:nvSpPr>
        <p:spPr>
          <a:xfrm>
            <a:off x="981844" y="1268760"/>
            <a:ext cx="10801200"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eaLnBrk="0" fontAlgn="base" hangingPunct="0">
              <a:spcBef>
                <a:spcPct val="0"/>
              </a:spcBef>
              <a:spcAft>
                <a:spcPct val="0"/>
              </a:spcAft>
            </a:pPr>
            <a:r>
              <a:rPr lang="ru-RU" sz="1800" dirty="0" err="1" smtClean="0">
                <a:solidFill>
                  <a:srgbClr val="000000"/>
                </a:solidFill>
                <a:latin typeface="Times New Roman" pitchFamily="18" charset="0"/>
                <a:cs typeface="Times New Roman" pitchFamily="18" charset="0"/>
              </a:rPr>
              <a:t>Мәселен, АҚШ-та жағымсыз жанама</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реакциялардың дамуы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салдарынан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жыл</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сайын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дәрілік заттарды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қолдануға байланысты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асқынулардан кейін</a:t>
            </a:r>
            <a:r>
              <a:rPr lang="ru-RU" sz="1800" dirty="0" smtClean="0">
                <a:solidFill>
                  <a:srgbClr val="000000"/>
                </a:solidFill>
                <a:latin typeface="Times New Roman" pitchFamily="18" charset="0"/>
                <a:cs typeface="Times New Roman" pitchFamily="18" charset="0"/>
              </a:rPr>
              <a:t> 5 млн. 8,8 млн. </a:t>
            </a:r>
            <a:r>
              <a:rPr lang="ru-RU" sz="1800" dirty="0" err="1" smtClean="0">
                <a:solidFill>
                  <a:srgbClr val="000000"/>
                </a:solidFill>
                <a:latin typeface="Times New Roman" pitchFamily="18" charset="0"/>
                <a:cs typeface="Times New Roman" pitchFamily="18" charset="0"/>
              </a:rPr>
              <a:t>дейін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науқастар ауруханаларға жатқызылады, және </a:t>
            </a:r>
            <a:r>
              <a:rPr lang="ru-RU" sz="1800" dirty="0" smtClean="0">
                <a:solidFill>
                  <a:srgbClr val="000000"/>
                </a:solidFill>
                <a:latin typeface="Times New Roman" pitchFamily="18" charset="0"/>
                <a:cs typeface="Times New Roman" pitchFamily="18" charset="0"/>
              </a:rPr>
              <a:t>200 </a:t>
            </a:r>
            <a:r>
              <a:rPr lang="ru-RU" sz="1800" dirty="0" err="1" smtClean="0">
                <a:solidFill>
                  <a:srgbClr val="000000"/>
                </a:solidFill>
                <a:latin typeface="Times New Roman" pitchFamily="18" charset="0"/>
                <a:cs typeface="Times New Roman" pitchFamily="18" charset="0"/>
              </a:rPr>
              <a:t>мың адам</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қайтыс болатыны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анықталды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Францияда</a:t>
            </a:r>
            <a:r>
              <a:rPr lang="ru-RU" sz="1800" dirty="0" smtClean="0">
                <a:solidFill>
                  <a:srgbClr val="000000"/>
                </a:solidFill>
                <a:latin typeface="Times New Roman" pitchFamily="18" charset="0"/>
                <a:cs typeface="Times New Roman" pitchFamily="18" charset="0"/>
              </a:rPr>
              <a:t> 1997 </a:t>
            </a:r>
            <a:r>
              <a:rPr lang="ru-RU" sz="1800" dirty="0" err="1" smtClean="0">
                <a:solidFill>
                  <a:srgbClr val="000000"/>
                </a:solidFill>
                <a:latin typeface="Times New Roman" pitchFamily="18" charset="0"/>
                <a:cs typeface="Times New Roman" pitchFamily="18" charset="0"/>
              </a:rPr>
              <a:t>жылы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ауруханға жатқызылған барлық науқастардың </a:t>
            </a:r>
            <a:r>
              <a:rPr lang="ru-RU" sz="1800" dirty="0" smtClean="0">
                <a:solidFill>
                  <a:srgbClr val="000000"/>
                </a:solidFill>
                <a:latin typeface="Times New Roman" pitchFamily="18" charset="0"/>
                <a:cs typeface="Times New Roman" pitchFamily="18" charset="0"/>
              </a:rPr>
              <a:t>10%</a:t>
            </a:r>
            <a:r>
              <a:rPr lang="ru-RU" sz="1800" dirty="0" err="1" smtClean="0">
                <a:solidFill>
                  <a:srgbClr val="000000"/>
                </a:solidFill>
                <a:latin typeface="Times New Roman" pitchFamily="18" charset="0"/>
                <a:cs typeface="Times New Roman" pitchFamily="18" charset="0"/>
              </a:rPr>
              <a:t>-ға жуығын жағымсыз жанама</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реакциялары</a:t>
            </a:r>
            <a:r>
              <a:rPr lang="ru-RU" sz="1800" dirty="0" smtClean="0">
                <a:solidFill>
                  <a:srgbClr val="000000"/>
                </a:solidFill>
                <a:latin typeface="Times New Roman" pitchFamily="18" charset="0"/>
                <a:cs typeface="Times New Roman" pitchFamily="18" charset="0"/>
              </a:rPr>
              <a:t> бар </a:t>
            </a:r>
            <a:r>
              <a:rPr lang="ru-RU" sz="1800" dirty="0" err="1" smtClean="0">
                <a:solidFill>
                  <a:srgbClr val="000000"/>
                </a:solidFill>
                <a:latin typeface="Times New Roman" pitchFamily="18" charset="0"/>
                <a:cs typeface="Times New Roman" pitchFamily="18" charset="0"/>
              </a:rPr>
              <a:t>науқастар құрады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Барлығы жанама</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әсерлер </a:t>
            </a:r>
            <a:r>
              <a:rPr lang="ru-RU" sz="1800" dirty="0" smtClean="0">
                <a:solidFill>
                  <a:srgbClr val="000000"/>
                </a:solidFill>
                <a:latin typeface="Times New Roman" pitchFamily="18" charset="0"/>
                <a:cs typeface="Times New Roman" pitchFamily="18" charset="0"/>
              </a:rPr>
              <a:t>1 300 000 аса </a:t>
            </a:r>
            <a:r>
              <a:rPr lang="ru-RU" sz="1800" dirty="0" err="1" smtClean="0">
                <a:solidFill>
                  <a:srgbClr val="000000"/>
                </a:solidFill>
                <a:latin typeface="Times New Roman" pitchFamily="18" charset="0"/>
                <a:cs typeface="Times New Roman" pitchFamily="18" charset="0"/>
              </a:rPr>
              <a:t>науқастарда пайда</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болды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олардың </a:t>
            </a:r>
            <a:r>
              <a:rPr lang="ru-RU" sz="1800" dirty="0" smtClean="0">
                <a:solidFill>
                  <a:srgbClr val="000000"/>
                </a:solidFill>
                <a:latin typeface="Times New Roman" pitchFamily="18" charset="0"/>
                <a:cs typeface="Times New Roman" pitchFamily="18" charset="0"/>
              </a:rPr>
              <a:t>33%-ныкі </a:t>
            </a:r>
            <a:r>
              <a:rPr lang="ru-RU" sz="1800" dirty="0" err="1" smtClean="0">
                <a:solidFill>
                  <a:srgbClr val="000000"/>
                </a:solidFill>
                <a:latin typeface="Times New Roman" pitchFamily="18" charset="0"/>
                <a:cs typeface="Times New Roman" pitchFamily="18" charset="0"/>
              </a:rPr>
              <a:t>қатерлі </a:t>
            </a:r>
            <a:r>
              <a:rPr lang="ru-RU" sz="1800" dirty="0" smtClean="0">
                <a:solidFill>
                  <a:srgbClr val="000000"/>
                </a:solidFill>
                <a:latin typeface="Times New Roman" pitchFamily="18" charset="0"/>
                <a:cs typeface="Times New Roman" pitchFamily="18" charset="0"/>
              </a:rPr>
              <a:t>де, 1,4%-ныкі </a:t>
            </a:r>
            <a:r>
              <a:rPr lang="ru-RU" sz="1800" dirty="0" err="1" smtClean="0">
                <a:solidFill>
                  <a:srgbClr val="000000"/>
                </a:solidFill>
                <a:latin typeface="Times New Roman" pitchFamily="18" charset="0"/>
                <a:cs typeface="Times New Roman" pitchFamily="18" charset="0"/>
              </a:rPr>
              <a:t>қазалы болды</a:t>
            </a:r>
            <a:r>
              <a:rPr lang="ru-RU" sz="1800" dirty="0" smtClean="0">
                <a:solidFill>
                  <a:srgbClr val="000000"/>
                </a:solidFill>
                <a:latin typeface="Times New Roman" pitchFamily="18" charset="0"/>
                <a:cs typeface="Times New Roman" pitchFamily="18" charset="0"/>
              </a:rPr>
              <a:t>.</a:t>
            </a:r>
            <a:endParaRPr lang="ru-RU" sz="1800" dirty="0" smtClean="0">
              <a:solidFill>
                <a:srgbClr val="000000"/>
              </a:solidFill>
              <a:latin typeface="Times New Roman" pitchFamily="18" charset="0"/>
              <a:cs typeface="Times New Roman" pitchFamily="18" charset="0"/>
            </a:endParaRPr>
          </a:p>
        </p:txBody>
      </p:sp>
      <p:sp>
        <p:nvSpPr>
          <p:cNvPr id="5" name="Прямоугольник 4"/>
          <p:cNvSpPr/>
          <p:nvPr/>
        </p:nvSpPr>
        <p:spPr>
          <a:xfrm>
            <a:off x="1341883" y="2996952"/>
            <a:ext cx="10657185" cy="17543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just" eaLnBrk="0" fontAlgn="base" hangingPunct="0">
              <a:spcBef>
                <a:spcPct val="0"/>
              </a:spcBef>
              <a:spcAft>
                <a:spcPct val="0"/>
              </a:spcAft>
            </a:pPr>
            <a:r>
              <a:rPr lang="ru-RU" sz="1800" dirty="0" err="1" smtClean="0">
                <a:solidFill>
                  <a:srgbClr val="000000"/>
                </a:solidFill>
                <a:latin typeface="Times New Roman" pitchFamily="18" charset="0"/>
                <a:cs typeface="Times New Roman" pitchFamily="18" charset="0"/>
              </a:rPr>
              <a:t>Мұндай қауіпті жаманшылықтың себептері</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мынадай</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жоғары биологиялық белсенділік</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әрекеті </a:t>
            </a:r>
            <a:r>
              <a:rPr lang="ru-RU" sz="1800" dirty="0" smtClean="0">
                <a:solidFill>
                  <a:srgbClr val="000000"/>
                </a:solidFill>
                <a:latin typeface="Times New Roman" pitchFamily="18" charset="0"/>
                <a:cs typeface="Times New Roman" pitchFamily="18" charset="0"/>
              </a:rPr>
              <a:t>бар </a:t>
            </a:r>
            <a:r>
              <a:rPr lang="ru-RU" sz="1800" dirty="0" err="1" smtClean="0">
                <a:solidFill>
                  <a:srgbClr val="000000"/>
                </a:solidFill>
                <a:latin typeface="Times New Roman" pitchFamily="18" charset="0"/>
                <a:cs typeface="Times New Roman" pitchFamily="18" charset="0"/>
              </a:rPr>
              <a:t>препараттардың көптігі</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халықтың химиялық және биологиялық заттарға сенсибилизациялылығы </a:t>
            </a:r>
            <a:r>
              <a:rPr lang="ru-RU" sz="1800" dirty="0" smtClean="0">
                <a:solidFill>
                  <a:srgbClr val="000000"/>
                </a:solidFill>
                <a:latin typeface="Times New Roman" pitchFamily="18" charset="0"/>
                <a:cs typeface="Times New Roman" pitchFamily="18" charset="0"/>
              </a:rPr>
              <a:t>(</a:t>
            </a:r>
            <a:r>
              <a:rPr lang="ru-RU" sz="1800" dirty="0" err="1" smtClean="0">
                <a:solidFill>
                  <a:srgbClr val="000000"/>
                </a:solidFill>
                <a:latin typeface="Times New Roman" pitchFamily="18" charset="0"/>
                <a:cs typeface="Times New Roman" pitchFamily="18" charset="0"/>
              </a:rPr>
              <a:t>яғни</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аллергияшылдық</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дәрілерді ұтымсыз пайдалану</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медициналық қателіктер</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сондай-ақ сапасыз</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дәрілік заттарды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қолдану</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Сонымен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қатар, нарықта көптеген компаниялар</a:t>
            </a:r>
            <a:r>
              <a:rPr lang="ru-RU" sz="1800" dirty="0" smtClean="0">
                <a:solidFill>
                  <a:srgbClr val="000000"/>
                </a:solidFill>
                <a:latin typeface="Times New Roman" pitchFamily="18" charset="0"/>
                <a:cs typeface="Times New Roman" pitchFamily="18" charset="0"/>
              </a:rPr>
              <a:t> – </a:t>
            </a:r>
            <a:r>
              <a:rPr lang="ru-RU" sz="1800" dirty="0" err="1" smtClean="0">
                <a:solidFill>
                  <a:srgbClr val="000000"/>
                </a:solidFill>
                <a:latin typeface="Times New Roman" pitchFamily="18" charset="0"/>
                <a:cs typeface="Times New Roman" pitchFamily="18" charset="0"/>
              </a:rPr>
              <a:t>өсімдік негізінде</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дәрілік препараттардың өндірушілері </a:t>
            </a:r>
            <a:r>
              <a:rPr lang="ru-RU" sz="1800" dirty="0" smtClean="0">
                <a:solidFill>
                  <a:srgbClr val="000000"/>
                </a:solidFill>
                <a:latin typeface="Times New Roman" pitchFamily="18" charset="0"/>
                <a:cs typeface="Times New Roman" pitchFamily="18" charset="0"/>
              </a:rPr>
              <a:t>бар. «</a:t>
            </a:r>
            <a:r>
              <a:rPr lang="ru-RU" sz="1800" dirty="0" err="1" smtClean="0">
                <a:solidFill>
                  <a:srgbClr val="000000"/>
                </a:solidFill>
                <a:latin typeface="Times New Roman" pitchFamily="18" charset="0"/>
                <a:cs typeface="Times New Roman" pitchFamily="18" charset="0"/>
              </a:rPr>
              <a:t>Био</a:t>
            </a:r>
            <a:r>
              <a:rPr lang="kk-KZ" sz="1800" dirty="0" smtClean="0">
                <a:solidFill>
                  <a:srgbClr val="000000"/>
                </a:solidFill>
                <a:latin typeface="Times New Roman" pitchFamily="18" charset="0"/>
                <a:cs typeface="Times New Roman" pitchFamily="18" charset="0"/>
              </a:rPr>
              <a:t>херб</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өзінің философиясы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болып</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қалыптасқан </a:t>
            </a:r>
            <a:r>
              <a:rPr lang="ru-RU" sz="1800" dirty="0" smtClean="0">
                <a:solidFill>
                  <a:srgbClr val="000000"/>
                </a:solidFill>
                <a:latin typeface="Times New Roman" pitchFamily="18" charset="0"/>
                <a:cs typeface="Times New Roman" pitchFamily="18" charset="0"/>
              </a:rPr>
              <a:t>«ФИТОНИРИНГ» </a:t>
            </a:r>
            <a:r>
              <a:rPr lang="ru-RU" sz="1800" dirty="0" err="1" smtClean="0">
                <a:solidFill>
                  <a:srgbClr val="000000"/>
                </a:solidFill>
                <a:latin typeface="Times New Roman" pitchFamily="18" charset="0"/>
                <a:cs typeface="Times New Roman" pitchFamily="18" charset="0"/>
              </a:rPr>
              <a:t>тұжырымдамасын әзірлеп шықты</a:t>
            </a:r>
            <a:r>
              <a:rPr lang="ru-RU" sz="1800" dirty="0" smtClean="0">
                <a:solidFill>
                  <a:srgbClr val="000000"/>
                </a:solidFill>
                <a:latin typeface="Times New Roman" pitchFamily="18" charset="0"/>
                <a:cs typeface="Times New Roman" pitchFamily="18" charset="0"/>
              </a:rPr>
              <a:t>!</a:t>
            </a:r>
            <a:endParaRPr lang="ru-RU" sz="1800" dirty="0" smtClean="0">
              <a:solidFill>
                <a:srgbClr val="000000"/>
              </a:solidFill>
              <a:latin typeface="Times New Roman" pitchFamily="18" charset="0"/>
              <a:cs typeface="Times New Roman" pitchFamily="18" charset="0"/>
            </a:endParaRPr>
          </a:p>
        </p:txBody>
      </p:sp>
      <p:sp>
        <p:nvSpPr>
          <p:cNvPr id="7" name="Прямоугольник 6"/>
          <p:cNvSpPr/>
          <p:nvPr/>
        </p:nvSpPr>
        <p:spPr>
          <a:xfrm>
            <a:off x="5086300" y="4941168"/>
            <a:ext cx="6092825" cy="1200329"/>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lvl="0" algn="just" eaLnBrk="0" fontAlgn="base" hangingPunct="0">
              <a:spcBef>
                <a:spcPct val="0"/>
              </a:spcBef>
              <a:spcAft>
                <a:spcPct val="0"/>
              </a:spcAft>
            </a:pPr>
            <a:r>
              <a:rPr lang="ru-RU" sz="1800" dirty="0" err="1" smtClean="0">
                <a:solidFill>
                  <a:srgbClr val="000000"/>
                </a:solidFill>
                <a:latin typeface="Times New Roman" pitchFamily="18" charset="0"/>
                <a:cs typeface="Times New Roman" pitchFamily="18" charset="0"/>
              </a:rPr>
              <a:t>Phytoneering</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phyto</a:t>
            </a:r>
            <a:r>
              <a:rPr lang="ru-RU" sz="1800" dirty="0" smtClean="0">
                <a:solidFill>
                  <a:srgbClr val="000000"/>
                </a:solidFill>
                <a:latin typeface="Times New Roman" pitchFamily="18" charset="0"/>
                <a:cs typeface="Times New Roman" pitchFamily="18" charset="0"/>
              </a:rPr>
              <a:t> – </a:t>
            </a:r>
            <a:r>
              <a:rPr lang="ru-RU" sz="1800" dirty="0" err="1" smtClean="0">
                <a:solidFill>
                  <a:srgbClr val="000000"/>
                </a:solidFill>
                <a:latin typeface="Times New Roman" pitchFamily="18" charset="0"/>
                <a:cs typeface="Times New Roman" pitchFamily="18" charset="0"/>
              </a:rPr>
              <a:t>өсімдік және Engineering</a:t>
            </a:r>
            <a:r>
              <a:rPr lang="ru-RU" sz="1800" dirty="0" smtClean="0">
                <a:solidFill>
                  <a:srgbClr val="000000"/>
                </a:solidFill>
                <a:latin typeface="Times New Roman" pitchFamily="18" charset="0"/>
                <a:cs typeface="Times New Roman" pitchFamily="18" charset="0"/>
              </a:rPr>
              <a:t>/</a:t>
            </a:r>
            <a:r>
              <a:rPr lang="ru-RU" sz="1800" dirty="0" err="1" smtClean="0">
                <a:solidFill>
                  <a:srgbClr val="000000"/>
                </a:solidFill>
                <a:latin typeface="Times New Roman" pitchFamily="18" charset="0"/>
                <a:cs typeface="Times New Roman" pitchFamily="18" charset="0"/>
              </a:rPr>
              <a:t>Pioneering</a:t>
            </a:r>
            <a:r>
              <a:rPr lang="ru-RU" sz="1800" dirty="0" smtClean="0">
                <a:solidFill>
                  <a:srgbClr val="000000"/>
                </a:solidFill>
                <a:latin typeface="Times New Roman" pitchFamily="18" charset="0"/>
                <a:cs typeface="Times New Roman" pitchFamily="18" charset="0"/>
              </a:rPr>
              <a:t> – </a:t>
            </a:r>
            <a:r>
              <a:rPr lang="ru-RU" sz="1800" dirty="0" err="1" smtClean="0">
                <a:solidFill>
                  <a:srgbClr val="000000"/>
                </a:solidFill>
                <a:latin typeface="Times New Roman" pitchFamily="18" charset="0"/>
                <a:cs typeface="Times New Roman" pitchFamily="18" charset="0"/>
              </a:rPr>
              <a:t>инжиниринг/алғашқы </a:t>
            </a:r>
            <a:r>
              <a:rPr lang="ru-RU" sz="1800" dirty="0" smtClean="0">
                <a:solidFill>
                  <a:srgbClr val="000000"/>
                </a:solidFill>
                <a:latin typeface="Times New Roman" pitchFamily="18" charset="0"/>
                <a:cs typeface="Times New Roman" pitchFamily="18" charset="0"/>
              </a:rPr>
              <a:t>болу) – </a:t>
            </a:r>
            <a:r>
              <a:rPr lang="ru-RU" sz="1800" dirty="0" err="1" smtClean="0">
                <a:solidFill>
                  <a:srgbClr val="000000"/>
                </a:solidFill>
                <a:latin typeface="Times New Roman" pitchFamily="18" charset="0"/>
                <a:cs typeface="Times New Roman" pitchFamily="18" charset="0"/>
              </a:rPr>
              <a:t>өсімдік белсенді</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заттарды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зерттеу</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және заманауи</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ғылыми әдістер </a:t>
            </a:r>
            <a:r>
              <a:rPr lang="ru-RU" sz="1800" dirty="0" smtClean="0">
                <a:solidFill>
                  <a:srgbClr val="000000"/>
                </a:solidFill>
                <a:latin typeface="Times New Roman" pitchFamily="18" charset="0"/>
                <a:cs typeface="Times New Roman" pitchFamily="18" charset="0"/>
              </a:rPr>
              <a:t>мен </a:t>
            </a:r>
            <a:r>
              <a:rPr lang="ru-RU" sz="1800" dirty="0" err="1" smtClean="0">
                <a:solidFill>
                  <a:srgbClr val="000000"/>
                </a:solidFill>
                <a:latin typeface="Times New Roman" pitchFamily="18" charset="0"/>
                <a:cs typeface="Times New Roman" pitchFamily="18" charset="0"/>
              </a:rPr>
              <a:t>жаңашыл технологиялар</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негізінде</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оларды</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кейіннен</a:t>
            </a:r>
            <a:r>
              <a:rPr lang="ru-RU" sz="1800" dirty="0" smtClean="0">
                <a:solidFill>
                  <a:srgbClr val="000000"/>
                </a:solidFill>
                <a:latin typeface="Times New Roman" pitchFamily="18" charset="0"/>
                <a:cs typeface="Times New Roman" pitchFamily="18" charset="0"/>
              </a:rPr>
              <a:t> </a:t>
            </a:r>
            <a:r>
              <a:rPr lang="ru-RU" sz="1800" dirty="0" err="1" smtClean="0">
                <a:solidFill>
                  <a:srgbClr val="000000"/>
                </a:solidFill>
                <a:latin typeface="Times New Roman" pitchFamily="18" charset="0"/>
                <a:cs typeface="Times New Roman" pitchFamily="18" charset="0"/>
              </a:rPr>
              <a:t>өңдеп-әзірлеу</a:t>
            </a:r>
            <a:r>
              <a:rPr lang="ru-RU" sz="1800" dirty="0" smtClean="0">
                <a:solidFill>
                  <a:srgbClr val="000000"/>
                </a:solidFill>
                <a:latin typeface="Times New Roman" pitchFamily="18" charset="0"/>
                <a:cs typeface="Times New Roman" pitchFamily="18" charset="0"/>
              </a:rPr>
              <a:t>.</a:t>
            </a:r>
            <a:endParaRPr lang="ru-RU" sz="1800" dirty="0" smtClean="0">
              <a:latin typeface="Times New Roman" pitchFamily="18" charset="0"/>
              <a:cs typeface="Times New Roman" pitchFamily="18" charset="0"/>
            </a:endParaRPr>
          </a:p>
        </p:txBody>
      </p:sp>
      <p:pic>
        <p:nvPicPr>
          <p:cNvPr id="19458" name="Picture 2" descr="http://el.kz/media/images/tiny_images/f49ab4cd33831598df8c6f24d7e0d585.jpg"/>
          <p:cNvPicPr>
            <a:picLocks noChangeAspect="1" noChangeArrowheads="1"/>
          </p:cNvPicPr>
          <p:nvPr/>
        </p:nvPicPr>
        <p:blipFill>
          <a:blip r:embed="rId2" cstate="print"/>
          <a:srcRect/>
          <a:stretch>
            <a:fillRect/>
          </a:stretch>
        </p:blipFill>
        <p:spPr bwMode="auto">
          <a:xfrm>
            <a:off x="2349996" y="4941168"/>
            <a:ext cx="2174369" cy="1628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3772" y="764704"/>
            <a:ext cx="8568952" cy="5632311"/>
          </a:xfrm>
          <a:prstGeom prst="rect">
            <a:avLst/>
          </a:prstGeom>
        </p:spPr>
        <p:txBody>
          <a:bodyPr wrap="square">
            <a:spAutoFit/>
          </a:bodyPr>
          <a:lstStyle/>
          <a:p>
            <a:r>
              <a:rPr lang="ru-RU" b="1" dirty="0" smtClean="0"/>
              <a:t>ӨЗІНДІК ТҰҚЫМДЫҚ ҚОР</a:t>
            </a:r>
            <a:r>
              <a:rPr lang="ru-RU" dirty="0" smtClean="0"/>
              <a:t> – </a:t>
            </a:r>
            <a:r>
              <a:rPr lang="ru-RU" dirty="0" err="1" smtClean="0"/>
              <a:t>дәрілік өсімдіктердің </a:t>
            </a:r>
            <a:r>
              <a:rPr lang="ru-RU" dirty="0" err="1" smtClean="0"/>
              <a:t>химиялық құрамы </a:t>
            </a:r>
            <a:r>
              <a:rPr lang="ru-RU" dirty="0" smtClean="0"/>
              <a:t>мен </a:t>
            </a:r>
            <a:r>
              <a:rPr lang="ru-RU" dirty="0" err="1" smtClean="0"/>
              <a:t>фармакологиялық бағытын зерттеу</a:t>
            </a:r>
            <a:r>
              <a:rPr lang="ru-RU" dirty="0" smtClean="0"/>
              <a:t>, </a:t>
            </a:r>
            <a:r>
              <a:rPr lang="ru-RU" dirty="0" err="1" smtClean="0"/>
              <a:t>тұқымдарды гендік</a:t>
            </a:r>
            <a:r>
              <a:rPr lang="ru-RU" dirty="0" smtClean="0"/>
              <a:t> </a:t>
            </a:r>
            <a:r>
              <a:rPr lang="ru-RU" dirty="0" err="1" smtClean="0"/>
              <a:t>түрлендіру әдістерін қолданусыз іріктеу</a:t>
            </a:r>
            <a:r>
              <a:rPr lang="ru-RU" dirty="0" smtClean="0"/>
              <a:t>, тек </a:t>
            </a:r>
            <a:r>
              <a:rPr lang="ru-RU" dirty="0" err="1" smtClean="0"/>
              <a:t>қана табиғи сұрыптау</a:t>
            </a:r>
            <a:r>
              <a:rPr lang="ru-RU" dirty="0" smtClean="0"/>
              <a:t>.</a:t>
            </a:r>
          </a:p>
          <a:p>
            <a:endParaRPr lang="ru-RU" dirty="0" smtClean="0"/>
          </a:p>
          <a:p>
            <a:r>
              <a:rPr lang="ru-RU" b="1" dirty="0" smtClean="0"/>
              <a:t>ӨЗІНДІК АЛҚАПТАР (ПЛАНТАЦИЯЛАР)</a:t>
            </a:r>
            <a:r>
              <a:rPr lang="ru-RU" dirty="0" smtClean="0"/>
              <a:t> – </a:t>
            </a:r>
            <a:r>
              <a:rPr lang="ru-RU" dirty="0" err="1" smtClean="0"/>
              <a:t>ең көп мөлшердегі пайдалы</a:t>
            </a:r>
            <a:r>
              <a:rPr lang="ru-RU" dirty="0" smtClean="0"/>
              <a:t> </a:t>
            </a:r>
            <a:r>
              <a:rPr lang="ru-RU" dirty="0" err="1" smtClean="0"/>
              <a:t>құрамдастары </a:t>
            </a:r>
            <a:r>
              <a:rPr lang="ru-RU" dirty="0" smtClean="0"/>
              <a:t>бар «</a:t>
            </a:r>
            <a:r>
              <a:rPr lang="ru-RU" dirty="0" err="1" smtClean="0"/>
              <a:t>мінсіз</a:t>
            </a:r>
            <a:r>
              <a:rPr lang="ru-RU" dirty="0" smtClean="0"/>
              <a:t>» </a:t>
            </a:r>
            <a:r>
              <a:rPr lang="ru-RU" dirty="0" err="1" smtClean="0"/>
              <a:t>өсімдікті өзіндік алқаптарда оңтайлы экологиялық жағдайларда өсіру</a:t>
            </a:r>
            <a:r>
              <a:rPr lang="ru-RU" dirty="0" smtClean="0"/>
              <a:t>. </a:t>
            </a:r>
            <a:endParaRPr lang="ru-RU" dirty="0" smtClean="0"/>
          </a:p>
          <a:p>
            <a:endParaRPr lang="ru-RU" dirty="0" smtClean="0"/>
          </a:p>
          <a:p>
            <a:r>
              <a:rPr lang="ru-RU" sz="2000" b="1" dirty="0" smtClean="0"/>
              <a:t>ӨЗІНДІК ТЕХНОЛОГИЯЛАР</a:t>
            </a:r>
            <a:r>
              <a:rPr lang="ru-RU" sz="2000" dirty="0" smtClean="0"/>
              <a:t> – </a:t>
            </a:r>
            <a:r>
              <a:rPr lang="ru-RU" sz="2000" dirty="0" err="1" smtClean="0"/>
              <a:t>дәрілік шикізатты</a:t>
            </a:r>
            <a:r>
              <a:rPr lang="ru-RU" sz="2000" dirty="0" smtClean="0"/>
              <a:t> </a:t>
            </a:r>
            <a:r>
              <a:rPr lang="ru-RU" sz="2000" dirty="0" err="1" smtClean="0"/>
              <a:t>әрекетті заттарды</a:t>
            </a:r>
            <a:r>
              <a:rPr lang="ru-RU" sz="2000" dirty="0" smtClean="0"/>
              <a:t> </a:t>
            </a:r>
            <a:r>
              <a:rPr lang="ru-RU" sz="2000" dirty="0" err="1" smtClean="0"/>
              <a:t>барынша</a:t>
            </a:r>
            <a:r>
              <a:rPr lang="ru-RU" sz="2000" dirty="0" smtClean="0"/>
              <a:t> </a:t>
            </a:r>
            <a:r>
              <a:rPr lang="ru-RU" sz="2000" dirty="0" err="1" smtClean="0"/>
              <a:t>сақтап</a:t>
            </a:r>
            <a:r>
              <a:rPr lang="ru-RU" sz="2000" dirty="0" smtClean="0"/>
              <a:t>, </a:t>
            </a:r>
            <a:r>
              <a:rPr lang="ru-RU" sz="2000" dirty="0" err="1" smtClean="0"/>
              <a:t>төменгі температуралы</a:t>
            </a:r>
            <a:r>
              <a:rPr lang="ru-RU" sz="2000" dirty="0" smtClean="0"/>
              <a:t> </a:t>
            </a:r>
            <a:r>
              <a:rPr lang="ru-RU" sz="2000" dirty="0" err="1" smtClean="0"/>
              <a:t>вакуумдық экстракциялау</a:t>
            </a:r>
            <a:r>
              <a:rPr lang="ru-RU" sz="2000" dirty="0" smtClean="0"/>
              <a:t> </a:t>
            </a:r>
            <a:r>
              <a:rPr lang="ru-RU" sz="2000" dirty="0" err="1" smtClean="0"/>
              <a:t>әдісімен өңдеу және экстракциялау</a:t>
            </a:r>
            <a:r>
              <a:rPr lang="ru-RU" sz="2000" dirty="0" smtClean="0"/>
              <a:t>. </a:t>
            </a:r>
            <a:r>
              <a:rPr lang="ru-RU" sz="2000" dirty="0" err="1" smtClean="0"/>
              <a:t>Бұл сірінділердің құрамында өсімдіктер аллергендері</a:t>
            </a:r>
            <a:r>
              <a:rPr lang="ru-RU" sz="2000" dirty="0" smtClean="0"/>
              <a:t> </a:t>
            </a:r>
            <a:r>
              <a:rPr lang="ru-RU" sz="2000" dirty="0" err="1" smtClean="0"/>
              <a:t>жоқ.</a:t>
            </a:r>
            <a:r>
              <a:rPr lang="ru-RU" sz="2000" dirty="0" smtClean="0"/>
              <a:t> </a:t>
            </a:r>
            <a:r>
              <a:rPr lang="ru-RU" sz="2000" dirty="0" err="1" smtClean="0"/>
              <a:t>Мысалы</a:t>
            </a:r>
            <a:r>
              <a:rPr lang="ru-RU" sz="2000" dirty="0" smtClean="0"/>
              <a:t>, </a:t>
            </a:r>
            <a:r>
              <a:rPr lang="ru-RU" sz="2000" dirty="0" err="1" smtClean="0"/>
              <a:t>Бронхипрет</a:t>
            </a:r>
            <a:r>
              <a:rPr lang="ru-RU" sz="2000" dirty="0" smtClean="0"/>
              <a:t> </a:t>
            </a:r>
            <a:r>
              <a:rPr lang="ru-RU" sz="2000" dirty="0" err="1" smtClean="0"/>
              <a:t>препаратын</a:t>
            </a:r>
            <a:r>
              <a:rPr lang="ru-RU" sz="2000" dirty="0" smtClean="0"/>
              <a:t> </a:t>
            </a:r>
            <a:r>
              <a:rPr lang="ru-RU" sz="2000" dirty="0" err="1" smtClean="0"/>
              <a:t>өндіруде </a:t>
            </a:r>
            <a:r>
              <a:rPr lang="ru-RU" sz="2000" dirty="0" smtClean="0"/>
              <a:t>1 кг </a:t>
            </a:r>
            <a:r>
              <a:rPr lang="ru-RU" sz="2000" dirty="0" err="1" smtClean="0"/>
              <a:t>кептірілген</a:t>
            </a:r>
            <a:r>
              <a:rPr lang="ru-RU" sz="2000" dirty="0" smtClean="0"/>
              <a:t> </a:t>
            </a:r>
            <a:r>
              <a:rPr lang="ru-RU" sz="2000" dirty="0" err="1" smtClean="0"/>
              <a:t>тасшөптен </a:t>
            </a:r>
            <a:r>
              <a:rPr lang="ru-RU" sz="2000" dirty="0" smtClean="0"/>
              <a:t>тек 13 грамм </a:t>
            </a:r>
            <a:r>
              <a:rPr lang="ru-RU" sz="2000" dirty="0" err="1" smtClean="0"/>
              <a:t>белсенді</a:t>
            </a:r>
            <a:r>
              <a:rPr lang="ru-RU" sz="2000" dirty="0" smtClean="0"/>
              <a:t> </a:t>
            </a:r>
            <a:r>
              <a:rPr lang="ru-RU" sz="2000" dirty="0" err="1" smtClean="0"/>
              <a:t>заттар</a:t>
            </a:r>
            <a:r>
              <a:rPr lang="ru-RU" sz="2000" dirty="0" smtClean="0"/>
              <a:t> </a:t>
            </a:r>
            <a:r>
              <a:rPr lang="ru-RU" sz="2000" dirty="0" err="1" smtClean="0"/>
              <a:t>алынады</a:t>
            </a:r>
            <a:r>
              <a:rPr lang="ru-RU" sz="2000" dirty="0" smtClean="0"/>
              <a:t>.</a:t>
            </a:r>
          </a:p>
          <a:p>
            <a:r>
              <a:rPr lang="ru-RU" sz="2000" dirty="0" err="1" smtClean="0"/>
              <a:t>сайын</a:t>
            </a:r>
            <a:r>
              <a:rPr lang="ru-RU" sz="2000" dirty="0" smtClean="0"/>
              <a:t> </a:t>
            </a:r>
            <a:r>
              <a:rPr lang="ru-RU" sz="2000" dirty="0" err="1" smtClean="0"/>
              <a:t>неғұрлым «өсімдікті» етеміз</a:t>
            </a:r>
            <a:r>
              <a:rPr lang="ru-RU" sz="2000" dirty="0" smtClean="0"/>
              <a:t>.</a:t>
            </a:r>
            <a:endParaRPr lang="ru-RU" sz="2000" dirty="0"/>
          </a:p>
        </p:txBody>
      </p:sp>
      <p:sp>
        <p:nvSpPr>
          <p:cNvPr id="3" name="Прямоугольник 2"/>
          <p:cNvSpPr/>
          <p:nvPr/>
        </p:nvSpPr>
        <p:spPr>
          <a:xfrm>
            <a:off x="1583086" y="0"/>
            <a:ext cx="6719468" cy="584775"/>
          </a:xfrm>
          <a:prstGeom prst="rect">
            <a:avLst/>
          </a:prstGeom>
        </p:spPr>
        <p:txBody>
          <a:bodyPr wrap="none">
            <a:spAutoFit/>
          </a:bodyPr>
          <a:lstStyle/>
          <a:p>
            <a:r>
              <a:rPr lang="ru-RU" sz="32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Мына</a:t>
            </a: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ru-RU" sz="32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қағидаларға негізделеміз</a:t>
            </a: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ru-RU"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8434" name="Picture 2" descr="http://www.mirrasteniy.ru/userfiles/gallery/full/7914c87daa37d2d9.jpg"/>
          <p:cNvPicPr>
            <a:picLocks noChangeAspect="1" noChangeArrowheads="1"/>
          </p:cNvPicPr>
          <p:nvPr/>
        </p:nvPicPr>
        <p:blipFill>
          <a:blip r:embed="rId2" cstate="print"/>
          <a:srcRect/>
          <a:stretch>
            <a:fillRect/>
          </a:stretch>
        </p:blipFill>
        <p:spPr bwMode="auto">
          <a:xfrm>
            <a:off x="8974732" y="620688"/>
            <a:ext cx="3024336" cy="27144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http://el.kz/media/images/tiny_images/f49ab4cd33831598df8c6f24d7e0d585.jpg"/>
          <p:cNvPicPr>
            <a:picLocks noChangeAspect="1" noChangeArrowheads="1"/>
          </p:cNvPicPr>
          <p:nvPr/>
        </p:nvPicPr>
        <p:blipFill>
          <a:blip r:embed="rId3" cstate="print"/>
          <a:srcRect/>
          <a:stretch>
            <a:fillRect/>
          </a:stretch>
        </p:blipFill>
        <p:spPr bwMode="auto">
          <a:xfrm>
            <a:off x="9262764" y="4221088"/>
            <a:ext cx="2595434"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49796" y="692696"/>
            <a:ext cx="11089232" cy="2308324"/>
          </a:xfrm>
          <a:prstGeom prst="rect">
            <a:avLst/>
          </a:prstGeom>
        </p:spPr>
        <p:txBody>
          <a:bodyPr wrap="square">
            <a:spAutoFit/>
          </a:bodyPr>
          <a:lstStyle/>
          <a:p>
            <a:pPr algn="just"/>
            <a:r>
              <a:rPr lang="ru-RU" b="1" dirty="0" smtClean="0"/>
              <a:t>ӨЗІНДІК ӨНДІРІС</a:t>
            </a:r>
            <a:r>
              <a:rPr lang="ru-RU" dirty="0" smtClean="0"/>
              <a:t> – </a:t>
            </a:r>
            <a:r>
              <a:rPr lang="ru-RU" dirty="0" err="1" smtClean="0"/>
              <a:t>дайын</a:t>
            </a:r>
            <a:r>
              <a:rPr lang="ru-RU" dirty="0" smtClean="0"/>
              <a:t> </a:t>
            </a:r>
            <a:r>
              <a:rPr lang="ru-RU" dirty="0" err="1" smtClean="0"/>
              <a:t>стандартталған өнімді барлық кезеңдердегі </a:t>
            </a:r>
            <a:r>
              <a:rPr lang="ru-RU" dirty="0" smtClean="0"/>
              <a:t>сапа </a:t>
            </a:r>
            <a:r>
              <a:rPr lang="ru-RU" dirty="0" err="1" smtClean="0"/>
              <a:t>бақылауымен өндіру </a:t>
            </a:r>
            <a:r>
              <a:rPr lang="ru-RU" dirty="0" smtClean="0"/>
              <a:t>.</a:t>
            </a:r>
          </a:p>
          <a:p>
            <a:pPr algn="just"/>
            <a:endParaRPr lang="ru-RU" dirty="0" smtClean="0"/>
          </a:p>
          <a:p>
            <a:pPr algn="just"/>
            <a:r>
              <a:rPr lang="ru-RU" dirty="0" smtClean="0"/>
              <a:t>«</a:t>
            </a:r>
            <a:r>
              <a:rPr lang="ru-RU" dirty="0" err="1" smtClean="0"/>
              <a:t>Фитонирингілік</a:t>
            </a:r>
            <a:r>
              <a:rPr lang="ru-RU" dirty="0" smtClean="0"/>
              <a:t> Компания» </a:t>
            </a:r>
            <a:r>
              <a:rPr lang="ru-RU" dirty="0" err="1" smtClean="0"/>
              <a:t>ретінде</a:t>
            </a:r>
            <a:r>
              <a:rPr lang="ru-RU" dirty="0" smtClean="0"/>
              <a:t> </a:t>
            </a:r>
            <a:r>
              <a:rPr lang="ru-RU" dirty="0" err="1" smtClean="0"/>
              <a:t>біз</a:t>
            </a:r>
            <a:r>
              <a:rPr lang="ru-RU" dirty="0" smtClean="0"/>
              <a:t> </a:t>
            </a:r>
            <a:r>
              <a:rPr lang="ru-RU" dirty="0" err="1" smtClean="0"/>
              <a:t>көптеген ауруларды</a:t>
            </a:r>
            <a:r>
              <a:rPr lang="ru-RU" dirty="0" smtClean="0"/>
              <a:t> </a:t>
            </a:r>
            <a:r>
              <a:rPr lang="ru-RU" dirty="0" err="1" smtClean="0"/>
              <a:t>емдеу</a:t>
            </a:r>
            <a:r>
              <a:rPr lang="ru-RU" dirty="0" smtClean="0"/>
              <a:t> </a:t>
            </a:r>
            <a:r>
              <a:rPr lang="ru-RU" dirty="0" err="1" smtClean="0"/>
              <a:t>үшін жаңа жолдарды</a:t>
            </a:r>
            <a:r>
              <a:rPr lang="ru-RU" dirty="0" smtClean="0"/>
              <a:t> </a:t>
            </a:r>
            <a:r>
              <a:rPr lang="ru-RU" dirty="0" err="1" smtClean="0"/>
              <a:t>және жаңа мүмкіндіктерді ашамыз</a:t>
            </a:r>
            <a:r>
              <a:rPr lang="ru-RU" dirty="0" smtClean="0"/>
              <a:t>, </a:t>
            </a:r>
            <a:r>
              <a:rPr lang="ru-RU" dirty="0" err="1" smtClean="0"/>
              <a:t>сол</a:t>
            </a:r>
            <a:r>
              <a:rPr lang="ru-RU" dirty="0" smtClean="0"/>
              <a:t> </a:t>
            </a:r>
            <a:r>
              <a:rPr lang="ru-RU" dirty="0" err="1" smtClean="0"/>
              <a:t>арқылы бүгінгі медицинаны</a:t>
            </a:r>
            <a:r>
              <a:rPr lang="ru-RU" dirty="0" smtClean="0"/>
              <a:t> </a:t>
            </a:r>
            <a:r>
              <a:rPr lang="ru-RU" dirty="0" err="1" smtClean="0"/>
              <a:t>күн сайын</a:t>
            </a:r>
            <a:r>
              <a:rPr lang="ru-RU" dirty="0" smtClean="0"/>
              <a:t> </a:t>
            </a:r>
            <a:r>
              <a:rPr lang="ru-RU" dirty="0" err="1" smtClean="0"/>
              <a:t>неғұрлым </a:t>
            </a:r>
            <a:r>
              <a:rPr lang="ru-RU" dirty="0" smtClean="0"/>
              <a:t>«</a:t>
            </a:r>
            <a:r>
              <a:rPr lang="ru-RU" dirty="0" err="1" smtClean="0"/>
              <a:t>өсімдікті</a:t>
            </a:r>
            <a:r>
              <a:rPr lang="ru-RU" dirty="0" smtClean="0"/>
              <a:t>» </a:t>
            </a:r>
            <a:r>
              <a:rPr lang="ru-RU" dirty="0" err="1" smtClean="0"/>
              <a:t>етеміз</a:t>
            </a:r>
            <a:r>
              <a:rPr lang="ru-RU" dirty="0" smtClean="0"/>
              <a:t>.</a:t>
            </a:r>
            <a:endParaRPr lang="ru-RU" dirty="0"/>
          </a:p>
        </p:txBody>
      </p:sp>
      <p:pic>
        <p:nvPicPr>
          <p:cNvPr id="39940" name="Picture 4" descr="http://phytomed.org/wp-content/uploads/2014/01/Chelidonium01-774x320.jpg"/>
          <p:cNvPicPr>
            <a:picLocks noChangeAspect="1" noChangeArrowheads="1"/>
          </p:cNvPicPr>
          <p:nvPr/>
        </p:nvPicPr>
        <p:blipFill>
          <a:blip r:embed="rId2" cstate="print"/>
          <a:srcRect/>
          <a:stretch>
            <a:fillRect/>
          </a:stretch>
        </p:blipFill>
        <p:spPr bwMode="auto">
          <a:xfrm>
            <a:off x="1341884" y="3861048"/>
            <a:ext cx="9577064" cy="23999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13" descr="anim047"/>
          <p:cNvPicPr>
            <a:picLocks noChangeAspect="1" noChangeArrowheads="1" noCrop="1"/>
          </p:cNvPicPr>
          <p:nvPr/>
        </p:nvPicPr>
        <p:blipFill>
          <a:blip r:embed="rId3" cstate="print"/>
          <a:srcRect/>
          <a:stretch>
            <a:fillRect/>
          </a:stretch>
        </p:blipFill>
        <p:spPr bwMode="auto">
          <a:xfrm rot="10671030">
            <a:off x="1157358" y="4328961"/>
            <a:ext cx="1944688" cy="171608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312" y="357166"/>
            <a:ext cx="10969943" cy="653210"/>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ctr"/>
            <a:r>
              <a:rPr lang="kk-KZ" dirty="0" smtClean="0"/>
              <a:t>Дәрілік өсімдіктер</a:t>
            </a:r>
            <a:endParaRPr lang="ru-RU" dirty="0"/>
          </a:p>
        </p:txBody>
      </p:sp>
      <p:sp>
        <p:nvSpPr>
          <p:cNvPr id="3" name="Содержимое 2"/>
          <p:cNvSpPr>
            <a:spLocks noGrp="1"/>
          </p:cNvSpPr>
          <p:nvPr>
            <p:ph idx="1"/>
          </p:nvPr>
        </p:nvSpPr>
        <p:spPr>
          <a:xfrm>
            <a:off x="380861" y="1357298"/>
            <a:ext cx="6342004" cy="5214974"/>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ru-RU" b="1" dirty="0" err="1" smtClean="0"/>
              <a:t>Дәрілік өсімдіктер</a:t>
            </a:r>
            <a:r>
              <a:rPr lang="ru-RU" dirty="0" err="1" smtClean="0"/>
              <a:t> </a:t>
            </a:r>
            <a:r>
              <a:rPr lang="ru-RU" dirty="0" smtClean="0"/>
              <a:t>(лат. </a:t>
            </a:r>
            <a:r>
              <a:rPr lang="en-US" i="1" dirty="0" err="1" smtClean="0"/>
              <a:t>Plantae</a:t>
            </a:r>
            <a:r>
              <a:rPr lang="en-US" i="1" dirty="0" smtClean="0"/>
              <a:t> </a:t>
            </a:r>
            <a:r>
              <a:rPr lang="en-US" i="1" dirty="0" err="1" smtClean="0"/>
              <a:t>medicinalis</a:t>
            </a:r>
            <a:r>
              <a:rPr lang="en-US" dirty="0" smtClean="0"/>
              <a:t>) , </a:t>
            </a:r>
            <a:r>
              <a:rPr lang="ru-RU" dirty="0" err="1" smtClean="0"/>
              <a:t>шипалы</a:t>
            </a:r>
            <a:r>
              <a:rPr lang="ru-RU" dirty="0" smtClean="0"/>
              <a:t> </a:t>
            </a:r>
            <a:r>
              <a:rPr lang="ru-RU" dirty="0" err="1" smtClean="0"/>
              <a:t>өсімдіктер </a:t>
            </a:r>
            <a:r>
              <a:rPr lang="ru-RU" dirty="0" smtClean="0"/>
              <a:t>– </a:t>
            </a:r>
            <a:r>
              <a:rPr lang="ru-RU" dirty="0" err="1" smtClean="0"/>
              <a:t>медицинада</a:t>
            </a:r>
            <a:r>
              <a:rPr lang="ru-RU" dirty="0" smtClean="0"/>
              <a:t> </a:t>
            </a:r>
            <a:r>
              <a:rPr lang="ru-RU" dirty="0" err="1" smtClean="0"/>
              <a:t>және </a:t>
            </a:r>
            <a:r>
              <a:rPr lang="ru-RU" dirty="0" smtClean="0"/>
              <a:t>мал </a:t>
            </a:r>
            <a:r>
              <a:rPr lang="ru-RU" dirty="0" err="1" smtClean="0"/>
              <a:t>дәрігерлігінде емдеу</a:t>
            </a:r>
            <a:r>
              <a:rPr lang="ru-RU" dirty="0" smtClean="0"/>
              <a:t> </a:t>
            </a:r>
            <a:r>
              <a:rPr lang="ru-RU" dirty="0" err="1" smtClean="0"/>
              <a:t>және аурудың алдын</a:t>
            </a:r>
            <a:r>
              <a:rPr lang="ru-RU" dirty="0" smtClean="0"/>
              <a:t> </a:t>
            </a:r>
            <a:r>
              <a:rPr lang="ru-RU" dirty="0" err="1" smtClean="0"/>
              <a:t>алу</a:t>
            </a:r>
            <a:r>
              <a:rPr lang="ru-RU" dirty="0" smtClean="0"/>
              <a:t> </a:t>
            </a:r>
            <a:r>
              <a:rPr lang="ru-RU" dirty="0" err="1" smtClean="0"/>
              <a:t>мақсатында қолданылатын өсімдіктер</a:t>
            </a:r>
            <a:endParaRPr lang="ru-RU" dirty="0" smtClean="0"/>
          </a:p>
          <a:p>
            <a:r>
              <a:rPr lang="ru-RU" dirty="0" err="1" smtClean="0"/>
              <a:t>Дәрілік өсімдіктердің емдік</a:t>
            </a:r>
            <a:r>
              <a:rPr lang="ru-RU" dirty="0" smtClean="0"/>
              <a:t> </a:t>
            </a:r>
            <a:r>
              <a:rPr lang="ru-RU" dirty="0" err="1" smtClean="0"/>
              <a:t>қасиеті олардың құрамында </a:t>
            </a:r>
            <a:r>
              <a:rPr lang="ru-RU" dirty="0" smtClean="0"/>
              <a:t>ББЗ: стероид, </a:t>
            </a:r>
            <a:r>
              <a:rPr lang="ru-RU" dirty="0" err="1" smtClean="0"/>
              <a:t>тритерпен</a:t>
            </a:r>
            <a:r>
              <a:rPr lang="ru-RU" dirty="0" smtClean="0"/>
              <a:t>, алкалоид пен </a:t>
            </a:r>
            <a:r>
              <a:rPr lang="ru-RU" dirty="0" err="1" smtClean="0"/>
              <a:t>гликозидтердің</a:t>
            </a:r>
            <a:r>
              <a:rPr lang="ru-RU" dirty="0" smtClean="0"/>
              <a:t>, </a:t>
            </a:r>
            <a:r>
              <a:rPr lang="ru-RU" dirty="0" err="1" smtClean="0"/>
              <a:t>витаминдердің</a:t>
            </a:r>
            <a:r>
              <a:rPr lang="ru-RU" dirty="0" smtClean="0"/>
              <a:t>, эфир </a:t>
            </a:r>
            <a:r>
              <a:rPr lang="ru-RU" dirty="0" err="1" smtClean="0"/>
              <a:t>майлары</a:t>
            </a:r>
            <a:r>
              <a:rPr lang="ru-RU" dirty="0" smtClean="0"/>
              <a:t> мен </a:t>
            </a:r>
            <a:r>
              <a:rPr lang="ru-RU" dirty="0" err="1" smtClean="0"/>
              <a:t>тұтқыр заттар</a:t>
            </a:r>
            <a:r>
              <a:rPr lang="ru-RU" dirty="0" smtClean="0"/>
              <a:t> </a:t>
            </a:r>
            <a:r>
              <a:rPr lang="ru-RU" dirty="0" err="1" smtClean="0"/>
              <a:t>сияқты түрлі химиялық қосылыстардың болуына</a:t>
            </a:r>
            <a:r>
              <a:rPr lang="ru-RU" dirty="0" smtClean="0"/>
              <a:t> </a:t>
            </a:r>
            <a:r>
              <a:rPr lang="ru-RU" dirty="0" err="1" smtClean="0"/>
              <a:t>байланысты</a:t>
            </a:r>
            <a:r>
              <a:rPr lang="ru-RU" dirty="0" smtClean="0"/>
              <a:t>.. </a:t>
            </a:r>
            <a:endParaRPr lang="ru-RU" dirty="0"/>
          </a:p>
        </p:txBody>
      </p:sp>
      <p:pic>
        <p:nvPicPr>
          <p:cNvPr id="3074" name="Picture 2" descr="http://gejzer.ru/wp-content/uploads/2013/11/travy-lekarstvennie-podgotovka.jpg"/>
          <p:cNvPicPr>
            <a:picLocks noChangeAspect="1" noChangeArrowheads="1"/>
          </p:cNvPicPr>
          <p:nvPr/>
        </p:nvPicPr>
        <p:blipFill>
          <a:blip r:embed="rId2" cstate="print"/>
          <a:srcRect/>
          <a:stretch>
            <a:fillRect/>
          </a:stretch>
        </p:blipFill>
        <p:spPr bwMode="auto">
          <a:xfrm>
            <a:off x="6951403" y="1071546"/>
            <a:ext cx="5237422" cy="3000396"/>
          </a:xfrm>
          <a:prstGeom prst="rect">
            <a:avLst/>
          </a:prstGeom>
          <a:noFill/>
        </p:spPr>
      </p:pic>
      <p:pic>
        <p:nvPicPr>
          <p:cNvPr id="3076" name="Picture 4" descr="http://fenesta.ru/media/img/126.jpg"/>
          <p:cNvPicPr>
            <a:picLocks noChangeAspect="1" noChangeArrowheads="1"/>
          </p:cNvPicPr>
          <p:nvPr/>
        </p:nvPicPr>
        <p:blipFill>
          <a:blip r:embed="rId3" cstate="print"/>
          <a:srcRect/>
          <a:stretch>
            <a:fillRect/>
          </a:stretch>
        </p:blipFill>
        <p:spPr bwMode="auto">
          <a:xfrm>
            <a:off x="6856219" y="4143380"/>
            <a:ext cx="5142197" cy="2571744"/>
          </a:xfrm>
          <a:prstGeom prst="rect">
            <a:avLst/>
          </a:prstGeom>
          <a:noFill/>
        </p:spPr>
      </p:pic>
      <p:pic>
        <p:nvPicPr>
          <p:cNvPr id="6" name="Picture 5" descr="0000"/>
          <p:cNvPicPr>
            <a:picLocks noChangeAspect="1" noChangeArrowheads="1" noCrop="1"/>
          </p:cNvPicPr>
          <p:nvPr/>
        </p:nvPicPr>
        <p:blipFill>
          <a:blip r:embed="rId4" cstate="print"/>
          <a:srcRect/>
          <a:stretch>
            <a:fillRect/>
          </a:stretch>
        </p:blipFill>
        <p:spPr bwMode="auto">
          <a:xfrm flipH="1">
            <a:off x="7894612" y="3501008"/>
            <a:ext cx="2008187" cy="1725613"/>
          </a:xfrm>
          <a:prstGeom prst="rect">
            <a:avLst/>
          </a:prstGeom>
          <a:noFill/>
          <a:ln w="9525">
            <a:noFill/>
            <a:miter lim="800000"/>
            <a:headEnd/>
            <a:tailEnd/>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2539338" y="1676401"/>
            <a:ext cx="7414869" cy="1312863"/>
          </a:xfrm>
          <a:prstGeom prst="rect">
            <a:avLst/>
          </a:prstGeom>
          <a:noFill/>
          <a:ln w="9525">
            <a:noFill/>
            <a:miter lim="800000"/>
            <a:headEnd/>
            <a:tailEnd/>
          </a:ln>
        </p:spPr>
        <p:txBody>
          <a:bodyPr>
            <a:spAutoFit/>
          </a:bodyPr>
          <a:lstStyle/>
          <a:p>
            <a:pPr algn="ctr" eaLnBrk="1" hangingPunct="1">
              <a:spcBef>
                <a:spcPct val="50000"/>
              </a:spcBef>
            </a:pPr>
            <a:r>
              <a:rPr lang="kk-KZ" sz="2600" b="1">
                <a:cs typeface="Arial" pitchFamily="34" charset="0"/>
              </a:rPr>
              <a:t> </a:t>
            </a:r>
            <a:endParaRPr lang="kk-KZ" sz="3600" b="1">
              <a:solidFill>
                <a:srgbClr val="FF0000"/>
              </a:solidFill>
              <a:cs typeface="Arial" pitchFamily="34" charset="0"/>
            </a:endParaRPr>
          </a:p>
          <a:p>
            <a:pPr algn="ctr" eaLnBrk="1" hangingPunct="1">
              <a:spcBef>
                <a:spcPct val="50000"/>
              </a:spcBef>
            </a:pPr>
            <a:endParaRPr lang="ru-RU" sz="3600" b="1">
              <a:solidFill>
                <a:srgbClr val="FF0000"/>
              </a:solidFill>
              <a:cs typeface="Arial" pitchFamily="34" charset="0"/>
            </a:endParaRPr>
          </a:p>
        </p:txBody>
      </p:sp>
      <p:pic>
        <p:nvPicPr>
          <p:cNvPr id="24579" name="Picture 7" descr="flover_0010"/>
          <p:cNvPicPr>
            <a:picLocks noChangeAspect="1" noChangeArrowheads="1" noCrop="1"/>
          </p:cNvPicPr>
          <p:nvPr/>
        </p:nvPicPr>
        <p:blipFill>
          <a:blip r:embed="rId2" cstate="print"/>
          <a:srcRect/>
          <a:stretch>
            <a:fillRect/>
          </a:stretch>
        </p:blipFill>
        <p:spPr bwMode="auto">
          <a:xfrm>
            <a:off x="9852634" y="2132856"/>
            <a:ext cx="2336191" cy="1347787"/>
          </a:xfrm>
          <a:prstGeom prst="rect">
            <a:avLst/>
          </a:prstGeom>
          <a:noFill/>
          <a:ln w="9525">
            <a:noFill/>
            <a:miter lim="800000"/>
            <a:headEnd/>
            <a:tailEnd/>
          </a:ln>
        </p:spPr>
      </p:pic>
      <p:pic>
        <p:nvPicPr>
          <p:cNvPr id="24581" name="Picture 9" descr="flover_0010"/>
          <p:cNvPicPr>
            <a:picLocks noChangeAspect="1" noChangeArrowheads="1" noCrop="1"/>
          </p:cNvPicPr>
          <p:nvPr/>
        </p:nvPicPr>
        <p:blipFill>
          <a:blip r:embed="rId2" cstate="print"/>
          <a:srcRect/>
          <a:stretch>
            <a:fillRect/>
          </a:stretch>
        </p:blipFill>
        <p:spPr bwMode="auto">
          <a:xfrm>
            <a:off x="0" y="2060848"/>
            <a:ext cx="2437765" cy="1765300"/>
          </a:xfrm>
          <a:prstGeom prst="rect">
            <a:avLst/>
          </a:prstGeom>
          <a:noFill/>
          <a:ln w="9525">
            <a:noFill/>
            <a:miter lim="800000"/>
            <a:headEnd/>
            <a:tailEnd/>
          </a:ln>
        </p:spPr>
      </p:pic>
      <p:sp>
        <p:nvSpPr>
          <p:cNvPr id="24582" name="TextBox 11"/>
          <p:cNvSpPr txBox="1">
            <a:spLocks noChangeArrowheads="1"/>
          </p:cNvSpPr>
          <p:nvPr/>
        </p:nvSpPr>
        <p:spPr bwMode="auto">
          <a:xfrm>
            <a:off x="4977104" y="990601"/>
            <a:ext cx="184731" cy="461665"/>
          </a:xfrm>
          <a:prstGeom prst="rect">
            <a:avLst/>
          </a:prstGeom>
          <a:noFill/>
          <a:ln w="9525">
            <a:noFill/>
            <a:miter lim="800000"/>
            <a:headEnd/>
            <a:tailEnd/>
          </a:ln>
        </p:spPr>
        <p:txBody>
          <a:bodyPr wrap="none">
            <a:spAutoFit/>
          </a:bodyPr>
          <a:lstStyle/>
          <a:p>
            <a:pPr eaLnBrk="1" hangingPunct="1"/>
            <a:endParaRPr lang="ru-RU"/>
          </a:p>
        </p:txBody>
      </p:sp>
      <p:pic>
        <p:nvPicPr>
          <p:cNvPr id="24584" name="Рисунок 2"/>
          <p:cNvPicPr>
            <a:picLocks noChangeAspect="1"/>
          </p:cNvPicPr>
          <p:nvPr/>
        </p:nvPicPr>
        <p:blipFill>
          <a:blip r:embed="rId3" cstate="print"/>
          <a:srcRect/>
          <a:stretch>
            <a:fillRect/>
          </a:stretch>
        </p:blipFill>
        <p:spPr bwMode="auto">
          <a:xfrm>
            <a:off x="2031471" y="2046288"/>
            <a:ext cx="8532178" cy="1581150"/>
          </a:xfrm>
          <a:prstGeom prst="rect">
            <a:avLst/>
          </a:prstGeom>
          <a:noFill/>
          <a:ln w="9525">
            <a:noFill/>
            <a:miter lim="800000"/>
            <a:headEnd/>
            <a:tailEnd/>
          </a:ln>
        </p:spPr>
      </p:pic>
      <p:pic>
        <p:nvPicPr>
          <p:cNvPr id="24585" name="Рисунок 4"/>
          <p:cNvPicPr>
            <a:picLocks noChangeAspect="1"/>
          </p:cNvPicPr>
          <p:nvPr/>
        </p:nvPicPr>
        <p:blipFill>
          <a:blip r:embed="rId4" cstate="print"/>
          <a:srcRect/>
          <a:stretch>
            <a:fillRect/>
          </a:stretch>
        </p:blipFill>
        <p:spPr bwMode="auto">
          <a:xfrm>
            <a:off x="237005" y="163514"/>
            <a:ext cx="4841672" cy="1785937"/>
          </a:xfrm>
          <a:prstGeom prst="rect">
            <a:avLst/>
          </a:prstGeom>
          <a:noFill/>
          <a:ln w="9525">
            <a:noFill/>
            <a:miter lim="800000"/>
            <a:headEnd/>
            <a:tailEnd/>
          </a:ln>
        </p:spPr>
      </p:pic>
      <p:pic>
        <p:nvPicPr>
          <p:cNvPr id="24586" name="Рисунок 5"/>
          <p:cNvPicPr>
            <a:picLocks noChangeAspect="1"/>
          </p:cNvPicPr>
          <p:nvPr/>
        </p:nvPicPr>
        <p:blipFill>
          <a:blip r:embed="rId5" cstate="print"/>
          <a:srcRect/>
          <a:stretch>
            <a:fillRect/>
          </a:stretch>
        </p:blipFill>
        <p:spPr bwMode="auto">
          <a:xfrm>
            <a:off x="916279" y="3743326"/>
            <a:ext cx="5076560" cy="2271713"/>
          </a:xfrm>
          <a:prstGeom prst="rect">
            <a:avLst/>
          </a:prstGeom>
          <a:noFill/>
          <a:ln w="9525">
            <a:noFill/>
            <a:miter lim="800000"/>
            <a:headEnd/>
            <a:tailEnd/>
          </a:ln>
        </p:spPr>
      </p:pic>
      <p:pic>
        <p:nvPicPr>
          <p:cNvPr id="24587" name="Рисунок 6"/>
          <p:cNvPicPr>
            <a:picLocks noChangeAspect="1"/>
          </p:cNvPicPr>
          <p:nvPr/>
        </p:nvPicPr>
        <p:blipFill>
          <a:blip r:embed="rId6" cstate="print"/>
          <a:srcRect/>
          <a:stretch>
            <a:fillRect/>
          </a:stretch>
        </p:blipFill>
        <p:spPr bwMode="auto">
          <a:xfrm>
            <a:off x="7211722" y="3724276"/>
            <a:ext cx="4348618" cy="2276475"/>
          </a:xfrm>
          <a:prstGeom prst="rect">
            <a:avLst/>
          </a:prstGeom>
          <a:noFill/>
          <a:ln w="9525">
            <a:noFill/>
            <a:miter lim="800000"/>
            <a:headEnd/>
            <a:tailEnd/>
          </a:ln>
        </p:spPr>
      </p:pic>
      <p:pic>
        <p:nvPicPr>
          <p:cNvPr id="24588" name="Рисунок 1"/>
          <p:cNvPicPr>
            <a:picLocks noChangeAspect="1"/>
          </p:cNvPicPr>
          <p:nvPr/>
        </p:nvPicPr>
        <p:blipFill>
          <a:blip r:embed="rId7" cstate="print"/>
          <a:srcRect/>
          <a:stretch>
            <a:fillRect/>
          </a:stretch>
        </p:blipFill>
        <p:spPr bwMode="auto">
          <a:xfrm>
            <a:off x="6945092" y="142875"/>
            <a:ext cx="4670267" cy="1658938"/>
          </a:xfrm>
          <a:prstGeom prst="rect">
            <a:avLst/>
          </a:prstGeom>
          <a:noFill/>
          <a:ln w="9525">
            <a:noFill/>
            <a:miter lim="800000"/>
            <a:headEnd/>
            <a:tailEnd/>
          </a:ln>
        </p:spPr>
      </p:pic>
      <p:pic>
        <p:nvPicPr>
          <p:cNvPr id="13" name="Picture 13" descr="anim047"/>
          <p:cNvPicPr>
            <a:picLocks noChangeAspect="1" noChangeArrowheads="1" noCrop="1"/>
          </p:cNvPicPr>
          <p:nvPr/>
        </p:nvPicPr>
        <p:blipFill>
          <a:blip r:embed="rId8" cstate="print"/>
          <a:srcRect/>
          <a:stretch>
            <a:fillRect/>
          </a:stretch>
        </p:blipFill>
        <p:spPr bwMode="auto">
          <a:xfrm rot="10671030">
            <a:off x="-354810" y="5481091"/>
            <a:ext cx="1944688" cy="1716088"/>
          </a:xfrm>
          <a:prstGeom prst="rect">
            <a:avLst/>
          </a:prstGeom>
          <a:noFill/>
          <a:ln w="9525">
            <a:noFill/>
            <a:miter lim="800000"/>
            <a:headEnd/>
            <a:tailEnd/>
          </a:ln>
        </p:spPr>
      </p:pic>
      <p:pic>
        <p:nvPicPr>
          <p:cNvPr id="14" name="Picture 13" descr="anim047"/>
          <p:cNvPicPr>
            <a:picLocks noChangeAspect="1" noChangeArrowheads="1" noCrop="1"/>
          </p:cNvPicPr>
          <p:nvPr/>
        </p:nvPicPr>
        <p:blipFill>
          <a:blip r:embed="rId8" cstate="print"/>
          <a:srcRect/>
          <a:stretch>
            <a:fillRect/>
          </a:stretch>
        </p:blipFill>
        <p:spPr bwMode="auto">
          <a:xfrm rot="10671030">
            <a:off x="10734422" y="5625106"/>
            <a:ext cx="1944688" cy="1716088"/>
          </a:xfrm>
          <a:prstGeom prst="rect">
            <a:avLst/>
          </a:prstGeom>
          <a:noFill/>
          <a:ln w="9525">
            <a:noFill/>
            <a:miter lim="800000"/>
            <a:headEnd/>
            <a:tailEnd/>
          </a:ln>
        </p:spPr>
      </p:pic>
    </p:spTree>
  </p:cSld>
  <p:clrMapOvr>
    <a:masterClrMapping/>
  </p:clrMapOvr>
  <p:transition spd="med" advTm="3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668" y="642918"/>
            <a:ext cx="9865361" cy="1143000"/>
          </a:xfrm>
        </p:spPr>
        <p:style>
          <a:lnRef idx="1">
            <a:schemeClr val="accent5"/>
          </a:lnRef>
          <a:fillRef idx="2">
            <a:schemeClr val="accent5"/>
          </a:fillRef>
          <a:effectRef idx="1">
            <a:schemeClr val="accent5"/>
          </a:effectRef>
          <a:fontRef idx="minor">
            <a:schemeClr val="dk1"/>
          </a:fontRef>
        </p:style>
        <p:txBody>
          <a:bodyPr>
            <a:noAutofit/>
          </a:bodyPr>
          <a:lstStyle/>
          <a:p>
            <a:pPr algn="ctr"/>
            <a:r>
              <a:rPr lang="kk-KZ" sz="3600" dirty="0" smtClean="0"/>
              <a:t>Дәрілік өсімдіктерді ББЗ-ға топтастырылуы</a:t>
            </a:r>
            <a:endParaRPr lang="ru-RU" sz="3600" dirty="0"/>
          </a:p>
        </p:txBody>
      </p:sp>
      <p:sp>
        <p:nvSpPr>
          <p:cNvPr id="3" name="Содержимое 2"/>
          <p:cNvSpPr>
            <a:spLocks noGrp="1"/>
          </p:cNvSpPr>
          <p:nvPr>
            <p:ph idx="1"/>
          </p:nvPr>
        </p:nvSpPr>
        <p:spPr>
          <a:xfrm>
            <a:off x="1428345" y="2071678"/>
            <a:ext cx="5961101" cy="714380"/>
          </a:xfrm>
        </p:spPr>
        <p:style>
          <a:lnRef idx="1">
            <a:schemeClr val="accent5"/>
          </a:lnRef>
          <a:fillRef idx="2">
            <a:schemeClr val="accent5"/>
          </a:fillRef>
          <a:effectRef idx="1">
            <a:schemeClr val="accent5"/>
          </a:effectRef>
          <a:fontRef idx="minor">
            <a:schemeClr val="dk1"/>
          </a:fontRef>
        </p:style>
        <p:txBody>
          <a:bodyPr/>
          <a:lstStyle/>
          <a:p>
            <a:pPr algn="ctr">
              <a:buNone/>
            </a:pPr>
            <a:r>
              <a:rPr lang="kk-KZ" dirty="0" smtClean="0"/>
              <a:t>Терпенойдтар </a:t>
            </a:r>
            <a:endParaRPr lang="ru-RU" dirty="0"/>
          </a:p>
        </p:txBody>
      </p:sp>
      <p:sp>
        <p:nvSpPr>
          <p:cNvPr id="4" name="Содержимое 2"/>
          <p:cNvSpPr txBox="1">
            <a:spLocks/>
          </p:cNvSpPr>
          <p:nvPr/>
        </p:nvSpPr>
        <p:spPr>
          <a:xfrm>
            <a:off x="2475830" y="2928934"/>
            <a:ext cx="5961101" cy="714380"/>
          </a:xfrm>
          <a:prstGeom prst="rect">
            <a:avLst/>
          </a:prstGeom>
        </p:spPr>
        <p:style>
          <a:lnRef idx="1">
            <a:schemeClr val="accent5"/>
          </a:lnRef>
          <a:fillRef idx="2">
            <a:schemeClr val="accent5"/>
          </a:fillRef>
          <a:effectRef idx="1">
            <a:schemeClr val="accent5"/>
          </a:effectRef>
          <a:fontRef idx="minor">
            <a:schemeClr val="dk1"/>
          </a:fontRef>
        </p:style>
        <p:txBody>
          <a:bodyPr vert="horz">
            <a:norm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r>
              <a:rPr lang="kk-KZ" sz="2600" dirty="0" smtClean="0"/>
              <a:t>Фенолды қосылыстар</a:t>
            </a:r>
            <a:r>
              <a:rPr kumimoji="0" lang="kk-KZ" sz="2600" b="0" i="0" u="none" strike="noStrike" kern="1200" cap="none" spc="0" normalizeH="0" baseline="0" noProof="0" dirty="0" smtClean="0">
                <a:ln>
                  <a:noFill/>
                </a:ln>
                <a:solidFill>
                  <a:schemeClr val="dk1"/>
                </a:solidFill>
                <a:effectLst/>
                <a:uLnTx/>
                <a:uFillTx/>
                <a:latin typeface="+mn-lt"/>
                <a:ea typeface="+mn-ea"/>
                <a:cs typeface="+mn-cs"/>
              </a:rPr>
              <a:t> </a:t>
            </a:r>
            <a:endParaRPr kumimoji="0" lang="ru-RU" sz="2600" b="0" i="0" u="none" strike="noStrike" kern="1200" cap="none" spc="0" normalizeH="0" baseline="0" noProof="0" dirty="0">
              <a:ln>
                <a:noFill/>
              </a:ln>
              <a:solidFill>
                <a:schemeClr val="dk1"/>
              </a:solidFill>
              <a:effectLst/>
              <a:uLnTx/>
              <a:uFillTx/>
              <a:latin typeface="+mn-lt"/>
              <a:ea typeface="+mn-ea"/>
              <a:cs typeface="+mn-cs"/>
            </a:endParaRPr>
          </a:p>
        </p:txBody>
      </p:sp>
      <p:sp>
        <p:nvSpPr>
          <p:cNvPr id="5" name="Содержимое 2"/>
          <p:cNvSpPr txBox="1">
            <a:spLocks/>
          </p:cNvSpPr>
          <p:nvPr/>
        </p:nvSpPr>
        <p:spPr>
          <a:xfrm>
            <a:off x="3428088" y="3857628"/>
            <a:ext cx="5961101" cy="714380"/>
          </a:xfrm>
          <a:prstGeom prst="rect">
            <a:avLst/>
          </a:prstGeom>
        </p:spPr>
        <p:style>
          <a:lnRef idx="1">
            <a:schemeClr val="accent5"/>
          </a:lnRef>
          <a:fillRef idx="2">
            <a:schemeClr val="accent5"/>
          </a:fillRef>
          <a:effectRef idx="1">
            <a:schemeClr val="accent5"/>
          </a:effectRef>
          <a:fontRef idx="minor">
            <a:schemeClr val="dk1"/>
          </a:fontRef>
        </p:style>
        <p:txBody>
          <a:bodyPr vert="horz">
            <a:norm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r>
              <a:rPr lang="kk-KZ" sz="2600" dirty="0" smtClean="0"/>
              <a:t>Алкалойдтар </a:t>
            </a:r>
            <a:r>
              <a:rPr kumimoji="0" lang="kk-KZ" sz="2600" b="0" i="0" u="none" strike="noStrike" kern="1200" cap="none" spc="0" normalizeH="0" baseline="0" noProof="0" dirty="0" smtClean="0">
                <a:ln>
                  <a:noFill/>
                </a:ln>
                <a:solidFill>
                  <a:schemeClr val="dk1"/>
                </a:solidFill>
                <a:effectLst/>
                <a:uLnTx/>
                <a:uFillTx/>
                <a:latin typeface="+mn-lt"/>
                <a:ea typeface="+mn-ea"/>
                <a:cs typeface="+mn-cs"/>
              </a:rPr>
              <a:t> </a:t>
            </a:r>
            <a:endParaRPr kumimoji="0" lang="ru-RU" sz="2600" b="0" i="0" u="none" strike="noStrike" kern="1200" cap="none" spc="0" normalizeH="0" baseline="0" noProof="0" dirty="0">
              <a:ln>
                <a:noFill/>
              </a:ln>
              <a:solidFill>
                <a:schemeClr val="dk1"/>
              </a:solidFill>
              <a:effectLst/>
              <a:uLnTx/>
              <a:uFillTx/>
              <a:latin typeface="+mn-lt"/>
              <a:ea typeface="+mn-ea"/>
              <a:cs typeface="+mn-cs"/>
            </a:endParaRPr>
          </a:p>
        </p:txBody>
      </p:sp>
      <p:sp>
        <p:nvSpPr>
          <p:cNvPr id="6" name="Содержимое 2"/>
          <p:cNvSpPr txBox="1">
            <a:spLocks/>
          </p:cNvSpPr>
          <p:nvPr/>
        </p:nvSpPr>
        <p:spPr>
          <a:xfrm>
            <a:off x="4475573" y="4786322"/>
            <a:ext cx="5961101" cy="714380"/>
          </a:xfrm>
          <a:prstGeom prst="rect">
            <a:avLst/>
          </a:prstGeom>
        </p:spPr>
        <p:style>
          <a:lnRef idx="1">
            <a:schemeClr val="accent5"/>
          </a:lnRef>
          <a:fillRef idx="2">
            <a:schemeClr val="accent5"/>
          </a:fillRef>
          <a:effectRef idx="1">
            <a:schemeClr val="accent5"/>
          </a:effectRef>
          <a:fontRef idx="minor">
            <a:schemeClr val="dk1"/>
          </a:fontRef>
        </p:style>
        <p:txBody>
          <a:bodyPr vert="horz">
            <a:norm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r>
              <a:rPr lang="kk-KZ" sz="2600" dirty="0" smtClean="0"/>
              <a:t>Липидтер </a:t>
            </a:r>
            <a:r>
              <a:rPr kumimoji="0" lang="kk-KZ" sz="2600" b="0" i="0" u="none" strike="noStrike" kern="1200" cap="none" spc="0" normalizeH="0" baseline="0" noProof="0" dirty="0" smtClean="0">
                <a:ln>
                  <a:noFill/>
                </a:ln>
                <a:solidFill>
                  <a:schemeClr val="dk1"/>
                </a:solidFill>
                <a:effectLst/>
                <a:uLnTx/>
                <a:uFillTx/>
                <a:latin typeface="+mn-lt"/>
                <a:ea typeface="+mn-ea"/>
                <a:cs typeface="+mn-cs"/>
              </a:rPr>
              <a:t> </a:t>
            </a:r>
            <a:endParaRPr kumimoji="0" lang="ru-RU" sz="2600" b="0" i="0" u="none" strike="noStrike" kern="1200" cap="none" spc="0" normalizeH="0" baseline="0" noProof="0" dirty="0">
              <a:ln>
                <a:noFill/>
              </a:ln>
              <a:solidFill>
                <a:schemeClr val="dk1"/>
              </a:solidFill>
              <a:effectLst/>
              <a:uLnTx/>
              <a:uFillTx/>
              <a:latin typeface="+mn-lt"/>
              <a:ea typeface="+mn-ea"/>
              <a:cs typeface="+mn-cs"/>
            </a:endParaRPr>
          </a:p>
        </p:txBody>
      </p:sp>
      <p:sp>
        <p:nvSpPr>
          <p:cNvPr id="7" name="Содержимое 2"/>
          <p:cNvSpPr txBox="1">
            <a:spLocks/>
          </p:cNvSpPr>
          <p:nvPr/>
        </p:nvSpPr>
        <p:spPr>
          <a:xfrm>
            <a:off x="5808735" y="5715016"/>
            <a:ext cx="5961101" cy="714380"/>
          </a:xfrm>
          <a:prstGeom prst="rect">
            <a:avLst/>
          </a:prstGeom>
        </p:spPr>
        <p:style>
          <a:lnRef idx="1">
            <a:schemeClr val="accent5"/>
          </a:lnRef>
          <a:fillRef idx="2">
            <a:schemeClr val="accent5"/>
          </a:fillRef>
          <a:effectRef idx="1">
            <a:schemeClr val="accent5"/>
          </a:effectRef>
          <a:fontRef idx="minor">
            <a:schemeClr val="dk1"/>
          </a:fontRef>
        </p:style>
        <p:txBody>
          <a:bodyPr vert="horz">
            <a:normAutofit/>
          </a:bodyPr>
          <a:lstStyle/>
          <a:p>
            <a:pPr marL="274320" marR="0" lvl="0" indent="-274320" algn="ctr" defTabSz="914400" rtl="0" eaLnBrk="1" fontAlgn="auto" latinLnBrk="0" hangingPunct="1">
              <a:lnSpc>
                <a:spcPct val="100000"/>
              </a:lnSpc>
              <a:spcBef>
                <a:spcPct val="20000"/>
              </a:spcBef>
              <a:spcAft>
                <a:spcPts val="0"/>
              </a:spcAft>
              <a:buClr>
                <a:schemeClr val="accent3"/>
              </a:buClr>
              <a:buSzPct val="95000"/>
              <a:tabLst/>
              <a:defRPr/>
            </a:pPr>
            <a:r>
              <a:rPr lang="kk-KZ" sz="2600" dirty="0" smtClean="0"/>
              <a:t>Моно-, полисахаридтер</a:t>
            </a:r>
            <a:r>
              <a:rPr kumimoji="0" lang="kk-KZ" sz="2600" b="0" i="0" u="none" strike="noStrike" kern="1200" cap="none" spc="0" normalizeH="0" baseline="0" noProof="0" dirty="0" smtClean="0">
                <a:ln>
                  <a:noFill/>
                </a:ln>
                <a:solidFill>
                  <a:schemeClr val="dk1"/>
                </a:solidFill>
                <a:effectLst/>
                <a:uLnTx/>
                <a:uFillTx/>
                <a:latin typeface="+mn-lt"/>
                <a:ea typeface="+mn-ea"/>
                <a:cs typeface="+mn-cs"/>
              </a:rPr>
              <a:t> </a:t>
            </a:r>
            <a:endParaRPr kumimoji="0" lang="ru-RU" sz="2600" b="0" i="0" u="none" strike="noStrike" kern="1200" cap="none" spc="0" normalizeH="0" baseline="0" noProof="0" dirty="0">
              <a:ln>
                <a:noFill/>
              </a:ln>
              <a:solidFill>
                <a:schemeClr val="dk1"/>
              </a:solidFill>
              <a:effectLst/>
              <a:uLnTx/>
              <a:uFillTx/>
              <a:latin typeface="+mn-lt"/>
              <a:ea typeface="+mn-ea"/>
              <a:cs typeface="+mn-cs"/>
            </a:endParaRPr>
          </a:p>
        </p:txBody>
      </p:sp>
      <p:cxnSp>
        <p:nvCxnSpPr>
          <p:cNvPr id="9" name="Прямая соединительная линия 8"/>
          <p:cNvCxnSpPr/>
          <p:nvPr/>
        </p:nvCxnSpPr>
        <p:spPr>
          <a:xfrm rot="5400000">
            <a:off x="-1857579" y="3643050"/>
            <a:ext cx="4857784" cy="2117"/>
          </a:xfrm>
          <a:prstGeom prst="line">
            <a:avLst/>
          </a:prstGeom>
        </p:spPr>
        <p:style>
          <a:lnRef idx="3">
            <a:schemeClr val="accent5"/>
          </a:lnRef>
          <a:fillRef idx="0">
            <a:schemeClr val="accent5"/>
          </a:fillRef>
          <a:effectRef idx="2">
            <a:schemeClr val="accent5"/>
          </a:effectRef>
          <a:fontRef idx="minor">
            <a:schemeClr val="tx1"/>
          </a:fontRef>
        </p:style>
      </p:cxnSp>
      <p:cxnSp>
        <p:nvCxnSpPr>
          <p:cNvPr id="11" name="Прямая соединительная линия 10"/>
          <p:cNvCxnSpPr>
            <a:endCxn id="2" idx="1"/>
          </p:cNvCxnSpPr>
          <p:nvPr/>
        </p:nvCxnSpPr>
        <p:spPr>
          <a:xfrm flipV="1">
            <a:off x="571313" y="1214418"/>
            <a:ext cx="571355" cy="4"/>
          </a:xfrm>
          <a:prstGeom prst="line">
            <a:avLst/>
          </a:prstGeom>
        </p:spPr>
        <p:style>
          <a:lnRef idx="3">
            <a:schemeClr val="accent5"/>
          </a:lnRef>
          <a:fillRef idx="0">
            <a:schemeClr val="accent5"/>
          </a:fillRef>
          <a:effectRef idx="2">
            <a:schemeClr val="accent5"/>
          </a:effectRef>
          <a:fontRef idx="minor">
            <a:schemeClr val="tx1"/>
          </a:fontRef>
        </p:style>
      </p:cxnSp>
      <p:cxnSp>
        <p:nvCxnSpPr>
          <p:cNvPr id="15" name="Прямая со стрелкой 14"/>
          <p:cNvCxnSpPr>
            <a:endCxn id="7" idx="1"/>
          </p:cNvCxnSpPr>
          <p:nvPr/>
        </p:nvCxnSpPr>
        <p:spPr>
          <a:xfrm>
            <a:off x="571313" y="6072206"/>
            <a:ext cx="5237422"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7" name="Прямая со стрелкой 16"/>
          <p:cNvCxnSpPr/>
          <p:nvPr/>
        </p:nvCxnSpPr>
        <p:spPr>
          <a:xfrm>
            <a:off x="571313" y="5143512"/>
            <a:ext cx="3904260"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0" name="Прямая со стрелкой 19"/>
          <p:cNvCxnSpPr>
            <a:endCxn id="5" idx="1"/>
          </p:cNvCxnSpPr>
          <p:nvPr/>
        </p:nvCxnSpPr>
        <p:spPr>
          <a:xfrm>
            <a:off x="571312" y="4214818"/>
            <a:ext cx="2856776"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5" name="Прямая со стрелкой 24"/>
          <p:cNvCxnSpPr>
            <a:endCxn id="4" idx="1"/>
          </p:cNvCxnSpPr>
          <p:nvPr/>
        </p:nvCxnSpPr>
        <p:spPr>
          <a:xfrm>
            <a:off x="571313" y="3286124"/>
            <a:ext cx="1904517"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27" name="Прямая со стрелкой 26"/>
          <p:cNvCxnSpPr>
            <a:endCxn id="3" idx="1"/>
          </p:cNvCxnSpPr>
          <p:nvPr/>
        </p:nvCxnSpPr>
        <p:spPr>
          <a:xfrm>
            <a:off x="571312" y="2428868"/>
            <a:ext cx="857033" cy="1588"/>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TS10278794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oking_16x9">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oking_16x9">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miter lim="800000"/>
        </a:ln>
        <a:ln w="25400" cap="flat" cmpd="sng" algn="ctr">
          <a:solidFill>
            <a:schemeClr val="phClr"/>
          </a:solidFill>
          <a:miter lim="800000"/>
        </a:ln>
        <a:ln w="4445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spDef>
      <a:spPr/>
      <a:bodyPr rtlCol="0" anchor="ctr"/>
      <a:lstStyle>
        <a:defPPr algn="ctr">
          <a:defRPr sz="2800"/>
        </a:defPPr>
      </a:lstStyle>
      <a:style>
        <a:lnRef idx="2">
          <a:schemeClr val="accent1">
            <a:shade val="50000"/>
          </a:schemeClr>
        </a:lnRef>
        <a:fillRef idx="1">
          <a:schemeClr val="accent1"/>
        </a:fillRef>
        <a:effectRef idx="0">
          <a:schemeClr val="accent1"/>
        </a:effectRef>
        <a:fontRef idx="minor">
          <a:schemeClr val="lt1"/>
        </a:fontRef>
      </a:style>
    </a:spDef>
    <a:lnDef>
      <a:spPr>
        <a:ln w="254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800"/>
        </a:defPPr>
      </a:lstStyle>
    </a:txDef>
  </a:objectDefaults>
  <a:extraClrScheme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oking_16x9">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oking_16x9">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8CEDD5F-3E18-494C-BAA9-9C33F7C085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1401</Words>
  <Application>Microsoft Office PowerPoint</Application>
  <PresentationFormat>Произвольный</PresentationFormat>
  <Paragraphs>105</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TS102787942</vt:lpstr>
      <vt:lpstr>       3 СӨЖ. «Дәрілік  өсімдіктер –ББЗ тақырыбын «...интербелсенді әдістің бесінші ережесіне сәйкес топтық жұмыс ретінде қорғау  </vt:lpstr>
      <vt:lpstr>Слайд 2</vt:lpstr>
      <vt:lpstr>Слайд 3</vt:lpstr>
      <vt:lpstr>Слайд 4</vt:lpstr>
      <vt:lpstr>Слайд 5</vt:lpstr>
      <vt:lpstr>Слайд 6</vt:lpstr>
      <vt:lpstr>Дәрілік өсімдіктер</vt:lpstr>
      <vt:lpstr>Слайд 8</vt:lpstr>
      <vt:lpstr>Дәрілік өсімдіктерді ББЗ-ға топтастырылуы</vt:lpstr>
      <vt:lpstr>Слайд 10</vt:lpstr>
      <vt:lpstr>Алкалоидтар </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Пайдаланған әдебиеттер:</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2014-02-26T10:47:50Z</dcterms:created>
  <dcterms:modified xsi:type="dcterms:W3CDTF">2016-03-28T21:25:54Z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TC027879429991</vt:lpwstr>
  </property>
</Properties>
</file>