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6" r:id="rId2"/>
    <p:sldMasterId id="2147483680" r:id="rId3"/>
  </p:sldMasterIdLst>
  <p:notesMasterIdLst>
    <p:notesMasterId r:id="rId39"/>
  </p:notesMasterIdLst>
  <p:sldIdLst>
    <p:sldId id="259" r:id="rId4"/>
    <p:sldId id="345" r:id="rId5"/>
    <p:sldId id="342" r:id="rId6"/>
    <p:sldId id="346" r:id="rId7"/>
    <p:sldId id="347" r:id="rId8"/>
    <p:sldId id="349" r:id="rId9"/>
    <p:sldId id="434" r:id="rId10"/>
    <p:sldId id="435" r:id="rId11"/>
    <p:sldId id="436" r:id="rId12"/>
    <p:sldId id="437" r:id="rId13"/>
    <p:sldId id="438" r:id="rId14"/>
    <p:sldId id="439" r:id="rId15"/>
    <p:sldId id="440" r:id="rId16"/>
    <p:sldId id="441" r:id="rId17"/>
    <p:sldId id="442" r:id="rId18"/>
    <p:sldId id="443" r:id="rId19"/>
    <p:sldId id="444" r:id="rId20"/>
    <p:sldId id="371" r:id="rId21"/>
    <p:sldId id="372" r:id="rId22"/>
    <p:sldId id="461" r:id="rId23"/>
    <p:sldId id="462" r:id="rId24"/>
    <p:sldId id="463" r:id="rId25"/>
    <p:sldId id="464" r:id="rId26"/>
    <p:sldId id="465" r:id="rId27"/>
    <p:sldId id="466" r:id="rId28"/>
    <p:sldId id="467" r:id="rId29"/>
    <p:sldId id="468" r:id="rId30"/>
    <p:sldId id="469" r:id="rId31"/>
    <p:sldId id="470" r:id="rId32"/>
    <p:sldId id="471" r:id="rId33"/>
    <p:sldId id="472" r:id="rId34"/>
    <p:sldId id="474" r:id="rId35"/>
    <p:sldId id="432" r:id="rId36"/>
    <p:sldId id="475" r:id="rId37"/>
    <p:sldId id="433" r:id="rId38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99" userDrawn="1">
          <p15:clr>
            <a:srgbClr val="A4A3A4"/>
          </p15:clr>
        </p15:guide>
        <p15:guide id="2" pos="793" userDrawn="1">
          <p15:clr>
            <a:srgbClr val="A4A3A4"/>
          </p15:clr>
        </p15:guide>
        <p15:guide id="3" orient="horz" pos="1117" userDrawn="1">
          <p15:clr>
            <a:srgbClr val="A4A3A4"/>
          </p15:clr>
        </p15:guide>
        <p15:guide id="4" pos="3334" userDrawn="1">
          <p15:clr>
            <a:srgbClr val="A4A3A4"/>
          </p15:clr>
        </p15:guide>
        <p15:guide id="5" pos="2699" userDrawn="1">
          <p15:clr>
            <a:srgbClr val="F26B43"/>
          </p15:clr>
        </p15:guide>
        <p15:guide id="7" pos="158" userDrawn="1">
          <p15:clr>
            <a:srgbClr val="F26B43"/>
          </p15:clr>
        </p15:guide>
        <p15:guide id="8" pos="5602" userDrawn="1">
          <p15:clr>
            <a:srgbClr val="F26B43"/>
          </p15:clr>
        </p15:guide>
        <p15:guide id="9" pos="2880" userDrawn="1">
          <p15:clr>
            <a:srgbClr val="F26B43"/>
          </p15:clr>
        </p15:guide>
        <p15:guide id="10" orient="horz" pos="436" userDrawn="1">
          <p15:clr>
            <a:srgbClr val="F26B43"/>
          </p15:clr>
        </p15:guide>
        <p15:guide id="11" orient="horz" pos="2115" userDrawn="1">
          <p15:clr>
            <a:srgbClr val="F26B43"/>
          </p15:clr>
        </p15:guide>
        <p15:guide id="12" orient="horz" pos="2205" userDrawn="1">
          <p15:clr>
            <a:srgbClr val="F26B43"/>
          </p15:clr>
        </p15:guide>
        <p15:guide id="13" orient="horz" pos="4247" userDrawn="1">
          <p15:clr>
            <a:srgbClr val="F26B43"/>
          </p15:clr>
        </p15:guide>
        <p15:guide id="15" orient="horz" pos="216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6A18A"/>
    <a:srgbClr val="ABA8A3"/>
    <a:srgbClr val="C8BFB7"/>
    <a:srgbClr val="FFFBF2"/>
    <a:srgbClr val="EEEEEE"/>
    <a:srgbClr val="676D47"/>
    <a:srgbClr val="FFFFFF"/>
    <a:srgbClr val="663300"/>
    <a:srgbClr val="00421E"/>
    <a:srgbClr val="6600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434" autoAdjust="0"/>
  </p:normalViewPr>
  <p:slideViewPr>
    <p:cSldViewPr showGuides="1">
      <p:cViewPr>
        <p:scale>
          <a:sx n="70" d="100"/>
          <a:sy n="70" d="100"/>
        </p:scale>
        <p:origin x="1302" y="84"/>
      </p:cViewPr>
      <p:guideLst>
        <p:guide orient="horz" pos="799"/>
        <p:guide pos="793"/>
        <p:guide orient="horz" pos="1117"/>
        <p:guide pos="3334"/>
        <p:guide pos="2699"/>
        <p:guide pos="158"/>
        <p:guide pos="5602"/>
        <p:guide pos="2880"/>
        <p:guide orient="horz" pos="436"/>
        <p:guide orient="horz" pos="2115"/>
        <p:guide orient="horz" pos="2205"/>
        <p:guide orient="horz" pos="4247"/>
        <p:guide orient="horz"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theme" Target="theme/theme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presProps" Target="presProp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939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19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819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19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497F2F7-4F1D-453F-8DD2-8FCF6A5590D3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91940332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758272A-6CA5-44BD-B017-09ED44D8ABFD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5776044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4C48D5D-4F7C-46F9-B5AE-F9F74A2DAB73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477070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B74BE53-B94D-4DFE-9E10-1D01DA63E784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9489232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Заголовок, 1 большой объект и 2 маленьких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E4655C0-2B54-47B1-8B37-E228521206E8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17865416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520B118-82DE-4B00-8C20-9DFEEFB44FA8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54207638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7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  <a:lvl6pPr marL="1714500" indent="0" algn="ctr">
              <a:buNone/>
              <a:defRPr/>
            </a:lvl6pPr>
            <a:lvl7pPr marL="2057400" indent="0" algn="ctr">
              <a:buNone/>
              <a:defRPr/>
            </a:lvl7pPr>
            <a:lvl8pPr marL="2400300" indent="0" algn="ctr">
              <a:buNone/>
              <a:defRPr/>
            </a:lvl8pPr>
            <a:lvl9pPr marL="27432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413D4B3-E0E3-4BBF-B8DD-73F144DB3CE2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332552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45C3A56-919C-4C1C-9CB7-5429EA13FD99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230161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2"/>
            <a:ext cx="7772400" cy="1362075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CC1B7B1-D9C0-42E9-8DE4-BFEDAE945D21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493220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2"/>
            <a:ext cx="4038600" cy="4525963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2"/>
            <a:ext cx="4038600" cy="4525963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854BCD2-2F77-40B3-BA01-B3470C4D1B9A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353662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C3D41C6-392E-4E6B-8FFA-21892083D3B9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916389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26EF371-EE56-4F41-951A-97991E0E0001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14047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2E23526-891D-4404-879B-EF169526B84E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91689712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3B21B45-B453-4C58-8084-5588C8EB2009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555526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435102"/>
            <a:ext cx="3008313" cy="4691063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92C7BF0-DF1A-40D8-8BF2-17C4611FBEC2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742336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6F5CC55-5CBB-44C5-B507-8842AE34A4AE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255106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63233E5-3B5F-4BD3-893E-DA19DB840300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750764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0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0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BA2CC0E-525D-4801-A1EF-50C24B34AF73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439721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Заголовок, 1 большой объект и 2 маленьких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2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648200" y="3938590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EDE8A1E-81B5-4B2E-B1B1-96B88FC55556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503434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274640"/>
            <a:ext cx="8229600" cy="58515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9EBF0D1-4EDB-4213-80FF-E1DB76A527C3}" type="slidenum">
              <a:rPr lang="ru-RU" altLang="ru-RU">
                <a:solidFill>
                  <a:srgbClr val="000000"/>
                </a:solidFill>
              </a:rPr>
              <a:pPr/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4098380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676400"/>
            <a:ext cx="7772400" cy="18288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ru-RU" altLang="ru-RU" noProof="0" smtClean="0"/>
              <a:t>Образец заголовка</a:t>
            </a:r>
          </a:p>
        </p:txBody>
      </p:sp>
      <p:sp>
        <p:nvSpPr>
          <p:cNvPr id="56323" name="Rectangle 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charset="2"/>
              <a:buNone/>
              <a:defRPr/>
            </a:lvl1pPr>
          </a:lstStyle>
          <a:p>
            <a:pPr lvl="0"/>
            <a:r>
              <a:rPr lang="ru-RU" altLang="ru-RU" noProof="0" smtClean="0"/>
              <a:t>Образец подзаголовка</a:t>
            </a:r>
          </a:p>
        </p:txBody>
      </p:sp>
      <p:sp>
        <p:nvSpPr>
          <p:cNvPr id="56324" name="Rectangle 4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56325" name="Rectangle 5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56326" name="Rectangle 6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B576AB71-882F-714B-97C9-809EDBC8486D}" type="slidenum">
              <a:rPr lang="ru-RU" altLang="ru-RU">
                <a:solidFill>
                  <a:srgbClr val="FFFFFF"/>
                </a:solidFill>
              </a:rPr>
              <a:pPr/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9390713"/>
      </p:ext>
    </p:extLst>
  </p:cSld>
  <p:clrMapOvr>
    <a:masterClrMapping/>
  </p:clrMapOvr>
  <p:transition spd="slow"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Образец текста</a:t>
            </a:r>
          </a:p>
          <a:p>
            <a:pPr lvl="1"/>
            <a:r>
              <a:rPr lang="en-US" smtClean="0"/>
              <a:t>Второй уровень</a:t>
            </a:r>
          </a:p>
          <a:p>
            <a:pPr lvl="2"/>
            <a:r>
              <a:rPr lang="en-US" smtClean="0"/>
              <a:t>Третий уровень</a:t>
            </a:r>
          </a:p>
          <a:p>
            <a:pPr lvl="3"/>
            <a:r>
              <a:rPr lang="en-US" smtClean="0"/>
              <a:t>Четвертый уровень</a:t>
            </a:r>
          </a:p>
          <a:p>
            <a:pPr lvl="4"/>
            <a:r>
              <a:rPr lang="en-US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DFF7D04-3E8B-8F40-97FD-1755FB14BBCC}" type="slidenum">
              <a:rPr lang="ru-RU" altLang="ru-RU">
                <a:solidFill>
                  <a:srgbClr val="FFFFFF"/>
                </a:solidFill>
              </a:rPr>
              <a:pPr/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7824750"/>
      </p:ext>
    </p:extLst>
  </p:cSld>
  <p:clrMapOvr>
    <a:masterClrMapping/>
  </p:clrMapOvr>
  <p:transition spd="slow"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218905B-0F5A-CF40-BF1C-636EEFE9ED0B}" type="slidenum">
              <a:rPr lang="ru-RU" altLang="ru-RU">
                <a:solidFill>
                  <a:srgbClr val="FFFFFF"/>
                </a:solidFill>
              </a:rPr>
              <a:pPr/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9318711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EDF6719-0E94-4968-9002-CC8A3C092409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920082754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4038600" cy="4114800"/>
          </a:xfrm>
        </p:spPr>
        <p:txBody>
          <a:bodyPr/>
          <a:lstStyle/>
          <a:p>
            <a:pPr lvl="0"/>
            <a:r>
              <a:rPr lang="en-US" smtClean="0"/>
              <a:t>Образец текста</a:t>
            </a:r>
          </a:p>
          <a:p>
            <a:pPr lvl="1"/>
            <a:r>
              <a:rPr lang="en-US" smtClean="0"/>
              <a:t>Второй уровень</a:t>
            </a:r>
          </a:p>
          <a:p>
            <a:pPr lvl="2"/>
            <a:r>
              <a:rPr lang="en-US" smtClean="0"/>
              <a:t>Третий уровень</a:t>
            </a:r>
          </a:p>
          <a:p>
            <a:pPr lvl="3"/>
            <a:r>
              <a:rPr lang="en-US" smtClean="0"/>
              <a:t>Четвертый уровень</a:t>
            </a:r>
          </a:p>
          <a:p>
            <a:pPr lvl="4"/>
            <a:r>
              <a:rPr lang="en-US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4038600" cy="4114800"/>
          </a:xfrm>
        </p:spPr>
        <p:txBody>
          <a:bodyPr/>
          <a:lstStyle/>
          <a:p>
            <a:pPr lvl="0"/>
            <a:r>
              <a:rPr lang="en-US" smtClean="0"/>
              <a:t>Образец текста</a:t>
            </a:r>
          </a:p>
          <a:p>
            <a:pPr lvl="1"/>
            <a:r>
              <a:rPr lang="en-US" smtClean="0"/>
              <a:t>Второй уровень</a:t>
            </a:r>
          </a:p>
          <a:p>
            <a:pPr lvl="2"/>
            <a:r>
              <a:rPr lang="en-US" smtClean="0"/>
              <a:t>Третий уровень</a:t>
            </a:r>
          </a:p>
          <a:p>
            <a:pPr lvl="3"/>
            <a:r>
              <a:rPr lang="en-US" smtClean="0"/>
              <a:t>Четвертый уровень</a:t>
            </a:r>
          </a:p>
          <a:p>
            <a:pPr lvl="4"/>
            <a:r>
              <a:rPr lang="en-US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50E766F-305F-D243-ACCF-4EA56D0CE2AB}" type="slidenum">
              <a:rPr lang="ru-RU" altLang="ru-RU">
                <a:solidFill>
                  <a:srgbClr val="FFFFFF"/>
                </a:solidFill>
              </a:rPr>
              <a:pPr/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1273355"/>
      </p:ext>
    </p:extLst>
  </p:cSld>
  <p:clrMapOvr>
    <a:masterClrMapping/>
  </p:clrMapOvr>
  <p:transition spd="slow"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 smtClean="0"/>
              <a:t>Образец текста</a:t>
            </a:r>
          </a:p>
          <a:p>
            <a:pPr lvl="1"/>
            <a:r>
              <a:rPr lang="en-US" smtClean="0"/>
              <a:t>Второй уровень</a:t>
            </a:r>
          </a:p>
          <a:p>
            <a:pPr lvl="2"/>
            <a:r>
              <a:rPr lang="en-US" smtClean="0"/>
              <a:t>Третий уровень</a:t>
            </a:r>
          </a:p>
          <a:p>
            <a:pPr lvl="3"/>
            <a:r>
              <a:rPr lang="en-US" smtClean="0"/>
              <a:t>Четвертый уровень</a:t>
            </a:r>
          </a:p>
          <a:p>
            <a:pPr lvl="4"/>
            <a:r>
              <a:rPr lang="en-US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 smtClean="0"/>
              <a:t>Образец текста</a:t>
            </a:r>
          </a:p>
          <a:p>
            <a:pPr lvl="1"/>
            <a:r>
              <a:rPr lang="en-US" smtClean="0"/>
              <a:t>Второй уровень</a:t>
            </a:r>
          </a:p>
          <a:p>
            <a:pPr lvl="2"/>
            <a:r>
              <a:rPr lang="en-US" smtClean="0"/>
              <a:t>Третий уровень</a:t>
            </a:r>
          </a:p>
          <a:p>
            <a:pPr lvl="3"/>
            <a:r>
              <a:rPr lang="en-US" smtClean="0"/>
              <a:t>Четвертый уровень</a:t>
            </a:r>
          </a:p>
          <a:p>
            <a:pPr lvl="4"/>
            <a:r>
              <a:rPr lang="en-US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ACEC3FA-3928-CC4E-986E-7C07831CD7AC}" type="slidenum">
              <a:rPr lang="ru-RU" altLang="ru-RU">
                <a:solidFill>
                  <a:srgbClr val="FFFFFF"/>
                </a:solidFill>
              </a:rPr>
              <a:pPr/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272620"/>
      </p:ext>
    </p:extLst>
  </p:cSld>
  <p:clrMapOvr>
    <a:masterClrMapping/>
  </p:clrMapOvr>
  <p:transition spd="slow"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BF0CC9F-0766-1640-879D-5F9E2ED83457}" type="slidenum">
              <a:rPr lang="ru-RU" altLang="ru-RU">
                <a:solidFill>
                  <a:srgbClr val="FFFFFF"/>
                </a:solidFill>
              </a:rPr>
              <a:pPr/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6282633"/>
      </p:ext>
    </p:extLst>
  </p:cSld>
  <p:clrMapOvr>
    <a:masterClrMapping/>
  </p:clrMapOvr>
  <p:transition spd="slow"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7223E9F-BA00-7D42-9C8E-B7D09EBE82BD}" type="slidenum">
              <a:rPr lang="ru-RU" altLang="ru-RU">
                <a:solidFill>
                  <a:srgbClr val="FFFFFF"/>
                </a:solidFill>
              </a:rPr>
              <a:pPr/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9930070"/>
      </p:ext>
    </p:extLst>
  </p:cSld>
  <p:clrMapOvr>
    <a:masterClrMapping/>
  </p:clrMapOvr>
  <p:transition spd="slow"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Образец текста</a:t>
            </a:r>
          </a:p>
          <a:p>
            <a:pPr lvl="1"/>
            <a:r>
              <a:rPr lang="en-US" smtClean="0"/>
              <a:t>Второй уровень</a:t>
            </a:r>
          </a:p>
          <a:p>
            <a:pPr lvl="2"/>
            <a:r>
              <a:rPr lang="en-US" smtClean="0"/>
              <a:t>Третий уровень</a:t>
            </a:r>
          </a:p>
          <a:p>
            <a:pPr lvl="3"/>
            <a:r>
              <a:rPr lang="en-US" smtClean="0"/>
              <a:t>Четвертый уровень</a:t>
            </a:r>
          </a:p>
          <a:p>
            <a:pPr lvl="4"/>
            <a:r>
              <a:rPr lang="en-US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1B47D43-9ED3-D54C-A6FF-ED386BE81AB0}" type="slidenum">
              <a:rPr lang="ru-RU" altLang="ru-RU">
                <a:solidFill>
                  <a:srgbClr val="FFFFFF"/>
                </a:solidFill>
              </a:rPr>
              <a:pPr/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8791982"/>
      </p:ext>
    </p:extLst>
  </p:cSld>
  <p:clrMapOvr>
    <a:masterClrMapping/>
  </p:clrMapOvr>
  <p:transition spd="slow"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13A281A-4D5D-C343-ADC1-2E858CC5AA4E}" type="slidenum">
              <a:rPr lang="ru-RU" altLang="ru-RU">
                <a:solidFill>
                  <a:srgbClr val="FFFFFF"/>
                </a:solidFill>
              </a:rPr>
              <a:pPr/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6492590"/>
      </p:ext>
    </p:extLst>
  </p:cSld>
  <p:clrMapOvr>
    <a:masterClrMapping/>
  </p:clrMapOvr>
  <p:transition spd="slow"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.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Образец текста</a:t>
            </a:r>
          </a:p>
          <a:p>
            <a:pPr lvl="1"/>
            <a:r>
              <a:rPr lang="en-US" smtClean="0"/>
              <a:t>Второй уровень</a:t>
            </a:r>
          </a:p>
          <a:p>
            <a:pPr lvl="2"/>
            <a:r>
              <a:rPr lang="en-US" smtClean="0"/>
              <a:t>Третий уровень</a:t>
            </a:r>
          </a:p>
          <a:p>
            <a:pPr lvl="3"/>
            <a:r>
              <a:rPr lang="en-US" smtClean="0"/>
              <a:t>Четвертый уровень</a:t>
            </a:r>
          </a:p>
          <a:p>
            <a:pPr lvl="4"/>
            <a:r>
              <a:rPr lang="en-US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E2C235E-23DC-DC48-9D15-04D3F87C6A36}" type="slidenum">
              <a:rPr lang="ru-RU" altLang="ru-RU">
                <a:solidFill>
                  <a:srgbClr val="FFFFFF"/>
                </a:solidFill>
              </a:rPr>
              <a:pPr/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2860947"/>
      </p:ext>
    </p:extLst>
  </p:cSld>
  <p:clrMapOvr>
    <a:masterClrMapping/>
  </p:clrMapOvr>
  <p:transition spd="slow"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. загол.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381000"/>
            <a:ext cx="2057400" cy="5715000"/>
          </a:xfrm>
        </p:spPr>
        <p:txBody>
          <a:bodyPr vert="eaVert"/>
          <a:lstStyle/>
          <a:p>
            <a:r>
              <a:rPr lang="en-US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019800" cy="5715000"/>
          </a:xfrm>
        </p:spPr>
        <p:txBody>
          <a:bodyPr vert="eaVert"/>
          <a:lstStyle/>
          <a:p>
            <a:pPr lvl="0"/>
            <a:r>
              <a:rPr lang="en-US" smtClean="0"/>
              <a:t>Образец текста</a:t>
            </a:r>
          </a:p>
          <a:p>
            <a:pPr lvl="1"/>
            <a:r>
              <a:rPr lang="en-US" smtClean="0"/>
              <a:t>Второй уровень</a:t>
            </a:r>
          </a:p>
          <a:p>
            <a:pPr lvl="2"/>
            <a:r>
              <a:rPr lang="en-US" smtClean="0"/>
              <a:t>Третий уровень</a:t>
            </a:r>
          </a:p>
          <a:p>
            <a:pPr lvl="3"/>
            <a:r>
              <a:rPr lang="en-US" smtClean="0"/>
              <a:t>Четвертый уровень</a:t>
            </a:r>
          </a:p>
          <a:p>
            <a:pPr lvl="4"/>
            <a:r>
              <a:rPr lang="en-US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AE875AE-CD58-EB4D-97E4-0ED187D7E9EF}" type="slidenum">
              <a:rPr lang="ru-RU" altLang="ru-RU">
                <a:solidFill>
                  <a:srgbClr val="FFFFFF"/>
                </a:solidFill>
              </a:rPr>
              <a:pPr/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2898243"/>
      </p:ext>
    </p:extLst>
  </p:cSld>
  <p:clrMapOvr>
    <a:masterClrMapping/>
  </p:clrMapOvr>
  <p:transition spd="slow"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1371600"/>
          </a:xfrm>
        </p:spPr>
        <p:txBody>
          <a:bodyPr/>
          <a:lstStyle/>
          <a:p>
            <a:r>
              <a:rPr lang="en-US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981200"/>
            <a:ext cx="4038600" cy="4114800"/>
          </a:xfrm>
        </p:spPr>
        <p:txBody>
          <a:bodyPr/>
          <a:lstStyle/>
          <a:p>
            <a:pPr lvl="0"/>
            <a:r>
              <a:rPr lang="en-US" smtClean="0"/>
              <a:t>Образец текста</a:t>
            </a:r>
          </a:p>
          <a:p>
            <a:pPr lvl="1"/>
            <a:r>
              <a:rPr lang="en-US" smtClean="0"/>
              <a:t>Второй уровень</a:t>
            </a:r>
          </a:p>
          <a:p>
            <a:pPr lvl="2"/>
            <a:r>
              <a:rPr lang="en-US" smtClean="0"/>
              <a:t>Третий уровень</a:t>
            </a:r>
          </a:p>
          <a:p>
            <a:pPr lvl="3"/>
            <a:r>
              <a:rPr lang="en-US" smtClean="0"/>
              <a:t>Четвертый уровень</a:t>
            </a:r>
          </a:p>
          <a:p>
            <a:pPr lvl="4"/>
            <a:r>
              <a:rPr lang="en-US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4038600" cy="4114800"/>
          </a:xfrm>
        </p:spPr>
        <p:txBody>
          <a:bodyPr/>
          <a:lstStyle/>
          <a:p>
            <a:pPr lvl="0"/>
            <a:r>
              <a:rPr lang="en-US" smtClean="0"/>
              <a:t>Образец текста</a:t>
            </a:r>
          </a:p>
          <a:p>
            <a:pPr lvl="1"/>
            <a:r>
              <a:rPr lang="en-US" smtClean="0"/>
              <a:t>Второй уровень</a:t>
            </a:r>
          </a:p>
          <a:p>
            <a:pPr lvl="2"/>
            <a:r>
              <a:rPr lang="en-US" smtClean="0"/>
              <a:t>Третий уровень</a:t>
            </a:r>
          </a:p>
          <a:p>
            <a:pPr lvl="3"/>
            <a:r>
              <a:rPr lang="en-US" smtClean="0"/>
              <a:t>Четвертый уровень</a:t>
            </a:r>
          </a:p>
          <a:p>
            <a:pPr lvl="4"/>
            <a:r>
              <a:rPr lang="en-US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BC0978CF-BA82-4B48-99E3-69A1D85DF7A7}" type="slidenum">
              <a:rPr lang="ru-RU" altLang="ru-RU">
                <a:solidFill>
                  <a:srgbClr val="FFFFFF"/>
                </a:solidFill>
              </a:rPr>
              <a:pPr/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0801677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003114B-046A-49B8-A496-C08519B80CCE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859495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8470911-45A9-4AD6-9A44-D1F9B50BBF6F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5378404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BC3C28A-2A5C-41FB-B2DC-B5E78A444ADB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7207108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C774FB2-D6E7-4BCB-B703-FD4315FA4787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9415684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48652C1-B317-4ABE-94EF-5B701E1FE1FE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1717882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3630992-F840-4C13-BB53-6A54ED54BFFA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5382885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13" Type="http://schemas.openxmlformats.org/officeDocument/2006/relationships/slideLayout" Target="../slideLayouts/slideLayout26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slideLayout" Target="../slideLayouts/slideLayout25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5" Type="http://schemas.openxmlformats.org/officeDocument/2006/relationships/image" Target="../media/image2.jpg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Relationship Id="rId1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4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9.xml"/><Relationship Id="rId7" Type="http://schemas.openxmlformats.org/officeDocument/2006/relationships/slideLayout" Target="../slideLayouts/slideLayout33.xml"/><Relationship Id="rId12" Type="http://schemas.openxmlformats.org/officeDocument/2006/relationships/slideLayout" Target="../slideLayouts/slideLayout38.xml"/><Relationship Id="rId2" Type="http://schemas.openxmlformats.org/officeDocument/2006/relationships/slideLayout" Target="../slideLayouts/slideLayout28.xml"/><Relationship Id="rId1" Type="http://schemas.openxmlformats.org/officeDocument/2006/relationships/slideLayout" Target="../slideLayouts/slideLayout27.xml"/><Relationship Id="rId6" Type="http://schemas.openxmlformats.org/officeDocument/2006/relationships/slideLayout" Target="../slideLayouts/slideLayout32.xml"/><Relationship Id="rId11" Type="http://schemas.openxmlformats.org/officeDocument/2006/relationships/slideLayout" Target="../slideLayouts/slideLayout37.xml"/><Relationship Id="rId5" Type="http://schemas.openxmlformats.org/officeDocument/2006/relationships/slideLayout" Target="../slideLayouts/slideLayout31.xml"/><Relationship Id="rId10" Type="http://schemas.openxmlformats.org/officeDocument/2006/relationships/slideLayout" Target="../slideLayouts/slideLayout36.xml"/><Relationship Id="rId4" Type="http://schemas.openxmlformats.org/officeDocument/2006/relationships/slideLayout" Target="../slideLayouts/slideLayout30.xml"/><Relationship Id="rId9" Type="http://schemas.openxmlformats.org/officeDocument/2006/relationships/slideLayout" Target="../slideLayouts/slideLayout35.xml"/><Relationship Id="rId1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A993EA72-5B0B-4D3D-A859-217D982BBAED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4" r:id="rId2"/>
    <p:sldLayoutId id="2147483663" r:id="rId3"/>
    <p:sldLayoutId id="2147483662" r:id="rId4"/>
    <p:sldLayoutId id="2147483661" r:id="rId5"/>
    <p:sldLayoutId id="2147483660" r:id="rId6"/>
    <p:sldLayoutId id="2147483659" r:id="rId7"/>
    <p:sldLayoutId id="2147483658" r:id="rId8"/>
    <p:sldLayoutId id="2147483657" r:id="rId9"/>
    <p:sldLayoutId id="2147483656" r:id="rId10"/>
    <p:sldLayoutId id="2147483655" r:id="rId11"/>
    <p:sldLayoutId id="2147483654" r:id="rId12"/>
    <p:sldLayoutId id="2147483653" r:id="rId13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5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2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50">
                <a:latin typeface="Arial" charset="0"/>
              </a:defRPr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50">
                <a:latin typeface="Arial" charset="0"/>
              </a:defRPr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50"/>
            </a:lvl1pPr>
          </a:lstStyle>
          <a:p>
            <a:fld id="{C8619330-2314-434A-9F45-F96104692B8F}" type="slidenum">
              <a:rPr lang="ru-RU" altLang="ru-RU" smtClean="0">
                <a:solidFill>
                  <a:srgbClr val="000000"/>
                </a:solidFill>
                <a:latin typeface="Arial"/>
              </a:rPr>
              <a:pPr/>
              <a:t>‹#›</a:t>
            </a:fld>
            <a:endParaRPr lang="ru-RU" altLang="ru-RU" smtClean="0">
              <a:solidFill>
                <a:srgbClr val="000000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0300173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  <p:sldLayoutId id="2147483668" r:id="rId2"/>
    <p:sldLayoutId id="2147483669" r:id="rId3"/>
    <p:sldLayoutId id="2147483670" r:id="rId4"/>
    <p:sldLayoutId id="2147483671" r:id="rId5"/>
    <p:sldLayoutId id="2147483672" r:id="rId6"/>
    <p:sldLayoutId id="2147483673" r:id="rId7"/>
    <p:sldLayoutId id="2147483674" r:id="rId8"/>
    <p:sldLayoutId id="2147483675" r:id="rId9"/>
    <p:sldLayoutId id="2147483676" r:id="rId10"/>
    <p:sldLayoutId id="2147483677" r:id="rId11"/>
    <p:sldLayoutId id="2147483678" r:id="rId12"/>
    <p:sldLayoutId id="2147483679" r:id="rId13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</a:defRPr>
      </a:lvl5pPr>
      <a:lvl6pPr marL="342900" algn="ctr" rtl="0" fontAlgn="base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</a:defRPr>
      </a:lvl6pPr>
      <a:lvl7pPr marL="685800" algn="ctr" rtl="0" fontAlgn="base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</a:defRPr>
      </a:lvl7pPr>
      <a:lvl8pPr marL="1028700" algn="ctr" rtl="0" fontAlgn="base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</a:defRPr>
      </a:lvl8pPr>
      <a:lvl9pPr marL="1371600" algn="ctr" rtl="0" fontAlgn="base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Arial" charset="0"/>
        </a:defRPr>
      </a:lvl9pPr>
    </p:titleStyle>
    <p:bodyStyle>
      <a:lvl1pPr marL="257175" indent="-257175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214313" algn="l" rtl="0" eaLnBrk="0" fontAlgn="base" hangingPunct="0">
        <a:spcBef>
          <a:spcPct val="20000"/>
        </a:spcBef>
        <a:spcAft>
          <a:spcPct val="0"/>
        </a:spcAft>
        <a:buChar char="–"/>
        <a:defRPr sz="2100">
          <a:solidFill>
            <a:schemeClr val="tx1"/>
          </a:solidFill>
          <a:latin typeface="+mn-lt"/>
        </a:defRPr>
      </a:lvl2pPr>
      <a:lvl3pPr marL="857250" indent="-171450" algn="l" rtl="0" eaLnBrk="0" fontAlgn="base" hangingPunct="0">
        <a:spcBef>
          <a:spcPct val="20000"/>
        </a:spcBef>
        <a:spcAft>
          <a:spcPct val="0"/>
        </a:spcAft>
        <a:buChar char="•"/>
        <a:defRPr sz="1800">
          <a:solidFill>
            <a:schemeClr val="tx1"/>
          </a:solidFill>
          <a:latin typeface="+mn-lt"/>
        </a:defRPr>
      </a:lvl3pPr>
      <a:lvl4pPr marL="1200150" indent="-171450" algn="l" rtl="0" eaLnBrk="0" fontAlgn="base" hangingPunct="0">
        <a:spcBef>
          <a:spcPct val="20000"/>
        </a:spcBef>
        <a:spcAft>
          <a:spcPct val="0"/>
        </a:spcAft>
        <a:buChar char="–"/>
        <a:defRPr sz="1500">
          <a:solidFill>
            <a:schemeClr val="tx1"/>
          </a:solidFill>
          <a:latin typeface="+mn-lt"/>
        </a:defRPr>
      </a:lvl4pPr>
      <a:lvl5pPr marL="1543050" indent="-171450" algn="l" rtl="0" eaLnBrk="0" fontAlgn="base" hangingPunct="0">
        <a:spcBef>
          <a:spcPct val="20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</a:defRPr>
      </a:lvl5pPr>
      <a:lvl6pPr marL="1885950" indent="-171450" algn="l" rtl="0" fontAlgn="base">
        <a:spcBef>
          <a:spcPct val="20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</a:defRPr>
      </a:lvl6pPr>
      <a:lvl7pPr marL="2228850" indent="-171450" algn="l" rtl="0" fontAlgn="base">
        <a:spcBef>
          <a:spcPct val="20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</a:defRPr>
      </a:lvl7pPr>
      <a:lvl8pPr marL="2571750" indent="-171450" algn="l" rtl="0" fontAlgn="base">
        <a:spcBef>
          <a:spcPct val="20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</a:defRPr>
      </a:lvl8pPr>
      <a:lvl9pPr marL="2914650" indent="-171450" algn="l" rtl="0" fontAlgn="base">
        <a:spcBef>
          <a:spcPct val="20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381000"/>
            <a:ext cx="8229600" cy="137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</a:p>
        </p:txBody>
      </p:sp>
      <p:sp>
        <p:nvSpPr>
          <p:cNvPr id="5529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981200"/>
            <a:ext cx="82296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  <p:sp>
        <p:nvSpPr>
          <p:cNvPr id="5530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4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1pPr>
          </a:lstStyle>
          <a:p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5530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4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1pPr>
          </a:lstStyle>
          <a:p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5530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4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1pPr>
          </a:lstStyle>
          <a:p>
            <a:fld id="{0D7A88E4-5991-944F-9951-3D7653573B5F}" type="slidenum">
              <a:rPr lang="ru-RU" altLang="ru-RU">
                <a:solidFill>
                  <a:srgbClr val="FFFFFF"/>
                </a:solidFill>
              </a:rPr>
              <a:pPr/>
              <a:t>‹#›</a:t>
            </a:fld>
            <a:endParaRPr lang="ru-RU" altLang="ru-RU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7691319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3681" r:id="rId1"/>
    <p:sldLayoutId id="2147483682" r:id="rId2"/>
    <p:sldLayoutId id="2147483683" r:id="rId3"/>
    <p:sldLayoutId id="2147483684" r:id="rId4"/>
    <p:sldLayoutId id="2147483685" r:id="rId5"/>
    <p:sldLayoutId id="2147483686" r:id="rId6"/>
    <p:sldLayoutId id="2147483687" r:id="rId7"/>
    <p:sldLayoutId id="2147483688" r:id="rId8"/>
    <p:sldLayoutId id="2147483689" r:id="rId9"/>
    <p:sldLayoutId id="2147483690" r:id="rId10"/>
    <p:sldLayoutId id="2147483691" r:id="rId11"/>
    <p:sldLayoutId id="2147483692" r:id="rId12"/>
  </p:sldLayoutIdLst>
  <p:transition spd="slow"/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charset="2"/>
        <a:buChar char="n"/>
        <a:defRPr sz="3200" kern="1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5000"/>
        <a:buFont typeface="Wingdings" charset="2"/>
        <a:buChar char="n"/>
        <a:defRPr sz="2800" kern="1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charset="2"/>
        <a:buChar char="n"/>
        <a:defRPr sz="2400" kern="1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5000"/>
        <a:buFont typeface="Wingdings" charset="2"/>
        <a:buChar char="n"/>
        <a:defRPr sz="2000" kern="1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charset="2"/>
        <a:buChar char="n"/>
        <a:defRPr sz="2000" kern="1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0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0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0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slideLayout" Target="../slideLayouts/slideLayout20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11.png"/><Relationship Id="rId4" Type="http://schemas.openxmlformats.org/officeDocument/2006/relationships/oleObject" Target="../embeddings/oleObject1.bin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0.xml"/><Relationship Id="rId4" Type="http://schemas.openxmlformats.org/officeDocument/2006/relationships/image" Target="../media/image15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0.xml"/><Relationship Id="rId4" Type="http://schemas.openxmlformats.org/officeDocument/2006/relationships/image" Target="../media/image18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0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0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0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0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0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0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2"/>
          <p:cNvSpPr txBox="1">
            <a:spLocks noChangeArrowheads="1"/>
          </p:cNvSpPr>
          <p:nvPr/>
        </p:nvSpPr>
        <p:spPr bwMode="auto">
          <a:xfrm>
            <a:off x="0" y="1385888"/>
            <a:ext cx="9144000" cy="1152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/>
            </a:r>
            <a:br>
              <a:rPr kumimoji="0" lang="en-US" sz="4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kumimoji="0" lang="en-US" sz="4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/>
            </a:r>
            <a:br>
              <a:rPr kumimoji="0" lang="en-US" sz="4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kumimoji="0" lang="en-US" sz="4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        </a:t>
            </a:r>
            <a:br>
              <a:rPr kumimoji="0" lang="en-US" sz="4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kumimoji="0" lang="en-US" sz="4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	</a:t>
            </a:r>
            <a:r>
              <a:rPr kumimoji="0" 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	 </a:t>
            </a:r>
            <a:r>
              <a:rPr kumimoji="0" lang="en-US" sz="4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/>
            </a:r>
            <a:br>
              <a:rPr kumimoji="0" lang="en-US" sz="4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kumimoji="0" lang="en-US" sz="4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/>
            </a:r>
            <a:br>
              <a:rPr kumimoji="0" lang="en-US" sz="4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kumimoji="0" lang="ru-RU" sz="4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Тема </a:t>
            </a: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№3</a:t>
            </a: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/>
            </a:r>
            <a:b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endParaRPr kumimoji="0" lang="ru-RU" sz="3200" b="1" i="0" u="none" strike="noStrike" kern="120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4" name="Rectangle 3"/>
          <p:cNvSpPr txBox="1">
            <a:spLocks noChangeArrowheads="1"/>
          </p:cNvSpPr>
          <p:nvPr/>
        </p:nvSpPr>
        <p:spPr bwMode="auto">
          <a:xfrm>
            <a:off x="0" y="3568700"/>
            <a:ext cx="9144000" cy="3289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ctr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charset="2"/>
              <a:buNone/>
              <a:defRPr sz="3200" kern="12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5000"/>
              <a:buFont typeface="Wingdings" charset="2"/>
              <a:buChar char="n"/>
              <a:defRPr sz="2800" kern="12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charset="2"/>
              <a:buChar char="n"/>
              <a:defRPr sz="2400" kern="12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5000"/>
              <a:buFont typeface="Wingdings" charset="2"/>
              <a:buChar char="n"/>
              <a:defRPr sz="2000" kern="12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Wingdings" charset="2"/>
              <a:buChar char="n"/>
              <a:defRPr sz="2000" kern="12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ОРГАНИЗАЦИЯ И ВООРУЖЕНИЕ ПОДРАЗДЕЛЕНИЙ СУХОПУТНЫХ ВОЙСК</a:t>
            </a:r>
            <a:endParaRPr lang="en-US" sz="12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Занятие №3. </a:t>
            </a:r>
          </a:p>
          <a:p>
            <a:r>
              <a:rPr lang="ru-RU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Организация, вооружение и тактика действий подразделений армий иностранных государств</a:t>
            </a:r>
            <a:endParaRPr lang="ru-RU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70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258888" y="0"/>
            <a:ext cx="7885112" cy="1773238"/>
          </a:xfrm>
        </p:spPr>
        <p:txBody>
          <a:bodyPr anchor="t"/>
          <a:lstStyle/>
          <a:p>
            <a:r>
              <a:rPr lang="ru-RU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Танковая рота армии США </a:t>
            </a:r>
            <a:br>
              <a:rPr lang="ru-RU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ru-RU" sz="1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организационно входит в состав танкового батальона, является основным боевым подразделением</a:t>
            </a:r>
            <a:r>
              <a:rPr lang="ru-RU" sz="1800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/>
            </a:r>
            <a:br>
              <a:rPr lang="ru-RU" sz="1800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ru-RU" sz="300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/>
            </a:r>
            <a:br>
              <a:rPr lang="ru-RU" sz="300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ru-RU" sz="16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Рота состоит из управления, трех танковых </a:t>
            </a:r>
            <a:r>
              <a:rPr lang="ru-RU" sz="16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взводов</a:t>
            </a:r>
            <a:endParaRPr lang="ru-RU" sz="1600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graphicFrame>
        <p:nvGraphicFramePr>
          <p:cNvPr id="4" name="Group 48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82198915"/>
              </p:ext>
            </p:extLst>
          </p:nvPr>
        </p:nvGraphicFramePr>
        <p:xfrm>
          <a:off x="1258889" y="1773239"/>
          <a:ext cx="7885110" cy="5084761"/>
        </p:xfrm>
        <a:graphic>
          <a:graphicData uri="http://schemas.openxmlformats.org/drawingml/2006/table">
            <a:tbl>
              <a:tblPr/>
              <a:tblGrid>
                <a:gridCol w="2881063"/>
                <a:gridCol w="1224136"/>
                <a:gridCol w="1008112"/>
                <a:gridCol w="1296144"/>
                <a:gridCol w="1475655"/>
              </a:tblGrid>
              <a:tr h="423730">
                <a:tc rowSpan="2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cs typeface="Times New Roman" panose="02020603050405020304" pitchFamily="18" charset="0"/>
                        </a:rPr>
                        <a:t>Личный состав, основное вооружение</a:t>
                      </a:r>
                      <a:endParaRPr kumimoji="0" lang="ru-RU" altLang="ru-RU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>
                        <a:lumMod val="85000"/>
                        <a:lumOff val="15000"/>
                      </a:schemeClr>
                    </a:solidFill>
                  </a:tcPr>
                </a:tc>
                <a:tc gridSpan="2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Управление роты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>
                        <a:lumMod val="85000"/>
                        <a:lumOff val="1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Три танковых взвода, в каждом</a:t>
                      </a:r>
                      <a:endParaRPr kumimoji="0" lang="ru-RU" altLang="ru-RU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>
                        <a:lumMod val="85000"/>
                        <a:lumOff val="15000"/>
                      </a:schemeClr>
                    </a:solidFill>
                  </a:tcPr>
                </a:tc>
                <a:tc rowSpan="2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Итого в роте</a:t>
                      </a:r>
                      <a:endParaRPr kumimoji="0" lang="ru-RU" altLang="ru-RU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>
                        <a:lumMod val="85000"/>
                        <a:lumOff val="15000"/>
                      </a:schemeClr>
                    </a:solidFill>
                  </a:tcPr>
                </a:tc>
              </a:tr>
              <a:tr h="98998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секция управления</a:t>
                      </a:r>
                      <a:endParaRPr kumimoji="0" lang="ru-RU" altLang="ru-RU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>
                        <a:lumMod val="85000"/>
                        <a:lumOff val="1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ремонтная секция</a:t>
                      </a:r>
                      <a:endParaRPr kumimoji="0" lang="ru-RU" altLang="ru-RU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>
                        <a:lumMod val="85000"/>
                        <a:lumOff val="1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23730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cs typeface="Times New Roman" panose="02020603050405020304" pitchFamily="18" charset="0"/>
                        </a:rPr>
                        <a:t>Личный состав</a:t>
                      </a:r>
                      <a:endParaRPr kumimoji="0" lang="ru-RU" altLang="ru-RU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>
                        <a:lumMod val="85000"/>
                        <a:lumOff val="1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cs typeface="Times New Roman" panose="02020603050405020304" pitchFamily="18" charset="0"/>
                        </a:rPr>
                        <a:t>17</a:t>
                      </a:r>
                      <a:endParaRPr kumimoji="0" lang="ru-RU" alt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cs typeface="Times New Roman" panose="02020603050405020304" pitchFamily="18" charset="0"/>
                        </a:rPr>
                        <a:t>13</a:t>
                      </a:r>
                      <a:endParaRPr kumimoji="0" lang="ru-RU" alt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cs typeface="Times New Roman" panose="02020603050405020304" pitchFamily="18" charset="0"/>
                        </a:rPr>
                        <a:t>20</a:t>
                      </a:r>
                      <a:endParaRPr kumimoji="0" lang="ru-RU" alt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cs typeface="Times New Roman" panose="02020603050405020304" pitchFamily="18" charset="0"/>
                        </a:rPr>
                        <a:t>90</a:t>
                      </a:r>
                      <a:endParaRPr kumimoji="0" lang="ru-RU" alt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50000"/>
                      </a:schemeClr>
                    </a:solidFill>
                  </a:tcPr>
                </a:tc>
              </a:tr>
              <a:tr h="423730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cs typeface="Times New Roman" panose="02020603050405020304" pitchFamily="18" charset="0"/>
                        </a:rPr>
                        <a:t>Танки М60А1 (М60А3)</a:t>
                      </a:r>
                      <a:endParaRPr kumimoji="0" lang="ru-RU" altLang="ru-RU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>
                        <a:lumMod val="85000"/>
                        <a:lumOff val="1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cs typeface="Times New Roman" panose="02020603050405020304" pitchFamily="18" charset="0"/>
                        </a:rPr>
                        <a:t>2</a:t>
                      </a:r>
                      <a:endParaRPr kumimoji="0" lang="ru-RU" alt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cs typeface="Times New Roman" panose="02020603050405020304" pitchFamily="18" charset="0"/>
                        </a:rPr>
                        <a:t>—</a:t>
                      </a:r>
                      <a:endParaRPr kumimoji="0" lang="ru-RU" alt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cs typeface="Times New Roman" panose="02020603050405020304" pitchFamily="18" charset="0"/>
                        </a:rPr>
                        <a:t>5</a:t>
                      </a:r>
                      <a:endParaRPr kumimoji="0" lang="ru-RU" alt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cs typeface="Times New Roman" panose="02020603050405020304" pitchFamily="18" charset="0"/>
                        </a:rPr>
                        <a:t>17</a:t>
                      </a:r>
                      <a:endParaRPr kumimoji="0" lang="ru-RU" alt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50000"/>
                      </a:schemeClr>
                    </a:solidFill>
                  </a:tcPr>
                </a:tc>
              </a:tr>
              <a:tr h="423730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cs typeface="Times New Roman" panose="02020603050405020304" pitchFamily="18" charset="0"/>
                        </a:rPr>
                        <a:t>БТР М113А1</a:t>
                      </a:r>
                      <a:endParaRPr kumimoji="0" lang="ru-RU" altLang="ru-RU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>
                        <a:lumMod val="85000"/>
                        <a:lumOff val="1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cs typeface="Times New Roman" panose="02020603050405020304" pitchFamily="18" charset="0"/>
                        </a:rPr>
                        <a:t>—</a:t>
                      </a:r>
                      <a:endParaRPr kumimoji="0" lang="ru-RU" alt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cs typeface="Times New Roman" panose="02020603050405020304" pitchFamily="18" charset="0"/>
                        </a:rPr>
                        <a:t>1</a:t>
                      </a:r>
                      <a:endParaRPr kumimoji="0" lang="ru-RU" alt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cs typeface="Times New Roman" panose="02020603050405020304" pitchFamily="18" charset="0"/>
                        </a:rPr>
                        <a:t>—</a:t>
                      </a:r>
                      <a:endParaRPr kumimoji="0" lang="ru-RU" alt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cs typeface="Times New Roman" panose="02020603050405020304" pitchFamily="18" charset="0"/>
                        </a:rPr>
                        <a:t>1</a:t>
                      </a:r>
                      <a:endParaRPr kumimoji="0" lang="ru-RU" alt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50000"/>
                      </a:schemeClr>
                    </a:solidFill>
                  </a:tcPr>
                </a:tc>
              </a:tr>
              <a:tr h="704933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cs typeface="Times New Roman" panose="02020603050405020304" pitchFamily="18" charset="0"/>
                        </a:rPr>
                        <a:t>5,56-мм автоматические винтовки М16А1</a:t>
                      </a:r>
                      <a:endParaRPr kumimoji="0" lang="ru-RU" altLang="ru-RU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>
                        <a:lumMod val="85000"/>
                        <a:lumOff val="1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cs typeface="Times New Roman" panose="02020603050405020304" pitchFamily="18" charset="0"/>
                        </a:rPr>
                        <a:t>7</a:t>
                      </a:r>
                      <a:endParaRPr kumimoji="0" lang="ru-RU" alt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cs typeface="Times New Roman" panose="02020603050405020304" pitchFamily="18" charset="0"/>
                        </a:rPr>
                        <a:t>11</a:t>
                      </a:r>
                      <a:endParaRPr kumimoji="0" lang="ru-RU" alt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cs typeface="Times New Roman" panose="02020603050405020304" pitchFamily="18" charset="0"/>
                        </a:rPr>
                        <a:t>—</a:t>
                      </a:r>
                      <a:endParaRPr kumimoji="0" lang="ru-RU" alt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cs typeface="Times New Roman" panose="02020603050405020304" pitchFamily="18" charset="0"/>
                        </a:rPr>
                        <a:t>18</a:t>
                      </a:r>
                      <a:endParaRPr kumimoji="0" lang="ru-RU" alt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50000"/>
                      </a:schemeClr>
                    </a:solidFill>
                  </a:tcPr>
                </a:tc>
              </a:tr>
              <a:tr h="423730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cs typeface="Times New Roman" panose="02020603050405020304" pitchFamily="18" charset="0"/>
                        </a:rPr>
                        <a:t>11,43-мм пистолеты «Кольт»</a:t>
                      </a:r>
                      <a:endParaRPr kumimoji="0" lang="ru-RU" altLang="ru-RU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>
                        <a:lumMod val="85000"/>
                        <a:lumOff val="1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cs typeface="Times New Roman" panose="02020603050405020304" pitchFamily="18" charset="0"/>
                        </a:rPr>
                        <a:t>8</a:t>
                      </a:r>
                      <a:endParaRPr kumimoji="0" lang="ru-RU" alt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cs typeface="Times New Roman" panose="02020603050405020304" pitchFamily="18" charset="0"/>
                        </a:rPr>
                        <a:t>4</a:t>
                      </a:r>
                      <a:endParaRPr kumimoji="0" lang="ru-RU" alt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cs typeface="Times New Roman" panose="02020603050405020304" pitchFamily="18" charset="0"/>
                        </a:rPr>
                        <a:t>20</a:t>
                      </a:r>
                      <a:endParaRPr kumimoji="0" lang="ru-RU" alt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cs typeface="Times New Roman" panose="02020603050405020304" pitchFamily="18" charset="0"/>
                        </a:rPr>
                        <a:t>72</a:t>
                      </a:r>
                      <a:endParaRPr kumimoji="0" lang="ru-RU" alt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50000"/>
                      </a:schemeClr>
                    </a:solidFill>
                  </a:tcPr>
                </a:tc>
              </a:tr>
              <a:tr h="423730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cs typeface="Times New Roman" panose="02020603050405020304" pitchFamily="18" charset="0"/>
                        </a:rPr>
                        <a:t>11,43-мм пистолеты-пулеметы</a:t>
                      </a:r>
                      <a:endParaRPr kumimoji="0" lang="ru-RU" altLang="ru-RU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>
                        <a:lumMod val="85000"/>
                        <a:lumOff val="1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cs typeface="Times New Roman" panose="02020603050405020304" pitchFamily="18" charset="0"/>
                        </a:rPr>
                        <a:t>4</a:t>
                      </a:r>
                      <a:endParaRPr kumimoji="0" lang="ru-RU" alt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cs typeface="Times New Roman" panose="02020603050405020304" pitchFamily="18" charset="0"/>
                        </a:rPr>
                        <a:t>2</a:t>
                      </a:r>
                      <a:endParaRPr kumimoji="0" lang="ru-RU" alt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cs typeface="Times New Roman" panose="02020603050405020304" pitchFamily="18" charset="0"/>
                        </a:rPr>
                        <a:t>10</a:t>
                      </a:r>
                      <a:endParaRPr kumimoji="0" lang="ru-RU" alt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cs typeface="Times New Roman" panose="02020603050405020304" pitchFamily="18" charset="0"/>
                        </a:rPr>
                        <a:t>36</a:t>
                      </a:r>
                      <a:endParaRPr kumimoji="0" lang="ru-RU" alt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50000"/>
                      </a:schemeClr>
                    </a:solidFill>
                  </a:tcPr>
                </a:tc>
              </a:tr>
              <a:tr h="423730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cs typeface="Times New Roman" panose="02020603050405020304" pitchFamily="18" charset="0"/>
                        </a:rPr>
                        <a:t>Автомобили</a:t>
                      </a:r>
                      <a:endParaRPr kumimoji="0" lang="ru-RU" altLang="ru-RU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>
                        <a:lumMod val="85000"/>
                        <a:lumOff val="1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cs typeface="Times New Roman" panose="02020603050405020304" pitchFamily="18" charset="0"/>
                        </a:rPr>
                        <a:t>3</a:t>
                      </a:r>
                      <a:endParaRPr kumimoji="0" lang="ru-RU" alt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cs typeface="Times New Roman" panose="02020603050405020304" pitchFamily="18" charset="0"/>
                        </a:rPr>
                        <a:t>2</a:t>
                      </a:r>
                      <a:endParaRPr kumimoji="0" lang="ru-RU" alt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cs typeface="Times New Roman" panose="02020603050405020304" pitchFamily="18" charset="0"/>
                        </a:rPr>
                        <a:t>—</a:t>
                      </a:r>
                      <a:endParaRPr kumimoji="0" lang="ru-RU" alt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cs typeface="Times New Roman" panose="02020603050405020304" pitchFamily="18" charset="0"/>
                        </a:rPr>
                        <a:t>5</a:t>
                      </a:r>
                      <a:endParaRPr kumimoji="0" lang="ru-RU" alt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50000"/>
                      </a:schemeClr>
                    </a:solidFill>
                  </a:tcPr>
                </a:tc>
              </a:tr>
              <a:tr h="423730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cs typeface="Times New Roman" panose="02020603050405020304" pitchFamily="18" charset="0"/>
                        </a:rPr>
                        <a:t>Радиостанции</a:t>
                      </a:r>
                      <a:endParaRPr kumimoji="0" lang="ru-RU" altLang="ru-RU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>
                        <a:lumMod val="85000"/>
                        <a:lumOff val="1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cs typeface="Times New Roman" panose="02020603050405020304" pitchFamily="18" charset="0"/>
                        </a:rPr>
                        <a:t>4</a:t>
                      </a:r>
                      <a:endParaRPr kumimoji="0" lang="ru-RU" alt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cs typeface="Times New Roman" panose="02020603050405020304" pitchFamily="18" charset="0"/>
                        </a:rPr>
                        <a:t>3</a:t>
                      </a:r>
                      <a:endParaRPr kumimoji="0" lang="ru-RU" alt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cs typeface="Times New Roman" panose="02020603050405020304" pitchFamily="18" charset="0"/>
                        </a:rPr>
                        <a:t>5</a:t>
                      </a:r>
                      <a:endParaRPr kumimoji="0" lang="ru-RU" alt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cs typeface="Times New Roman" panose="02020603050405020304" pitchFamily="18" charset="0"/>
                        </a:rPr>
                        <a:t>22</a:t>
                      </a:r>
                      <a:endParaRPr kumimoji="0" lang="ru-RU" alt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5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8579429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2"/>
          <p:cNvSpPr>
            <a:spLocks noGrp="1" noChangeArrowheads="1"/>
          </p:cNvSpPr>
          <p:nvPr>
            <p:ph type="title"/>
          </p:nvPr>
        </p:nvSpPr>
        <p:spPr>
          <a:xfrm>
            <a:off x="1258888" y="0"/>
            <a:ext cx="7885112" cy="1773238"/>
          </a:xfrm>
        </p:spPr>
        <p:txBody>
          <a:bodyPr/>
          <a:lstStyle/>
          <a:p>
            <a:r>
              <a:rPr lang="ru-RU" altLang="ru-RU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Танковая  рота армии США</a:t>
            </a:r>
          </a:p>
        </p:txBody>
      </p:sp>
      <p:sp>
        <p:nvSpPr>
          <p:cNvPr id="849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258888" y="1773238"/>
            <a:ext cx="7885112" cy="5084762"/>
          </a:xfrm>
        </p:spPr>
        <p:txBody>
          <a:bodyPr/>
          <a:lstStyle/>
          <a:p>
            <a:pPr marL="355600" indent="449263">
              <a:lnSpc>
                <a:spcPct val="80000"/>
              </a:lnSpc>
              <a:buNone/>
            </a:pPr>
            <a:r>
              <a:rPr lang="ru-RU" altLang="ru-RU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Управление роты состоит из двух секций: управления и ремонтной.</a:t>
            </a:r>
          </a:p>
          <a:p>
            <a:pPr marL="355600" indent="449263">
              <a:lnSpc>
                <a:spcPct val="80000"/>
              </a:lnSpc>
              <a:buNone/>
            </a:pPr>
            <a:r>
              <a:rPr lang="ru-RU" altLang="ru-RU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 секцию управления входит 17 человек: командир роты, помощник командира роты, старшина роты, сержант по связи, сержант по снабжению, три водителя автомобилей, писарь и два экипажа танков (8 человек). В ремонтной секции-13 человек.</a:t>
            </a:r>
          </a:p>
          <a:p>
            <a:pPr marL="355600" indent="449263">
              <a:lnSpc>
                <a:spcPct val="80000"/>
              </a:lnSpc>
              <a:buNone/>
            </a:pPr>
            <a:r>
              <a:rPr lang="ru-RU" altLang="ru-RU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Танковый взвод состоит из пяти танковых экипажей. В экипаж танка входят командир танка, наводчик, механик-водитель и заряжающий. На вооружении состоят основные боевые танки М60А1 и М60АЗ.</a:t>
            </a:r>
          </a:p>
        </p:txBody>
      </p:sp>
    </p:spTree>
    <p:extLst>
      <p:ext uri="{BB962C8B-B14F-4D97-AF65-F5344CB8AC3E}">
        <p14:creationId xmlns:p14="http://schemas.microsoft.com/office/powerpoint/2010/main" val="13403222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70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258888" y="0"/>
            <a:ext cx="7885112" cy="1773238"/>
          </a:xfrm>
        </p:spPr>
        <p:txBody>
          <a:bodyPr/>
          <a:lstStyle/>
          <a:p>
            <a:r>
              <a:rPr kumimoji="0" lang="en-US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</a:t>
            </a:r>
            <a:r>
              <a:rPr kumimoji="0" lang="ru-RU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 </a:t>
            </a:r>
            <a:r>
              <a:rPr lang="ru-RU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Организация и вооружение </a:t>
            </a:r>
            <a:r>
              <a:rPr lang="ru-RU" sz="28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мпб</a:t>
            </a:r>
            <a:r>
              <a:rPr lang="ru-RU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(</a:t>
            </a:r>
            <a:r>
              <a:rPr lang="ru-RU" sz="28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тб</a:t>
            </a:r>
            <a:r>
              <a:rPr lang="ru-RU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) армий иностранных </a:t>
            </a:r>
            <a:r>
              <a:rPr lang="ru-RU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государств </a:t>
            </a:r>
            <a:r>
              <a:rPr lang="ru-RU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/>
            </a:r>
            <a:br>
              <a:rPr lang="ru-RU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endParaRPr kumimoji="0" lang="ru-RU" sz="28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0" y="1773238"/>
            <a:ext cx="9144000" cy="5084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r>
              <a:rPr lang="ru-RU" sz="7400" b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ФРГ</a:t>
            </a:r>
            <a:endParaRPr lang="ru-RU" sz="7400" b="1" kern="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3189713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70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258888" y="0"/>
            <a:ext cx="7885112" cy="1773238"/>
          </a:xfrm>
        </p:spPr>
        <p:txBody>
          <a:bodyPr anchor="t"/>
          <a:lstStyle/>
          <a:p>
            <a:r>
              <a:rPr lang="ru-RU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Мотопехотная рота армии ФРГ </a:t>
            </a:r>
            <a:r>
              <a:rPr lang="ru-RU" sz="1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на боевых машинах пехоты «</a:t>
            </a:r>
            <a:r>
              <a:rPr lang="ru-RU" sz="18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Мардер</a:t>
            </a:r>
            <a:r>
              <a:rPr lang="ru-RU" sz="1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» является основным типом мотопехотных подразделений </a:t>
            </a:r>
            <a:br>
              <a:rPr lang="ru-RU" sz="1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ru-RU" sz="3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/>
            </a:r>
            <a:br>
              <a:rPr lang="ru-RU" sz="3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ru-RU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Рота состоит из управления, трех мотопехотных </a:t>
            </a:r>
            <a:r>
              <a:rPr lang="ru-RU" sz="1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взводов</a:t>
            </a:r>
            <a:endParaRPr lang="ru-RU" sz="1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graphicFrame>
        <p:nvGraphicFramePr>
          <p:cNvPr id="4" name="Group 36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03257746"/>
              </p:ext>
            </p:extLst>
          </p:nvPr>
        </p:nvGraphicFramePr>
        <p:xfrm>
          <a:off x="1258888" y="1773240"/>
          <a:ext cx="7885111" cy="5084756"/>
        </p:xfrm>
        <a:graphic>
          <a:graphicData uri="http://schemas.openxmlformats.org/drawingml/2006/table">
            <a:tbl>
              <a:tblPr/>
              <a:tblGrid>
                <a:gridCol w="3745160"/>
                <a:gridCol w="1595798"/>
                <a:gridCol w="1521792"/>
                <a:gridCol w="1022361"/>
              </a:tblGrid>
              <a:tr h="1204087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5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cs typeface="Times New Roman" panose="02020603050405020304" pitchFamily="18" charset="0"/>
                        </a:rPr>
                        <a:t>Личный состав, основное вооружение</a:t>
                      </a:r>
                      <a:endParaRPr kumimoji="0" lang="ru-RU" altLang="ru-RU" sz="105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>
                        <a:lumMod val="85000"/>
                        <a:lumOff val="1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5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cs typeface="Times New Roman" panose="02020603050405020304" pitchFamily="18" charset="0"/>
                        </a:rPr>
                        <a:t>Управление роты</a:t>
                      </a:r>
                      <a:endParaRPr kumimoji="0" lang="ru-RU" altLang="ru-RU" sz="105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>
                        <a:lumMod val="85000"/>
                        <a:lumOff val="1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5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cs typeface="Times New Roman" panose="02020603050405020304" pitchFamily="18" charset="0"/>
                        </a:rPr>
                        <a:t>Три мотопехотных взвода, в каждом</a:t>
                      </a:r>
                      <a:endParaRPr kumimoji="0" lang="ru-RU" altLang="ru-RU" sz="105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>
                        <a:lumMod val="85000"/>
                        <a:lumOff val="1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5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cs typeface="Times New Roman" panose="02020603050405020304" pitchFamily="18" charset="0"/>
                        </a:rPr>
                        <a:t>Итого в роте</a:t>
                      </a:r>
                      <a:endParaRPr kumimoji="0" lang="ru-RU" altLang="ru-RU" sz="105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>
                        <a:lumMod val="85000"/>
                        <a:lumOff val="15000"/>
                      </a:schemeClr>
                    </a:solidFill>
                  </a:tcPr>
                </a:tc>
              </a:tr>
              <a:tr h="378427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cs typeface="Times New Roman" panose="02020603050405020304" pitchFamily="18" charset="0"/>
                        </a:rPr>
                        <a:t>Личный состав</a:t>
                      </a:r>
                      <a:endParaRPr kumimoji="0" lang="ru-RU" altLang="ru-RU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>
                        <a:lumMod val="85000"/>
                        <a:lumOff val="1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cs typeface="Times New Roman" panose="02020603050405020304" pitchFamily="18" charset="0"/>
                        </a:rPr>
                        <a:t>27</a:t>
                      </a:r>
                      <a:endParaRPr kumimoji="0" lang="ru-RU" alt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cs typeface="Times New Roman" panose="02020603050405020304" pitchFamily="18" charset="0"/>
                        </a:rPr>
                        <a:t>30</a:t>
                      </a:r>
                      <a:endParaRPr kumimoji="0" lang="ru-RU" alt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cs typeface="Times New Roman" panose="02020603050405020304" pitchFamily="18" charset="0"/>
                        </a:rPr>
                        <a:t>117</a:t>
                      </a:r>
                      <a:endParaRPr kumimoji="0" lang="ru-RU" alt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50000"/>
                      </a:schemeClr>
                    </a:solidFill>
                  </a:tcPr>
                </a:tc>
              </a:tr>
              <a:tr h="378427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cs typeface="Times New Roman" panose="02020603050405020304" pitchFamily="18" charset="0"/>
                        </a:rPr>
                        <a:t>9-мм пистолеты «Вальтер»</a:t>
                      </a:r>
                      <a:endParaRPr kumimoji="0" lang="ru-RU" altLang="ru-RU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>
                        <a:lumMod val="85000"/>
                        <a:lumOff val="1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cs typeface="Times New Roman" panose="02020603050405020304" pitchFamily="18" charset="0"/>
                        </a:rPr>
                        <a:t>11</a:t>
                      </a:r>
                      <a:endParaRPr kumimoji="0" lang="ru-RU" alt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cs typeface="Times New Roman" panose="02020603050405020304" pitchFamily="18" charset="0"/>
                        </a:rPr>
                        <a:t>6</a:t>
                      </a:r>
                      <a:endParaRPr kumimoji="0" lang="ru-RU" alt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cs typeface="Times New Roman" panose="02020603050405020304" pitchFamily="18" charset="0"/>
                        </a:rPr>
                        <a:t>29</a:t>
                      </a:r>
                      <a:endParaRPr kumimoji="0" lang="ru-RU" alt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50000"/>
                      </a:schemeClr>
                    </a:solidFill>
                  </a:tcPr>
                </a:tc>
              </a:tr>
              <a:tr h="378427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cs typeface="Times New Roman" panose="02020603050405020304" pitchFamily="18" charset="0"/>
                        </a:rPr>
                        <a:t>9-мм пистолеты-пулеметы МР2А1</a:t>
                      </a:r>
                      <a:endParaRPr kumimoji="0" lang="ru-RU" altLang="ru-RU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>
                        <a:lumMod val="85000"/>
                        <a:lumOff val="1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cs typeface="Times New Roman" panose="02020603050405020304" pitchFamily="18" charset="0"/>
                        </a:rPr>
                        <a:t>10</a:t>
                      </a:r>
                      <a:endParaRPr kumimoji="0" lang="ru-RU" alt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kumimoji="0" lang="ru-RU" alt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cs typeface="Times New Roman" panose="02020603050405020304" pitchFamily="18" charset="0"/>
                        </a:rPr>
                        <a:t>5</a:t>
                      </a:r>
                      <a:endParaRPr kumimoji="0" lang="ru-RU" alt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cs typeface="Times New Roman" panose="02020603050405020304" pitchFamily="18" charset="0"/>
                        </a:rPr>
                        <a:t>55</a:t>
                      </a:r>
                      <a:endParaRPr kumimoji="0" lang="ru-RU" alt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50000"/>
                      </a:schemeClr>
                    </a:solidFill>
                  </a:tcPr>
                </a:tc>
              </a:tr>
              <a:tr h="474826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cs typeface="Times New Roman" panose="02020603050405020304" pitchFamily="18" charset="0"/>
                        </a:rPr>
                        <a:t>7,62-мм автоматические винтовки </a:t>
                      </a:r>
                      <a:r>
                        <a:rPr kumimoji="0" lang="en-US" alt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cs typeface="Times New Roman" panose="02020603050405020304" pitchFamily="18" charset="0"/>
                        </a:rPr>
                        <a:t>G3</a:t>
                      </a:r>
                      <a:endParaRPr kumimoji="0" lang="en-US" altLang="ru-RU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>
                        <a:lumMod val="85000"/>
                        <a:lumOff val="1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cs typeface="Times New Roman" panose="02020603050405020304" pitchFamily="18" charset="0"/>
                        </a:rPr>
                        <a:t>4</a:t>
                      </a:r>
                      <a:endParaRPr kumimoji="0" lang="ru-RU" alt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cs typeface="Times New Roman" panose="02020603050405020304" pitchFamily="18" charset="0"/>
                        </a:rPr>
                        <a:t>6</a:t>
                      </a:r>
                      <a:endParaRPr kumimoji="0" lang="en-US" alt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cs typeface="Times New Roman" panose="02020603050405020304" pitchFamily="18" charset="0"/>
                        </a:rPr>
                        <a:t>22</a:t>
                      </a:r>
                      <a:endParaRPr kumimoji="0" lang="en-US" alt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50000"/>
                      </a:schemeClr>
                    </a:solidFill>
                  </a:tcPr>
                </a:tc>
              </a:tr>
              <a:tr h="378427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cs typeface="Times New Roman" panose="02020603050405020304" pitchFamily="18" charset="0"/>
                        </a:rPr>
                        <a:t>7,62-мм единые пулеметы М</a:t>
                      </a:r>
                      <a:r>
                        <a:rPr kumimoji="0" lang="en-US" alt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cs typeface="Times New Roman" panose="02020603050405020304" pitchFamily="18" charset="0"/>
                        </a:rPr>
                        <a:t>G3</a:t>
                      </a:r>
                      <a:endParaRPr kumimoji="0" lang="en-US" altLang="ru-RU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>
                        <a:lumMod val="85000"/>
                        <a:lumOff val="1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cs typeface="Times New Roman" panose="02020603050405020304" pitchFamily="18" charset="0"/>
                        </a:rPr>
                        <a:t>—</a:t>
                      </a:r>
                      <a:endParaRPr kumimoji="0" lang="ru-RU" alt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cs typeface="Times New Roman" panose="02020603050405020304" pitchFamily="18" charset="0"/>
                        </a:rPr>
                        <a:t>3</a:t>
                      </a:r>
                      <a:endParaRPr kumimoji="0" lang="ru-RU" alt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cs typeface="Times New Roman" panose="02020603050405020304" pitchFamily="18" charset="0"/>
                        </a:rPr>
                        <a:t>9</a:t>
                      </a:r>
                      <a:endParaRPr kumimoji="0" lang="ru-RU" alt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50000"/>
                      </a:schemeClr>
                    </a:solidFill>
                  </a:tcPr>
                </a:tc>
              </a:tr>
              <a:tr h="378427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cs typeface="Times New Roman" panose="02020603050405020304" pitchFamily="18" charset="0"/>
                        </a:rPr>
                        <a:t>44-мм РПГ «</a:t>
                      </a:r>
                      <a:r>
                        <a:rPr kumimoji="0" lang="ru-RU" altLang="ru-RU" sz="10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cs typeface="Times New Roman" panose="02020603050405020304" pitchFamily="18" charset="0"/>
                        </a:rPr>
                        <a:t>Панцерфауст</a:t>
                      </a:r>
                      <a:r>
                        <a:rPr kumimoji="0" lang="ru-RU" alt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cs typeface="Times New Roman" panose="02020603050405020304" pitchFamily="18" charset="0"/>
                        </a:rPr>
                        <a:t>»</a:t>
                      </a:r>
                      <a:endParaRPr kumimoji="0" lang="ru-RU" altLang="ru-RU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>
                        <a:lumMod val="85000"/>
                        <a:lumOff val="1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cs typeface="Times New Roman" panose="02020603050405020304" pitchFamily="18" charset="0"/>
                        </a:rPr>
                        <a:t>1</a:t>
                      </a:r>
                      <a:endParaRPr kumimoji="0" lang="en-US" alt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cs typeface="Times New Roman" panose="02020603050405020304" pitchFamily="18" charset="0"/>
                        </a:rPr>
                        <a:t>3</a:t>
                      </a:r>
                      <a:endParaRPr kumimoji="0" lang="ru-RU" alt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kumimoji="0" lang="en-US" alt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cs typeface="Times New Roman" panose="02020603050405020304" pitchFamily="18" charset="0"/>
                        </a:rPr>
                        <a:t>0</a:t>
                      </a:r>
                      <a:endParaRPr kumimoji="0" lang="en-US" alt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50000"/>
                      </a:schemeClr>
                    </a:solidFill>
                  </a:tcPr>
                </a:tc>
              </a:tr>
              <a:tr h="378427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cs typeface="Times New Roman" panose="02020603050405020304" pitchFamily="18" charset="0"/>
                        </a:rPr>
                        <a:t>ПТУР «Милан»</a:t>
                      </a:r>
                      <a:endParaRPr kumimoji="0" lang="ru-RU" altLang="ru-RU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>
                        <a:lumMod val="85000"/>
                        <a:lumOff val="1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cs typeface="Times New Roman" panose="02020603050405020304" pitchFamily="18" charset="0"/>
                        </a:rPr>
                        <a:t>—</a:t>
                      </a:r>
                      <a:endParaRPr kumimoji="0" lang="ru-RU" alt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cs typeface="Times New Roman" panose="02020603050405020304" pitchFamily="18" charset="0"/>
                        </a:rPr>
                        <a:t>3</a:t>
                      </a:r>
                      <a:endParaRPr kumimoji="0" lang="ru-RU" alt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cs typeface="Times New Roman" panose="02020603050405020304" pitchFamily="18" charset="0"/>
                        </a:rPr>
                        <a:t>9</a:t>
                      </a:r>
                      <a:endParaRPr kumimoji="0" lang="ru-RU" alt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50000"/>
                      </a:schemeClr>
                    </a:solidFill>
                  </a:tcPr>
                </a:tc>
              </a:tr>
              <a:tr h="378427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cs typeface="Times New Roman" panose="02020603050405020304" pitchFamily="18" charset="0"/>
                        </a:rPr>
                        <a:t>БМП «</a:t>
                      </a:r>
                      <a:r>
                        <a:rPr kumimoji="0" lang="ru-RU" altLang="ru-RU" sz="10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cs typeface="Times New Roman" panose="02020603050405020304" pitchFamily="18" charset="0"/>
                        </a:rPr>
                        <a:t>Мардер</a:t>
                      </a:r>
                      <a:r>
                        <a:rPr kumimoji="0" lang="ru-RU" alt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cs typeface="Times New Roman" panose="02020603050405020304" pitchFamily="18" charset="0"/>
                        </a:rPr>
                        <a:t>»</a:t>
                      </a:r>
                      <a:endParaRPr kumimoji="0" lang="ru-RU" altLang="ru-RU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>
                        <a:lumMod val="85000"/>
                        <a:lumOff val="1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cs typeface="Times New Roman" panose="02020603050405020304" pitchFamily="18" charset="0"/>
                        </a:rPr>
                        <a:t>2</a:t>
                      </a:r>
                      <a:endParaRPr kumimoji="0" lang="ru-RU" alt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cs typeface="Times New Roman" panose="02020603050405020304" pitchFamily="18" charset="0"/>
                        </a:rPr>
                        <a:t>3</a:t>
                      </a:r>
                      <a:endParaRPr kumimoji="0" lang="ru-RU" alt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cs typeface="Times New Roman" panose="02020603050405020304" pitchFamily="18" charset="0"/>
                        </a:rPr>
                        <a:t>11</a:t>
                      </a:r>
                      <a:endParaRPr kumimoji="0" lang="ru-RU" alt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50000"/>
                      </a:schemeClr>
                    </a:solidFill>
                  </a:tcPr>
                </a:tc>
              </a:tr>
              <a:tr h="378427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cs typeface="Times New Roman" panose="02020603050405020304" pitchFamily="18" charset="0"/>
                        </a:rPr>
                        <a:t>Автомобили</a:t>
                      </a:r>
                      <a:endParaRPr kumimoji="0" lang="ru-RU" altLang="ru-RU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>
                        <a:lumMod val="85000"/>
                        <a:lumOff val="1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cs typeface="Times New Roman" panose="02020603050405020304" pitchFamily="18" charset="0"/>
                        </a:rPr>
                        <a:t>3</a:t>
                      </a:r>
                      <a:endParaRPr kumimoji="0" lang="ru-RU" alt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cs typeface="Times New Roman" panose="02020603050405020304" pitchFamily="18" charset="0"/>
                        </a:rPr>
                        <a:t>—</a:t>
                      </a:r>
                      <a:endParaRPr kumimoji="0" lang="ru-RU" alt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cs typeface="Times New Roman" panose="02020603050405020304" pitchFamily="18" charset="0"/>
                        </a:rPr>
                        <a:t>3</a:t>
                      </a:r>
                      <a:endParaRPr kumimoji="0" lang="ru-RU" alt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50000"/>
                      </a:schemeClr>
                    </a:solidFill>
                  </a:tcPr>
                </a:tc>
              </a:tr>
              <a:tr h="378427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cs typeface="Times New Roman" panose="02020603050405020304" pitchFamily="18" charset="0"/>
                        </a:rPr>
                        <a:t>Радиостанции</a:t>
                      </a:r>
                      <a:endParaRPr kumimoji="0" lang="ru-RU" altLang="ru-RU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>
                        <a:lumMod val="85000"/>
                        <a:lumOff val="1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cs typeface="Times New Roman" panose="02020603050405020304" pitchFamily="18" charset="0"/>
                        </a:rPr>
                        <a:t>3</a:t>
                      </a:r>
                      <a:endParaRPr kumimoji="0" lang="ru-RU" alt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cs typeface="Times New Roman" panose="02020603050405020304" pitchFamily="18" charset="0"/>
                        </a:rPr>
                        <a:t>—</a:t>
                      </a:r>
                      <a:endParaRPr kumimoji="0" lang="ru-RU" alt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cs typeface="Times New Roman" panose="02020603050405020304" pitchFamily="18" charset="0"/>
                        </a:rPr>
                        <a:t>3</a:t>
                      </a:r>
                      <a:endParaRPr kumimoji="0" lang="ru-RU" alt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5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5173661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2"/>
          <p:cNvSpPr>
            <a:spLocks noGrp="1" noChangeArrowheads="1"/>
          </p:cNvSpPr>
          <p:nvPr>
            <p:ph type="title"/>
          </p:nvPr>
        </p:nvSpPr>
        <p:spPr>
          <a:xfrm>
            <a:off x="1258888" y="0"/>
            <a:ext cx="7885112" cy="1773238"/>
          </a:xfrm>
        </p:spPr>
        <p:txBody>
          <a:bodyPr/>
          <a:lstStyle/>
          <a:p>
            <a:r>
              <a:rPr lang="ru-RU" altLang="ru-RU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Мотопехотная рота армии </a:t>
            </a:r>
            <a:r>
              <a:rPr lang="ru-RU" altLang="ru-RU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ФРГ</a:t>
            </a:r>
            <a:endParaRPr lang="ru-RU" altLang="ru-RU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849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258888" y="1773238"/>
            <a:ext cx="7885112" cy="5084762"/>
          </a:xfrm>
        </p:spPr>
        <p:txBody>
          <a:bodyPr/>
          <a:lstStyle/>
          <a:p>
            <a:pPr marL="355600" indent="449263">
              <a:lnSpc>
                <a:spcPct val="80000"/>
              </a:lnSpc>
              <a:buNone/>
            </a:pPr>
            <a:r>
              <a:rPr lang="ru-RU" altLang="ru-RU" sz="17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	</a:t>
            </a:r>
            <a:r>
              <a:rPr lang="ru-RU" altLang="ru-RU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Управление роты состоит из командования (командир роты, заместитель командира роты, старшина) и группы управления (инструктор по защите от ОМП, три радиста, специалисты по ремонту боевой техники и вооружения, водитель и др.).</a:t>
            </a:r>
          </a:p>
          <a:p>
            <a:pPr marL="355600" indent="449263">
              <a:lnSpc>
                <a:spcPct val="80000"/>
              </a:lnSpc>
              <a:buNone/>
            </a:pPr>
            <a:r>
              <a:rPr lang="ru-RU" altLang="ru-RU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Мотопехотный взвод состоит из трех мотопехотных отделений. Всего во взводе 30 человек, три БМП «</a:t>
            </a:r>
            <a:r>
              <a:rPr lang="ru-RU" altLang="ru-RU" sz="28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Мардер</a:t>
            </a:r>
            <a:r>
              <a:rPr lang="ru-RU" altLang="ru-RU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», три ПТУР «Милан», три 44-мм ручных противотанковых гранатомета «</a:t>
            </a:r>
            <a:r>
              <a:rPr lang="ru-RU" altLang="ru-RU" sz="28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Панцерфауст</a:t>
            </a:r>
            <a:r>
              <a:rPr lang="ru-RU" altLang="ru-RU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».</a:t>
            </a:r>
          </a:p>
        </p:txBody>
      </p:sp>
    </p:spTree>
    <p:extLst>
      <p:ext uri="{BB962C8B-B14F-4D97-AF65-F5344CB8AC3E}">
        <p14:creationId xmlns:p14="http://schemas.microsoft.com/office/powerpoint/2010/main" val="31841586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2"/>
          <p:cNvSpPr>
            <a:spLocks noGrp="1" noChangeArrowheads="1"/>
          </p:cNvSpPr>
          <p:nvPr>
            <p:ph type="title"/>
          </p:nvPr>
        </p:nvSpPr>
        <p:spPr>
          <a:xfrm>
            <a:off x="1258888" y="0"/>
            <a:ext cx="7885112" cy="1773238"/>
          </a:xfrm>
        </p:spPr>
        <p:txBody>
          <a:bodyPr/>
          <a:lstStyle/>
          <a:p>
            <a:r>
              <a:rPr lang="ru-RU" altLang="ru-RU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Мотопехотная рота армии </a:t>
            </a:r>
            <a:r>
              <a:rPr lang="ru-RU" altLang="ru-RU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ФРГ</a:t>
            </a:r>
            <a:endParaRPr lang="ru-RU" altLang="ru-RU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849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258888" y="1773238"/>
            <a:ext cx="7885112" cy="5084762"/>
          </a:xfrm>
        </p:spPr>
        <p:txBody>
          <a:bodyPr/>
          <a:lstStyle/>
          <a:p>
            <a:pPr marL="355600" indent="449263">
              <a:lnSpc>
                <a:spcPct val="80000"/>
              </a:lnSpc>
              <a:buNone/>
            </a:pPr>
            <a:r>
              <a:rPr lang="ru-RU" altLang="ru-RU" sz="2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Мотопехотное </a:t>
            </a:r>
            <a:r>
              <a:rPr lang="ru-RU" altLang="ru-RU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отделение состоит из: командира отделения, помощника командира отделения, водителя, наводчика орудия, пулеметчика, оператора ПТУР «Милан», гранатометчика, помощника гранатометчика и двух </a:t>
            </a:r>
            <a:r>
              <a:rPr lang="ru-RU" altLang="ru-RU" sz="2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стрелков. Всего </a:t>
            </a:r>
            <a:r>
              <a:rPr lang="ru-RU" altLang="ru-RU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 мотопехотном отделении десять человек, БМП «</a:t>
            </a:r>
            <a:r>
              <a:rPr lang="ru-RU" altLang="ru-RU" sz="28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Мардер</a:t>
            </a:r>
            <a:r>
              <a:rPr lang="ru-RU" altLang="ru-RU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», ПТУР «Милан», 44-мм РПГ «</a:t>
            </a:r>
            <a:r>
              <a:rPr lang="ru-RU" altLang="ru-RU" sz="28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Панцерфауст</a:t>
            </a:r>
            <a:r>
              <a:rPr lang="ru-RU" altLang="ru-RU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», 7,62-мм единый пулемет МСЗ, две 7,62-мм автоматические винтовки 03, пять 9-мм пистолетов-пулеметов, два 9-мм пистолета «Вальтер». БМП «</a:t>
            </a:r>
            <a:r>
              <a:rPr lang="ru-RU" altLang="ru-RU" sz="28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Мардер</a:t>
            </a:r>
            <a:r>
              <a:rPr lang="ru-RU" altLang="ru-RU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» вооружена 20-мм автоматической пушкой и двумя 7,62-мм пулеметами.</a:t>
            </a:r>
          </a:p>
        </p:txBody>
      </p:sp>
    </p:spTree>
    <p:extLst>
      <p:ext uri="{BB962C8B-B14F-4D97-AF65-F5344CB8AC3E}">
        <p14:creationId xmlns:p14="http://schemas.microsoft.com/office/powerpoint/2010/main" val="1093168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70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258888" y="0"/>
            <a:ext cx="7885112" cy="1773238"/>
          </a:xfrm>
        </p:spPr>
        <p:txBody>
          <a:bodyPr anchor="t"/>
          <a:lstStyle/>
          <a:p>
            <a:r>
              <a:rPr lang="ru-RU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Танковая рота армии ФРГ</a:t>
            </a:r>
            <a:br>
              <a:rPr lang="ru-RU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ru-RU" sz="1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организационно входит в состав танкового батальона</a:t>
            </a:r>
            <a:r>
              <a:rPr lang="ru-RU" sz="1800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/>
            </a:r>
            <a:br>
              <a:rPr lang="ru-RU" sz="1800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ru-RU" sz="2000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/>
            </a:r>
            <a:br>
              <a:rPr lang="ru-RU" sz="2000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ru-RU" sz="16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Рота состоит из управления, трех танковых </a:t>
            </a:r>
            <a:r>
              <a:rPr lang="ru-RU" sz="16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взводов</a:t>
            </a:r>
            <a:endParaRPr lang="ru-RU" sz="1600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graphicFrame>
        <p:nvGraphicFramePr>
          <p:cNvPr id="5" name="Group 25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67819629"/>
              </p:ext>
            </p:extLst>
          </p:nvPr>
        </p:nvGraphicFramePr>
        <p:xfrm>
          <a:off x="1258888" y="1773239"/>
          <a:ext cx="7885113" cy="5084763"/>
        </p:xfrm>
        <a:graphic>
          <a:graphicData uri="http://schemas.openxmlformats.org/drawingml/2006/table">
            <a:tbl>
              <a:tblPr/>
              <a:tblGrid>
                <a:gridCol w="4033192"/>
                <a:gridCol w="1368152"/>
                <a:gridCol w="1368152"/>
                <a:gridCol w="1115617"/>
              </a:tblGrid>
              <a:tr h="1425273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cs typeface="Times New Roman" panose="02020603050405020304" pitchFamily="18" charset="0"/>
                        </a:rPr>
                        <a:t>Личный состав, основное вооружение</a:t>
                      </a:r>
                      <a:endParaRPr kumimoji="0" lang="ru-RU" alt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>
                        <a:lumMod val="85000"/>
                        <a:lumOff val="1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cs typeface="Times New Roman" panose="02020603050405020304" pitchFamily="18" charset="0"/>
                        </a:rPr>
                        <a:t>Управление роты</a:t>
                      </a:r>
                      <a:endParaRPr kumimoji="0" lang="ru-RU" alt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>
                        <a:lumMod val="85000"/>
                        <a:lumOff val="1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cs typeface="Times New Roman" panose="02020603050405020304" pitchFamily="18" charset="0"/>
                        </a:rPr>
                        <a:t>Три танковых взвода, в каждом</a:t>
                      </a:r>
                      <a:endParaRPr kumimoji="0" lang="ru-RU" alt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>
                        <a:lumMod val="85000"/>
                        <a:lumOff val="1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cs typeface="Times New Roman" panose="02020603050405020304" pitchFamily="18" charset="0"/>
                        </a:rPr>
                        <a:t>Итого в роте</a:t>
                      </a:r>
                      <a:endParaRPr kumimoji="0" lang="ru-RU" alt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>
                        <a:lumMod val="85000"/>
                        <a:lumOff val="15000"/>
                      </a:schemeClr>
                    </a:solidFill>
                  </a:tcPr>
                </a:tc>
              </a:tr>
              <a:tr h="610557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cs typeface="Times New Roman" panose="02020603050405020304" pitchFamily="18" charset="0"/>
                        </a:rPr>
                        <a:t>Личный состав</a:t>
                      </a:r>
                      <a:endParaRPr kumimoji="0" lang="ru-RU" alt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>
                        <a:lumMod val="85000"/>
                        <a:lumOff val="1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cs typeface="Times New Roman" panose="02020603050405020304" pitchFamily="18" charset="0"/>
                        </a:rPr>
                        <a:t>15</a:t>
                      </a:r>
                      <a:endParaRPr kumimoji="0" lang="ru-RU" alt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cs typeface="Times New Roman" panose="02020603050405020304" pitchFamily="18" charset="0"/>
                        </a:rPr>
                        <a:t>16</a:t>
                      </a:r>
                      <a:endParaRPr kumimoji="0" lang="ru-RU" alt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cs typeface="Times New Roman" panose="02020603050405020304" pitchFamily="18" charset="0"/>
                        </a:rPr>
                        <a:t>63</a:t>
                      </a:r>
                      <a:endParaRPr kumimoji="0" lang="ru-RU" alt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50000"/>
                      </a:schemeClr>
                    </a:solidFill>
                  </a:tcPr>
                </a:tc>
              </a:tr>
              <a:tr h="608631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cs typeface="Times New Roman" panose="02020603050405020304" pitchFamily="18" charset="0"/>
                        </a:rPr>
                        <a:t>Танки «Леопард»</a:t>
                      </a:r>
                      <a:endParaRPr kumimoji="0" lang="ru-RU" alt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>
                        <a:lumMod val="85000"/>
                        <a:lumOff val="1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cs typeface="Times New Roman" panose="02020603050405020304" pitchFamily="18" charset="0"/>
                        </a:rPr>
                        <a:t>1</a:t>
                      </a:r>
                      <a:endParaRPr kumimoji="0" lang="ru-RU" alt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cs typeface="Times New Roman" panose="02020603050405020304" pitchFamily="18" charset="0"/>
                        </a:rPr>
                        <a:t>4</a:t>
                      </a:r>
                      <a:endParaRPr kumimoji="0" lang="ru-RU" alt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cs typeface="Times New Roman" panose="02020603050405020304" pitchFamily="18" charset="0"/>
                        </a:rPr>
                        <a:t>13</a:t>
                      </a:r>
                      <a:endParaRPr kumimoji="0" lang="ru-RU" alt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50000"/>
                      </a:schemeClr>
                    </a:solidFill>
                  </a:tcPr>
                </a:tc>
              </a:tr>
              <a:tr h="610557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cs typeface="Times New Roman" panose="02020603050405020304" pitchFamily="18" charset="0"/>
                        </a:rPr>
                        <a:t>7,62-мм единые пулеметы МСЗ</a:t>
                      </a:r>
                      <a:endParaRPr kumimoji="0" lang="ru-RU" alt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>
                        <a:lumMod val="85000"/>
                        <a:lumOff val="1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cs typeface="Times New Roman" panose="02020603050405020304" pitchFamily="18" charset="0"/>
                        </a:rPr>
                        <a:t>2</a:t>
                      </a:r>
                      <a:endParaRPr kumimoji="0" lang="ru-RU" alt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cs typeface="Times New Roman" panose="02020603050405020304" pitchFamily="18" charset="0"/>
                        </a:rPr>
                        <a:t>8</a:t>
                      </a:r>
                      <a:endParaRPr kumimoji="0" lang="ru-RU" alt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cs typeface="Times New Roman" panose="02020603050405020304" pitchFamily="18" charset="0"/>
                        </a:rPr>
                        <a:t>26</a:t>
                      </a:r>
                      <a:endParaRPr kumimoji="0" lang="ru-RU" alt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50000"/>
                      </a:schemeClr>
                    </a:solidFill>
                  </a:tcPr>
                </a:tc>
              </a:tr>
              <a:tr h="610557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cs typeface="Times New Roman" panose="02020603050405020304" pitchFamily="18" charset="0"/>
                        </a:rPr>
                        <a:t>9-мм пистолеты «Вальтер»</a:t>
                      </a:r>
                      <a:endParaRPr kumimoji="0" lang="ru-RU" alt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>
                        <a:lumMod val="85000"/>
                        <a:lumOff val="1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cs typeface="Times New Roman" panose="02020603050405020304" pitchFamily="18" charset="0"/>
                        </a:rPr>
                        <a:t>15</a:t>
                      </a:r>
                      <a:endParaRPr kumimoji="0" lang="ru-RU" alt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cs typeface="Times New Roman" panose="02020603050405020304" pitchFamily="18" charset="0"/>
                        </a:rPr>
                        <a:t>12</a:t>
                      </a:r>
                      <a:endParaRPr kumimoji="0" lang="ru-RU" alt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cs typeface="Times New Roman" panose="02020603050405020304" pitchFamily="18" charset="0"/>
                        </a:rPr>
                        <a:t>51</a:t>
                      </a:r>
                      <a:endParaRPr kumimoji="0" lang="ru-RU" alt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50000"/>
                      </a:schemeClr>
                    </a:solidFill>
                  </a:tcPr>
                </a:tc>
              </a:tr>
              <a:tr h="608631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cs typeface="Times New Roman" panose="02020603050405020304" pitchFamily="18" charset="0"/>
                        </a:rPr>
                        <a:t>44-мм РПГ «</a:t>
                      </a:r>
                      <a:r>
                        <a:rPr kumimoji="0" lang="ru-RU" altLang="ru-RU" sz="16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cs typeface="Times New Roman" panose="02020603050405020304" pitchFamily="18" charset="0"/>
                        </a:rPr>
                        <a:t>Панцерфауст</a:t>
                      </a:r>
                      <a:r>
                        <a:rPr kumimoji="0" lang="ru-RU" alt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cs typeface="Times New Roman" panose="02020603050405020304" pitchFamily="18" charset="0"/>
                        </a:rPr>
                        <a:t>» </a:t>
                      </a:r>
                      <a:endParaRPr kumimoji="0" lang="ru-RU" alt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>
                        <a:lumMod val="85000"/>
                        <a:lumOff val="1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cs typeface="Times New Roman" panose="02020603050405020304" pitchFamily="18" charset="0"/>
                        </a:rPr>
                        <a:t>3</a:t>
                      </a:r>
                      <a:endParaRPr kumimoji="0" lang="ru-RU" alt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cs typeface="Times New Roman" panose="02020603050405020304" pitchFamily="18" charset="0"/>
                        </a:rPr>
                        <a:t>-</a:t>
                      </a:r>
                      <a:endParaRPr kumimoji="0" lang="ru-RU" alt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cs typeface="Times New Roman" panose="02020603050405020304" pitchFamily="18" charset="0"/>
                        </a:rPr>
                        <a:t>3</a:t>
                      </a:r>
                      <a:endParaRPr kumimoji="0" lang="ru-RU" alt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50000"/>
                      </a:schemeClr>
                    </a:solidFill>
                  </a:tcPr>
                </a:tc>
              </a:tr>
              <a:tr h="610557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cs typeface="Times New Roman" panose="02020603050405020304" pitchFamily="18" charset="0"/>
                        </a:rPr>
                        <a:t>Автомобили</a:t>
                      </a:r>
                      <a:endParaRPr kumimoji="0" lang="ru-RU" alt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>
                        <a:lumMod val="85000"/>
                        <a:lumOff val="1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cs typeface="Times New Roman" panose="02020603050405020304" pitchFamily="18" charset="0"/>
                        </a:rPr>
                        <a:t>10</a:t>
                      </a:r>
                      <a:endParaRPr kumimoji="0" lang="ru-RU" alt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cs typeface="Times New Roman" panose="02020603050405020304" pitchFamily="18" charset="0"/>
                        </a:rPr>
                        <a:t>-</a:t>
                      </a:r>
                      <a:endParaRPr kumimoji="0" lang="ru-RU" alt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cs typeface="Times New Roman" panose="02020603050405020304" pitchFamily="18" charset="0"/>
                        </a:rPr>
                        <a:t>10</a:t>
                      </a:r>
                      <a:endParaRPr kumimoji="0" lang="ru-RU" alt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5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3520443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2"/>
          <p:cNvSpPr>
            <a:spLocks noGrp="1" noChangeArrowheads="1"/>
          </p:cNvSpPr>
          <p:nvPr>
            <p:ph type="title"/>
          </p:nvPr>
        </p:nvSpPr>
        <p:spPr>
          <a:xfrm>
            <a:off x="1258888" y="0"/>
            <a:ext cx="7885112" cy="1773238"/>
          </a:xfrm>
        </p:spPr>
        <p:txBody>
          <a:bodyPr/>
          <a:lstStyle/>
          <a:p>
            <a:r>
              <a:rPr lang="ru-RU" altLang="ru-RU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Танковая  рота армии </a:t>
            </a:r>
            <a:r>
              <a:rPr lang="ru-RU" altLang="ru-RU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ФРГ</a:t>
            </a:r>
            <a:endParaRPr lang="ru-RU" altLang="ru-RU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849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258888" y="1773238"/>
            <a:ext cx="7885112" cy="5084762"/>
          </a:xfrm>
        </p:spPr>
        <p:txBody>
          <a:bodyPr/>
          <a:lstStyle/>
          <a:p>
            <a:pPr marL="355600" indent="449263">
              <a:lnSpc>
                <a:spcPct val="80000"/>
              </a:lnSpc>
              <a:buNone/>
            </a:pPr>
            <a:r>
              <a:rPr lang="ru-RU" altLang="ru-RU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Управление роты состоит из двух секций: управления и снабжения. В секцию управления входит командир роты, заместитель командира роты, старшина, командир отделения управления, два механика-водителя танков.</a:t>
            </a:r>
          </a:p>
          <a:p>
            <a:pPr marL="355600" indent="449263">
              <a:lnSpc>
                <a:spcPct val="80000"/>
              </a:lnSpc>
              <a:buNone/>
            </a:pPr>
            <a:r>
              <a:rPr lang="ru-RU" altLang="ru-RU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Танковый взвод состоит из четырех танковых экипажей по четыре человека в каждом танке (командир, механик-водитель, наводчик и заряжающий).</a:t>
            </a:r>
          </a:p>
          <a:p>
            <a:pPr marL="355600" indent="449263">
              <a:lnSpc>
                <a:spcPct val="80000"/>
              </a:lnSpc>
              <a:buNone/>
            </a:pPr>
            <a:r>
              <a:rPr lang="ru-RU" altLang="ru-RU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На вооружении состоят танки «Леопард-1А1», «Леопард-1А2», «Леопард-1АЗ» и «Леопард-1А4», новый боевой танк «Леопард-2».</a:t>
            </a:r>
          </a:p>
        </p:txBody>
      </p:sp>
    </p:spTree>
    <p:extLst>
      <p:ext uri="{BB962C8B-B14F-4D97-AF65-F5344CB8AC3E}">
        <p14:creationId xmlns:p14="http://schemas.microsoft.com/office/powerpoint/2010/main" val="5354588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70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258888" y="0"/>
            <a:ext cx="7885112" cy="1773238"/>
          </a:xfrm>
        </p:spPr>
        <p:txBody>
          <a:bodyPr/>
          <a:lstStyle/>
          <a:p>
            <a:r>
              <a:rPr kumimoji="0" lang="ru-RU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2. </a:t>
            </a:r>
            <a:r>
              <a:rPr lang="ru-RU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Тактико-технические характеристики основных образцов вооружения и техники </a:t>
            </a:r>
            <a:r>
              <a:rPr lang="ru-RU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стран НАТО</a:t>
            </a:r>
            <a:endParaRPr kumimoji="0" lang="ru-RU" sz="28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4170" y="1782347"/>
            <a:ext cx="7885112" cy="5066800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noFill/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flood" dir="t"/>
          </a:scene3d>
          <a:sp3d prstMaterial="metal">
            <a:bevelT w="165100" prst="coolSlant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823143736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ext Box 2"/>
          <p:cNvSpPr txBox="1">
            <a:spLocks noChangeArrowheads="1"/>
          </p:cNvSpPr>
          <p:nvPr/>
        </p:nvSpPr>
        <p:spPr bwMode="auto">
          <a:xfrm>
            <a:off x="0" y="1"/>
            <a:ext cx="9144000" cy="6921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ru-RU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Боевая </a:t>
            </a:r>
            <a:r>
              <a:rPr lang="ru-RU" altLang="ru-RU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машина пехоты «</a:t>
            </a:r>
            <a:r>
              <a:rPr lang="ru-RU" altLang="ru-RU" sz="28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Бредли</a:t>
            </a:r>
            <a:r>
              <a:rPr lang="ru-RU" altLang="ru-RU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» М2 (США)</a:t>
            </a:r>
          </a:p>
        </p:txBody>
      </p:sp>
      <p:pic>
        <p:nvPicPr>
          <p:cNvPr id="12" name="Picture 46" descr="File:M2 Bradley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0303" y="3500438"/>
            <a:ext cx="4044359" cy="32267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50824" y="692150"/>
            <a:ext cx="4033836" cy="2665414"/>
          </a:xfrm>
          <a:prstGeom prst="rect">
            <a:avLst/>
          </a:prstGeom>
        </p:spPr>
      </p:pic>
      <p:graphicFrame>
        <p:nvGraphicFramePr>
          <p:cNvPr id="14" name="Group 4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19266389"/>
              </p:ext>
            </p:extLst>
          </p:nvPr>
        </p:nvGraphicFramePr>
        <p:xfrm>
          <a:off x="4571999" y="692151"/>
          <a:ext cx="4321175" cy="6035036"/>
        </p:xfrm>
        <a:graphic>
          <a:graphicData uri="http://schemas.openxmlformats.org/drawingml/2006/table">
            <a:tbl>
              <a:tblPr/>
              <a:tblGrid>
                <a:gridCol w="2531496"/>
                <a:gridCol w="1789679"/>
              </a:tblGrid>
              <a:tr h="415057">
                <a:tc gridSpan="2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</a:rPr>
                        <a:t>ОСНОВНЫЕ ХАРАКТЕРИСТИКИ</a:t>
                      </a: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15057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</a:rPr>
                        <a:t>Масса, т</a:t>
                      </a: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</a:rPr>
                        <a:t>22,6</a:t>
                      </a: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</a:tr>
              <a:tr h="415057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</a:rPr>
                        <a:t>Экипаж (десант), чел</a:t>
                      </a: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</a:rPr>
                        <a:t>3(7)</a:t>
                      </a: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</a:tr>
              <a:tr h="931454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</a:rPr>
                        <a:t>Вооружение, шт.: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</a:rPr>
                        <a:t>пушка 25-мм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</a:rPr>
                        <a:t>ПТУР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</a:rPr>
                        <a:t>пусковая установка пулемет 7,62-мм</a:t>
                      </a: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</a:rPr>
                        <a:t>1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</a:rPr>
                        <a:t>1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</a:tr>
              <a:tr h="931454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</a:rPr>
                        <a:t>Боекомплект, шт.: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</a:rPr>
                        <a:t>выстрелы к 25-мм пушке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</a:rPr>
                        <a:t>ПТУР ТОУ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</a:rPr>
                        <a:t>патроны 7,62-мм</a:t>
                      </a: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</a:rPr>
                        <a:t>900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</a:rPr>
                        <a:t>7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</a:rPr>
                        <a:t>2</a:t>
                      </a:r>
                      <a:r>
                        <a:rPr kumimoji="0" lang="en-US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</a:rPr>
                        <a:t>200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</a:tr>
              <a:tr h="517473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</a:rPr>
                        <a:t>Дальность стрельбы орудия, м</a:t>
                      </a: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</a:rPr>
                        <a:t>1300</a:t>
                      </a: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</a:tr>
              <a:tr h="517473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</a:rPr>
                        <a:t>Дальность стрельбы пулемета, м</a:t>
                      </a: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</a:rPr>
                        <a:t>1000</a:t>
                      </a: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</a:tr>
              <a:tr h="415057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</a:rPr>
                        <a:t>Броня</a:t>
                      </a: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</a:rPr>
                        <a:t>от 25-мм CH</a:t>
                      </a: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</a:tr>
              <a:tr h="517473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</a:rPr>
                        <a:t>Мощность двигателя, л,с,</a:t>
                      </a: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</a:rPr>
                        <a:t>506</a:t>
                      </a: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</a:tr>
              <a:tr h="517473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</a:rPr>
                        <a:t>Максимальная скорость, км/ч</a:t>
                      </a: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</a:rPr>
                        <a:t>66</a:t>
                      </a: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</a:tr>
              <a:tr h="442008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</a:rPr>
                        <a:t>Запас хода, км</a:t>
                      </a: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</a:rPr>
                        <a:t>4</a:t>
                      </a:r>
                      <a:r>
                        <a:rPr kumimoji="0" lang="en-US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</a:rPr>
                        <a:t>8</a:t>
                      </a: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240303" y="5896190"/>
            <a:ext cx="4044358" cy="830997"/>
          </a:xfrm>
          <a:prstGeom prst="rect">
            <a:avLst/>
          </a:prstGeom>
          <a:solidFill>
            <a:srgbClr val="B6A18A"/>
          </a:solidFill>
          <a:effectLst>
            <a:reflection blurRad="6350" stA="52000" endA="300" endPos="35000" dir="5400000" sy="-100000" algn="bl" rotWithShape="0"/>
          </a:effectLst>
        </p:spPr>
        <p:txBody>
          <a:bodyPr wrap="square">
            <a:spAutoFit/>
          </a:bodyPr>
          <a:lstStyle/>
          <a:p>
            <a:pPr eaLnBrk="1" hangingPunct="1"/>
            <a:r>
              <a:rPr lang="ru-RU" altLang="ru-RU" sz="1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В отличие от других БМП, десант для ведения огня использует не свое штатное оружие, а закрепленные в шаровых установках </a:t>
            </a:r>
            <a:r>
              <a:rPr lang="en-US" altLang="ru-RU" sz="1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6 </a:t>
            </a:r>
            <a:r>
              <a:rPr lang="ru-RU" altLang="ru-RU" sz="1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несъемных 5,56-мм автоматов </a:t>
            </a:r>
            <a:endParaRPr lang="ru-RU" altLang="ru-RU" sz="1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59614702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258888" y="1773238"/>
            <a:ext cx="7885112" cy="5084762"/>
          </a:xfrm>
        </p:spPr>
        <p:txBody>
          <a:bodyPr/>
          <a:lstStyle/>
          <a:p>
            <a:pPr marL="625475" indent="0">
              <a:buNone/>
            </a:pPr>
            <a:r>
              <a:rPr lang="ru-RU" altLang="ru-RU" sz="2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	Изучить со студентами предназначение, боевые задачи, организационную структуру и вооружение подразделений мотопехотного (</a:t>
            </a:r>
            <a:r>
              <a:rPr lang="ru-RU" altLang="ru-RU" sz="24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мпб</a:t>
            </a:r>
            <a:r>
              <a:rPr lang="ru-RU" altLang="ru-RU" sz="2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) танкового (</a:t>
            </a:r>
            <a:r>
              <a:rPr lang="ru-RU" altLang="ru-RU" sz="24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тб</a:t>
            </a:r>
            <a:r>
              <a:rPr lang="ru-RU" altLang="ru-RU" sz="2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) батальонов армий США, Германии.</a:t>
            </a:r>
          </a:p>
          <a:p>
            <a:pPr marL="625475" indent="0">
              <a:buNone/>
            </a:pPr>
            <a:r>
              <a:rPr lang="ru-RU" altLang="ru-RU" sz="2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	Ознакомить с боевыми возможностями подразделений </a:t>
            </a:r>
            <a:r>
              <a:rPr lang="ru-RU" altLang="ru-RU" sz="24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мпб</a:t>
            </a:r>
            <a:r>
              <a:rPr lang="ru-RU" altLang="ru-RU" sz="2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(</a:t>
            </a:r>
            <a:r>
              <a:rPr lang="ru-RU" altLang="ru-RU" sz="24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тб</a:t>
            </a:r>
            <a:r>
              <a:rPr lang="ru-RU" altLang="ru-RU" sz="2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).</a:t>
            </a:r>
          </a:p>
          <a:p>
            <a:pPr marL="625475" lvl="0" indent="0" eaLnBrk="1" hangingPunct="1">
              <a:buClr>
                <a:srgbClr val="00CCFF"/>
              </a:buClr>
              <a:buSzPct val="65000"/>
              <a:buNone/>
            </a:pPr>
            <a:r>
              <a:rPr lang="ru-RU" altLang="ru-RU" sz="2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	Довести тактико-технические характеристики основных образцов вооружения и боевой техники подразделений </a:t>
            </a:r>
            <a:r>
              <a:rPr lang="ru-RU" altLang="ru-RU" sz="24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мпб</a:t>
            </a:r>
            <a:r>
              <a:rPr lang="ru-RU" altLang="ru-RU" sz="2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(</a:t>
            </a:r>
            <a:r>
              <a:rPr lang="ru-RU" altLang="ru-RU" sz="24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тб</a:t>
            </a:r>
            <a:r>
              <a:rPr lang="ru-RU" altLang="ru-RU" sz="2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).</a:t>
            </a:r>
            <a:endParaRPr lang="ru-RU" altLang="ru-RU" sz="2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" name="Rectangle 159"/>
          <p:cNvSpPr>
            <a:spLocks noChangeArrowheads="1"/>
          </p:cNvSpPr>
          <p:nvPr/>
        </p:nvSpPr>
        <p:spPr bwMode="auto">
          <a:xfrm>
            <a:off x="1258888" y="831370"/>
            <a:ext cx="7857978" cy="4370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pPr algn="ctr"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None/>
            </a:pPr>
            <a:r>
              <a:rPr lang="ru-RU" altLang="ru-RU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Учебные </a:t>
            </a:r>
            <a:r>
              <a:rPr lang="ru-RU" altLang="ru-RU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цели:</a:t>
            </a:r>
            <a:endParaRPr lang="ru-RU" altLang="ru-RU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9601920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ext Box 2"/>
          <p:cNvSpPr txBox="1">
            <a:spLocks noChangeArrowheads="1"/>
          </p:cNvSpPr>
          <p:nvPr/>
        </p:nvSpPr>
        <p:spPr bwMode="auto">
          <a:xfrm>
            <a:off x="0" y="1"/>
            <a:ext cx="9144000" cy="6921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ru-RU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Бронетранспортер </a:t>
            </a:r>
            <a:r>
              <a:rPr lang="ru-RU" altLang="ru-RU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М-113 А1 (США)</a:t>
            </a:r>
            <a:endParaRPr lang="ru-RU" altLang="ru-RU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graphicFrame>
        <p:nvGraphicFramePr>
          <p:cNvPr id="14" name="Group 4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7338680"/>
              </p:ext>
            </p:extLst>
          </p:nvPr>
        </p:nvGraphicFramePr>
        <p:xfrm>
          <a:off x="4571999" y="692151"/>
          <a:ext cx="4321176" cy="6003929"/>
        </p:xfrm>
        <a:graphic>
          <a:graphicData uri="http://schemas.openxmlformats.org/drawingml/2006/table">
            <a:tbl>
              <a:tblPr/>
              <a:tblGrid>
                <a:gridCol w="2531497"/>
                <a:gridCol w="1789679"/>
              </a:tblGrid>
              <a:tr h="415057">
                <a:tc gridSpan="2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</a:rPr>
                        <a:t>ОСНОВНЫЕ ХАРАКТЕРИСТИКИ</a:t>
                      </a: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15057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Масса</a:t>
                      </a: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, т</a:t>
                      </a: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14 </a:t>
                      </a: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</a:tr>
              <a:tr h="415057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Экипаж + десант, чел</a:t>
                      </a: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13</a:t>
                      </a: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</a:tr>
              <a:tr h="627582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cs typeface="Tahoma" panose="020B0604030504040204" pitchFamily="34" charset="0"/>
                        </a:rPr>
                        <a:t>Размеры, м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cs typeface="Tahoma" panose="020B0604030504040204" pitchFamily="34" charset="0"/>
                        </a:rPr>
                        <a:t>длина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cs typeface="Tahoma" panose="020B0604030504040204" pitchFamily="34" charset="0"/>
                        </a:rPr>
                        <a:t>ширина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cs typeface="Tahoma" panose="020B0604030504040204" pitchFamily="34" charset="0"/>
                        </a:rPr>
                        <a:t>высота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cs typeface="Tahoma" panose="020B0604030504040204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cs typeface="Tahoma" panose="020B0604030504040204" pitchFamily="34" charset="0"/>
                        </a:rPr>
                        <a:t>5,3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cs typeface="Tahoma" panose="020B0604030504040204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cs typeface="Tahoma" panose="020B0604030504040204" pitchFamily="34" charset="0"/>
                        </a:rPr>
                        <a:t>2,69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cs typeface="Tahoma" panose="020B0604030504040204" pitchFamily="34" charset="0"/>
                        </a:rPr>
                        <a:t>2,52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</a:tr>
              <a:tr h="430598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Вооружение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cs typeface="Tahoma" panose="020B0604030504040204" pitchFamily="34" charset="0"/>
                        </a:rPr>
                        <a:t>Пулеметов </a:t>
                      </a: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cs typeface="Tahoma" panose="020B0604030504040204" pitchFamily="34" charset="0"/>
                        </a:rPr>
                        <a:t> х калибр</a:t>
                      </a: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cs typeface="Tahoma" panose="020B0604030504040204" pitchFamily="34" charset="0"/>
                        </a:rPr>
                        <a:t>, мм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cs typeface="Tahoma" panose="020B0604030504040204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cs typeface="Tahoma" panose="020B0604030504040204" pitchFamily="34" charset="0"/>
                        </a:rPr>
                        <a:t>1 х </a:t>
                      </a: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cs typeface="Tahoma" panose="020B0604030504040204" pitchFamily="34" charset="0"/>
                        </a:rPr>
                        <a:t>12,7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</a:tr>
              <a:tr h="517473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cs typeface="Tahoma" panose="020B0604030504040204" pitchFamily="34" charset="0"/>
                        </a:rPr>
                        <a:t>Скорость движения, км/ч</a:t>
                      </a:r>
                      <a:endParaRPr kumimoji="0" lang="ru-RU" alt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cs typeface="Tahoma" panose="020B0604030504040204" pitchFamily="34" charset="0"/>
                        </a:rPr>
                        <a:t>максимальная по шоссе</a:t>
                      </a:r>
                      <a:endParaRPr kumimoji="0" lang="ru-RU" alt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cs typeface="Tahoma" panose="020B0604030504040204" pitchFamily="34" charset="0"/>
                        </a:rPr>
                        <a:t>на плаву </a:t>
                      </a:r>
                      <a:endParaRPr kumimoji="0" lang="ru-RU" alt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cs typeface="Tahoma" panose="020B0604030504040204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cs typeface="Tahoma" panose="020B0604030504040204" pitchFamily="34" charset="0"/>
                        </a:rPr>
                        <a:t>64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cs typeface="Tahoma" panose="020B0604030504040204" pitchFamily="34" charset="0"/>
                        </a:rPr>
                        <a:t>5,8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</a:tr>
              <a:tr h="243448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cs typeface="Tahoma" panose="020B0604030504040204" pitchFamily="34" charset="0"/>
                        </a:rPr>
                        <a:t>Запас хода, км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cs typeface="Tahoma" panose="020B0604030504040204" pitchFamily="34" charset="0"/>
                        </a:rPr>
                        <a:t>480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</a:tr>
              <a:tr h="1892011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0825" y="3500438"/>
            <a:ext cx="4033838" cy="2200275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0825" y="712461"/>
            <a:ext cx="4033838" cy="26451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363305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ext Box 2"/>
          <p:cNvSpPr txBox="1">
            <a:spLocks noChangeArrowheads="1"/>
          </p:cNvSpPr>
          <p:nvPr/>
        </p:nvSpPr>
        <p:spPr bwMode="auto">
          <a:xfrm>
            <a:off x="0" y="1"/>
            <a:ext cx="9144000" cy="6921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ru-RU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12,7-мм пулемет </a:t>
            </a:r>
            <a:r>
              <a:rPr lang="ru-RU" altLang="ru-RU" sz="20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Browning</a:t>
            </a:r>
            <a:r>
              <a:rPr lang="ru-RU" altLang="ru-RU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altLang="ru-RU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M2HB (США) </a:t>
            </a:r>
            <a:r>
              <a:rPr lang="ru-RU" altLang="ru-RU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смонтированный на бронетранспортере </a:t>
            </a:r>
            <a:r>
              <a:rPr lang="ru-RU" altLang="ru-RU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М-113 А1 (США)</a:t>
            </a:r>
            <a:endParaRPr lang="ru-RU" altLang="ru-RU" sz="2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graphicFrame>
        <p:nvGraphicFramePr>
          <p:cNvPr id="14" name="Group 4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91419971"/>
              </p:ext>
            </p:extLst>
          </p:nvPr>
        </p:nvGraphicFramePr>
        <p:xfrm>
          <a:off x="4571999" y="692151"/>
          <a:ext cx="4321176" cy="6049963"/>
        </p:xfrm>
        <a:graphic>
          <a:graphicData uri="http://schemas.openxmlformats.org/drawingml/2006/table">
            <a:tbl>
              <a:tblPr/>
              <a:tblGrid>
                <a:gridCol w="2531497"/>
                <a:gridCol w="1789679"/>
              </a:tblGrid>
              <a:tr h="430550">
                <a:tc gridSpan="2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</a:rPr>
                        <a:t>ОСНОВНЫЕ ХАРАКТЕРИСТИКИ</a:t>
                      </a: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4779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Калибр, мм </a:t>
                      </a: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12,7x99 мм</a:t>
                      </a: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</a:tr>
              <a:tr h="331987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Вес, кг</a:t>
                      </a: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38 </a:t>
                      </a: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</a:tr>
              <a:tr h="331987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Длина, мм </a:t>
                      </a: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1650 </a:t>
                      </a: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</a:tr>
              <a:tr h="34779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Длина ствола, мм </a:t>
                      </a: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1140</a:t>
                      </a: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</a:tr>
              <a:tr h="334363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Питание </a:t>
                      </a: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лента на </a:t>
                      </a: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50/100 </a:t>
                      </a: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патронов </a:t>
                      </a: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</a:tr>
              <a:tr h="366194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Начальная скорость полета пули, м/сек</a:t>
                      </a: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930</a:t>
                      </a: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</a:tr>
              <a:tr h="366194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Темп стрельбы, </a:t>
                      </a:r>
                      <a:r>
                        <a:rPr kumimoji="0" lang="ru-RU" altLang="ru-RU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выстр</a:t>
                      </a: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./мин </a:t>
                      </a: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450-600</a:t>
                      </a: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</a:tr>
              <a:tr h="319309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6" name="Picture 38" descr="m2mounte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008" y="3500439"/>
            <a:ext cx="4022655" cy="18177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0825" y="692150"/>
            <a:ext cx="4033838" cy="26654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775695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ext Box 2"/>
          <p:cNvSpPr txBox="1">
            <a:spLocks noChangeArrowheads="1"/>
          </p:cNvSpPr>
          <p:nvPr/>
        </p:nvSpPr>
        <p:spPr bwMode="auto">
          <a:xfrm>
            <a:off x="0" y="1"/>
            <a:ext cx="9144000" cy="6921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t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ru-RU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155-мм самоходная </a:t>
            </a:r>
            <a:r>
              <a:rPr lang="ru-RU" altLang="ru-RU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гаубица М-109 (США)</a:t>
            </a:r>
            <a:endParaRPr lang="ru-RU" altLang="ru-RU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graphicFrame>
        <p:nvGraphicFramePr>
          <p:cNvPr id="14" name="Group 4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06267571"/>
              </p:ext>
            </p:extLst>
          </p:nvPr>
        </p:nvGraphicFramePr>
        <p:xfrm>
          <a:off x="4571999" y="692151"/>
          <a:ext cx="4321176" cy="6049965"/>
        </p:xfrm>
        <a:graphic>
          <a:graphicData uri="http://schemas.openxmlformats.org/drawingml/2006/table">
            <a:tbl>
              <a:tblPr/>
              <a:tblGrid>
                <a:gridCol w="2531497"/>
                <a:gridCol w="1789679"/>
              </a:tblGrid>
              <a:tr h="364383">
                <a:tc gridSpan="2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</a:rPr>
                        <a:t>ОСНОВНЫЕ ХАРАКТЕРИСТИКИ</a:t>
                      </a: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94346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Калибр, мм</a:t>
                      </a:r>
                      <a:endParaRPr kumimoji="0" lang="ru-RU" alt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105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155</a:t>
                      </a:r>
                      <a:endParaRPr kumimoji="0" lang="ru-RU" alt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</a:tr>
              <a:tr h="280968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Длина ствола, калибров</a:t>
                      </a:r>
                      <a:endParaRPr kumimoji="0" lang="ru-RU" alt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105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39</a:t>
                      </a:r>
                      <a:endParaRPr kumimoji="0" lang="ru-RU" alt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</a:tr>
              <a:tr h="280968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Наибольший угол возвышения, град</a:t>
                      </a:r>
                      <a:endParaRPr kumimoji="0" lang="ru-RU" alt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105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+75</a:t>
                      </a:r>
                      <a:endParaRPr kumimoji="0" lang="ru-RU" alt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</a:tr>
              <a:tr h="294346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Угол склонения, град</a:t>
                      </a:r>
                      <a:endParaRPr kumimoji="0" lang="ru-RU" alt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-5</a:t>
                      </a:r>
                      <a:endParaRPr kumimoji="0" lang="ru-RU" alt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</a:tr>
              <a:tr h="282978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105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Угол горизонтального обстрела, град</a:t>
                      </a:r>
                      <a:endParaRPr kumimoji="0" lang="ru-RU" alt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360</a:t>
                      </a:r>
                      <a:endParaRPr kumimoji="0" lang="ru-RU" alt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</a:tr>
              <a:tr h="309918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105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Масса в боевом положении, кг</a:t>
                      </a:r>
                      <a:endParaRPr kumimoji="0" lang="ru-RU" alt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28 900</a:t>
                      </a:r>
                      <a:endParaRPr kumimoji="0" lang="ru-RU" alt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</a:tr>
              <a:tr h="309918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105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Масса в походном положении, град</a:t>
                      </a:r>
                      <a:endParaRPr kumimoji="0" lang="ru-RU" alt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28 900</a:t>
                      </a:r>
                      <a:endParaRPr kumimoji="0" lang="ru-RU" alt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</a:tr>
              <a:tr h="309918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Масса фугасного снаряда, кг</a:t>
                      </a:r>
                      <a:endParaRPr kumimoji="0" lang="ru-RU" alt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43,54</a:t>
                      </a:r>
                      <a:endParaRPr kumimoji="0" lang="ru-RU" alt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</a:tr>
              <a:tr h="309918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Наибольшая дальность стрельбы, м</a:t>
                      </a:r>
                      <a:endParaRPr kumimoji="0" lang="ru-RU" alt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30 000*</a:t>
                      </a:r>
                      <a:endParaRPr kumimoji="0" lang="ru-RU" alt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</a:tr>
              <a:tr h="309918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* При стрельбе активно-реактивным снарядом.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alt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</a:tr>
              <a:tr h="2702386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7" name="Picture 43" descr="6a659e22bffabfac60d87fec48b2037d_full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692150"/>
            <a:ext cx="4033838" cy="2665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8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90762068"/>
              </p:ext>
            </p:extLst>
          </p:nvPr>
        </p:nvGraphicFramePr>
        <p:xfrm>
          <a:off x="247843" y="3500438"/>
          <a:ext cx="4036820" cy="324167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2105" name="Фотография Photo Editor" r:id="rId4" imgW="5001323" imgH="3333333" progId="MSPhotoEd.3">
                  <p:embed/>
                </p:oleObj>
              </mc:Choice>
              <mc:Fallback>
                <p:oleObj name="Фотография Photo Editor" r:id="rId4" imgW="5001323" imgH="3333333" progId="MSPhotoEd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7843" y="3500438"/>
                        <a:ext cx="4036820" cy="3241676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303835336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341" r="87487" b="18360"/>
          <a:stretch/>
        </p:blipFill>
        <p:spPr>
          <a:xfrm flipH="1">
            <a:off x="978226" y="693267"/>
            <a:ext cx="3306435" cy="2664296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341" r="87487" b="18360"/>
          <a:stretch/>
        </p:blipFill>
        <p:spPr>
          <a:xfrm>
            <a:off x="250824" y="692696"/>
            <a:ext cx="3248377" cy="2664296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250825" y="3500437"/>
            <a:ext cx="4033838" cy="324167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650" name="Text Box 2"/>
          <p:cNvSpPr txBox="1">
            <a:spLocks noChangeArrowheads="1"/>
          </p:cNvSpPr>
          <p:nvPr/>
        </p:nvSpPr>
        <p:spPr bwMode="auto">
          <a:xfrm>
            <a:off x="0" y="1"/>
            <a:ext cx="9144000" cy="6921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t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ru-RU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106,7 мм миномет </a:t>
            </a:r>
            <a:r>
              <a:rPr lang="ru-RU" altLang="ru-RU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М30 (США)</a:t>
            </a:r>
            <a:endParaRPr lang="ru-RU" altLang="ru-RU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graphicFrame>
        <p:nvGraphicFramePr>
          <p:cNvPr id="14" name="Group 4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852672"/>
              </p:ext>
            </p:extLst>
          </p:nvPr>
        </p:nvGraphicFramePr>
        <p:xfrm>
          <a:off x="4571999" y="692151"/>
          <a:ext cx="4321176" cy="6049961"/>
        </p:xfrm>
        <a:graphic>
          <a:graphicData uri="http://schemas.openxmlformats.org/drawingml/2006/table">
            <a:tbl>
              <a:tblPr/>
              <a:tblGrid>
                <a:gridCol w="2531497"/>
                <a:gridCol w="1789679"/>
              </a:tblGrid>
              <a:tr h="366222">
                <a:tc gridSpan="2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</a:rPr>
                        <a:t>ОСНОВНЫЕ ХАРАКТЕРИСТИКИ</a:t>
                      </a: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95831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cs typeface="Times New Roman" panose="02020603050405020304" pitchFamily="18" charset="0"/>
                        </a:rPr>
                        <a:t>Тип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cs typeface="Times New Roman" panose="02020603050405020304" pitchFamily="18" charset="0"/>
                        </a:rPr>
                        <a:t>тяжелый миномет</a:t>
                      </a:r>
                      <a:endParaRPr kumimoji="0" lang="ru-RU" alt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</a:tr>
              <a:tr h="282386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cs typeface="Times New Roman" panose="02020603050405020304" pitchFamily="18" charset="0"/>
                        </a:rPr>
                        <a:t>Калибр, мм: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cs typeface="Times New Roman" panose="02020603050405020304" pitchFamily="18" charset="0"/>
                        </a:rPr>
                        <a:t>106,7</a:t>
                      </a:r>
                      <a:endParaRPr kumimoji="0" lang="ru-RU" alt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</a:tr>
              <a:tr h="282386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cs typeface="Times New Roman" panose="02020603050405020304" pitchFamily="18" charset="0"/>
                        </a:rPr>
                        <a:t>Длина ствола, калибров: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cs typeface="Times New Roman" panose="02020603050405020304" pitchFamily="18" charset="0"/>
                        </a:rPr>
                        <a:t>14,3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</a:tr>
              <a:tr h="295831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cs typeface="Times New Roman" panose="02020603050405020304" pitchFamily="18" charset="0"/>
                        </a:rPr>
                        <a:t>Начальная скорость мины, м/с:</a:t>
                      </a:r>
                      <a:endParaRPr kumimoji="0" lang="ru-RU" alt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cs typeface="Times New Roman" panose="02020603050405020304" pitchFamily="18" charset="0"/>
                        </a:rPr>
                        <a:t>293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</a:tr>
              <a:tr h="284406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cs typeface="Times New Roman" panose="02020603050405020304" pitchFamily="18" charset="0"/>
                        </a:rPr>
                        <a:t>Вес в боевом положении, кг:</a:t>
                      </a:r>
                      <a:endParaRPr kumimoji="0" lang="ru-RU" alt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cs typeface="Times New Roman" panose="02020603050405020304" pitchFamily="18" charset="0"/>
                        </a:rPr>
                        <a:t>305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</a:tr>
              <a:tr h="311482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cs typeface="Times New Roman" panose="02020603050405020304" pitchFamily="18" charset="0"/>
                        </a:rPr>
                        <a:t>Макс. дальность стрельбы, м:</a:t>
                      </a:r>
                      <a:endParaRPr kumimoji="0" lang="ru-RU" alt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cs typeface="Times New Roman" panose="02020603050405020304" pitchFamily="18" charset="0"/>
                        </a:rPr>
                        <a:t>5650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</a:tr>
              <a:tr h="311482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cs typeface="Times New Roman" panose="02020603050405020304" pitchFamily="18" charset="0"/>
                        </a:rPr>
                        <a:t>Макс. скорострельность, </a:t>
                      </a:r>
                      <a:r>
                        <a:rPr kumimoji="0" lang="ru-RU" altLang="ru-RU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cs typeface="Times New Roman" panose="02020603050405020304" pitchFamily="18" charset="0"/>
                        </a:rPr>
                        <a:t>выстр</a:t>
                      </a: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cs typeface="Times New Roman" panose="02020603050405020304" pitchFamily="18" charset="0"/>
                        </a:rPr>
                        <a:t>./</a:t>
                      </a: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cs typeface="Times New Roman" panose="02020603050405020304" pitchFamily="18" charset="0"/>
                        </a:rPr>
                        <a:t>мин: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cs typeface="Times New Roman" panose="02020603050405020304" pitchFamily="18" charset="0"/>
                        </a:rPr>
                        <a:t>18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</a:tr>
              <a:tr h="311482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cs typeface="Times New Roman" panose="02020603050405020304" pitchFamily="18" charset="0"/>
                        </a:rPr>
                        <a:t>Вес мины, кг:</a:t>
                      </a:r>
                      <a:endParaRPr kumimoji="0" lang="ru-RU" alt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cs typeface="Times New Roman" panose="02020603050405020304" pitchFamily="18" charset="0"/>
                        </a:rPr>
                        <a:t>10-12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</a:tr>
              <a:tr h="3308453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6" name="Picture 5" descr="106,7-мм миномет М30 (США)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3500437"/>
            <a:ext cx="2817188" cy="3241675"/>
          </a:xfrm>
          <a:prstGeom prst="rect">
            <a:avLst/>
          </a:prstGeom>
          <a:noFill/>
          <a:effectLst>
            <a:reflection blurRad="6350" stA="52000" endA="300" endPos="350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8227" y="692704"/>
            <a:ext cx="2520975" cy="2664878"/>
          </a:xfrm>
          <a:prstGeom prst="rect">
            <a:avLst/>
          </a:prstGeom>
          <a:effectLst>
            <a:softEdge rad="31750"/>
          </a:effectLst>
        </p:spPr>
      </p:pic>
    </p:spTree>
    <p:extLst>
      <p:ext uri="{BB962C8B-B14F-4D97-AF65-F5344CB8AC3E}">
        <p14:creationId xmlns:p14="http://schemas.microsoft.com/office/powerpoint/2010/main" val="70082663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ext Box 2"/>
          <p:cNvSpPr txBox="1">
            <a:spLocks noChangeArrowheads="1"/>
          </p:cNvSpPr>
          <p:nvPr/>
        </p:nvSpPr>
        <p:spPr bwMode="auto">
          <a:xfrm>
            <a:off x="0" y="1"/>
            <a:ext cx="9144000" cy="6921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t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ru-RU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ПТУР (США/Великобритания)</a:t>
            </a:r>
            <a:endParaRPr lang="ru-RU" altLang="ru-RU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graphicFrame>
        <p:nvGraphicFramePr>
          <p:cNvPr id="15" name="Таблица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652903"/>
              </p:ext>
            </p:extLst>
          </p:nvPr>
        </p:nvGraphicFramePr>
        <p:xfrm>
          <a:off x="4571999" y="718475"/>
          <a:ext cx="4335610" cy="6023636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867122"/>
                <a:gridCol w="867122"/>
                <a:gridCol w="867122"/>
                <a:gridCol w="867122"/>
                <a:gridCol w="867122"/>
              </a:tblGrid>
              <a:tr h="268992">
                <a:tc gridSpan="5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</a:rPr>
                        <a:t>СРАВНИТЕЛЬНЫЕ ХАРАКТЕРИСТИКИ</a:t>
                      </a:r>
                      <a:endParaRPr kumimoji="0" lang="ru-RU" altLang="ru-RU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marL="6350" marR="6350" marT="0" marB="0" anchor="ctr"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 marL="6350" marR="6350" marT="0" marB="0" anchor="ctr"/>
                </a:tc>
                <a:tc hMerge="1">
                  <a:txBody>
                    <a:bodyPr/>
                    <a:lstStyle/>
                    <a:p>
                      <a:pPr marR="88900" algn="l">
                        <a:lnSpc>
                          <a:spcPts val="8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endParaRPr lang="ru-RU" sz="700" spc="15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350" marR="6350" marT="0" marB="0" anchor="ctr"/>
                </a:tc>
                <a:tc hMerge="1">
                  <a:txBody>
                    <a:bodyPr/>
                    <a:lstStyle/>
                    <a:p>
                      <a:pPr marR="88900" algn="l">
                        <a:lnSpc>
                          <a:spcPts val="8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endParaRPr lang="ru-RU" sz="700" spc="15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350" marR="6350" marT="0" marB="0" anchor="ctr"/>
                </a:tc>
                <a:tc hMerge="1">
                  <a:txBody>
                    <a:bodyPr/>
                    <a:lstStyle/>
                    <a:p>
                      <a:pPr marR="88900" algn="l">
                        <a:lnSpc>
                          <a:spcPts val="8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endParaRPr lang="ru-RU" sz="700" spc="15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350" marR="6350" marT="0" marB="0" anchor="ctr"/>
                </a:tc>
              </a:tr>
              <a:tr h="310128">
                <a:tc>
                  <a:txBody>
                    <a:bodyPr/>
                    <a:lstStyle/>
                    <a:p>
                      <a:pPr marR="88900" algn="ctr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endParaRPr lang="ru-RU" sz="900" b="1" spc="15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Arial" panose="020B0604020202020204" pitchFamily="34" charset="0"/>
                      </a:endParaRPr>
                    </a:p>
                  </a:txBody>
                  <a:tcPr marL="6350" marR="6350" marT="0" marB="0" anchor="ctr"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900" b="1" spc="5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ХЕЛЛФАЙР</a:t>
                      </a:r>
                      <a:endParaRPr lang="ru-RU" sz="9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</a:txBody>
                  <a:tcPr marL="6350" marR="6350" marT="0" marB="0" anchor="ctr"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R="88900" algn="ctr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ru-RU" sz="900" b="1" spc="15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Arial" panose="020B0604020202020204" pitchFamily="34" charset="0"/>
                        </a:rPr>
                        <a:t>БРИМСТОУН</a:t>
                      </a:r>
                      <a:endParaRPr lang="ru-RU" sz="900" b="1" spc="15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Arial" panose="020B0604020202020204" pitchFamily="34" charset="0"/>
                      </a:endParaRPr>
                    </a:p>
                  </a:txBody>
                  <a:tcPr marL="6350" marR="6350" marT="0" marB="0" anchor="ctr"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R="88900" algn="ctr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ru-RU" sz="900" b="1" spc="5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ТОУ-2А</a:t>
                      </a:r>
                      <a:endParaRPr lang="ru-RU" sz="900" b="1" spc="15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Arial" panose="020B0604020202020204" pitchFamily="34" charset="0"/>
                      </a:endParaRPr>
                    </a:p>
                  </a:txBody>
                  <a:tcPr marL="6350" marR="6350" marT="0" marB="0" anchor="ctr"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R="88900" algn="ctr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kumimoji="0" lang="ru-RU" sz="900" b="1" i="0" u="none" strike="noStrike" kern="1200" cap="none" spc="15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uLnTx/>
                          <a:uFillTx/>
                          <a:latin typeface="+mn-lt"/>
                          <a:ea typeface="Arial" panose="020B0604020202020204" pitchFamily="34" charset="0"/>
                          <a:cs typeface="+mn-cs"/>
                        </a:rPr>
                        <a:t>ТОУ-2В</a:t>
                      </a:r>
                      <a:endParaRPr lang="ru-RU" sz="900" b="1" spc="15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Arial" panose="020B0604020202020204" pitchFamily="34" charset="0"/>
                      </a:endParaRPr>
                    </a:p>
                  </a:txBody>
                  <a:tcPr marL="6350" marR="6350" marT="0" marB="0" anchor="ctr"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</a:tr>
              <a:tr h="420384">
                <a:tc>
                  <a:txBody>
                    <a:bodyPr/>
                    <a:lstStyle/>
                    <a:p>
                      <a:pPr marL="38100" algn="l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ru-RU" sz="900" spc="0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Максимальная дальность </a:t>
                      </a:r>
                      <a:r>
                        <a:rPr lang="ru-RU" sz="900" spc="0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стрельбы</a:t>
                      </a:r>
                      <a:r>
                        <a:rPr lang="ru-RU" sz="900" spc="0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, км</a:t>
                      </a:r>
                      <a:endParaRPr lang="ru-RU" sz="900" spc="15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Arial" panose="020B0604020202020204" pitchFamily="34" charset="0"/>
                      </a:endParaRPr>
                    </a:p>
                  </a:txBody>
                  <a:tcPr marL="6350" marR="635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8100" algn="l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ru-RU" sz="1000" spc="0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8</a:t>
                      </a:r>
                      <a:endParaRPr lang="ru-RU" sz="1000" spc="15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Arial" panose="020B0604020202020204" pitchFamily="34" charset="0"/>
                      </a:endParaRPr>
                    </a:p>
                  </a:txBody>
                  <a:tcPr marL="6350" marR="635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8100" algn="l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ru-RU" sz="1000" spc="0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10</a:t>
                      </a:r>
                      <a:endParaRPr lang="ru-RU" sz="1000" spc="15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Arial" panose="020B0604020202020204" pitchFamily="34" charset="0"/>
                      </a:endParaRPr>
                    </a:p>
                  </a:txBody>
                  <a:tcPr marL="6350" marR="635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8100" algn="l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ru-RU" sz="1000" spc="0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3,75</a:t>
                      </a:r>
                      <a:endParaRPr lang="ru-RU" sz="1000" spc="15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Arial" panose="020B0604020202020204" pitchFamily="34" charset="0"/>
                      </a:endParaRPr>
                    </a:p>
                  </a:txBody>
                  <a:tcPr marL="6350" marR="635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ru-RU" sz="1000" spc="0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4</a:t>
                      </a:r>
                      <a:endParaRPr lang="ru-RU" sz="1000" spc="15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Arial" panose="020B0604020202020204" pitchFamily="34" charset="0"/>
                      </a:endParaRPr>
                    </a:p>
                  </a:txBody>
                  <a:tcPr marL="6350" marR="635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</a:tr>
              <a:tr h="275158">
                <a:tc>
                  <a:txBody>
                    <a:bodyPr/>
                    <a:lstStyle/>
                    <a:p>
                      <a:pPr marL="38100" algn="l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800" spc="0" dirty="0" err="1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Бронебойность</a:t>
                      </a:r>
                      <a:r>
                        <a:rPr lang="ru-RU" sz="800" spc="0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,</a:t>
                      </a:r>
                      <a:r>
                        <a:rPr lang="ru-RU" sz="800" spc="15" baseline="0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 </a:t>
                      </a:r>
                      <a:r>
                        <a:rPr lang="ru-RU" sz="800" spc="0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мм</a:t>
                      </a:r>
                      <a:endParaRPr lang="ru-RU" sz="800" spc="15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Arial" panose="020B0604020202020204" pitchFamily="34" charset="0"/>
                      </a:endParaRPr>
                    </a:p>
                  </a:txBody>
                  <a:tcPr marL="6350" marR="635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8100" algn="l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ru-RU" sz="1000" spc="0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1200</a:t>
                      </a:r>
                      <a:endParaRPr lang="ru-RU" sz="1000" spc="15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Arial" panose="020B0604020202020204" pitchFamily="34" charset="0"/>
                      </a:endParaRPr>
                    </a:p>
                  </a:txBody>
                  <a:tcPr marL="6350" marR="635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8100" algn="l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ru-RU" sz="1000" spc="0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1200-1300</a:t>
                      </a:r>
                      <a:endParaRPr lang="ru-RU" sz="1000" spc="15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Arial" panose="020B0604020202020204" pitchFamily="34" charset="0"/>
                      </a:endParaRPr>
                    </a:p>
                  </a:txBody>
                  <a:tcPr marL="6350" marR="635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8100" algn="l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ru-RU" sz="1000" spc="0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1000</a:t>
                      </a:r>
                      <a:endParaRPr lang="ru-RU" sz="1000" spc="15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Arial" panose="020B0604020202020204" pitchFamily="34" charset="0"/>
                      </a:endParaRPr>
                    </a:p>
                  </a:txBody>
                  <a:tcPr marL="6350" marR="635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ru-RU" sz="1000" spc="0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1200</a:t>
                      </a:r>
                      <a:endParaRPr lang="ru-RU" sz="1000" spc="15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Arial" panose="020B0604020202020204" pitchFamily="34" charset="0"/>
                      </a:endParaRPr>
                    </a:p>
                  </a:txBody>
                  <a:tcPr marL="6350" marR="635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</a:tr>
              <a:tr h="310976">
                <a:tc>
                  <a:txBody>
                    <a:bodyPr/>
                    <a:lstStyle/>
                    <a:p>
                      <a:pPr marL="38100" algn="l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ru-RU" sz="1000" spc="0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Тип боевой части</a:t>
                      </a:r>
                      <a:endParaRPr lang="ru-RU" sz="1000" spc="15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Arial" panose="020B0604020202020204" pitchFamily="34" charset="0"/>
                      </a:endParaRPr>
                    </a:p>
                  </a:txBody>
                  <a:tcPr marL="6350" marR="635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8100" algn="l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900" spc="0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Кумулятивная</a:t>
                      </a:r>
                      <a:r>
                        <a:rPr lang="ru-RU" sz="900" spc="15" baseline="0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 </a:t>
                      </a:r>
                      <a:r>
                        <a:rPr lang="ru-RU" sz="900" spc="0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тандемная</a:t>
                      </a:r>
                      <a:endParaRPr lang="ru-RU" sz="900" spc="15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Arial" panose="020B0604020202020204" pitchFamily="34" charset="0"/>
                      </a:endParaRPr>
                    </a:p>
                  </a:txBody>
                  <a:tcPr marL="6350" marR="635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8100" algn="l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900" spc="0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Кумулятивная</a:t>
                      </a:r>
                      <a:r>
                        <a:rPr lang="ru-RU" sz="900" spc="15" baseline="0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 </a:t>
                      </a:r>
                      <a:r>
                        <a:rPr lang="ru-RU" sz="900" spc="0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тандемная</a:t>
                      </a:r>
                      <a:endParaRPr lang="ru-RU" sz="900" spc="15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Arial" panose="020B0604020202020204" pitchFamily="34" charset="0"/>
                      </a:endParaRPr>
                    </a:p>
                  </a:txBody>
                  <a:tcPr marL="6350" marR="635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8100" algn="l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900" spc="0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Кумулятивная</a:t>
                      </a:r>
                      <a:r>
                        <a:rPr lang="ru-RU" sz="900" spc="15" baseline="0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 </a:t>
                      </a:r>
                      <a:r>
                        <a:rPr lang="ru-RU" sz="900" spc="0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тандемная</a:t>
                      </a:r>
                      <a:endParaRPr lang="ru-RU" sz="900" spc="15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Arial" panose="020B0604020202020204" pitchFamily="34" charset="0"/>
                      </a:endParaRPr>
                    </a:p>
                  </a:txBody>
                  <a:tcPr marL="6350" marR="635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ru-RU" sz="900" spc="0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Бокового боя </a:t>
                      </a:r>
                      <a:r>
                        <a:rPr lang="ru-RU" sz="800" spc="0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(ударное ядро)</a:t>
                      </a:r>
                      <a:endParaRPr lang="ru-RU" sz="800" spc="15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Arial" panose="020B0604020202020204" pitchFamily="34" charset="0"/>
                      </a:endParaRPr>
                    </a:p>
                  </a:txBody>
                  <a:tcPr marL="6350" marR="635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</a:tr>
              <a:tr h="293067">
                <a:tc>
                  <a:txBody>
                    <a:bodyPr/>
                    <a:lstStyle/>
                    <a:p>
                      <a:pPr marL="38100" algn="l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ru-RU" sz="900" spc="0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Максимальное число М</a:t>
                      </a:r>
                      <a:endParaRPr lang="ru-RU" sz="900" spc="15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Arial" panose="020B0604020202020204" pitchFamily="34" charset="0"/>
                      </a:endParaRPr>
                    </a:p>
                  </a:txBody>
                  <a:tcPr marL="6350" marR="635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8100" algn="l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ru-RU" sz="1000" spc="0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1</a:t>
                      </a:r>
                      <a:endParaRPr lang="ru-RU" sz="1000" spc="15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Arial" panose="020B0604020202020204" pitchFamily="34" charset="0"/>
                      </a:endParaRPr>
                    </a:p>
                  </a:txBody>
                  <a:tcPr marL="6350" marR="635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8100" algn="l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ru-RU" sz="1000" spc="0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1,2-1,3</a:t>
                      </a:r>
                      <a:endParaRPr lang="ru-RU" sz="1000" spc="15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Arial" panose="020B0604020202020204" pitchFamily="34" charset="0"/>
                      </a:endParaRPr>
                    </a:p>
                  </a:txBody>
                  <a:tcPr marL="6350" marR="635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8100" algn="l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ru-RU" sz="1000" spc="0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1</a:t>
                      </a:r>
                      <a:endParaRPr lang="ru-RU" sz="1000" spc="15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Arial" panose="020B0604020202020204" pitchFamily="34" charset="0"/>
                      </a:endParaRPr>
                    </a:p>
                  </a:txBody>
                  <a:tcPr marL="6350" marR="635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ru-RU" sz="1000" spc="0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1</a:t>
                      </a:r>
                      <a:endParaRPr lang="ru-RU" sz="1000" spc="15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Arial" panose="020B0604020202020204" pitchFamily="34" charset="0"/>
                      </a:endParaRPr>
                    </a:p>
                  </a:txBody>
                  <a:tcPr marL="6350" marR="635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</a:tr>
              <a:tr h="659401">
                <a:tc>
                  <a:txBody>
                    <a:bodyPr/>
                    <a:lstStyle/>
                    <a:p>
                      <a:pPr marL="38100" algn="l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ru-RU" sz="800" spc="0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Тип системы наведения</a:t>
                      </a:r>
                      <a:endParaRPr lang="ru-RU" sz="800" spc="15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Arial" panose="020B0604020202020204" pitchFamily="34" charset="0"/>
                      </a:endParaRPr>
                    </a:p>
                  </a:txBody>
                  <a:tcPr marL="6350" marR="635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8100" algn="l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ru-RU" sz="800" spc="0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Полуактивная лазерная ГСН, аналоговый автопилот</a:t>
                      </a:r>
                      <a:endParaRPr lang="ru-RU" sz="800" spc="15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Arial" panose="020B0604020202020204" pitchFamily="34" charset="0"/>
                      </a:endParaRPr>
                    </a:p>
                  </a:txBody>
                  <a:tcPr marL="6350" marR="635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8100" algn="l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ru-RU" sz="800" spc="0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ИНС, цифровой автопилот и </a:t>
                      </a:r>
                      <a:r>
                        <a:rPr lang="ru-RU" sz="800" spc="0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активная</a:t>
                      </a:r>
                      <a:r>
                        <a:rPr lang="ru-RU" sz="800" spc="15" baseline="0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 </a:t>
                      </a:r>
                      <a:r>
                        <a:rPr lang="ru-RU" sz="800" spc="0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радиолокационная</a:t>
                      </a:r>
                      <a:r>
                        <a:rPr lang="ru-RU" sz="800" spc="15" baseline="0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 </a:t>
                      </a:r>
                      <a:r>
                        <a:rPr lang="ru-RU" sz="800" spc="0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ММВ </a:t>
                      </a:r>
                      <a:r>
                        <a:rPr lang="ru-RU" sz="800" spc="0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ГСН</a:t>
                      </a:r>
                      <a:endParaRPr lang="ru-RU" sz="800" spc="15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Arial" panose="020B0604020202020204" pitchFamily="34" charset="0"/>
                      </a:endParaRPr>
                    </a:p>
                  </a:txBody>
                  <a:tcPr marL="6350" marR="635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spc="0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Полуавтоматическая, по проводам</a:t>
                      </a:r>
                      <a:endParaRPr lang="ru-RU" sz="800" spc="15" dirty="0" smtClean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Arial" panose="020B0604020202020204" pitchFamily="34" charset="0"/>
                      </a:endParaRPr>
                    </a:p>
                  </a:txBody>
                  <a:tcPr marL="6350" marR="635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8100" marR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spc="0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Полуавтоматическая, по проводам</a:t>
                      </a:r>
                      <a:endParaRPr lang="ru-RU" sz="800" spc="15" dirty="0" smtClean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Arial" panose="020B0604020202020204" pitchFamily="34" charset="0"/>
                      </a:endParaRPr>
                    </a:p>
                  </a:txBody>
                  <a:tcPr marL="6350" marR="635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</a:tr>
              <a:tr h="465192">
                <a:tc>
                  <a:txBody>
                    <a:bodyPr/>
                    <a:lstStyle/>
                    <a:p>
                      <a:pPr marL="38100" algn="l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ru-RU" sz="1000" spc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Тип двигательной установки</a:t>
                      </a:r>
                      <a:endParaRPr lang="ru-RU" sz="1000" spc="15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Arial" panose="020B0604020202020204" pitchFamily="34" charset="0"/>
                      </a:endParaRPr>
                    </a:p>
                  </a:txBody>
                  <a:tcPr marL="6350" marR="635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8100" algn="l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ru-RU" sz="1000" spc="0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РДТТ</a:t>
                      </a:r>
                      <a:endParaRPr lang="ru-RU" sz="1000" spc="15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Arial" panose="020B0604020202020204" pitchFamily="34" charset="0"/>
                      </a:endParaRPr>
                    </a:p>
                  </a:txBody>
                  <a:tcPr marL="6350" marR="635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8100" algn="l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ru-RU" sz="1000" spc="0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РДТТ</a:t>
                      </a:r>
                      <a:endParaRPr lang="ru-RU" sz="1000" spc="15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Arial" panose="020B0604020202020204" pitchFamily="34" charset="0"/>
                      </a:endParaRPr>
                    </a:p>
                  </a:txBody>
                  <a:tcPr marL="6350" marR="635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8100" algn="l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ru-RU" sz="1000" spc="0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РДТТ</a:t>
                      </a:r>
                      <a:endParaRPr lang="ru-RU" sz="1000" spc="15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Arial" panose="020B0604020202020204" pitchFamily="34" charset="0"/>
                      </a:endParaRPr>
                    </a:p>
                  </a:txBody>
                  <a:tcPr marL="6350" marR="635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ru-RU" sz="1000" spc="0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РДТТ</a:t>
                      </a:r>
                      <a:endParaRPr lang="ru-RU" sz="1000" spc="15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Arial" panose="020B0604020202020204" pitchFamily="34" charset="0"/>
                      </a:endParaRPr>
                    </a:p>
                  </a:txBody>
                  <a:tcPr marL="6350" marR="635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</a:tr>
              <a:tr h="442699">
                <a:tc>
                  <a:txBody>
                    <a:bodyPr/>
                    <a:lstStyle/>
                    <a:p>
                      <a:pPr marL="38100" algn="l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ru-RU" sz="900" spc="0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Стартовая масса ракеты, кг</a:t>
                      </a:r>
                      <a:endParaRPr lang="ru-RU" sz="900" spc="15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Arial" panose="020B0604020202020204" pitchFamily="34" charset="0"/>
                      </a:endParaRPr>
                    </a:p>
                  </a:txBody>
                  <a:tcPr marL="6350" marR="635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8100" algn="l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ru-RU" sz="1000" spc="0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48,6</a:t>
                      </a:r>
                      <a:endParaRPr lang="ru-RU" sz="1000" spc="15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Arial" panose="020B0604020202020204" pitchFamily="34" charset="0"/>
                      </a:endParaRPr>
                    </a:p>
                  </a:txBody>
                  <a:tcPr marL="6350" marR="635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8100" algn="l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ru-RU" sz="1000" spc="0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49</a:t>
                      </a:r>
                      <a:endParaRPr lang="ru-RU" sz="1000" spc="15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Arial" panose="020B0604020202020204" pitchFamily="34" charset="0"/>
                      </a:endParaRPr>
                    </a:p>
                  </a:txBody>
                  <a:tcPr marL="6350" marR="635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8100" algn="l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ru-RU" sz="1000" spc="0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24</a:t>
                      </a:r>
                      <a:endParaRPr lang="ru-RU" sz="1000" spc="15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Arial" panose="020B0604020202020204" pitchFamily="34" charset="0"/>
                      </a:endParaRPr>
                    </a:p>
                  </a:txBody>
                  <a:tcPr marL="6350" marR="635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ru-RU" sz="1000" spc="0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26</a:t>
                      </a:r>
                      <a:endParaRPr lang="ru-RU" sz="1000" spc="15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Arial" panose="020B0604020202020204" pitchFamily="34" charset="0"/>
                      </a:endParaRPr>
                    </a:p>
                  </a:txBody>
                  <a:tcPr marL="6350" marR="635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</a:tr>
              <a:tr h="279115">
                <a:tc>
                  <a:txBody>
                    <a:bodyPr/>
                    <a:lstStyle/>
                    <a:p>
                      <a:pPr marL="38100" algn="l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ru-RU" sz="900" spc="0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Длина ракеты, м</a:t>
                      </a:r>
                      <a:endParaRPr lang="ru-RU" sz="900" spc="15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Arial" panose="020B0604020202020204" pitchFamily="34" charset="0"/>
                      </a:endParaRPr>
                    </a:p>
                  </a:txBody>
                  <a:tcPr marL="6350" marR="635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8100" algn="l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ru-RU" sz="1000" spc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1.8</a:t>
                      </a:r>
                      <a:endParaRPr lang="ru-RU" sz="1000" spc="15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Arial" panose="020B0604020202020204" pitchFamily="34" charset="0"/>
                      </a:endParaRPr>
                    </a:p>
                  </a:txBody>
                  <a:tcPr marL="6350" marR="635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8100" algn="l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ru-RU" sz="1000" spc="0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1,77</a:t>
                      </a:r>
                      <a:endParaRPr lang="ru-RU" sz="1000" spc="15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Arial" panose="020B0604020202020204" pitchFamily="34" charset="0"/>
                      </a:endParaRPr>
                    </a:p>
                  </a:txBody>
                  <a:tcPr marL="6350" marR="635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8100" algn="l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ru-RU" sz="1000" spc="0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1,55</a:t>
                      </a:r>
                      <a:endParaRPr lang="ru-RU" sz="1000" spc="15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Arial" panose="020B0604020202020204" pitchFamily="34" charset="0"/>
                      </a:endParaRPr>
                    </a:p>
                  </a:txBody>
                  <a:tcPr marL="6350" marR="635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ru-RU" sz="1000" spc="0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1,17</a:t>
                      </a:r>
                      <a:endParaRPr lang="ru-RU" sz="1000" spc="15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Arial" panose="020B0604020202020204" pitchFamily="34" charset="0"/>
                      </a:endParaRPr>
                    </a:p>
                  </a:txBody>
                  <a:tcPr marL="6350" marR="635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</a:tr>
              <a:tr h="310128">
                <a:tc>
                  <a:txBody>
                    <a:bodyPr/>
                    <a:lstStyle/>
                    <a:p>
                      <a:pPr marL="38100" algn="l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ru-RU" sz="1000" spc="0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Диаметр корпуса, м</a:t>
                      </a:r>
                      <a:endParaRPr lang="ru-RU" sz="1000" spc="15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Arial" panose="020B0604020202020204" pitchFamily="34" charset="0"/>
                      </a:endParaRPr>
                    </a:p>
                  </a:txBody>
                  <a:tcPr marL="6350" marR="635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8100" algn="l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ru-RU" sz="1000" spc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0,178</a:t>
                      </a:r>
                      <a:endParaRPr lang="ru-RU" sz="1000" spc="15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Arial" panose="020B0604020202020204" pitchFamily="34" charset="0"/>
                      </a:endParaRPr>
                    </a:p>
                  </a:txBody>
                  <a:tcPr marL="6350" marR="635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8100" algn="l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ru-RU" sz="1000" spc="0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0,178</a:t>
                      </a:r>
                      <a:endParaRPr lang="ru-RU" sz="1000" spc="15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Arial" panose="020B0604020202020204" pitchFamily="34" charset="0"/>
                      </a:endParaRPr>
                    </a:p>
                  </a:txBody>
                  <a:tcPr marL="6350" marR="635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8100" algn="l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ru-RU" sz="1000" spc="0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0,15</a:t>
                      </a:r>
                      <a:endParaRPr lang="ru-RU" sz="1000" spc="15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Arial" panose="020B0604020202020204" pitchFamily="34" charset="0"/>
                      </a:endParaRPr>
                    </a:p>
                  </a:txBody>
                  <a:tcPr marL="6350" marR="635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ru-RU" sz="1000" spc="0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0,15</a:t>
                      </a:r>
                      <a:endParaRPr lang="ru-RU" sz="1000" spc="15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Arial" panose="020B0604020202020204" pitchFamily="34" charset="0"/>
                      </a:endParaRPr>
                    </a:p>
                  </a:txBody>
                  <a:tcPr marL="6350" marR="635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</a:tr>
              <a:tr h="774135">
                <a:tc>
                  <a:txBody>
                    <a:bodyPr/>
                    <a:lstStyle/>
                    <a:p>
                      <a:pPr marL="38100" algn="l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ru-RU" sz="800" spc="0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Носитель</a:t>
                      </a:r>
                      <a:endParaRPr lang="ru-RU" sz="800" spc="15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Arial" panose="020B0604020202020204" pitchFamily="34" charset="0"/>
                      </a:endParaRPr>
                    </a:p>
                  </a:txBody>
                  <a:tcPr marL="6350" marR="63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8100" algn="l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ru-RU" sz="800" spc="0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Вертолеты АН-64А и </a:t>
                      </a:r>
                      <a:r>
                        <a:rPr lang="en-US" sz="800" spc="0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D</a:t>
                      </a:r>
                      <a:r>
                        <a:rPr lang="ru-RU" sz="800" spc="0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, </a:t>
                      </a:r>
                      <a:r>
                        <a:rPr lang="en-US" sz="800" spc="0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UH</a:t>
                      </a:r>
                      <a:r>
                        <a:rPr lang="ru-RU" sz="800" spc="0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-60</a:t>
                      </a:r>
                      <a:r>
                        <a:rPr lang="en-US" sz="800" spc="0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A</a:t>
                      </a:r>
                      <a:r>
                        <a:rPr lang="ru-RU" sz="800" spc="0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, </a:t>
                      </a:r>
                      <a:r>
                        <a:rPr lang="en-US" sz="800" spc="0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L </a:t>
                      </a:r>
                      <a:r>
                        <a:rPr lang="ru-RU" sz="800" spc="0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и М, </a:t>
                      </a:r>
                      <a:r>
                        <a:rPr lang="en-US" sz="800" spc="0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OH</a:t>
                      </a:r>
                      <a:r>
                        <a:rPr lang="ru-RU" sz="800" spc="0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-58</a:t>
                      </a:r>
                      <a:r>
                        <a:rPr lang="en-US" sz="800" spc="0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D</a:t>
                      </a:r>
                      <a:r>
                        <a:rPr lang="ru-RU" sz="800" spc="0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, А-129, </a:t>
                      </a:r>
                      <a:r>
                        <a:rPr lang="en-US" sz="800" spc="0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AH</a:t>
                      </a:r>
                      <a:r>
                        <a:rPr lang="ru-RU" sz="800" spc="0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-1</a:t>
                      </a:r>
                      <a:r>
                        <a:rPr lang="en-US" sz="800" spc="0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W</a:t>
                      </a:r>
                      <a:endParaRPr lang="ru-RU" sz="800" spc="15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Arial" panose="020B0604020202020204" pitchFamily="34" charset="0"/>
                      </a:endParaRPr>
                    </a:p>
                  </a:txBody>
                  <a:tcPr marL="6350" marR="63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8100" algn="l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ru-RU" sz="800" spc="0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Самолеты "</a:t>
                      </a:r>
                      <a:r>
                        <a:rPr lang="ru-RU" sz="800" spc="0" dirty="0" err="1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Харриер</a:t>
                      </a:r>
                      <a:r>
                        <a:rPr lang="ru-RU" sz="800" spc="0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" </a:t>
                      </a:r>
                      <a:r>
                        <a:rPr lang="en-US" sz="800" spc="0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GR</a:t>
                      </a:r>
                      <a:r>
                        <a:rPr lang="ru-RU" sz="800" spc="0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.9, "Тайфун", "Торнадо" </a:t>
                      </a:r>
                      <a:r>
                        <a:rPr lang="en-US" sz="800" spc="0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GR</a:t>
                      </a:r>
                      <a:r>
                        <a:rPr lang="ru-RU" sz="800" spc="0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-4, вертолеты </a:t>
                      </a:r>
                      <a:r>
                        <a:rPr lang="en-US" sz="800" spc="0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WAH</a:t>
                      </a:r>
                      <a:r>
                        <a:rPr lang="ru-RU" sz="800" spc="0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-64</a:t>
                      </a:r>
                      <a:r>
                        <a:rPr lang="en-US" sz="800" spc="0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D</a:t>
                      </a:r>
                      <a:endParaRPr lang="ru-RU" sz="800" spc="15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Arial" panose="020B0604020202020204" pitchFamily="34" charset="0"/>
                      </a:endParaRPr>
                    </a:p>
                  </a:txBody>
                  <a:tcPr marL="6350" marR="63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8100" algn="ctr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ru-RU" sz="800" spc="15" baseline="0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Arial" panose="020B0604020202020204" pitchFamily="34" charset="0"/>
                        </a:rPr>
                        <a:t>–</a:t>
                      </a:r>
                      <a:endParaRPr lang="ru-RU" sz="800" spc="15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Arial" panose="020B0604020202020204" pitchFamily="34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8100" algn="ctr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r>
                        <a:rPr lang="ru-RU" sz="800" spc="15" baseline="0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Arial" panose="020B0604020202020204" pitchFamily="34" charset="0"/>
                        </a:rPr>
                        <a:t>–</a:t>
                      </a:r>
                      <a:endParaRPr lang="ru-RU" sz="800" spc="15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Arial" panose="020B0604020202020204" pitchFamily="34" charset="0"/>
                      </a:endParaRPr>
                    </a:p>
                  </a:txBody>
                  <a:tcPr marL="6350" marR="635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</a:tr>
              <a:tr h="1214261">
                <a:tc>
                  <a:txBody>
                    <a:bodyPr/>
                    <a:lstStyle/>
                    <a:p>
                      <a:pPr marL="38100" algn="l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endParaRPr lang="ru-RU" sz="800" spc="15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Arial" panose="020B0604020202020204" pitchFamily="34" charset="0"/>
                      </a:endParaRPr>
                    </a:p>
                  </a:txBody>
                  <a:tcPr marL="6350" marR="63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8100" algn="l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endParaRPr lang="ru-RU" sz="800" spc="15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Arial" panose="020B0604020202020204" pitchFamily="34" charset="0"/>
                      </a:endParaRPr>
                    </a:p>
                  </a:txBody>
                  <a:tcPr marL="6350" marR="63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8100" algn="l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endParaRPr lang="ru-RU" sz="800" spc="15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Arial" panose="020B0604020202020204" pitchFamily="34" charset="0"/>
                      </a:endParaRPr>
                    </a:p>
                  </a:txBody>
                  <a:tcPr marL="6350" marR="63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8100" algn="l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endParaRPr lang="ru-RU" sz="800" spc="15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Arial" panose="020B0604020202020204" pitchFamily="34" charset="0"/>
                      </a:endParaRPr>
                    </a:p>
                  </a:txBody>
                  <a:tcPr marL="6350" marR="63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8100" algn="l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0"/>
                        </a:spcAft>
                      </a:pPr>
                      <a:endParaRPr lang="ru-RU" sz="800" spc="15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Arial" panose="020B0604020202020204" pitchFamily="34" charset="0"/>
                      </a:endParaRPr>
                    </a:p>
                  </a:txBody>
                  <a:tcPr marL="6350" marR="635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18" name="Рисунок 17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528" b="13529"/>
          <a:stretch/>
        </p:blipFill>
        <p:spPr>
          <a:xfrm>
            <a:off x="755576" y="712796"/>
            <a:ext cx="3529087" cy="1805773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708" y="2602117"/>
            <a:ext cx="3552953" cy="1834995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709" y="4563000"/>
            <a:ext cx="3552954" cy="2179114"/>
          </a:xfrm>
          <a:prstGeom prst="rect">
            <a:avLst/>
          </a:prstGeom>
          <a:effectLst>
            <a:reflection blurRad="6350" stA="52000" endA="300" endPos="35000" dir="5400000" sy="-100000" algn="bl" rotWithShape="0"/>
          </a:effectLst>
        </p:spPr>
      </p:pic>
      <p:sp>
        <p:nvSpPr>
          <p:cNvPr id="22" name="Прямоугольник 21"/>
          <p:cNvSpPr/>
          <p:nvPr/>
        </p:nvSpPr>
        <p:spPr>
          <a:xfrm>
            <a:off x="2784570" y="2131553"/>
            <a:ext cx="150009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spc="5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ХЕЛЛФАЙР</a:t>
            </a:r>
            <a:endParaRPr lang="ru-RU" dirty="0">
              <a:ln>
                <a:solidFill>
                  <a:schemeClr val="tx1"/>
                </a:solidFill>
              </a:ln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2622028" y="4041520"/>
            <a:ext cx="166263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spc="15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Arial" panose="020B0604020202020204" pitchFamily="34" charset="0"/>
              </a:rPr>
              <a:t>БРИМСТОУН</a:t>
            </a:r>
            <a:endParaRPr lang="ru-RU" dirty="0">
              <a:ln>
                <a:solidFill>
                  <a:schemeClr val="tx1"/>
                </a:solidFill>
              </a:ln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3635896" y="6372779"/>
            <a:ext cx="648765" cy="369332"/>
          </a:xfrm>
          <a:prstGeom prst="rect">
            <a:avLst/>
          </a:prstGeom>
          <a:effectLst>
            <a:reflection blurRad="6350" stA="52000" endA="300" endPos="35000" dir="5400000" sy="-100000" algn="bl" rotWithShape="0"/>
          </a:effectLst>
        </p:spPr>
        <p:txBody>
          <a:bodyPr wrap="square">
            <a:spAutoFit/>
          </a:bodyPr>
          <a:lstStyle/>
          <a:p>
            <a:r>
              <a:rPr lang="ru-RU" b="1" spc="5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ТОУ</a:t>
            </a:r>
            <a:endParaRPr lang="ru-RU" dirty="0">
              <a:ln>
                <a:solidFill>
                  <a:schemeClr val="tx1"/>
                </a:solidFill>
              </a:ln>
            </a:endParaRPr>
          </a:p>
        </p:txBody>
      </p:sp>
    </p:spTree>
    <p:extLst>
      <p:ext uri="{BB962C8B-B14F-4D97-AF65-F5344CB8AC3E}">
        <p14:creationId xmlns:p14="http://schemas.microsoft.com/office/powerpoint/2010/main" val="399014022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0825" y="3500437"/>
            <a:ext cx="4033838" cy="324167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650" name="Text Box 2"/>
          <p:cNvSpPr txBox="1">
            <a:spLocks noChangeArrowheads="1"/>
          </p:cNvSpPr>
          <p:nvPr/>
        </p:nvSpPr>
        <p:spPr bwMode="auto">
          <a:xfrm>
            <a:off x="0" y="1"/>
            <a:ext cx="9144000" cy="6921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t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ru-RU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7,62-мм пулемет </a:t>
            </a:r>
            <a:r>
              <a:rPr lang="ru-RU" altLang="ru-RU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М60 (США)</a:t>
            </a:r>
            <a:endParaRPr lang="ru-RU" altLang="ru-RU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graphicFrame>
        <p:nvGraphicFramePr>
          <p:cNvPr id="14" name="Group 4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08065600"/>
              </p:ext>
            </p:extLst>
          </p:nvPr>
        </p:nvGraphicFramePr>
        <p:xfrm>
          <a:off x="4571999" y="692152"/>
          <a:ext cx="4321176" cy="6051998"/>
        </p:xfrm>
        <a:graphic>
          <a:graphicData uri="http://schemas.openxmlformats.org/drawingml/2006/table">
            <a:tbl>
              <a:tblPr/>
              <a:tblGrid>
                <a:gridCol w="1440392"/>
                <a:gridCol w="1440392"/>
                <a:gridCol w="1440392"/>
              </a:tblGrid>
              <a:tr h="349977">
                <a:tc gridSpan="3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</a:rPr>
                        <a:t>ОСНОВНЫЕ ХАРАКТЕРИСТИКИ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altLang="ru-RU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altLang="ru-RU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</a:endParaRP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</a:tr>
              <a:tr h="349977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M60 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M60E3 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</a:tr>
              <a:tr h="349977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Калибр, мм 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7,62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7,62 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</a:tr>
              <a:tr h="394204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Вес, кг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10.5 </a:t>
                      </a: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(</a:t>
                      </a: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с сошкой) 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8,61 (с </a:t>
                      </a: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сошкой) 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</a:tr>
              <a:tr h="349977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Длина, мм 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1105 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1067 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</a:tr>
              <a:tr h="349977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Длина ствола, мм 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560  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560  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</a:tr>
              <a:tr h="394204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Питание 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лента на 100 патронов 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лента на 100 патронов 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</a:tr>
              <a:tr h="349977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Темп стрельбы 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550 выстрелов/мин 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550 выстрелов/мин 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</a:tr>
              <a:tr h="316169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11" name="Picture 108" descr="m6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262037" y="4122166"/>
            <a:ext cx="4022623" cy="199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037" y="705707"/>
            <a:ext cx="4022624" cy="26640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505080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0825" y="3500437"/>
            <a:ext cx="4033838" cy="324167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650" name="Text Box 2"/>
          <p:cNvSpPr txBox="1">
            <a:spLocks noChangeArrowheads="1"/>
          </p:cNvSpPr>
          <p:nvPr/>
        </p:nvSpPr>
        <p:spPr bwMode="auto">
          <a:xfrm>
            <a:off x="0" y="1"/>
            <a:ext cx="9144000" cy="6921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t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ru-RU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5,56-мм пулемет М249</a:t>
            </a:r>
            <a:r>
              <a:rPr lang="en-US" altLang="ru-RU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SAW</a:t>
            </a:r>
            <a:r>
              <a:rPr lang="ru-RU" altLang="ru-RU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(США)</a:t>
            </a:r>
            <a:endParaRPr lang="en-US" altLang="ru-RU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7" name="Picture 5" descr="759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037" y="4279837"/>
            <a:ext cx="4022623" cy="16753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036" y="692150"/>
            <a:ext cx="4022623" cy="2665413"/>
          </a:xfrm>
          <a:prstGeom prst="rect">
            <a:avLst/>
          </a:prstGeom>
        </p:spPr>
      </p:pic>
      <p:graphicFrame>
        <p:nvGraphicFramePr>
          <p:cNvPr id="10" name="Group 4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58129185"/>
              </p:ext>
            </p:extLst>
          </p:nvPr>
        </p:nvGraphicFramePr>
        <p:xfrm>
          <a:off x="4571999" y="692151"/>
          <a:ext cx="4321175" cy="6049962"/>
        </p:xfrm>
        <a:graphic>
          <a:graphicData uri="http://schemas.openxmlformats.org/drawingml/2006/table">
            <a:tbl>
              <a:tblPr/>
              <a:tblGrid>
                <a:gridCol w="2531496"/>
                <a:gridCol w="1789679"/>
              </a:tblGrid>
              <a:tr h="420401">
                <a:tc gridSpan="2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</a:rPr>
                        <a:t>ОСНОВНЫЕ ХАРАКТЕРИСТИКИ</a:t>
                      </a: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20401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Калибр, мм</a:t>
                      </a: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5,56</a:t>
                      </a: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</a:tr>
              <a:tr h="420401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Начальная скорость пули, м/с</a:t>
                      </a: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915 (М 855)</a:t>
                      </a: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</a:tr>
              <a:tr h="416857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Длина оружия, мм</a:t>
                      </a: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1040</a:t>
                      </a: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</a:tr>
              <a:tr h="437611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Длина ствола, мм</a:t>
                      </a: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465 </a:t>
                      </a: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</a:tr>
              <a:tr h="437611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Темп стрельбы, </a:t>
                      </a:r>
                      <a:r>
                        <a:rPr kumimoji="0" lang="ru-RU" altLang="ru-RU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выстр</a:t>
                      </a: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./мин</a:t>
                      </a: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750-1000</a:t>
                      </a: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</a:tr>
              <a:tr h="437611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Масса с патронной коробкой на 200 патронов, кг</a:t>
                      </a: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9,70</a:t>
                      </a: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</a:tr>
              <a:tr h="420401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Масса с сошкой, кг</a:t>
                      </a: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7,1</a:t>
                      </a: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</a:tr>
              <a:tr h="441231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Масса треножного станка, кг</a:t>
                      </a: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6,00</a:t>
                      </a: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</a:tr>
              <a:tr h="437611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Прицельная дальность, м</a:t>
                      </a: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300 — 1000</a:t>
                      </a: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</a:tr>
              <a:tr h="447699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Дальность эффективной стрельбы, м</a:t>
                      </a: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600</a:t>
                      </a: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</a:tr>
              <a:tr h="447699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Емкость магазина / ленты, патронов</a:t>
                      </a: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30/200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</a:tr>
              <a:tr h="86442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6970550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0825" y="3500437"/>
            <a:ext cx="4033838" cy="324167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650" name="Text Box 2"/>
          <p:cNvSpPr txBox="1">
            <a:spLocks noChangeArrowheads="1"/>
          </p:cNvSpPr>
          <p:nvPr/>
        </p:nvSpPr>
        <p:spPr bwMode="auto">
          <a:xfrm>
            <a:off x="0" y="1"/>
            <a:ext cx="9144000" cy="6921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t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ru-RU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Автоматическая винтовка </a:t>
            </a:r>
            <a:r>
              <a:rPr lang="ru-RU" altLang="ru-RU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М16 (США) </a:t>
            </a:r>
            <a:endParaRPr lang="en-US" altLang="ru-RU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graphicFrame>
        <p:nvGraphicFramePr>
          <p:cNvPr id="10" name="Group 4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07564088"/>
              </p:ext>
            </p:extLst>
          </p:nvPr>
        </p:nvGraphicFramePr>
        <p:xfrm>
          <a:off x="4571999" y="692151"/>
          <a:ext cx="4321175" cy="6049963"/>
        </p:xfrm>
        <a:graphic>
          <a:graphicData uri="http://schemas.openxmlformats.org/drawingml/2006/table">
            <a:tbl>
              <a:tblPr/>
              <a:tblGrid>
                <a:gridCol w="2531496"/>
                <a:gridCol w="1789679"/>
              </a:tblGrid>
              <a:tr h="391435">
                <a:tc gridSpan="2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</a:rPr>
                        <a:t>ОСНОВНЫЕ ХАРАКТЕРИСТИКИ</a:t>
                      </a: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9143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</a:rPr>
                        <a:t>Калибр, мм</a:t>
                      </a: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</a:rPr>
                        <a:t>5, 56</a:t>
                      </a: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</a:tr>
              <a:tr h="39143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</a:rPr>
                        <a:t>Начальная скорость пули (М193/М855), м/с </a:t>
                      </a: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</a:rPr>
                        <a:t>1000</a:t>
                      </a: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</a:tr>
              <a:tr h="38813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</a:rPr>
                        <a:t>Вес без ремня и принадлежностей, кг</a:t>
                      </a: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</a:rPr>
                        <a:t>3,1/3,18</a:t>
                      </a: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</a:tr>
              <a:tr h="407459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</a:rPr>
                        <a:t>Вес пустого магазина на 20 патронов , г</a:t>
                      </a: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</a:rPr>
                        <a:t>117</a:t>
                      </a: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</a:tr>
              <a:tr h="407459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</a:rPr>
                        <a:t>Вес пустого магазина (металл.)на 30 патронов, г</a:t>
                      </a: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</a:rPr>
                        <a:t>113</a:t>
                      </a: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</a:tr>
              <a:tr h="407459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</a:rPr>
                        <a:t>Вес пустого магазина (нейлонового, снаряженного) на 30 патронов, г</a:t>
                      </a: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</a:rPr>
                        <a:t>318</a:t>
                      </a: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</a:tr>
              <a:tr h="39143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</a:rPr>
                        <a:t>Длина с пламегасителем, мм</a:t>
                      </a: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</a:rPr>
                        <a:t>991</a:t>
                      </a: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</a:tr>
              <a:tr h="410829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</a:rPr>
                        <a:t>Длина оружия со штыком М7, мм</a:t>
                      </a: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</a:rPr>
                        <a:t>1120</a:t>
                      </a: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</a:tr>
              <a:tr h="407459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</a:rPr>
                        <a:t>Длина ствола, мм</a:t>
                      </a: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</a:rPr>
                        <a:t>508</a:t>
                      </a: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</a:tr>
              <a:tr h="416852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</a:rPr>
                        <a:t>Темп стрельбы, в/м</a:t>
                      </a: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</a:rPr>
                        <a:t>750/950</a:t>
                      </a: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</a:tr>
              <a:tr h="416852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</a:rPr>
                        <a:t>Эффективная дальность стрельбы, м</a:t>
                      </a: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</a:rPr>
                        <a:t>400</a:t>
                      </a: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</a:tr>
              <a:tr h="416852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</a:rPr>
                        <a:t>Ёмкость магазина, патронов</a:t>
                      </a: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</a:rPr>
                        <a:t>20 (30)</a:t>
                      </a: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</a:tr>
              <a:tr h="80486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50825" y="4437112"/>
            <a:ext cx="4033837" cy="161353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704" b="5449"/>
          <a:stretch/>
        </p:blipFill>
        <p:spPr>
          <a:xfrm>
            <a:off x="250824" y="690376"/>
            <a:ext cx="4033839" cy="26671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781829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ext Box 2"/>
          <p:cNvSpPr txBox="1">
            <a:spLocks noChangeArrowheads="1"/>
          </p:cNvSpPr>
          <p:nvPr/>
        </p:nvSpPr>
        <p:spPr bwMode="auto">
          <a:xfrm>
            <a:off x="0" y="1"/>
            <a:ext cx="9144000" cy="6921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ru-RU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Танк М-1А1 «</a:t>
            </a:r>
            <a:r>
              <a:rPr lang="ru-RU" altLang="ru-RU" sz="28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Абрамс</a:t>
            </a:r>
            <a:r>
              <a:rPr lang="ru-RU" altLang="ru-RU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» (США)</a:t>
            </a:r>
            <a:endParaRPr lang="ru-RU" altLang="ru-RU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graphicFrame>
        <p:nvGraphicFramePr>
          <p:cNvPr id="14" name="Group 4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8128083"/>
              </p:ext>
            </p:extLst>
          </p:nvPr>
        </p:nvGraphicFramePr>
        <p:xfrm>
          <a:off x="4571999" y="692151"/>
          <a:ext cx="4321175" cy="6066203"/>
        </p:xfrm>
        <a:graphic>
          <a:graphicData uri="http://schemas.openxmlformats.org/drawingml/2006/table">
            <a:tbl>
              <a:tblPr/>
              <a:tblGrid>
                <a:gridCol w="2531496"/>
                <a:gridCol w="1789679"/>
              </a:tblGrid>
              <a:tr h="415057">
                <a:tc gridSpan="2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</a:rPr>
                        <a:t>ОСНОВНЫЕ ХАРАКТЕРИСТИКИ</a:t>
                      </a: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15057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Масса, т</a:t>
                      </a: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57,1</a:t>
                      </a: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</a:tr>
              <a:tr h="415057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Экипаж, чел.</a:t>
                      </a: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4</a:t>
                      </a: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</a:tr>
              <a:tr h="931454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Вооружение: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               - пушка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               - пулемет</a:t>
                      </a: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1-120 мм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1-12,7 мм</a:t>
                      </a: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</a:tr>
              <a:tr h="931454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Боекомплект, </a:t>
                      </a: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шт.: 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- выстрелы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- патроны</a:t>
                      </a: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40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1000</a:t>
                      </a: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</a:tr>
              <a:tr h="517473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Дальность стрельбы, м                                                                                                          - орудия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- пулемета</a:t>
                      </a: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3000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2100</a:t>
                      </a: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</a:tr>
              <a:tr h="517473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Бронепробиваемость на 2000 м, мм</a:t>
                      </a: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280</a:t>
                      </a: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</a:tr>
              <a:tr h="415057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Броня, мм</a:t>
                      </a: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500-600</a:t>
                      </a: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</a:tr>
              <a:tr h="517473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Мощность двигателя, л.с.</a:t>
                      </a: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1500</a:t>
                      </a: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</a:tr>
              <a:tr h="517473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Максимальная скорость  км/час</a:t>
                      </a: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66</a:t>
                      </a: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</a:tr>
              <a:tr h="442008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Запас хода, км</a:t>
                      </a: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430</a:t>
                      </a: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7" name="Picture 622" descr="abram1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3517447"/>
            <a:ext cx="4033836" cy="3224666"/>
          </a:xfrm>
          <a:prstGeom prst="rect">
            <a:avLst/>
          </a:prstGeom>
          <a:noFill/>
          <a:ln>
            <a:noFill/>
          </a:ln>
          <a:effectLst>
            <a:reflection blurRad="6350" stA="52000" endA="300" endPos="350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50825" y="692150"/>
            <a:ext cx="4033836" cy="26654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561538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ext Box 2"/>
          <p:cNvSpPr txBox="1">
            <a:spLocks noChangeArrowheads="1"/>
          </p:cNvSpPr>
          <p:nvPr/>
        </p:nvSpPr>
        <p:spPr bwMode="auto">
          <a:xfrm>
            <a:off x="0" y="1"/>
            <a:ext cx="9144000" cy="6921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ru-RU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M-1A2S</a:t>
            </a:r>
            <a:r>
              <a:rPr lang="ru-RU" altLang="ru-RU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 — </a:t>
            </a:r>
            <a:r>
              <a:rPr lang="ru-RU" altLang="ru-RU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модернизация </a:t>
            </a:r>
            <a:r>
              <a:rPr lang="ru-RU" altLang="ru-RU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M1A1 и M1A2</a:t>
            </a:r>
          </a:p>
        </p:txBody>
      </p:sp>
      <p:pic>
        <p:nvPicPr>
          <p:cNvPr id="6" name="Picture 4" descr="изображение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2412" y="3500437"/>
            <a:ext cx="4032249" cy="3241675"/>
          </a:xfrm>
          <a:prstGeom prst="rect">
            <a:avLst/>
          </a:prstGeom>
          <a:noFill/>
          <a:effectLst>
            <a:reflection blurRad="6350" stA="52000" endA="300" endPos="350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5" descr="Abrams Tank at the Dona Anna Range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252412" y="692151"/>
            <a:ext cx="4032249" cy="2675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10" name="Group 4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30431336"/>
              </p:ext>
            </p:extLst>
          </p:nvPr>
        </p:nvGraphicFramePr>
        <p:xfrm>
          <a:off x="4571999" y="692151"/>
          <a:ext cx="4321175" cy="6071354"/>
        </p:xfrm>
        <a:graphic>
          <a:graphicData uri="http://schemas.openxmlformats.org/drawingml/2006/table">
            <a:tbl>
              <a:tblPr/>
              <a:tblGrid>
                <a:gridCol w="2531496"/>
                <a:gridCol w="1789679"/>
              </a:tblGrid>
              <a:tr h="417065">
                <a:tc gridSpan="2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</a:rPr>
                        <a:t>ОСНОВНЫЕ ХАРАКТЕРИСТИКИ</a:t>
                      </a: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1706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Вооружение</a:t>
                      </a:r>
                      <a:endParaRPr kumimoji="0" lang="ru-RU" altLang="ru-RU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kumimoji="0" lang="ru-RU" alt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Боекомплект, шт.</a:t>
                      </a: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</a:tr>
              <a:tr h="41706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lang="ru-RU" altLang="ru-RU" sz="1000" kern="0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120-мм гладкоствольная пушка М256 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40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</a:tr>
              <a:tr h="41706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lang="ru-RU" altLang="ru-RU" sz="1000" kern="0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7,62-мм пулемёт М240, спаренный с пушкой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 rowSpan="2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11400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</a:tr>
              <a:tr h="430622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lang="ru-RU" altLang="ru-RU" sz="1000" kern="0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7,62-мм пулемёт М240 перед люком заряжающего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 vMerge="1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</a:tr>
              <a:tr h="434138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lang="ru-RU" altLang="ru-RU" sz="1000" kern="0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12,7-мм пулемёт М2 на командирской башенке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lang="ru-RU" altLang="ru-RU" sz="1000" kern="0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1000 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</a:tr>
              <a:tr h="551294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lang="ru-RU" altLang="ru-RU" sz="1000" kern="0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2х66-мм М250 шестиствольных гранатомёта для постановки дымовой завесы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</a:tr>
              <a:tr h="2421138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7542962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2"/>
          <p:cNvSpPr txBox="1">
            <a:spLocks noChangeArrowheads="1"/>
          </p:cNvSpPr>
          <p:nvPr/>
        </p:nvSpPr>
        <p:spPr bwMode="auto">
          <a:xfrm>
            <a:off x="1258888" y="-1"/>
            <a:ext cx="7857978" cy="17732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ru-RU" sz="2800" b="0" i="0" u="none" strike="noStrike" kern="1200" cap="none" spc="0" normalizeH="0" baseline="0" noProof="0" smtClean="0">
                <a:ln>
                  <a:noFill/>
                </a:ln>
                <a:solidFill>
                  <a:srgbClr val="E5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/>
            </a:r>
            <a:br>
              <a:rPr kumimoji="0" lang="en-US" altLang="ru-RU" sz="2800" b="0" i="0" u="none" strike="noStrike" kern="1200" cap="none" spc="0" normalizeH="0" baseline="0" noProof="0" smtClean="0">
                <a:ln>
                  <a:noFill/>
                </a:ln>
                <a:solidFill>
                  <a:srgbClr val="E5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kumimoji="0" lang="en-US" altLang="ru-RU" sz="2800" b="0" i="0" u="none" strike="noStrike" kern="1200" cap="none" spc="0" normalizeH="0" baseline="0" noProof="0" smtClean="0">
                <a:ln>
                  <a:noFill/>
                </a:ln>
                <a:solidFill>
                  <a:srgbClr val="E5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/>
            </a:r>
            <a:br>
              <a:rPr kumimoji="0" lang="en-US" altLang="ru-RU" sz="2800" b="0" i="0" u="none" strike="noStrike" kern="1200" cap="none" spc="0" normalizeH="0" baseline="0" noProof="0" smtClean="0">
                <a:ln>
                  <a:noFill/>
                </a:ln>
                <a:solidFill>
                  <a:srgbClr val="E5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kumimoji="0" lang="en-US" altLang="ru-RU" sz="2800" b="0" i="0" u="none" strike="noStrike" kern="1200" cap="none" spc="0" normalizeH="0" baseline="0" noProof="0" smtClean="0">
                <a:ln>
                  <a:noFill/>
                </a:ln>
                <a:solidFill>
                  <a:srgbClr val="E5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/>
            </a:r>
            <a:br>
              <a:rPr kumimoji="0" lang="en-US" altLang="ru-RU" sz="2800" b="0" i="0" u="none" strike="noStrike" kern="1200" cap="none" spc="0" normalizeH="0" baseline="0" noProof="0" smtClean="0">
                <a:ln>
                  <a:noFill/>
                </a:ln>
                <a:solidFill>
                  <a:srgbClr val="E5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kumimoji="0" lang="en-US" altLang="ru-RU" sz="2800" b="0" i="0" u="none" strike="noStrike" kern="1200" cap="none" spc="0" normalizeH="0" baseline="0" noProof="0" smtClean="0">
                <a:ln>
                  <a:noFill/>
                </a:ln>
                <a:solidFill>
                  <a:srgbClr val="E5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/>
            </a:r>
            <a:br>
              <a:rPr kumimoji="0" lang="en-US" altLang="ru-RU" sz="2800" b="0" i="0" u="none" strike="noStrike" kern="1200" cap="none" spc="0" normalizeH="0" baseline="0" noProof="0" smtClean="0">
                <a:ln>
                  <a:noFill/>
                </a:ln>
                <a:solidFill>
                  <a:srgbClr val="E5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kumimoji="0" lang="ru-RU" altLang="ru-RU" sz="2800" b="0" i="0" u="none" strike="noStrike" kern="1200" cap="none" spc="0" normalizeH="0" baseline="0" noProof="0" smtClean="0">
                <a:ln>
                  <a:noFill/>
                </a:ln>
                <a:solidFill>
                  <a:srgbClr val="E5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/>
            </a:r>
            <a:br>
              <a:rPr kumimoji="0" lang="ru-RU" altLang="ru-RU" sz="2800" b="0" i="0" u="none" strike="noStrike" kern="1200" cap="none" spc="0" normalizeH="0" baseline="0" noProof="0" smtClean="0">
                <a:ln>
                  <a:noFill/>
                </a:ln>
                <a:solidFill>
                  <a:srgbClr val="E5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endParaRPr kumimoji="0" lang="ru-RU" altLang="ru-RU" sz="4000" b="0" i="0" u="none" strike="noStrike" kern="1200" cap="none" spc="0" normalizeH="0" baseline="0" noProof="0" dirty="0">
              <a:ln>
                <a:noFill/>
              </a:ln>
              <a:solidFill>
                <a:srgbClr val="E5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graphicFrame>
        <p:nvGraphicFramePr>
          <p:cNvPr id="10" name="Group 200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31922089"/>
              </p:ext>
            </p:extLst>
          </p:nvPr>
        </p:nvGraphicFramePr>
        <p:xfrm>
          <a:off x="1258887" y="1773236"/>
          <a:ext cx="7857979" cy="3688831"/>
        </p:xfrm>
        <a:graphic>
          <a:graphicData uri="http://schemas.openxmlformats.org/drawingml/2006/table">
            <a:tbl>
              <a:tblPr/>
              <a:tblGrid>
                <a:gridCol w="760269"/>
                <a:gridCol w="7097710"/>
              </a:tblGrid>
              <a:tr h="829987">
                <a:tc>
                  <a:txBody>
                    <a:bodyPr/>
                    <a:lstStyle>
                      <a:lvl1pPr marL="342900" indent="-3429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5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5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</a:defRPr>
                      </a:lvl5pPr>
                      <a:lvl6pPr marL="2514600" indent="-228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</a:defRPr>
                      </a:lvl6pPr>
                      <a:lvl7pPr marL="2971800" indent="-228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</a:defRPr>
                      </a:lvl7pPr>
                      <a:lvl8pPr marL="3429000" indent="-228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</a:defRPr>
                      </a:lvl8pPr>
                      <a:lvl9pPr marL="3886200" indent="-228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endParaRPr kumimoji="0" lang="ru-RU" alt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п/п</a:t>
                      </a:r>
                      <a:endParaRPr kumimoji="0" lang="ru-RU" alt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2221" marR="92221" marT="46110" marB="46110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5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5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</a:defRPr>
                      </a:lvl5pPr>
                      <a:lvl6pPr marL="2514600" indent="-228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</a:defRPr>
                      </a:lvl6pPr>
                      <a:lvl7pPr marL="2971800" indent="-228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</a:defRPr>
                      </a:lvl7pPr>
                      <a:lvl8pPr marL="3429000" indent="-228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</a:defRPr>
                      </a:lvl8pPr>
                      <a:lvl9pPr marL="3886200" indent="-228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О П Р О С Ы</a:t>
                      </a:r>
                      <a:endParaRPr kumimoji="0" lang="ru-RU" alt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2221" marR="92221" marT="46110" marB="4611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52948">
                <a:tc>
                  <a:txBody>
                    <a:bodyPr/>
                    <a:lstStyle>
                      <a:lvl1pPr marL="342900" indent="-3429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5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5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</a:defRPr>
                      </a:lvl5pPr>
                      <a:lvl6pPr marL="2514600" indent="-228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</a:defRPr>
                      </a:lvl6pPr>
                      <a:lvl7pPr marL="2971800" indent="-228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</a:defRPr>
                      </a:lvl7pPr>
                      <a:lvl8pPr marL="3429000" indent="-228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</a:defRPr>
                      </a:lvl8pPr>
                      <a:lvl9pPr marL="3886200" indent="-228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</a:t>
                      </a:r>
                      <a:endParaRPr kumimoji="0" lang="ru-RU" alt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2221" marR="92221" marT="46110" marB="46110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5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5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</a:defRPr>
                      </a:lvl5pPr>
                      <a:lvl6pPr marL="2514600" indent="-228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</a:defRPr>
                      </a:lvl6pPr>
                      <a:lvl7pPr marL="2971800" indent="-228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</a:defRPr>
                      </a:lvl7pPr>
                      <a:lvl8pPr marL="3429000" indent="-228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</a:defRPr>
                      </a:lvl8pPr>
                      <a:lvl9pPr marL="3886200" indent="-228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</a:defRPr>
                      </a:lvl9pPr>
                    </a:lstStyle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ahoma" panose="020B0604030504040204" pitchFamily="34" charset="0"/>
                        </a:rPr>
                        <a:t>Организация и вооружение </a:t>
                      </a:r>
                      <a:r>
                        <a:rPr kumimoji="0" lang="ru-RU" altLang="ru-RU" sz="2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ahoma" panose="020B0604030504040204" pitchFamily="34" charset="0"/>
                        </a:rPr>
                        <a:t>мпб</a:t>
                      </a:r>
                      <a:r>
                        <a:rPr kumimoji="0" lang="ru-RU" altLang="ru-RU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ahoma" panose="020B0604030504040204" pitchFamily="34" charset="0"/>
                        </a:rPr>
                        <a:t>(</a:t>
                      </a:r>
                      <a:r>
                        <a:rPr kumimoji="0" lang="ru-RU" altLang="ru-RU" sz="2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ahoma" panose="020B0604030504040204" pitchFamily="34" charset="0"/>
                        </a:rPr>
                        <a:t>тб</a:t>
                      </a:r>
                      <a:r>
                        <a:rPr kumimoji="0" lang="ru-RU" altLang="ru-RU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ahoma" panose="020B0604030504040204" pitchFamily="34" charset="0"/>
                        </a:rPr>
                        <a:t>) армий иностранных государств</a:t>
                      </a:r>
                      <a:endParaRPr kumimoji="0" lang="ru-RU" alt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92221" marR="92221" marT="46110" marB="4611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52948">
                <a:tc>
                  <a:txBody>
                    <a:bodyPr/>
                    <a:lstStyle>
                      <a:lvl1pPr marL="342900" indent="-3429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5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5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</a:defRPr>
                      </a:lvl5pPr>
                      <a:lvl6pPr marL="2514600" indent="-228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</a:defRPr>
                      </a:lvl6pPr>
                      <a:lvl7pPr marL="2971800" indent="-228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</a:defRPr>
                      </a:lvl7pPr>
                      <a:lvl8pPr marL="3429000" indent="-228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</a:defRPr>
                      </a:lvl8pPr>
                      <a:lvl9pPr marL="3886200" indent="-228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</a:t>
                      </a:r>
                      <a:endParaRPr kumimoji="0" lang="ru-RU" alt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2221" marR="92221" marT="46110" marB="46110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5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5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</a:defRPr>
                      </a:lvl5pPr>
                      <a:lvl6pPr marL="2514600" indent="-228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</a:defRPr>
                      </a:lvl6pPr>
                      <a:lvl7pPr marL="2971800" indent="-228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</a:defRPr>
                      </a:lvl7pPr>
                      <a:lvl8pPr marL="3429000" indent="-228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</a:defRPr>
                      </a:lvl8pPr>
                      <a:lvl9pPr marL="3886200" indent="-228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</a:defRPr>
                      </a:lvl9pPr>
                    </a:lstStyle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ahoma" panose="020B0604030504040204" pitchFamily="34" charset="0"/>
                        </a:rPr>
                        <a:t>Тактика действий подразделений в наступлении</a:t>
                      </a:r>
                      <a:endParaRPr kumimoji="0" lang="ru-RU" alt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92221" marR="92221" marT="46110" marB="4611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52948">
                <a:tc>
                  <a:txBody>
                    <a:bodyPr/>
                    <a:lstStyle>
                      <a:lvl1pPr marL="342900" indent="-3429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5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5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</a:defRPr>
                      </a:lvl5pPr>
                      <a:lvl6pPr marL="2514600" indent="-228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</a:defRPr>
                      </a:lvl6pPr>
                      <a:lvl7pPr marL="2971800" indent="-228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</a:defRPr>
                      </a:lvl7pPr>
                      <a:lvl8pPr marL="3429000" indent="-228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</a:defRPr>
                      </a:lvl8pPr>
                      <a:lvl9pPr marL="3886200" indent="-228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3.</a:t>
                      </a:r>
                      <a:endParaRPr kumimoji="0" lang="ru-RU" alt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2221" marR="92221" marT="46110" marB="46110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Wingdings" panose="05000000000000000000" pitchFamily="2" charset="2"/>
                        <a:defRPr sz="2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</a:defRPr>
                      </a:lvl1pPr>
                      <a:lvl2pPr marL="742950" indent="-28575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5000"/>
                        <a:buFont typeface="Wingdings" panose="05000000000000000000" pitchFamily="2" charset="2"/>
                        <a:defRPr sz="24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</a:defRPr>
                      </a:lvl2pPr>
                      <a:lvl3pPr marL="1143000" indent="-228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Wingdings" panose="05000000000000000000" pitchFamily="2" charset="2"/>
                        <a:defRPr sz="20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</a:defRPr>
                      </a:lvl3pPr>
                      <a:lvl4pPr marL="1600200" indent="-228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folHlink"/>
                        </a:buClr>
                        <a:buSzPct val="65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</a:defRPr>
                      </a:lvl4pPr>
                      <a:lvl5pPr marL="2057400" indent="-228600" algn="l" defTabSz="914400" rtl="0" eaLnBrk="1" latinLnBrk="0" hangingPunct="1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65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</a:defRPr>
                      </a:lvl5pPr>
                      <a:lvl6pPr marL="2514600" indent="-228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</a:defRPr>
                      </a:lvl6pPr>
                      <a:lvl7pPr marL="2971800" indent="-228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</a:defRPr>
                      </a:lvl7pPr>
                      <a:lvl8pPr marL="3429000" indent="-228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</a:defRPr>
                      </a:lvl8pPr>
                      <a:lvl9pPr marL="3886200" indent="-228600" algn="l" defTabSz="914400" rtl="0" eaLnBrk="1" fontAlgn="base" latinLnBrk="0" hangingPunct="1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anose="05000000000000000000" pitchFamily="2" charset="2"/>
                        <a:defRPr sz="1800" kern="12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</a:defRPr>
                      </a:lvl9pPr>
                    </a:lstStyle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ahoma" panose="020B0604030504040204" pitchFamily="34" charset="0"/>
                        </a:rPr>
                        <a:t>Тактика действий подразделений в обороне </a:t>
                      </a:r>
                      <a:endParaRPr kumimoji="0" lang="ru-RU" alt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ahoma" panose="020B0604030504040204" pitchFamily="34" charset="0"/>
                      </a:endParaRPr>
                    </a:p>
                  </a:txBody>
                  <a:tcPr marL="92221" marR="92221" marT="46110" marB="4611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1" name="Rectangle 159"/>
          <p:cNvSpPr>
            <a:spLocks noChangeArrowheads="1"/>
          </p:cNvSpPr>
          <p:nvPr/>
        </p:nvSpPr>
        <p:spPr bwMode="auto">
          <a:xfrm>
            <a:off x="1258888" y="831370"/>
            <a:ext cx="7857978" cy="4370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pPr algn="ctr">
              <a:lnSpc>
                <a:spcPct val="80000"/>
              </a:lnSpc>
              <a:spcBef>
                <a:spcPct val="20000"/>
              </a:spcBef>
              <a:buClr>
                <a:srgbClr val="00CCFF"/>
              </a:buClr>
              <a:buSzPct val="65000"/>
              <a:buFont typeface="Wingdings" panose="05000000000000000000" pitchFamily="2" charset="2"/>
              <a:buNone/>
            </a:pPr>
            <a:r>
              <a:rPr lang="ru-RU" altLang="ru-RU" sz="28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Учебные вопросы: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ext Box 2"/>
          <p:cNvSpPr txBox="1">
            <a:spLocks noChangeArrowheads="1"/>
          </p:cNvSpPr>
          <p:nvPr/>
        </p:nvSpPr>
        <p:spPr bwMode="auto">
          <a:xfrm>
            <a:off x="0" y="1"/>
            <a:ext cx="9144000" cy="6921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ru-RU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Танк </a:t>
            </a:r>
            <a:r>
              <a:rPr lang="ru-RU" altLang="ru-RU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2А6 </a:t>
            </a:r>
            <a:r>
              <a:rPr lang="ru-RU" altLang="ru-RU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«</a:t>
            </a:r>
            <a:r>
              <a:rPr lang="ru-RU" altLang="ru-RU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Леопард» (ФРГ)</a:t>
            </a:r>
            <a:endParaRPr lang="ru-RU" altLang="ru-RU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graphicFrame>
        <p:nvGraphicFramePr>
          <p:cNvPr id="14" name="Group 4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53038134"/>
              </p:ext>
            </p:extLst>
          </p:nvPr>
        </p:nvGraphicFramePr>
        <p:xfrm>
          <a:off x="4571999" y="692151"/>
          <a:ext cx="4321175" cy="6049961"/>
        </p:xfrm>
        <a:graphic>
          <a:graphicData uri="http://schemas.openxmlformats.org/drawingml/2006/table">
            <a:tbl>
              <a:tblPr/>
              <a:tblGrid>
                <a:gridCol w="2531496"/>
                <a:gridCol w="1789679"/>
              </a:tblGrid>
              <a:tr h="419370">
                <a:tc gridSpan="2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r>
                        <a:rPr kumimoji="0" lang="ru-RU" alt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</a:rPr>
                        <a:t>ОСНОВНЫЕ ХАРАКТЕРИСТИКИ</a:t>
                      </a: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19370">
                <a:tc>
                  <a:txBody>
                    <a:bodyPr/>
                    <a:lstStyle/>
                    <a:p>
                      <a:pPr algn="l"/>
                      <a:r>
                        <a:rPr lang="ru-RU" sz="1000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Экипаж, чел.</a:t>
                      </a:r>
                      <a:endParaRPr lang="ru-RU" sz="1000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marL="2393" marR="2393" marT="2393" marB="2393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00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 4</a:t>
                      </a:r>
                    </a:p>
                  </a:txBody>
                  <a:tcPr marL="2393" marR="2393" marT="2393" marB="2393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</a:tr>
              <a:tr h="463575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 Двигатель</a:t>
                      </a:r>
                    </a:p>
                  </a:txBody>
                  <a:tcPr marL="2393" marR="2393" marT="2393" marB="2393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000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MTU </a:t>
                      </a:r>
                      <a:r>
                        <a:rPr lang="ru-RU" sz="1000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MB 873 Ka-501, 12-цилиндровый </a:t>
                      </a:r>
                      <a:r>
                        <a:rPr lang="ru-RU" sz="1000" baseline="0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V-образный </a:t>
                      </a:r>
                      <a:r>
                        <a:rPr lang="ru-RU" sz="1000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четырехтактный дизель</a:t>
                      </a:r>
                    </a:p>
                  </a:txBody>
                  <a:tcPr marL="2393" marR="2393" marT="2393" marB="2393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</a:tr>
              <a:tr h="432704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 Мощность</a:t>
                      </a:r>
                    </a:p>
                  </a:txBody>
                  <a:tcPr marL="2393" marR="2393" marT="2393" marB="2393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000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1500 </a:t>
                      </a:r>
                      <a:r>
                        <a:rPr lang="ru-RU" sz="1000" dirty="0" err="1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л.с</a:t>
                      </a:r>
                      <a:r>
                        <a:rPr lang="ru-RU" sz="1000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(1100 кВт) при 2600 об/мин</a:t>
                      </a:r>
                    </a:p>
                  </a:txBody>
                  <a:tcPr marL="2393" marR="2393" marT="2393" marB="2393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</a:tr>
              <a:tr h="436538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 Боевая </a:t>
                      </a:r>
                      <a:r>
                        <a:rPr lang="ru-RU" sz="1000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масса, т</a:t>
                      </a:r>
                      <a:endParaRPr lang="ru-RU" sz="1000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marL="2393" marR="2393" marT="2393" marB="2393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000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59.9  (</a:t>
                      </a:r>
                      <a:r>
                        <a:rPr lang="en-US" sz="1000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max:</a:t>
                      </a:r>
                      <a:r>
                        <a:rPr lang="ru-RU" sz="1000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61.7)</a:t>
                      </a:r>
                      <a:endParaRPr lang="ru-RU" sz="1000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marL="2393" marR="2393" marT="2393" marB="2393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</a:tr>
              <a:tr h="436538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 Скорость по </a:t>
                      </a:r>
                      <a:r>
                        <a:rPr lang="ru-RU" sz="1000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шоссе, км/ч</a:t>
                      </a:r>
                      <a:endParaRPr lang="ru-RU" sz="1000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marL="2393" marR="2393" marT="2393" marB="2393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000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70</a:t>
                      </a:r>
                      <a:endParaRPr lang="ru-RU" sz="1000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marL="2393" marR="2393" marT="2393" marB="2393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</a:tr>
              <a:tr h="436538">
                <a:tc>
                  <a:txBody>
                    <a:bodyPr/>
                    <a:lstStyle/>
                    <a:p>
                      <a:pPr marL="0" marR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 Запас хода по </a:t>
                      </a:r>
                      <a:r>
                        <a:rPr lang="ru-RU" sz="1000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шоссе, км</a:t>
                      </a:r>
                    </a:p>
                  </a:txBody>
                  <a:tcPr marL="2393" marR="2393" marT="2393" marB="2393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000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550</a:t>
                      </a:r>
                      <a:endParaRPr lang="ru-RU" sz="1000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marL="2393" marR="2393" marT="2393" marB="2393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</a:tr>
              <a:tr h="466788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 Вооружение</a:t>
                      </a:r>
                    </a:p>
                  </a:txBody>
                  <a:tcPr marL="2393" marR="2393" marT="2393" marB="2393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000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120-мм гладкоствольная</a:t>
                      </a:r>
                      <a:r>
                        <a:rPr lang="ru-RU" sz="1000" baseline="0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пушка </a:t>
                      </a:r>
                      <a:r>
                        <a:rPr lang="ru-RU" sz="1000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L55 </a:t>
                      </a:r>
                      <a:endParaRPr lang="ru-RU" sz="1000" dirty="0" smtClean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  <a:p>
                      <a:pPr algn="l"/>
                      <a:r>
                        <a:rPr lang="ru-RU" sz="1000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2х7,62-мм MG-3</a:t>
                      </a:r>
                      <a:r>
                        <a:rPr lang="ru-RU" sz="1000" baseline="0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пулемета </a:t>
                      </a:r>
                      <a:endParaRPr lang="ru-RU" sz="1000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marL="2393" marR="2393" marT="2393" marB="2393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</a:tr>
              <a:tr h="2538540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None/>
                        <a:tabLst/>
                      </a:pP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</a:txBody>
                  <a:tcPr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75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0826" y="692150"/>
            <a:ext cx="4033838" cy="2692495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559" y="3500652"/>
            <a:ext cx="4031104" cy="3241460"/>
          </a:xfrm>
          <a:prstGeom prst="rect">
            <a:avLst/>
          </a:prstGeom>
          <a:effectLst>
            <a:reflection blurRad="6350" stA="52000" endA="300" endPos="3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106271421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70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258888" y="0"/>
            <a:ext cx="7885112" cy="1773238"/>
          </a:xfrm>
        </p:spPr>
        <p:txBody>
          <a:bodyPr/>
          <a:lstStyle/>
          <a:p>
            <a:r>
              <a:rPr kumimoji="0" lang="ru-RU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2. </a:t>
            </a:r>
            <a:r>
              <a:rPr lang="ru-RU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Тактика действий подразделений в </a:t>
            </a:r>
            <a:r>
              <a:rPr lang="ru-RU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наступлении </a:t>
            </a:r>
            <a:br>
              <a:rPr lang="ru-RU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ru-RU" sz="1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на примере мотопехотной роты США </a:t>
            </a:r>
            <a:r>
              <a:rPr lang="ru-RU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/>
            </a:r>
            <a:br>
              <a:rPr lang="ru-RU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endParaRPr kumimoji="0" lang="ru-RU" sz="28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50825" y="1747136"/>
            <a:ext cx="8642350" cy="5048872"/>
          </a:xfrm>
          <a:prstGeom prst="snip2DiagRect">
            <a:avLst>
              <a:gd name="adj1" fmla="val 12975"/>
              <a:gd name="adj2" fmla="val 0"/>
            </a:avLst>
          </a:prstGeom>
          <a:solidFill>
            <a:srgbClr val="FFFFFF">
              <a:shade val="85000"/>
            </a:srgbClr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blurRad="88900" algn="tl" rotWithShape="0">
              <a:srgbClr val="000000">
                <a:alpha val="45000"/>
              </a:srgbClr>
            </a:outerShdw>
            <a:softEdge rad="63500"/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907340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50825" y="1773238"/>
            <a:ext cx="8655604" cy="5000709"/>
          </a:xfrm>
          <a:prstGeom prst="snip2DiagRect">
            <a:avLst>
              <a:gd name="adj1" fmla="val 12827"/>
              <a:gd name="adj2" fmla="val 0"/>
            </a:avLst>
          </a:prstGeom>
          <a:solidFill>
            <a:srgbClr val="FFFFFF">
              <a:shade val="85000"/>
            </a:srgbClr>
          </a:solidFill>
          <a:ln w="88900" cap="sq">
            <a:noFill/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  <a:softEdge rad="63500"/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09570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258888" y="0"/>
            <a:ext cx="7885112" cy="1773238"/>
          </a:xfrm>
        </p:spPr>
        <p:txBody>
          <a:bodyPr/>
          <a:lstStyle/>
          <a:p>
            <a:r>
              <a:rPr kumimoji="0" lang="ru-RU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3. </a:t>
            </a:r>
            <a:r>
              <a:rPr lang="ru-RU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Тактика действий подразделений в </a:t>
            </a:r>
            <a:r>
              <a:rPr lang="ru-RU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обороне</a:t>
            </a:r>
            <a:br>
              <a:rPr lang="ru-RU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ru-RU" sz="1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на примере мотопехотной роты США </a:t>
            </a:r>
            <a:r>
              <a:rPr lang="ru-RU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/>
            </a:r>
            <a:br>
              <a:rPr lang="ru-RU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endParaRPr kumimoji="0" lang="ru-RU" sz="28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6131028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 noChangeArrowheads="1"/>
          </p:cNvSpPr>
          <p:nvPr>
            <p:ph type="title"/>
          </p:nvPr>
        </p:nvSpPr>
        <p:spPr>
          <a:xfrm>
            <a:off x="1258888" y="-1"/>
            <a:ext cx="7857978" cy="1773239"/>
          </a:xfrm>
        </p:spPr>
        <p:txBody>
          <a:bodyPr anchor="ctr"/>
          <a:lstStyle/>
          <a:p>
            <a:pPr algn="l"/>
            <a:r>
              <a:rPr lang="en-US" altLang="ru-RU" sz="2800" dirty="0"/>
              <a:t/>
            </a:r>
            <a:br>
              <a:rPr lang="en-US" altLang="ru-RU" sz="2800" dirty="0"/>
            </a:br>
            <a:r>
              <a:rPr lang="en-US" altLang="ru-RU" sz="2800" dirty="0"/>
              <a:t/>
            </a:r>
            <a:br>
              <a:rPr lang="en-US" altLang="ru-RU" sz="2800" dirty="0"/>
            </a:br>
            <a:r>
              <a:rPr lang="en-US" altLang="ru-RU" sz="2800" dirty="0"/>
              <a:t/>
            </a:r>
            <a:br>
              <a:rPr lang="en-US" altLang="ru-RU" sz="2800" dirty="0"/>
            </a:br>
            <a:r>
              <a:rPr lang="en-US" altLang="ru-RU" sz="2800" dirty="0"/>
              <a:t/>
            </a:r>
            <a:br>
              <a:rPr lang="en-US" altLang="ru-RU" sz="2800" dirty="0"/>
            </a:br>
            <a:r>
              <a:rPr lang="ru-RU" altLang="ru-RU" sz="2800" dirty="0"/>
              <a:t/>
            </a:r>
            <a:br>
              <a:rPr lang="ru-RU" altLang="ru-RU" sz="2800" dirty="0"/>
            </a:br>
            <a:endParaRPr lang="ru-RU" altLang="ru-RU" sz="4000" dirty="0"/>
          </a:p>
        </p:txBody>
      </p:sp>
      <p:sp>
        <p:nvSpPr>
          <p:cNvPr id="57503" name="Rectangle 159"/>
          <p:cNvSpPr>
            <a:spLocks noChangeArrowheads="1"/>
          </p:cNvSpPr>
          <p:nvPr/>
        </p:nvSpPr>
        <p:spPr bwMode="auto">
          <a:xfrm>
            <a:off x="1258888" y="831370"/>
            <a:ext cx="7857978" cy="4370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pPr algn="ctr">
              <a:lnSpc>
                <a:spcPct val="80000"/>
              </a:lnSpc>
              <a:spcBef>
                <a:spcPct val="20000"/>
              </a:spcBef>
              <a:buClr>
                <a:srgbClr val="00CCFF"/>
              </a:buClr>
              <a:buSzPct val="65000"/>
              <a:buFont typeface="Wingdings" panose="05000000000000000000" pitchFamily="2" charset="2"/>
              <a:buNone/>
            </a:pPr>
            <a:r>
              <a:rPr lang="ru-RU" altLang="ru-RU" sz="28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rPr>
              <a:t>Задание на самоподготовку</a:t>
            </a:r>
            <a:endParaRPr lang="ru-RU" altLang="ru-RU" sz="2800" b="1" dirty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ahoma" charset="0"/>
            </a:endParaRPr>
          </a:p>
        </p:txBody>
      </p:sp>
      <p:sp>
        <p:nvSpPr>
          <p:cNvPr id="2" name="Объект 1"/>
          <p:cNvSpPr>
            <a:spLocks noGrp="1"/>
          </p:cNvSpPr>
          <p:nvPr>
            <p:ph sz="half" idx="2"/>
          </p:nvPr>
        </p:nvSpPr>
        <p:spPr>
          <a:xfrm>
            <a:off x="1258888" y="1773238"/>
            <a:ext cx="7857978" cy="5084762"/>
          </a:xfrm>
        </p:spPr>
        <p:txBody>
          <a:bodyPr/>
          <a:lstStyle/>
          <a:p>
            <a:pPr marL="347472" indent="0">
              <a:spcBef>
                <a:spcPts val="672"/>
              </a:spcBef>
              <a:spcAft>
                <a:spcPts val="0"/>
              </a:spcAft>
              <a:buNone/>
            </a:pPr>
            <a:r>
              <a:rPr lang="ru-RU" sz="2800" dirty="0" smtClean="0">
                <a:solidFill>
                  <a:srgbClr val="FFFFFF"/>
                </a:solidFill>
                <a:effectLst/>
                <a:latin typeface="Tahoma" panose="020B0604030504040204" pitchFamily="34" charset="0"/>
              </a:rPr>
              <a:t>	А.А</a:t>
            </a:r>
            <a:r>
              <a:rPr lang="ru-RU" sz="2800" dirty="0">
                <a:solidFill>
                  <a:srgbClr val="FFFFFF"/>
                </a:solidFill>
                <a:effectLst/>
                <a:latin typeface="Tahoma" panose="020B0604030504040204" pitchFamily="34" charset="0"/>
              </a:rPr>
              <a:t>. </a:t>
            </a:r>
            <a:r>
              <a:rPr lang="ru-RU" sz="2800" dirty="0" err="1">
                <a:solidFill>
                  <a:srgbClr val="FFFFFF"/>
                </a:solidFill>
                <a:effectLst/>
                <a:latin typeface="Tahoma" panose="020B0604030504040204" pitchFamily="34" charset="0"/>
              </a:rPr>
              <a:t>Каргапольцев</a:t>
            </a:r>
            <a:r>
              <a:rPr lang="ru-RU" sz="2800" dirty="0">
                <a:solidFill>
                  <a:srgbClr val="FFFFFF"/>
                </a:solidFill>
                <a:effectLst/>
                <a:latin typeface="Tahoma" panose="020B0604030504040204" pitchFamily="34" charset="0"/>
              </a:rPr>
              <a:t>, Д.Н. </a:t>
            </a:r>
            <a:r>
              <a:rPr lang="ru-RU" sz="2800" dirty="0" err="1">
                <a:solidFill>
                  <a:srgbClr val="FFFFFF"/>
                </a:solidFill>
                <a:effectLst/>
                <a:latin typeface="Tahoma" panose="020B0604030504040204" pitchFamily="34" charset="0"/>
              </a:rPr>
              <a:t>Корабейников</a:t>
            </a:r>
            <a:r>
              <a:rPr lang="ru-RU" sz="2800" dirty="0">
                <a:solidFill>
                  <a:srgbClr val="FFFFFF"/>
                </a:solidFill>
                <a:effectLst/>
                <a:latin typeface="Tahoma" panose="020B0604030504040204" pitchFamily="34" charset="0"/>
              </a:rPr>
              <a:t>, А.В. Поздняков. Общая тактика. Электронное учебное пособие. М., МГТУ МИРЭА, 2013 г. Гл.3, </a:t>
            </a:r>
            <a:r>
              <a:rPr lang="ru-RU" sz="2800" dirty="0" smtClean="0">
                <a:solidFill>
                  <a:srgbClr val="FFFFFF"/>
                </a:solidFill>
                <a:effectLst/>
                <a:latin typeface="Tahoma" panose="020B0604030504040204" pitchFamily="34" charset="0"/>
              </a:rPr>
              <a:t>3.6-3.8;</a:t>
            </a:r>
            <a:endParaRPr lang="ru-RU" sz="2800" dirty="0">
              <a:solidFill>
                <a:srgbClr val="FFFFFF"/>
              </a:solidFill>
              <a:effectLst/>
              <a:latin typeface="Tahoma" panose="020B0604030504040204" pitchFamily="34" charset="0"/>
            </a:endParaRPr>
          </a:p>
          <a:p>
            <a:pPr marL="347472" indent="0">
              <a:spcBef>
                <a:spcPts val="672"/>
              </a:spcBef>
              <a:spcAft>
                <a:spcPts val="0"/>
              </a:spcAft>
              <a:buNone/>
            </a:pPr>
            <a:r>
              <a:rPr lang="ru-RU" sz="2800" dirty="0" smtClean="0">
                <a:solidFill>
                  <a:srgbClr val="FFFFFF"/>
                </a:solidFill>
                <a:effectLst/>
                <a:latin typeface="Tahoma" panose="020B0604030504040204" pitchFamily="34" charset="0"/>
              </a:rPr>
              <a:t>	А.Н</a:t>
            </a:r>
            <a:r>
              <a:rPr lang="ru-RU" sz="2800" dirty="0">
                <a:solidFill>
                  <a:srgbClr val="FFFFFF"/>
                </a:solidFill>
                <a:effectLst/>
                <a:latin typeface="Tahoma" panose="020B0604030504040204" pitchFamily="34" charset="0"/>
              </a:rPr>
              <a:t>. Сидорин, Г.М. </a:t>
            </a:r>
            <a:r>
              <a:rPr lang="ru-RU" sz="2800" dirty="0" err="1">
                <a:solidFill>
                  <a:srgbClr val="FFFFFF"/>
                </a:solidFill>
                <a:effectLst/>
                <a:latin typeface="Tahoma" panose="020B0604030504040204" pitchFamily="34" charset="0"/>
              </a:rPr>
              <a:t>Мингатин</a:t>
            </a:r>
            <a:r>
              <a:rPr lang="ru-RU" sz="2800" dirty="0">
                <a:solidFill>
                  <a:srgbClr val="FFFFFF"/>
                </a:solidFill>
                <a:effectLst/>
                <a:latin typeface="Tahoma" panose="020B0604030504040204" pitchFamily="34" charset="0"/>
              </a:rPr>
              <a:t>, В.М. Прищепов, В.П. Акуленко. Вооруженные силы зарубежных государств: Информационно-аналитический сборник. М., Воениздат, 2009 г. c. 168-170; 215-222, 249-252. Для дополнительного изучения: с. </a:t>
            </a:r>
            <a:r>
              <a:rPr lang="ru-RU" sz="2800" dirty="0" smtClean="0">
                <a:solidFill>
                  <a:srgbClr val="FFFFFF"/>
                </a:solidFill>
                <a:effectLst/>
                <a:latin typeface="Tahoma" panose="020B0604030504040204" pitchFamily="34" charset="0"/>
              </a:rPr>
              <a:t>481-519.</a:t>
            </a:r>
            <a:endParaRPr lang="ru-RU" sz="2800" dirty="0">
              <a:solidFill>
                <a:srgbClr val="FFFFFF"/>
              </a:solidFill>
              <a:effectLst/>
              <a:latin typeface="Tahoma" panose="020B0604030504040204" pitchFamily="34" charset="0"/>
            </a:endParaRPr>
          </a:p>
          <a:p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77963109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 noChangeArrowheads="1"/>
          </p:cNvSpPr>
          <p:nvPr>
            <p:ph type="title"/>
          </p:nvPr>
        </p:nvSpPr>
        <p:spPr>
          <a:xfrm>
            <a:off x="1258888" y="-1"/>
            <a:ext cx="7857978" cy="1773239"/>
          </a:xfrm>
        </p:spPr>
        <p:txBody>
          <a:bodyPr anchor="ctr"/>
          <a:lstStyle/>
          <a:p>
            <a:pPr algn="l"/>
            <a:r>
              <a:rPr lang="en-US" altLang="ru-RU" sz="2800" dirty="0"/>
              <a:t/>
            </a:r>
            <a:br>
              <a:rPr lang="en-US" altLang="ru-RU" sz="2800" dirty="0"/>
            </a:br>
            <a:r>
              <a:rPr lang="en-US" altLang="ru-RU" sz="2800" dirty="0"/>
              <a:t/>
            </a:r>
            <a:br>
              <a:rPr lang="en-US" altLang="ru-RU" sz="2800" dirty="0"/>
            </a:br>
            <a:r>
              <a:rPr lang="en-US" altLang="ru-RU" sz="2800" dirty="0"/>
              <a:t/>
            </a:r>
            <a:br>
              <a:rPr lang="en-US" altLang="ru-RU" sz="2800" dirty="0"/>
            </a:br>
            <a:r>
              <a:rPr lang="en-US" altLang="ru-RU" sz="2800" dirty="0"/>
              <a:t/>
            </a:r>
            <a:br>
              <a:rPr lang="en-US" altLang="ru-RU" sz="2800" dirty="0"/>
            </a:br>
            <a:r>
              <a:rPr lang="ru-RU" altLang="ru-RU" sz="2800" dirty="0"/>
              <a:t/>
            </a:r>
            <a:br>
              <a:rPr lang="ru-RU" altLang="ru-RU" sz="2800" dirty="0"/>
            </a:br>
            <a:endParaRPr lang="ru-RU" altLang="ru-RU" sz="4000" dirty="0"/>
          </a:p>
        </p:txBody>
      </p:sp>
      <p:sp>
        <p:nvSpPr>
          <p:cNvPr id="57503" name="Rectangle 159"/>
          <p:cNvSpPr>
            <a:spLocks noChangeArrowheads="1"/>
          </p:cNvSpPr>
          <p:nvPr/>
        </p:nvSpPr>
        <p:spPr bwMode="auto">
          <a:xfrm>
            <a:off x="1258888" y="831370"/>
            <a:ext cx="7857978" cy="4370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pPr algn="ctr">
              <a:lnSpc>
                <a:spcPct val="80000"/>
              </a:lnSpc>
              <a:spcBef>
                <a:spcPct val="20000"/>
              </a:spcBef>
              <a:buClr>
                <a:srgbClr val="00CCFF"/>
              </a:buClr>
              <a:buSzPct val="65000"/>
              <a:buFont typeface="Wingdings" panose="05000000000000000000" pitchFamily="2" charset="2"/>
              <a:buNone/>
            </a:pPr>
            <a:r>
              <a:rPr lang="ru-RU" altLang="ru-RU" sz="2800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rPr>
              <a:t>Домашнее задание:</a:t>
            </a:r>
            <a:endParaRPr lang="ru-RU" altLang="ru-RU" sz="2800" b="1" dirty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ahoma" charset="0"/>
            </a:endParaRPr>
          </a:p>
        </p:txBody>
      </p:sp>
      <p:sp>
        <p:nvSpPr>
          <p:cNvPr id="2" name="Объект 1"/>
          <p:cNvSpPr>
            <a:spLocks noGrp="1"/>
          </p:cNvSpPr>
          <p:nvPr>
            <p:ph sz="half" idx="2"/>
          </p:nvPr>
        </p:nvSpPr>
        <p:spPr>
          <a:xfrm>
            <a:off x="1258888" y="1773238"/>
            <a:ext cx="7857978" cy="5084762"/>
          </a:xfrm>
        </p:spPr>
        <p:txBody>
          <a:bodyPr/>
          <a:lstStyle/>
          <a:p>
            <a:pPr marL="347472" indent="0">
              <a:spcBef>
                <a:spcPts val="672"/>
              </a:spcBef>
              <a:spcAft>
                <a:spcPts val="0"/>
              </a:spcAft>
              <a:buNone/>
            </a:pPr>
            <a:r>
              <a:rPr lang="ru-RU" sz="2800" dirty="0" smtClean="0">
                <a:solidFill>
                  <a:srgbClr val="FFFFFF"/>
                </a:solidFill>
                <a:effectLst/>
                <a:latin typeface="Tahoma" panose="020B0604030504040204" pitchFamily="34" charset="0"/>
              </a:rPr>
              <a:t>Подготовится </a:t>
            </a:r>
            <a:r>
              <a:rPr lang="ru-RU" sz="2800" dirty="0">
                <a:solidFill>
                  <a:srgbClr val="FFFFFF"/>
                </a:solidFill>
                <a:effectLst/>
                <a:latin typeface="Tahoma" panose="020B0604030504040204" pitchFamily="34" charset="0"/>
              </a:rPr>
              <a:t>к тактической летучке.</a:t>
            </a:r>
            <a:endParaRPr lang="ru-RU" sz="2800" dirty="0">
              <a:effectLst/>
              <a:latin typeface="Arial" panose="020B0604020202020204" pitchFamily="34" charset="0"/>
            </a:endParaRPr>
          </a:p>
          <a:p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381039907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503" name="Rectangle 159"/>
          <p:cNvSpPr>
            <a:spLocks noChangeArrowheads="1"/>
          </p:cNvSpPr>
          <p:nvPr/>
        </p:nvSpPr>
        <p:spPr bwMode="auto">
          <a:xfrm>
            <a:off x="1258888" y="831370"/>
            <a:ext cx="7857978" cy="4370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pPr algn="ctr">
              <a:lnSpc>
                <a:spcPct val="80000"/>
              </a:lnSpc>
              <a:spcBef>
                <a:spcPct val="20000"/>
              </a:spcBef>
              <a:buClr>
                <a:srgbClr val="00CCFF"/>
              </a:buClr>
              <a:buSzPct val="65000"/>
              <a:buFont typeface="Wingdings" panose="05000000000000000000" pitchFamily="2" charset="2"/>
              <a:buNone/>
            </a:pPr>
            <a:r>
              <a:rPr lang="ru-RU" altLang="ru-RU" sz="28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rPr>
              <a:t>Вопросы </a:t>
            </a:r>
            <a:r>
              <a:rPr lang="ru-RU" altLang="ru-RU" sz="2800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charset="0"/>
              </a:rPr>
              <a:t>летучки:</a:t>
            </a:r>
            <a:endParaRPr lang="ru-RU" altLang="ru-RU" sz="2800" b="1" dirty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ahoma" charset="0"/>
            </a:endParaRPr>
          </a:p>
        </p:txBody>
      </p:sp>
      <p:sp>
        <p:nvSpPr>
          <p:cNvPr id="2" name="Объект 1"/>
          <p:cNvSpPr>
            <a:spLocks noGrp="1"/>
          </p:cNvSpPr>
          <p:nvPr>
            <p:ph sz="half" idx="2"/>
          </p:nvPr>
        </p:nvSpPr>
        <p:spPr>
          <a:xfrm>
            <a:off x="1258888" y="1773238"/>
            <a:ext cx="7857978" cy="5084762"/>
          </a:xfrm>
        </p:spPr>
        <p:txBody>
          <a:bodyPr/>
          <a:lstStyle/>
          <a:p>
            <a:pPr>
              <a:lnSpc>
                <a:spcPct val="80000"/>
              </a:lnSpc>
              <a:buClrTx/>
              <a:buFont typeface="Courier New" panose="02070309020205020404" pitchFamily="49" charset="0"/>
              <a:buChar char="o"/>
            </a:pPr>
            <a:r>
              <a:rPr lang="ru-RU" altLang="ru-RU" sz="2000" dirty="0">
                <a:effectLst/>
              </a:rPr>
              <a:t>Организационная структура </a:t>
            </a:r>
            <a:r>
              <a:rPr lang="ru-RU" altLang="ru-RU" sz="2000" dirty="0" err="1">
                <a:effectLst/>
              </a:rPr>
              <a:t>мпр</a:t>
            </a:r>
            <a:r>
              <a:rPr lang="ru-RU" altLang="ru-RU" sz="2000" dirty="0">
                <a:effectLst/>
              </a:rPr>
              <a:t> США</a:t>
            </a:r>
          </a:p>
          <a:p>
            <a:pPr>
              <a:lnSpc>
                <a:spcPct val="80000"/>
              </a:lnSpc>
              <a:buClrTx/>
              <a:buFont typeface="Courier New" panose="02070309020205020404" pitchFamily="49" charset="0"/>
              <a:buChar char="o"/>
            </a:pPr>
            <a:r>
              <a:rPr lang="ru-RU" altLang="ru-RU" sz="2000" dirty="0">
                <a:effectLst/>
              </a:rPr>
              <a:t>Организационная структура </a:t>
            </a:r>
            <a:r>
              <a:rPr lang="ru-RU" altLang="ru-RU" sz="2000" dirty="0" err="1">
                <a:effectLst/>
              </a:rPr>
              <a:t>тр</a:t>
            </a:r>
            <a:r>
              <a:rPr lang="ru-RU" altLang="ru-RU" sz="2000" dirty="0">
                <a:effectLst/>
              </a:rPr>
              <a:t> США</a:t>
            </a:r>
          </a:p>
          <a:p>
            <a:pPr>
              <a:lnSpc>
                <a:spcPct val="80000"/>
              </a:lnSpc>
              <a:buClrTx/>
              <a:buFont typeface="Courier New" panose="02070309020205020404" pitchFamily="49" charset="0"/>
              <a:buChar char="o"/>
            </a:pPr>
            <a:r>
              <a:rPr lang="ru-RU" altLang="ru-RU" sz="2000" dirty="0">
                <a:effectLst/>
              </a:rPr>
              <a:t>Организационная структура </a:t>
            </a:r>
            <a:r>
              <a:rPr lang="ru-RU" altLang="ru-RU" sz="2000" dirty="0" err="1">
                <a:effectLst/>
              </a:rPr>
              <a:t>мпр</a:t>
            </a:r>
            <a:r>
              <a:rPr lang="ru-RU" altLang="ru-RU" sz="2000" dirty="0">
                <a:effectLst/>
              </a:rPr>
              <a:t> Германии</a:t>
            </a:r>
          </a:p>
          <a:p>
            <a:pPr>
              <a:lnSpc>
                <a:spcPct val="80000"/>
              </a:lnSpc>
              <a:buClrTx/>
              <a:buFont typeface="Courier New" panose="02070309020205020404" pitchFamily="49" charset="0"/>
              <a:buChar char="o"/>
            </a:pPr>
            <a:r>
              <a:rPr lang="ru-RU" altLang="ru-RU" sz="2000" dirty="0">
                <a:effectLst/>
              </a:rPr>
              <a:t>Организационная структура </a:t>
            </a:r>
            <a:r>
              <a:rPr lang="ru-RU" altLang="ru-RU" sz="2000" dirty="0" err="1">
                <a:effectLst/>
              </a:rPr>
              <a:t>тр</a:t>
            </a:r>
            <a:r>
              <a:rPr lang="ru-RU" altLang="ru-RU" sz="2000" dirty="0">
                <a:effectLst/>
              </a:rPr>
              <a:t> Германии</a:t>
            </a:r>
          </a:p>
          <a:p>
            <a:pPr>
              <a:lnSpc>
                <a:spcPct val="80000"/>
              </a:lnSpc>
              <a:buClrTx/>
              <a:buFont typeface="Courier New" panose="02070309020205020404" pitchFamily="49" charset="0"/>
              <a:buChar char="o"/>
            </a:pPr>
            <a:r>
              <a:rPr lang="ru-RU" altLang="ru-RU" sz="2000" dirty="0">
                <a:effectLst/>
              </a:rPr>
              <a:t>ТТХ «</a:t>
            </a:r>
            <a:r>
              <a:rPr lang="ru-RU" altLang="ru-RU" sz="2000" dirty="0" err="1">
                <a:effectLst/>
              </a:rPr>
              <a:t>Бредли</a:t>
            </a:r>
            <a:r>
              <a:rPr lang="ru-RU" altLang="ru-RU" sz="2000" dirty="0">
                <a:effectLst/>
              </a:rPr>
              <a:t>» </a:t>
            </a:r>
          </a:p>
          <a:p>
            <a:pPr>
              <a:lnSpc>
                <a:spcPct val="80000"/>
              </a:lnSpc>
              <a:buClrTx/>
              <a:buFont typeface="Courier New" panose="02070309020205020404" pitchFamily="49" charset="0"/>
              <a:buChar char="o"/>
            </a:pPr>
            <a:r>
              <a:rPr lang="ru-RU" altLang="ru-RU" sz="2000" dirty="0">
                <a:effectLst/>
              </a:rPr>
              <a:t>ТТХ М-113</a:t>
            </a:r>
          </a:p>
          <a:p>
            <a:pPr>
              <a:lnSpc>
                <a:spcPct val="80000"/>
              </a:lnSpc>
              <a:buClrTx/>
              <a:buFont typeface="Courier New" panose="02070309020205020404" pitchFamily="49" charset="0"/>
              <a:buChar char="o"/>
            </a:pPr>
            <a:r>
              <a:rPr lang="ru-RU" altLang="ru-RU" sz="2000" dirty="0">
                <a:effectLst/>
              </a:rPr>
              <a:t>ТТХ ПТУР (любой)</a:t>
            </a:r>
          </a:p>
          <a:p>
            <a:pPr>
              <a:lnSpc>
                <a:spcPct val="80000"/>
              </a:lnSpc>
              <a:buClrTx/>
              <a:buFont typeface="Courier New" panose="02070309020205020404" pitchFamily="49" charset="0"/>
              <a:buChar char="o"/>
            </a:pPr>
            <a:r>
              <a:rPr lang="ru-RU" altLang="ru-RU" sz="2000" dirty="0">
                <a:effectLst/>
              </a:rPr>
              <a:t>ТТХ пулемета М60</a:t>
            </a:r>
          </a:p>
          <a:p>
            <a:pPr>
              <a:lnSpc>
                <a:spcPct val="80000"/>
              </a:lnSpc>
              <a:buClrTx/>
              <a:buFont typeface="Courier New" panose="02070309020205020404" pitchFamily="49" charset="0"/>
              <a:buChar char="o"/>
            </a:pPr>
            <a:r>
              <a:rPr lang="ru-RU" altLang="ru-RU" sz="2000" dirty="0">
                <a:effectLst/>
              </a:rPr>
              <a:t>ТТХ М16</a:t>
            </a:r>
          </a:p>
          <a:p>
            <a:pPr>
              <a:lnSpc>
                <a:spcPct val="80000"/>
              </a:lnSpc>
              <a:buClrTx/>
              <a:buFont typeface="Courier New" panose="02070309020205020404" pitchFamily="49" charset="0"/>
              <a:buChar char="o"/>
            </a:pPr>
            <a:r>
              <a:rPr lang="ru-RU" altLang="ru-RU" sz="2000" dirty="0">
                <a:effectLst/>
              </a:rPr>
              <a:t>ТТХ «</a:t>
            </a:r>
            <a:r>
              <a:rPr lang="ru-RU" altLang="ru-RU" sz="2000" dirty="0" err="1">
                <a:effectLst/>
              </a:rPr>
              <a:t>Абрамс</a:t>
            </a:r>
            <a:r>
              <a:rPr lang="ru-RU" altLang="ru-RU" sz="2000" dirty="0">
                <a:effectLst/>
              </a:rPr>
              <a:t>»</a:t>
            </a:r>
          </a:p>
          <a:p>
            <a:pPr>
              <a:lnSpc>
                <a:spcPct val="80000"/>
              </a:lnSpc>
              <a:buClrTx/>
              <a:buFont typeface="Courier New" panose="02070309020205020404" pitchFamily="49" charset="0"/>
              <a:buChar char="o"/>
            </a:pPr>
            <a:r>
              <a:rPr lang="ru-RU" altLang="ru-RU" sz="2000" dirty="0" smtClean="0">
                <a:effectLst/>
              </a:rPr>
              <a:t>ТТХ </a:t>
            </a:r>
            <a:r>
              <a:rPr lang="ru-RU" altLang="ru-RU" sz="2000" dirty="0">
                <a:effectLst/>
              </a:rPr>
              <a:t>«Леопард 2» </a:t>
            </a:r>
          </a:p>
          <a:p>
            <a:pPr>
              <a:lnSpc>
                <a:spcPct val="80000"/>
              </a:lnSpc>
              <a:buClrTx/>
              <a:buFont typeface="Courier New" panose="02070309020205020404" pitchFamily="49" charset="0"/>
              <a:buChar char="o"/>
            </a:pPr>
            <a:r>
              <a:rPr lang="ru-RU" altLang="ru-RU" sz="2000" dirty="0">
                <a:effectLst/>
              </a:rPr>
              <a:t>Мотопехотная рота США в наступлении (рисунок)</a:t>
            </a:r>
          </a:p>
          <a:p>
            <a:pPr>
              <a:lnSpc>
                <a:spcPct val="80000"/>
              </a:lnSpc>
              <a:buClrTx/>
              <a:buFont typeface="Courier New" panose="02070309020205020404" pitchFamily="49" charset="0"/>
              <a:buChar char="o"/>
            </a:pPr>
            <a:r>
              <a:rPr lang="ru-RU" altLang="ru-RU" sz="2000" dirty="0">
                <a:effectLst/>
              </a:rPr>
              <a:t>Мотопехотная рота США в обороне (рисунок)</a:t>
            </a:r>
          </a:p>
        </p:txBody>
      </p:sp>
    </p:spTree>
    <p:extLst>
      <p:ext uri="{BB962C8B-B14F-4D97-AF65-F5344CB8AC3E}">
        <p14:creationId xmlns:p14="http://schemas.microsoft.com/office/powerpoint/2010/main" val="230912910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70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258888" y="0"/>
            <a:ext cx="7885112" cy="1773238"/>
          </a:xfrm>
        </p:spPr>
        <p:txBody>
          <a:bodyPr/>
          <a:lstStyle/>
          <a:p>
            <a:r>
              <a:rPr kumimoji="0" lang="en-US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</a:t>
            </a:r>
            <a:r>
              <a:rPr kumimoji="0" lang="ru-RU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 </a:t>
            </a:r>
            <a:r>
              <a:rPr lang="ru-RU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Организация и вооружение </a:t>
            </a:r>
            <a:r>
              <a:rPr lang="ru-RU" sz="28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мпб</a:t>
            </a:r>
            <a:r>
              <a:rPr lang="ru-RU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(</a:t>
            </a:r>
            <a:r>
              <a:rPr lang="ru-RU" sz="28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тб</a:t>
            </a:r>
            <a:r>
              <a:rPr lang="ru-RU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) армий иностранных </a:t>
            </a:r>
            <a:r>
              <a:rPr lang="ru-RU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государств</a:t>
            </a:r>
            <a:r>
              <a:rPr lang="ru-RU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/>
            </a:r>
            <a:br>
              <a:rPr lang="ru-RU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endParaRPr kumimoji="0" lang="ru-RU" sz="28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0" y="1773238"/>
            <a:ext cx="9144000" cy="5084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r>
              <a:rPr lang="ru-RU" sz="7400" b="1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США</a:t>
            </a:r>
            <a:endParaRPr lang="ru-RU" sz="7400" b="1" kern="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4009081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70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258888" y="0"/>
            <a:ext cx="7885112" cy="1773238"/>
          </a:xfrm>
        </p:spPr>
        <p:txBody>
          <a:bodyPr anchor="t"/>
          <a:lstStyle/>
          <a:p>
            <a:r>
              <a:rPr lang="ru-RU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Мотопехотная рота армии США </a:t>
            </a:r>
            <a:r>
              <a:rPr lang="ru-RU" sz="1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организационно входит в состав мотопехотного батальона и является основным боевым подразделением</a:t>
            </a:r>
            <a:r>
              <a:rPr lang="ru-RU" sz="1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br>
              <a:rPr lang="ru-RU" sz="1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ru-RU" sz="3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/>
            </a:r>
            <a:br>
              <a:rPr lang="ru-RU" sz="3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ru-RU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Рота состоит из управления, трех мотопехотных взводов, взвода оружия и ремонтной секции</a:t>
            </a:r>
            <a:endParaRPr kumimoji="0" lang="ru-RU" sz="160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graphicFrame>
        <p:nvGraphicFramePr>
          <p:cNvPr id="33" name="Group 88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15938363"/>
              </p:ext>
            </p:extLst>
          </p:nvPr>
        </p:nvGraphicFramePr>
        <p:xfrm>
          <a:off x="1258887" y="1755058"/>
          <a:ext cx="7885112" cy="5084763"/>
        </p:xfrm>
        <a:graphic>
          <a:graphicData uri="http://schemas.openxmlformats.org/drawingml/2006/table">
            <a:tbl>
              <a:tblPr/>
              <a:tblGrid>
                <a:gridCol w="2665041"/>
                <a:gridCol w="993511"/>
                <a:gridCol w="1711306"/>
                <a:gridCol w="801036"/>
                <a:gridCol w="1029696"/>
                <a:gridCol w="684522"/>
              </a:tblGrid>
              <a:tr h="620201">
                <a:tc>
                  <a:txBody>
                    <a:bodyPr/>
                    <a:lstStyle>
                      <a:lvl1pPr marL="342900" indent="-3429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cs typeface="Times New Roman" panose="02020603050405020304" pitchFamily="18" charset="0"/>
                        </a:rPr>
                        <a:t>Личный состав, основное вооружение</a:t>
                      </a:r>
                      <a:endParaRPr kumimoji="0" lang="ru-RU" altLang="ru-RU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>
                        <a:lumMod val="85000"/>
                        <a:lumOff val="1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defTabSz="990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defTabSz="990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defTabSz="990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defTabSz="990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defTabSz="990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defTabSz="990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defTabSz="990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defTabSz="990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defTabSz="990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906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cs typeface="Times New Roman" panose="02020603050405020304" pitchFamily="18" charset="0"/>
                        </a:rPr>
                        <a:t>Управление роты</a:t>
                      </a:r>
                      <a:endParaRPr kumimoji="0" lang="ru-RU" altLang="ru-RU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>
                        <a:lumMod val="85000"/>
                        <a:lumOff val="1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88900" indent="-889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820738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228725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36713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88900" marR="0" lvl="0" indent="-88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cs typeface="Times New Roman" panose="02020603050405020304" pitchFamily="18" charset="0"/>
                        </a:rPr>
                        <a:t>Три мотопехотных взвода в каждом</a:t>
                      </a:r>
                      <a:endParaRPr kumimoji="0" lang="ru-RU" altLang="ru-RU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>
                        <a:lumMod val="85000"/>
                        <a:lumOff val="1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820738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228725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36713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cs typeface="Times New Roman" panose="02020603050405020304" pitchFamily="18" charset="0"/>
                        </a:rPr>
                        <a:t>Взвод оружия</a:t>
                      </a:r>
                      <a:endParaRPr kumimoji="0" lang="ru-RU" altLang="ru-RU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>
                        <a:lumMod val="85000"/>
                        <a:lumOff val="1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defTabSz="9017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defTabSz="9017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defTabSz="9017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defTabSz="9017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defTabSz="9017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defTabSz="9017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defTabSz="9017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defTabSz="9017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defTabSz="9017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017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cs typeface="Times New Roman" panose="02020603050405020304" pitchFamily="18" charset="0"/>
                        </a:rPr>
                        <a:t>Ремонтная секция</a:t>
                      </a:r>
                      <a:endParaRPr kumimoji="0" lang="ru-RU" altLang="ru-RU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>
                        <a:lumMod val="85000"/>
                        <a:lumOff val="1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cs typeface="Times New Roman" panose="02020603050405020304" pitchFamily="18" charset="0"/>
                        </a:rPr>
                        <a:t>Итого в роте</a:t>
                      </a:r>
                      <a:endParaRPr kumimoji="0" lang="ru-RU" altLang="ru-RU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>
                        <a:lumMod val="85000"/>
                        <a:lumOff val="15000"/>
                      </a:schemeClr>
                    </a:solidFill>
                  </a:tcPr>
                </a:tc>
              </a:tr>
              <a:tr h="401307">
                <a:tc>
                  <a:txBody>
                    <a:bodyPr/>
                    <a:lstStyle>
                      <a:lvl1pPr marL="342900" indent="-3429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cs typeface="Times New Roman" panose="02020603050405020304" pitchFamily="18" charset="0"/>
                        </a:rPr>
                        <a:t>Личный состав</a:t>
                      </a:r>
                      <a:endParaRPr kumimoji="0" lang="ru-RU" altLang="ru-RU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>
                        <a:lumMod val="85000"/>
                        <a:lumOff val="1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342900" indent="-3429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cs typeface="Times New Roman" panose="02020603050405020304" pitchFamily="18" charset="0"/>
                        </a:rPr>
                        <a:t>11</a:t>
                      </a:r>
                      <a:endParaRPr kumimoji="0" lang="ru-RU" alt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342900" indent="-3429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cs typeface="Times New Roman" panose="02020603050405020304" pitchFamily="18" charset="0"/>
                        </a:rPr>
                        <a:t>38</a:t>
                      </a:r>
                      <a:endParaRPr kumimoji="0" lang="ru-RU" alt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342900" indent="-3429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cs typeface="Times New Roman" panose="02020603050405020304" pitchFamily="18" charset="0"/>
                        </a:rPr>
                        <a:t>35</a:t>
                      </a:r>
                      <a:endParaRPr kumimoji="0" lang="ru-RU" alt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342900" indent="-3429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cs typeface="Times New Roman" panose="02020603050405020304" pitchFamily="18" charset="0"/>
                        </a:rPr>
                        <a:t>11</a:t>
                      </a:r>
                      <a:endParaRPr kumimoji="0" lang="ru-RU" alt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342900" indent="-3429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cs typeface="Times New Roman" panose="02020603050405020304" pitchFamily="18" charset="0"/>
                        </a:rPr>
                        <a:t>171</a:t>
                      </a:r>
                      <a:endParaRPr kumimoji="0" lang="ru-RU" alt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50000"/>
                      </a:schemeClr>
                    </a:solidFill>
                  </a:tcPr>
                </a:tc>
              </a:tr>
              <a:tr h="401307">
                <a:tc>
                  <a:txBody>
                    <a:bodyPr/>
                    <a:lstStyle>
                      <a:lvl1pPr marL="342900" indent="-3429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cs typeface="Times New Roman" panose="02020603050405020304" pitchFamily="18" charset="0"/>
                        </a:rPr>
                        <a:t>5,56-мм винтовки М16А1</a:t>
                      </a:r>
                      <a:endParaRPr kumimoji="0" lang="ru-RU" altLang="ru-RU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>
                        <a:lumMod val="85000"/>
                        <a:lumOff val="1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342900" indent="-3429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cs typeface="Times New Roman" panose="02020603050405020304" pitchFamily="18" charset="0"/>
                        </a:rPr>
                        <a:t>11</a:t>
                      </a:r>
                      <a:endParaRPr kumimoji="0" lang="en-US" alt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342900" indent="-3429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cs typeface="Times New Roman" panose="02020603050405020304" pitchFamily="18" charset="0"/>
                        </a:rPr>
                        <a:t>38</a:t>
                      </a:r>
                      <a:endParaRPr kumimoji="0" lang="ru-RU" alt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342900" indent="-3429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cs typeface="Times New Roman" panose="02020603050405020304" pitchFamily="18" charset="0"/>
                        </a:rPr>
                        <a:t>21</a:t>
                      </a:r>
                      <a:endParaRPr kumimoji="0" lang="ru-RU" alt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342900" indent="-3429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cs typeface="Times New Roman" panose="02020603050405020304" pitchFamily="18" charset="0"/>
                        </a:rPr>
                        <a:t>9</a:t>
                      </a:r>
                      <a:endParaRPr kumimoji="0" lang="ru-RU" alt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342900" indent="-3429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cs typeface="Times New Roman" panose="02020603050405020304" pitchFamily="18" charset="0"/>
                        </a:rPr>
                        <a:t>155</a:t>
                      </a:r>
                      <a:endParaRPr kumimoji="0" lang="ru-RU" alt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50000"/>
                      </a:schemeClr>
                    </a:solidFill>
                  </a:tcPr>
                </a:tc>
              </a:tr>
              <a:tr h="693167">
                <a:tc>
                  <a:txBody>
                    <a:bodyPr/>
                    <a:lstStyle>
                      <a:lvl1pPr marL="342900" indent="-3429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cs typeface="Times New Roman" panose="02020603050405020304" pitchFamily="18" charset="0"/>
                        </a:rPr>
                        <a:t>7,62-мм единые 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cs typeface="Times New Roman" panose="02020603050405020304" pitchFamily="18" charset="0"/>
                        </a:rPr>
                        <a:t>пулеметы М60</a:t>
                      </a:r>
                      <a:endParaRPr kumimoji="0" lang="ru-RU" altLang="ru-RU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>
                        <a:lumMod val="85000"/>
                        <a:lumOff val="1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342900" indent="-3429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cs typeface="Times New Roman" panose="02020603050405020304" pitchFamily="18" charset="0"/>
                        </a:rPr>
                        <a:t>1</a:t>
                      </a:r>
                      <a:endParaRPr kumimoji="0" lang="ru-RU" alt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342900" indent="-3429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cs typeface="Times New Roman" panose="02020603050405020304" pitchFamily="18" charset="0"/>
                        </a:rPr>
                        <a:t>5</a:t>
                      </a:r>
                      <a:endParaRPr kumimoji="0" lang="ru-RU" alt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342900" indent="-3429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cs typeface="Times New Roman" panose="02020603050405020304" pitchFamily="18" charset="0"/>
                        </a:rPr>
                        <a:t>1</a:t>
                      </a:r>
                      <a:endParaRPr kumimoji="0" lang="ru-RU" alt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342900" indent="-3429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cs typeface="Times New Roman" panose="02020603050405020304" pitchFamily="18" charset="0"/>
                        </a:rPr>
                        <a:t>—</a:t>
                      </a:r>
                      <a:endParaRPr kumimoji="0" lang="ru-RU" alt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342900" indent="-3429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cs typeface="Times New Roman" panose="02020603050405020304" pitchFamily="18" charset="0"/>
                        </a:rPr>
                        <a:t>17</a:t>
                      </a:r>
                      <a:endParaRPr kumimoji="0" lang="ru-RU" alt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50000"/>
                      </a:schemeClr>
                    </a:solidFill>
                  </a:tcPr>
                </a:tc>
              </a:tr>
              <a:tr h="401307">
                <a:tc>
                  <a:txBody>
                    <a:bodyPr/>
                    <a:lstStyle>
                      <a:lvl1pPr marL="342900" indent="-3429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cs typeface="Times New Roman" panose="02020603050405020304" pitchFamily="18" charset="0"/>
                        </a:rPr>
                        <a:t>БТР М113А1</a:t>
                      </a:r>
                      <a:endParaRPr kumimoji="0" lang="ru-RU" altLang="ru-RU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>
                        <a:lumMod val="85000"/>
                        <a:lumOff val="1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342900" indent="-3429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cs typeface="Times New Roman" panose="02020603050405020304" pitchFamily="18" charset="0"/>
                        </a:rPr>
                        <a:t>2</a:t>
                      </a:r>
                      <a:endParaRPr kumimoji="0" lang="ru-RU" alt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342900" indent="-3429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cs typeface="Times New Roman" panose="02020603050405020304" pitchFamily="18" charset="0"/>
                        </a:rPr>
                        <a:t>4</a:t>
                      </a:r>
                      <a:endParaRPr kumimoji="0" lang="ru-RU" alt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342900" indent="-3429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cs typeface="Times New Roman" panose="02020603050405020304" pitchFamily="18" charset="0"/>
                        </a:rPr>
                        <a:t>1</a:t>
                      </a:r>
                      <a:endParaRPr kumimoji="0" lang="ru-RU" alt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342900" indent="-3429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cs typeface="Times New Roman" panose="02020603050405020304" pitchFamily="18" charset="0"/>
                        </a:rPr>
                        <a:t>—</a:t>
                      </a:r>
                      <a:endParaRPr kumimoji="0" lang="ru-RU" alt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342900" indent="-3429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cs typeface="Times New Roman" panose="02020603050405020304" pitchFamily="18" charset="0"/>
                        </a:rPr>
                        <a:t>15</a:t>
                      </a:r>
                      <a:endParaRPr kumimoji="0" lang="ru-RU" alt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50000"/>
                      </a:schemeClr>
                    </a:solidFill>
                  </a:tcPr>
                </a:tc>
              </a:tr>
              <a:tr h="401307">
                <a:tc>
                  <a:txBody>
                    <a:bodyPr/>
                    <a:lstStyle>
                      <a:lvl1pPr marL="342900" indent="-3429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cs typeface="Times New Roman" panose="02020603050405020304" pitchFamily="18" charset="0"/>
                        </a:rPr>
                        <a:t>ПТУР «Дракон»</a:t>
                      </a:r>
                      <a:endParaRPr kumimoji="0" lang="ru-RU" altLang="ru-RU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>
                        <a:lumMod val="85000"/>
                        <a:lumOff val="1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342900" indent="-3429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cs typeface="Times New Roman" panose="02020603050405020304" pitchFamily="18" charset="0"/>
                        </a:rPr>
                        <a:t>—</a:t>
                      </a:r>
                      <a:endParaRPr kumimoji="0" lang="ru-RU" alt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342900" indent="-3429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cs typeface="Times New Roman" panose="02020603050405020304" pitchFamily="18" charset="0"/>
                        </a:rPr>
                        <a:t>4</a:t>
                      </a:r>
                      <a:endParaRPr kumimoji="0" lang="ru-RU" alt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342900" indent="-3429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cs typeface="Times New Roman" panose="02020603050405020304" pitchFamily="18" charset="0"/>
                        </a:rPr>
                        <a:t>—</a:t>
                      </a:r>
                      <a:endParaRPr kumimoji="0" lang="ru-RU" alt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342900" indent="-3429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cs typeface="Times New Roman" panose="02020603050405020304" pitchFamily="18" charset="0"/>
                        </a:rPr>
                        <a:t>—</a:t>
                      </a:r>
                      <a:endParaRPr kumimoji="0" lang="ru-RU" alt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342900" indent="-3429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cs typeface="Times New Roman" panose="02020603050405020304" pitchFamily="18" charset="0"/>
                        </a:rPr>
                        <a:t>12</a:t>
                      </a:r>
                      <a:endParaRPr kumimoji="0" lang="ru-RU" alt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50000"/>
                      </a:schemeClr>
                    </a:solidFill>
                  </a:tcPr>
                </a:tc>
              </a:tr>
              <a:tr h="401307">
                <a:tc>
                  <a:txBody>
                    <a:bodyPr/>
                    <a:lstStyle>
                      <a:lvl1pPr marL="342900" indent="-3429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cs typeface="Times New Roman" panose="02020603050405020304" pitchFamily="18" charset="0"/>
                        </a:rPr>
                        <a:t>ПТУР «</a:t>
                      </a:r>
                      <a:r>
                        <a:rPr kumimoji="0" lang="ru-RU" altLang="ru-RU" sz="10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cs typeface="Times New Roman" panose="02020603050405020304" pitchFamily="18" charset="0"/>
                        </a:rPr>
                        <a:t>Тоу</a:t>
                      </a:r>
                      <a:r>
                        <a:rPr kumimoji="0" lang="ru-RU" alt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cs typeface="Times New Roman" panose="02020603050405020304" pitchFamily="18" charset="0"/>
                        </a:rPr>
                        <a:t>»</a:t>
                      </a:r>
                      <a:endParaRPr kumimoji="0" lang="ru-RU" altLang="ru-RU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>
                        <a:lumMod val="85000"/>
                        <a:lumOff val="1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342900" indent="-3429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cs typeface="Times New Roman" panose="02020603050405020304" pitchFamily="18" charset="0"/>
                        </a:rPr>
                        <a:t>—</a:t>
                      </a:r>
                      <a:endParaRPr kumimoji="0" lang="ru-RU" alt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342900" indent="-3429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cs typeface="Times New Roman" panose="02020603050405020304" pitchFamily="18" charset="0"/>
                        </a:rPr>
                        <a:t>—</a:t>
                      </a:r>
                      <a:endParaRPr kumimoji="0" lang="ru-RU" alt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342900" indent="-3429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cs typeface="Times New Roman" panose="02020603050405020304" pitchFamily="18" charset="0"/>
                        </a:rPr>
                        <a:t>2</a:t>
                      </a:r>
                      <a:endParaRPr kumimoji="0" lang="ru-RU" alt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342900" indent="-3429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cs typeface="Times New Roman" panose="02020603050405020304" pitchFamily="18" charset="0"/>
                        </a:rPr>
                        <a:t>—</a:t>
                      </a:r>
                      <a:endParaRPr kumimoji="0" lang="ru-RU" alt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342900" indent="-3429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cs typeface="Times New Roman" panose="02020603050405020304" pitchFamily="18" charset="0"/>
                        </a:rPr>
                        <a:t>2</a:t>
                      </a:r>
                      <a:endParaRPr kumimoji="0" lang="ru-RU" alt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50000"/>
                      </a:schemeClr>
                    </a:solidFill>
                  </a:tcPr>
                </a:tc>
              </a:tr>
              <a:tr h="560939">
                <a:tc>
                  <a:txBody>
                    <a:bodyPr/>
                    <a:lstStyle>
                      <a:lvl1pPr marL="342900" indent="-3429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cs typeface="Times New Roman" panose="02020603050405020304" pitchFamily="18" charset="0"/>
                        </a:rPr>
                        <a:t>40-мм гранатометы М203</a:t>
                      </a:r>
                      <a:endParaRPr kumimoji="0" lang="ru-RU" altLang="ru-RU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>
                        <a:lumMod val="85000"/>
                        <a:lumOff val="1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342900" indent="-3429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cs typeface="Times New Roman" panose="02020603050405020304" pitchFamily="18" charset="0"/>
                        </a:rPr>
                        <a:t>2</a:t>
                      </a:r>
                      <a:endParaRPr kumimoji="0" lang="ru-RU" alt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342900" indent="-3429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cs typeface="Times New Roman" panose="02020603050405020304" pitchFamily="18" charset="0"/>
                        </a:rPr>
                        <a:t>6</a:t>
                      </a:r>
                      <a:endParaRPr kumimoji="0" lang="ru-RU" alt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342900" indent="-3429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cs typeface="Times New Roman" panose="02020603050405020304" pitchFamily="18" charset="0"/>
                        </a:rPr>
                        <a:t>—</a:t>
                      </a:r>
                      <a:endParaRPr kumimoji="0" lang="ru-RU" alt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342900" indent="-3429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cs typeface="Times New Roman" panose="02020603050405020304" pitchFamily="18" charset="0"/>
                        </a:rPr>
                        <a:t>1</a:t>
                      </a:r>
                      <a:endParaRPr kumimoji="0" lang="ru-RU" alt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342900" indent="-3429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cs typeface="Times New Roman" panose="02020603050405020304" pitchFamily="18" charset="0"/>
                        </a:rPr>
                        <a:t>21</a:t>
                      </a:r>
                      <a:endParaRPr kumimoji="0" lang="ru-RU" alt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50000"/>
                      </a:schemeClr>
                    </a:solidFill>
                  </a:tcPr>
                </a:tc>
              </a:tr>
              <a:tr h="401307">
                <a:tc>
                  <a:txBody>
                    <a:bodyPr/>
                    <a:lstStyle>
                      <a:lvl1pPr marL="342900" indent="-3429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cs typeface="Times New Roman" panose="02020603050405020304" pitchFamily="18" charset="0"/>
                        </a:rPr>
                        <a:t>81-мм минометы</a:t>
                      </a:r>
                      <a:endParaRPr kumimoji="0" lang="ru-RU" altLang="ru-RU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>
                        <a:lumMod val="85000"/>
                        <a:lumOff val="1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342900" indent="-3429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cs typeface="Times New Roman" panose="02020603050405020304" pitchFamily="18" charset="0"/>
                        </a:rPr>
                        <a:t>—</a:t>
                      </a:r>
                      <a:endParaRPr kumimoji="0" lang="ru-RU" alt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342900" indent="-3429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cs typeface="Times New Roman" panose="02020603050405020304" pitchFamily="18" charset="0"/>
                        </a:rPr>
                        <a:t>—</a:t>
                      </a:r>
                      <a:endParaRPr kumimoji="0" lang="ru-RU" alt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342900" indent="-3429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cs typeface="Times New Roman" panose="02020603050405020304" pitchFamily="18" charset="0"/>
                        </a:rPr>
                        <a:t>3</a:t>
                      </a:r>
                      <a:endParaRPr kumimoji="0" lang="ru-RU" alt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342900" indent="-3429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cs typeface="Times New Roman" panose="02020603050405020304" pitchFamily="18" charset="0"/>
                        </a:rPr>
                        <a:t>—</a:t>
                      </a:r>
                      <a:endParaRPr kumimoji="0" lang="ru-RU" alt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342900" indent="-3429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cs typeface="Times New Roman" panose="02020603050405020304" pitchFamily="18" charset="0"/>
                        </a:rPr>
                        <a:t>3</a:t>
                      </a:r>
                      <a:endParaRPr kumimoji="0" lang="ru-RU" alt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50000"/>
                      </a:schemeClr>
                    </a:solidFill>
                  </a:tcPr>
                </a:tc>
              </a:tr>
              <a:tr h="401307">
                <a:tc>
                  <a:txBody>
                    <a:bodyPr/>
                    <a:lstStyle>
                      <a:lvl1pPr marL="342900" indent="-3429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cs typeface="Times New Roman" panose="02020603050405020304" pitchFamily="18" charset="0"/>
                        </a:rPr>
                        <a:t>Автомобили</a:t>
                      </a:r>
                      <a:endParaRPr kumimoji="0" lang="ru-RU" altLang="ru-RU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>
                        <a:lumMod val="85000"/>
                        <a:lumOff val="1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342900" indent="-3429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cs typeface="Times New Roman" panose="02020603050405020304" pitchFamily="18" charset="0"/>
                        </a:rPr>
                        <a:t>2</a:t>
                      </a:r>
                      <a:endParaRPr kumimoji="0" lang="ru-RU" alt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342900" indent="-3429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cs typeface="Times New Roman" panose="02020603050405020304" pitchFamily="18" charset="0"/>
                        </a:rPr>
                        <a:t>—</a:t>
                      </a:r>
                      <a:endParaRPr kumimoji="0" lang="ru-RU" alt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342900" indent="-3429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cs typeface="Times New Roman" panose="02020603050405020304" pitchFamily="18" charset="0"/>
                        </a:rPr>
                        <a:t>2</a:t>
                      </a:r>
                      <a:endParaRPr kumimoji="0" lang="ru-RU" alt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342900" indent="-3429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cs typeface="Times New Roman" panose="02020603050405020304" pitchFamily="18" charset="0"/>
                        </a:rPr>
                        <a:t>2</a:t>
                      </a:r>
                      <a:endParaRPr kumimoji="0" lang="ru-RU" alt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342900" indent="-3429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cs typeface="Times New Roman" panose="02020603050405020304" pitchFamily="18" charset="0"/>
                        </a:rPr>
                        <a:t>6</a:t>
                      </a:r>
                      <a:endParaRPr kumimoji="0" lang="ru-RU" alt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50000"/>
                      </a:schemeClr>
                    </a:solidFill>
                  </a:tcPr>
                </a:tc>
              </a:tr>
              <a:tr h="401307">
                <a:tc>
                  <a:txBody>
                    <a:bodyPr/>
                    <a:lstStyle>
                      <a:lvl1pPr marL="342900" indent="-3429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cs typeface="Times New Roman" panose="02020603050405020304" pitchFamily="18" charset="0"/>
                        </a:rPr>
                        <a:t>Радиостанции</a:t>
                      </a:r>
                      <a:endParaRPr kumimoji="0" lang="ru-RU" altLang="ru-RU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>
                        <a:lumMod val="85000"/>
                        <a:lumOff val="1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342900" indent="-3429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cs typeface="Times New Roman" panose="02020603050405020304" pitchFamily="18" charset="0"/>
                        </a:rPr>
                        <a:t>2</a:t>
                      </a:r>
                      <a:endParaRPr kumimoji="0" lang="ru-RU" alt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342900" indent="-3429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cs typeface="Times New Roman" panose="02020603050405020304" pitchFamily="18" charset="0"/>
                        </a:rPr>
                        <a:t>5</a:t>
                      </a:r>
                      <a:endParaRPr kumimoji="0" lang="ru-RU" alt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342900" indent="-3429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cs typeface="Times New Roman" panose="02020603050405020304" pitchFamily="18" charset="0"/>
                        </a:rPr>
                        <a:t>10</a:t>
                      </a:r>
                      <a:endParaRPr kumimoji="0" lang="ru-RU" alt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342900" indent="-3429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cs typeface="Times New Roman" panose="02020603050405020304" pitchFamily="18" charset="0"/>
                        </a:rPr>
                        <a:t>3</a:t>
                      </a:r>
                      <a:endParaRPr kumimoji="0" lang="ru-RU" alt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342900" indent="-3429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cs typeface="Times New Roman" panose="02020603050405020304" pitchFamily="18" charset="0"/>
                        </a:rPr>
                        <a:t>30</a:t>
                      </a:r>
                      <a:endParaRPr kumimoji="0" lang="ru-RU" alt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5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4456598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2"/>
          <p:cNvSpPr>
            <a:spLocks noGrp="1" noChangeArrowheads="1"/>
          </p:cNvSpPr>
          <p:nvPr>
            <p:ph type="title"/>
          </p:nvPr>
        </p:nvSpPr>
        <p:spPr>
          <a:xfrm>
            <a:off x="1258888" y="0"/>
            <a:ext cx="7885112" cy="1773238"/>
          </a:xfrm>
        </p:spPr>
        <p:txBody>
          <a:bodyPr/>
          <a:lstStyle/>
          <a:p>
            <a:r>
              <a:rPr lang="ru-RU" altLang="ru-RU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Мотопехотная рота армии США</a:t>
            </a:r>
          </a:p>
        </p:txBody>
      </p:sp>
      <p:sp>
        <p:nvSpPr>
          <p:cNvPr id="849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258888" y="1773238"/>
            <a:ext cx="7885112" cy="5084762"/>
          </a:xfrm>
        </p:spPr>
        <p:txBody>
          <a:bodyPr/>
          <a:lstStyle/>
          <a:p>
            <a:pPr marL="355600" indent="449263">
              <a:lnSpc>
                <a:spcPct val="80000"/>
              </a:lnSpc>
              <a:buNone/>
            </a:pPr>
            <a:r>
              <a:rPr lang="ru-RU" altLang="ru-RU" sz="17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	</a:t>
            </a:r>
            <a:r>
              <a:rPr lang="ru-RU" altLang="ru-RU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 управление роты входит 11 человек: командир роты, помощник командира роты, старшина роты, три радиотелефониста, сержант по снабжению, сержант по связи, писарь и два водителя бронетранспортеров.</a:t>
            </a:r>
          </a:p>
          <a:p>
            <a:pPr marL="355600" indent="449263">
              <a:lnSpc>
                <a:spcPct val="80000"/>
              </a:lnSpc>
              <a:buNone/>
            </a:pPr>
            <a:r>
              <a:rPr lang="ru-RU" altLang="ru-RU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Мотопехотный взвод является наименьшим тактическим подразделением и состоит из группы управления и трех мотопехотных отделений</a:t>
            </a:r>
            <a:r>
              <a:rPr lang="ru-RU" altLang="ru-RU" sz="2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endParaRPr lang="ru-RU" altLang="ru-RU" sz="2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21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2"/>
          <p:cNvSpPr>
            <a:spLocks noGrp="1" noChangeArrowheads="1"/>
          </p:cNvSpPr>
          <p:nvPr>
            <p:ph type="title"/>
          </p:nvPr>
        </p:nvSpPr>
        <p:spPr>
          <a:xfrm>
            <a:off x="1258888" y="0"/>
            <a:ext cx="7885112" cy="1773238"/>
          </a:xfrm>
        </p:spPr>
        <p:txBody>
          <a:bodyPr/>
          <a:lstStyle/>
          <a:p>
            <a:r>
              <a:rPr lang="ru-RU" altLang="ru-RU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Мотопехотная рота армии США</a:t>
            </a:r>
          </a:p>
        </p:txBody>
      </p:sp>
      <p:sp>
        <p:nvSpPr>
          <p:cNvPr id="849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258888" y="1773238"/>
            <a:ext cx="7885112" cy="5084762"/>
          </a:xfrm>
        </p:spPr>
        <p:txBody>
          <a:bodyPr/>
          <a:lstStyle/>
          <a:p>
            <a:pPr marL="355600" indent="449263">
              <a:lnSpc>
                <a:spcPct val="80000"/>
              </a:lnSpc>
              <a:buNone/>
            </a:pPr>
            <a:r>
              <a:rPr lang="ru-RU" altLang="ru-RU" sz="17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	</a:t>
            </a:r>
            <a:r>
              <a:rPr lang="ru-RU" altLang="ru-RU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 группу управления входят командир взвода, помощник командира взвода, оператор ПТУР «Дракон», радист-телефонист, водитель бронетранспортера (5 человек).</a:t>
            </a:r>
          </a:p>
          <a:p>
            <a:pPr marL="355600" indent="449263">
              <a:lnSpc>
                <a:spcPct val="80000"/>
              </a:lnSpc>
              <a:buNone/>
            </a:pPr>
            <a:r>
              <a:rPr lang="ru-RU" altLang="ru-RU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Мотопехотное отделение является наименьшей организационной единицей и состоит из: командира отделения, заместителя командира отделения, оператора ПТУР, командира маневренной группы, пулеметчика, помощника пулеметчика, двух стрелков-гранатометчиков, двух стрелков и водителя бронетранспортера</a:t>
            </a:r>
            <a:r>
              <a:rPr lang="ru-RU" altLang="ru-RU" sz="2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endParaRPr lang="ru-RU" altLang="ru-RU" sz="2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677017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2"/>
          <p:cNvSpPr>
            <a:spLocks noGrp="1" noChangeArrowheads="1"/>
          </p:cNvSpPr>
          <p:nvPr>
            <p:ph type="title"/>
          </p:nvPr>
        </p:nvSpPr>
        <p:spPr>
          <a:xfrm>
            <a:off x="1258888" y="0"/>
            <a:ext cx="7885112" cy="1773238"/>
          </a:xfrm>
        </p:spPr>
        <p:txBody>
          <a:bodyPr/>
          <a:lstStyle/>
          <a:p>
            <a:r>
              <a:rPr lang="ru-RU" altLang="ru-RU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Мотопехотная рота армии США</a:t>
            </a:r>
          </a:p>
        </p:txBody>
      </p:sp>
      <p:sp>
        <p:nvSpPr>
          <p:cNvPr id="849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258888" y="1773238"/>
            <a:ext cx="7885112" cy="5084762"/>
          </a:xfrm>
        </p:spPr>
        <p:txBody>
          <a:bodyPr/>
          <a:lstStyle/>
          <a:p>
            <a:pPr marL="355600" indent="449263">
              <a:lnSpc>
                <a:spcPct val="80000"/>
              </a:lnSpc>
              <a:buNone/>
            </a:pPr>
            <a:r>
              <a:rPr lang="ru-RU" altLang="ru-RU" sz="2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Всего </a:t>
            </a:r>
            <a:r>
              <a:rPr lang="ru-RU" altLang="ru-RU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 мотопехотном отделении 11 человек, 11 5,56-мм автоматических винтовок, плавающий БТР М113А1, ПТУР «Дракон», два 40-мм гранатомета М203, 12,7-мм крупнокалиберный пулемет, 7,62-мм единый пулемет М60 и радиостанция.</a:t>
            </a:r>
          </a:p>
          <a:p>
            <a:pPr marL="355600" indent="449263">
              <a:lnSpc>
                <a:spcPct val="80000"/>
              </a:lnSpc>
              <a:buNone/>
            </a:pPr>
            <a:r>
              <a:rPr lang="ru-RU" altLang="ru-RU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Взвод оружия состоит из группы управления и двух секций: минометной и противотанковой. Миномётная секция включает три минометных отделения, в каждом из которых имеется по 81-мм миномету и 8 человек. </a:t>
            </a:r>
          </a:p>
        </p:txBody>
      </p:sp>
    </p:spTree>
    <p:extLst>
      <p:ext uri="{BB962C8B-B14F-4D97-AF65-F5344CB8AC3E}">
        <p14:creationId xmlns:p14="http://schemas.microsoft.com/office/powerpoint/2010/main" val="231270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2"/>
          <p:cNvSpPr>
            <a:spLocks noGrp="1" noChangeArrowheads="1"/>
          </p:cNvSpPr>
          <p:nvPr>
            <p:ph type="title"/>
          </p:nvPr>
        </p:nvSpPr>
        <p:spPr>
          <a:xfrm>
            <a:off x="1258888" y="0"/>
            <a:ext cx="7885112" cy="1773238"/>
          </a:xfrm>
        </p:spPr>
        <p:txBody>
          <a:bodyPr/>
          <a:lstStyle/>
          <a:p>
            <a:r>
              <a:rPr lang="ru-RU" altLang="ru-RU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Мотопехотная рота армии США</a:t>
            </a:r>
          </a:p>
        </p:txBody>
      </p:sp>
      <p:sp>
        <p:nvSpPr>
          <p:cNvPr id="849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258888" y="1773238"/>
            <a:ext cx="7885112" cy="5084762"/>
          </a:xfrm>
        </p:spPr>
        <p:txBody>
          <a:bodyPr/>
          <a:lstStyle/>
          <a:p>
            <a:pPr marL="355600" indent="449263">
              <a:lnSpc>
                <a:spcPct val="80000"/>
              </a:lnSpc>
              <a:buNone/>
            </a:pPr>
            <a:r>
              <a:rPr lang="ru-RU" altLang="ru-RU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Противотанковая секция состоит из двух отделений ПТУР «</a:t>
            </a:r>
            <a:r>
              <a:rPr lang="ru-RU" altLang="ru-RU" sz="28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Тоу</a:t>
            </a:r>
            <a:r>
              <a:rPr lang="ru-RU" altLang="ru-RU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», в каждом отделении по пусковой установке. Во взводе оружия имеется три 81-мм миномета и две ПТУР «</a:t>
            </a:r>
            <a:r>
              <a:rPr lang="ru-RU" altLang="ru-RU" sz="28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Тоу</a:t>
            </a:r>
            <a:r>
              <a:rPr lang="ru-RU" altLang="ru-RU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».</a:t>
            </a:r>
          </a:p>
          <a:p>
            <a:pPr marL="355600" indent="449263">
              <a:lnSpc>
                <a:spcPct val="80000"/>
              </a:lnSpc>
              <a:buNone/>
            </a:pPr>
            <a:r>
              <a:rPr lang="ru-RU" altLang="ru-RU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 состав ремонтной секции роты входит 11 человек.</a:t>
            </a:r>
            <a:endParaRPr lang="ru-RU" altLang="ru-RU" sz="2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962069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Текстура">
  <a:themeElements>
    <a:clrScheme name="Текстура 5">
      <a:dk1>
        <a:srgbClr val="003366"/>
      </a:dk1>
      <a:lt1>
        <a:srgbClr val="FFFFFF"/>
      </a:lt1>
      <a:dk2>
        <a:srgbClr val="2B5481"/>
      </a:dk2>
      <a:lt2>
        <a:srgbClr val="E5FFFF"/>
      </a:lt2>
      <a:accent1>
        <a:srgbClr val="009999"/>
      </a:accent1>
      <a:accent2>
        <a:srgbClr val="336699"/>
      </a:accent2>
      <a:accent3>
        <a:srgbClr val="ACB3C1"/>
      </a:accent3>
      <a:accent4>
        <a:srgbClr val="DADADA"/>
      </a:accent4>
      <a:accent5>
        <a:srgbClr val="AACACA"/>
      </a:accent5>
      <a:accent6>
        <a:srgbClr val="2D5C8A"/>
      </a:accent6>
      <a:hlink>
        <a:srgbClr val="00CCFF"/>
      </a:hlink>
      <a:folHlink>
        <a:srgbClr val="FFCC00"/>
      </a:folHlink>
    </a:clrScheme>
    <a:fontScheme name="Текстура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Текстура 1">
        <a:dk1>
          <a:srgbClr val="660000"/>
        </a:dk1>
        <a:lt1>
          <a:srgbClr val="FFFFFF"/>
        </a:lt1>
        <a:dk2>
          <a:srgbClr val="800000"/>
        </a:dk2>
        <a:lt2>
          <a:srgbClr val="FFFFCC"/>
        </a:lt2>
        <a:accent1>
          <a:srgbClr val="BE7960"/>
        </a:accent1>
        <a:accent2>
          <a:srgbClr val="CC6600"/>
        </a:accent2>
        <a:accent3>
          <a:srgbClr val="C0AAAA"/>
        </a:accent3>
        <a:accent4>
          <a:srgbClr val="DADADA"/>
        </a:accent4>
        <a:accent5>
          <a:srgbClr val="DBBEB6"/>
        </a:accent5>
        <a:accent6>
          <a:srgbClr val="B95C00"/>
        </a:accent6>
        <a:hlink>
          <a:srgbClr val="FFCC66"/>
        </a:hlink>
        <a:folHlink>
          <a:srgbClr val="CC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2">
        <a:dk1>
          <a:srgbClr val="003300"/>
        </a:dk1>
        <a:lt1>
          <a:srgbClr val="FFFFFF"/>
        </a:lt1>
        <a:dk2>
          <a:srgbClr val="4D6A2A"/>
        </a:dk2>
        <a:lt2>
          <a:srgbClr val="CCFF99"/>
        </a:lt2>
        <a:accent1>
          <a:srgbClr val="33CC33"/>
        </a:accent1>
        <a:accent2>
          <a:srgbClr val="46562A"/>
        </a:accent2>
        <a:accent3>
          <a:srgbClr val="B2B9AC"/>
        </a:accent3>
        <a:accent4>
          <a:srgbClr val="DADADA"/>
        </a:accent4>
        <a:accent5>
          <a:srgbClr val="ADE2AD"/>
        </a:accent5>
        <a:accent6>
          <a:srgbClr val="3F4D25"/>
        </a:accent6>
        <a:hlink>
          <a:srgbClr val="009999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3">
        <a:dk1>
          <a:srgbClr val="4E4E74"/>
        </a:dk1>
        <a:lt1>
          <a:srgbClr val="FFFFFF"/>
        </a:lt1>
        <a:dk2>
          <a:srgbClr val="666699"/>
        </a:dk2>
        <a:lt2>
          <a:srgbClr val="FFFFCC"/>
        </a:lt2>
        <a:accent1>
          <a:srgbClr val="5E5884"/>
        </a:accent1>
        <a:accent2>
          <a:srgbClr val="8AB29D"/>
        </a:accent2>
        <a:accent3>
          <a:srgbClr val="B8B8CA"/>
        </a:accent3>
        <a:accent4>
          <a:srgbClr val="DADADA"/>
        </a:accent4>
        <a:accent5>
          <a:srgbClr val="B6B4C2"/>
        </a:accent5>
        <a:accent6>
          <a:srgbClr val="7DA18E"/>
        </a:accent6>
        <a:hlink>
          <a:srgbClr val="FFFF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4">
        <a:dk1>
          <a:srgbClr val="004E4C"/>
        </a:dk1>
        <a:lt1>
          <a:srgbClr val="FFFFFF"/>
        </a:lt1>
        <a:dk2>
          <a:srgbClr val="006666"/>
        </a:dk2>
        <a:lt2>
          <a:srgbClr val="FFFFCC"/>
        </a:lt2>
        <a:accent1>
          <a:srgbClr val="FFCC00"/>
        </a:accent1>
        <a:accent2>
          <a:srgbClr val="00B0AC"/>
        </a:accent2>
        <a:accent3>
          <a:srgbClr val="AAB8B8"/>
        </a:accent3>
        <a:accent4>
          <a:srgbClr val="DADADA"/>
        </a:accent4>
        <a:accent5>
          <a:srgbClr val="FFE2AA"/>
        </a:accent5>
        <a:accent6>
          <a:srgbClr val="009F9B"/>
        </a:accent6>
        <a:hlink>
          <a:srgbClr val="BA7C3E"/>
        </a:hlink>
        <a:folHlink>
          <a:srgbClr val="724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5">
        <a:dk1>
          <a:srgbClr val="003366"/>
        </a:dk1>
        <a:lt1>
          <a:srgbClr val="FFFFFF"/>
        </a:lt1>
        <a:dk2>
          <a:srgbClr val="2B5481"/>
        </a:dk2>
        <a:lt2>
          <a:srgbClr val="E5FFFF"/>
        </a:lt2>
        <a:accent1>
          <a:srgbClr val="009999"/>
        </a:accent1>
        <a:accent2>
          <a:srgbClr val="336699"/>
        </a:accent2>
        <a:accent3>
          <a:srgbClr val="ACB3C1"/>
        </a:accent3>
        <a:accent4>
          <a:srgbClr val="DADADA"/>
        </a:accent4>
        <a:accent5>
          <a:srgbClr val="AACACA"/>
        </a:accent5>
        <a:accent6>
          <a:srgbClr val="2D5C8A"/>
        </a:accent6>
        <a:hlink>
          <a:srgbClr val="00CCFF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6">
        <a:dk1>
          <a:srgbClr val="080808"/>
        </a:dk1>
        <a:lt1>
          <a:srgbClr val="FFFFFF"/>
        </a:lt1>
        <a:dk2>
          <a:srgbClr val="4D4D4D"/>
        </a:dk2>
        <a:lt2>
          <a:srgbClr val="FFFFFF"/>
        </a:lt2>
        <a:accent1>
          <a:srgbClr val="666699"/>
        </a:accent1>
        <a:accent2>
          <a:srgbClr val="3366CC"/>
        </a:accent2>
        <a:accent3>
          <a:srgbClr val="B2B2B2"/>
        </a:accent3>
        <a:accent4>
          <a:srgbClr val="DADADA"/>
        </a:accent4>
        <a:accent5>
          <a:srgbClr val="B8B8CA"/>
        </a:accent5>
        <a:accent6>
          <a:srgbClr val="2D5CB9"/>
        </a:accent6>
        <a:hlink>
          <a:srgbClr val="00CC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7">
        <a:dk1>
          <a:srgbClr val="000000"/>
        </a:dk1>
        <a:lt1>
          <a:srgbClr val="DBDAC2"/>
        </a:lt1>
        <a:dk2>
          <a:srgbClr val="827F4C"/>
        </a:dk2>
        <a:lt2>
          <a:srgbClr val="C0BC94"/>
        </a:lt2>
        <a:accent1>
          <a:srgbClr val="AAA578"/>
        </a:accent1>
        <a:accent2>
          <a:srgbClr val="A2A4AC"/>
        </a:accent2>
        <a:accent3>
          <a:srgbClr val="EAEADD"/>
        </a:accent3>
        <a:accent4>
          <a:srgbClr val="000000"/>
        </a:accent4>
        <a:accent5>
          <a:srgbClr val="D2CFBE"/>
        </a:accent5>
        <a:accent6>
          <a:srgbClr val="92949B"/>
        </a:accent6>
        <a:hlink>
          <a:srgbClr val="5B8800"/>
        </a:hlink>
        <a:folHlink>
          <a:srgbClr val="68653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кстура 8">
        <a:dk1>
          <a:srgbClr val="000000"/>
        </a:dk1>
        <a:lt1>
          <a:srgbClr val="DCE8F4"/>
        </a:lt1>
        <a:dk2>
          <a:srgbClr val="7B9CB5"/>
        </a:dk2>
        <a:lt2>
          <a:srgbClr val="969696"/>
        </a:lt2>
        <a:accent1>
          <a:srgbClr val="FFFFFF"/>
        </a:accent1>
        <a:accent2>
          <a:srgbClr val="00BAB6"/>
        </a:accent2>
        <a:accent3>
          <a:srgbClr val="EBF2F8"/>
        </a:accent3>
        <a:accent4>
          <a:srgbClr val="000000"/>
        </a:accent4>
        <a:accent5>
          <a:srgbClr val="FFFFFF"/>
        </a:accent5>
        <a:accent6>
          <a:srgbClr val="00A8A5"/>
        </a:accent6>
        <a:hlink>
          <a:srgbClr val="8A8AD8"/>
        </a:hlink>
        <a:folHlink>
          <a:srgbClr val="24249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3427</TotalTime>
  <Words>1819</Words>
  <Application>Microsoft Office PowerPoint</Application>
  <PresentationFormat>Экран (4:3)</PresentationFormat>
  <Paragraphs>681</Paragraphs>
  <Slides>35</Slides>
  <Notes>0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3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35</vt:i4>
      </vt:variant>
    </vt:vector>
  </HeadingPairs>
  <TitlesOfParts>
    <vt:vector size="44" baseType="lpstr">
      <vt:lpstr>Arial</vt:lpstr>
      <vt:lpstr>Courier New</vt:lpstr>
      <vt:lpstr>Tahoma</vt:lpstr>
      <vt:lpstr>Times New Roman</vt:lpstr>
      <vt:lpstr>Wingdings</vt:lpstr>
      <vt:lpstr>Оформление по умолчанию</vt:lpstr>
      <vt:lpstr>1_Оформление по умолчанию</vt:lpstr>
      <vt:lpstr>Текстура</vt:lpstr>
      <vt:lpstr>Фотография Microsoft Photo Editor 3.0</vt:lpstr>
      <vt:lpstr>Презентация PowerPoint</vt:lpstr>
      <vt:lpstr>Презентация PowerPoint</vt:lpstr>
      <vt:lpstr>Презентация PowerPoint</vt:lpstr>
      <vt:lpstr>1. Организация и вооружение мпб(тб) армий иностранных государств </vt:lpstr>
      <vt:lpstr>Мотопехотная рота армии США организационно входит в состав мотопехотного батальона и является основным боевым подразделением   Рота состоит из управления, трех мотопехотных взводов, взвода оружия и ремонтной секции</vt:lpstr>
      <vt:lpstr>Мотопехотная рота армии США</vt:lpstr>
      <vt:lpstr>Мотопехотная рота армии США</vt:lpstr>
      <vt:lpstr>Мотопехотная рота армии США</vt:lpstr>
      <vt:lpstr>Мотопехотная рота армии США</vt:lpstr>
      <vt:lpstr>Танковая рота армии США  организационно входит в состав танкового батальона, является основным боевым подразделением  Рота состоит из управления, трех танковых взводов</vt:lpstr>
      <vt:lpstr>Танковая  рота армии США</vt:lpstr>
      <vt:lpstr>1. Организация и вооружение мпб(тб) армий иностранных государств  </vt:lpstr>
      <vt:lpstr>Мотопехотная рота армии ФРГ на боевых машинах пехоты «Мардер» является основным типом мотопехотных подразделений   Рота состоит из управления, трех мотопехотных взводов</vt:lpstr>
      <vt:lpstr>Мотопехотная рота армии ФРГ</vt:lpstr>
      <vt:lpstr>Мотопехотная рота армии ФРГ</vt:lpstr>
      <vt:lpstr>Танковая рота армии ФРГ организационно входит в состав танкового батальона  Рота состоит из управления, трех танковых взводов</vt:lpstr>
      <vt:lpstr>Танковая  рота армии ФРГ</vt:lpstr>
      <vt:lpstr>2. Тактико-технические характеристики основных образцов вооружения и техники стран НАТО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2. Тактика действий подразделений в наступлении  на примере мотопехотной роты США  </vt:lpstr>
      <vt:lpstr>3. Тактика действий подразделений в обороне на примере мотопехотной роты США  </vt:lpstr>
      <vt:lpstr>     </vt:lpstr>
      <vt:lpstr>     </vt:lpstr>
      <vt:lpstr>Презентация PowerPoint</vt:lpstr>
    </vt:vector>
  </TitlesOfParts>
  <Company>Мой дом - моя КРЕПОСТЬ!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Тема 14  ОРГАНИЗАЦИЯ И БОЕВОЕ ПРЕДНАЗНАЧЕНИЕ ЧАСТЕЙ И ПОДРАЗДЕЛЕНИЙ РОССИЙСКОЙ АРМИИ И ИНОСТРАННЫХ АРМИЙ лекция</dc:title>
  <dc:creator>Топкин</dc:creator>
  <cp:lastModifiedBy>Vasily Topkin</cp:lastModifiedBy>
  <cp:revision>162</cp:revision>
  <dcterms:created xsi:type="dcterms:W3CDTF">2006-07-09T06:11:49Z</dcterms:created>
  <dcterms:modified xsi:type="dcterms:W3CDTF">2015-12-02T03:41:21Z</dcterms:modified>
</cp:coreProperties>
</file>