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9" r:id="rId11"/>
    <p:sldId id="266" r:id="rId12"/>
    <p:sldId id="267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8401" autoAdjust="0"/>
  </p:normalViewPr>
  <p:slideViewPr>
    <p:cSldViewPr>
      <p:cViewPr>
        <p:scale>
          <a:sx n="70" d="100"/>
          <a:sy n="70" d="100"/>
        </p:scale>
        <p:origin x="-492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6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87B2665-5D17-4CEE-AAF1-D42EEF8D2116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249E598-2E49-4631-93E6-197572623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8CE70A-2580-4026-ACB3-EC5D24C9FC4B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27ED6E0-7A03-4243-BD26-7E0F1DB30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991CA-1F6A-49FE-AD33-2697BF871187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6163D-11CB-41B1-9D6A-DB5279F72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90D310-E2B2-454D-B70F-933D60494706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52B61BC-735B-4CA8-B346-770944B86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F6ADB-35ED-4617-BD84-9D0186459AC7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495E6-C368-426E-889B-8770CF6B9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4456442-467A-4ADC-9C22-B690C5DBAE76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DBE0DA-B065-4E40-B779-E3F539784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B8A6F-B9F5-4F19-AE80-43F8B5CE9CFC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AC12-4B85-4443-B8C4-301308D85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E1410-E258-4D6B-B615-D428DF63EC82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821EC-7A65-4459-943A-4605D2513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F94A8-74D8-4478-AC7E-8BF7D4BBA8BA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24A90-79BC-40EF-9FFB-AD9F756CA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6129F-D796-4549-8E7A-DC0EC03869BC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62F22-27D0-4125-B78F-E5590756F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13DB7-F3D6-499B-AA4E-96DB0D6216E0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41538-F94B-4503-B0C2-E81FA613F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DA3536-F2FB-467C-8359-314E19461242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92980D-9A3F-4389-BF94-E8CA64784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BCE5339-EC67-405D-ACF8-E9BB69DE9826}" type="datetimeFigureOut">
              <a:rPr lang="ru-RU"/>
              <a:pPr>
                <a:defRPr/>
              </a:pPr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F3E7929-F6BB-4E6E-BE91-9B76A0E5B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85" r:id="rId2"/>
    <p:sldLayoutId id="2147483793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4" r:id="rId9"/>
    <p:sldLayoutId id="2147483791" r:id="rId10"/>
    <p:sldLayoutId id="21474837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 smtClean="0"/>
              <a:t>на тему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i="1" dirty="0" smtClean="0"/>
              <a:t>Чёрна курица и подземные жители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5516563"/>
            <a:ext cx="8305800" cy="1143000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3600" dirty="0" smtClean="0"/>
              <a:t>                                    ученика </a:t>
            </a:r>
            <a:r>
              <a:rPr lang="ru-RU" altLang="ru-RU" sz="3600" dirty="0"/>
              <a:t>5-Б  </a:t>
            </a:r>
            <a:r>
              <a:rPr lang="ru-RU" altLang="ru-RU" sz="3600" dirty="0" err="1"/>
              <a:t>кл</a:t>
            </a:r>
            <a:r>
              <a:rPr lang="en-US" altLang="ru-RU" sz="3600" dirty="0"/>
              <a:t>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ru-RU" sz="3600" dirty="0"/>
              <a:t>     </a:t>
            </a:r>
            <a:r>
              <a:rPr lang="ru-RU" altLang="ru-RU" sz="3600" dirty="0"/>
              <a:t>      </a:t>
            </a:r>
            <a:r>
              <a:rPr lang="ru-RU" altLang="ru-RU" sz="3600" dirty="0" smtClean="0"/>
              <a:t>            </a:t>
            </a:r>
            <a:r>
              <a:rPr lang="ru-RU" altLang="ru-RU" sz="3600" dirty="0" err="1"/>
              <a:t>Шелковникова</a:t>
            </a:r>
            <a:r>
              <a:rPr lang="ru-RU" altLang="ru-RU" sz="3600" dirty="0"/>
              <a:t> Данилы</a:t>
            </a:r>
            <a:endParaRPr lang="ru-RU" sz="36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3600" dirty="0"/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627313" y="3508375"/>
            <a:ext cx="6718300" cy="15700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rebuchet MS" pitchFamily="34" charset="0"/>
              </a:rPr>
              <a:t>«Не для того дан вам ум, чтобы вы </a:t>
            </a:r>
          </a:p>
          <a:p>
            <a:r>
              <a:rPr lang="ru-RU" sz="3200">
                <a:latin typeface="Trebuchet MS" pitchFamily="34" charset="0"/>
              </a:rPr>
              <a:t>во зло его употребляли»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0"/>
            <a:ext cx="4470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4213" y="2700338"/>
          <a:ext cx="6551612" cy="4157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364"/>
                <a:gridCol w="3276364"/>
              </a:tblGrid>
              <a:tr h="1223264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3200" dirty="0" smtClean="0"/>
                        <a:t>До получения семечка</a:t>
                      </a:r>
                      <a:r>
                        <a:rPr lang="ru-RU" sz="3200" baseline="0" dirty="0" smtClean="0"/>
                        <a:t> 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</a:t>
                      </a:r>
                      <a:r>
                        <a:rPr lang="ru-RU" sz="3200" dirty="0" smtClean="0"/>
                        <a:t>Имея</a:t>
                      </a:r>
                      <a:r>
                        <a:rPr lang="ru-RU" sz="3200" baseline="0" dirty="0" smtClean="0"/>
                        <a:t> </a:t>
                      </a:r>
                      <a:r>
                        <a:rPr lang="ru-RU" sz="3200" dirty="0" smtClean="0"/>
                        <a:t>семечко … </a:t>
                      </a:r>
                      <a:endParaRPr lang="ru-RU" dirty="0"/>
                    </a:p>
                  </a:txBody>
                  <a:tcPr/>
                </a:tc>
              </a:tr>
              <a:tr h="58370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Умненький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Самолюбивый</a:t>
                      </a:r>
                      <a:endParaRPr lang="ru-RU" sz="3200" dirty="0"/>
                    </a:p>
                  </a:txBody>
                  <a:tcPr/>
                </a:tc>
              </a:tr>
              <a:tr h="58370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Очень одинокий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Важничал перед др.</a:t>
                      </a:r>
                      <a:endParaRPr lang="ru-RU" sz="2400" dirty="0"/>
                    </a:p>
                  </a:txBody>
                  <a:tcPr/>
                </a:tc>
              </a:tr>
              <a:tr h="77766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Любил читать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Гордый и не послушный</a:t>
                      </a:r>
                      <a:endParaRPr lang="ru-RU" sz="2800" dirty="0"/>
                    </a:p>
                  </a:txBody>
                  <a:tcPr/>
                </a:tc>
              </a:tr>
              <a:tr h="58370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Ненавидел жестокость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Нарочно</a:t>
                      </a:r>
                      <a:r>
                        <a:rPr lang="ru-RU" sz="2400" baseline="0" dirty="0" smtClean="0"/>
                        <a:t> шалил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107950" y="268288"/>
            <a:ext cx="9382125" cy="6492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rebuchet MS" pitchFamily="34" charset="0"/>
              </a:rPr>
              <a:t>Алеша спасает любимую курицу Чернушку, и </a:t>
            </a:r>
          </a:p>
          <a:p>
            <a:r>
              <a:rPr lang="ru-RU" sz="3200">
                <a:latin typeface="Trebuchet MS" pitchFamily="34" charset="0"/>
              </a:rPr>
              <a:t>та открывает ему тайну: под полом, в </a:t>
            </a:r>
          </a:p>
          <a:p>
            <a:r>
              <a:rPr lang="ru-RU" sz="3200">
                <a:latin typeface="Trebuchet MS" pitchFamily="34" charset="0"/>
              </a:rPr>
              <a:t>подземелье, королевство маленьких </a:t>
            </a:r>
          </a:p>
          <a:p>
            <a:r>
              <a:rPr lang="ru-RU" sz="3200">
                <a:latin typeface="Trebuchet MS" pitchFamily="34" charset="0"/>
              </a:rPr>
              <a:t>человечков, где Чернушка — не курица, а </a:t>
            </a:r>
          </a:p>
          <a:p>
            <a:r>
              <a:rPr lang="ru-RU" sz="3200">
                <a:latin typeface="Trebuchet MS" pitchFamily="34" charset="0"/>
              </a:rPr>
              <a:t>главный министр. Ночью, когда все спят, </a:t>
            </a:r>
          </a:p>
          <a:p>
            <a:r>
              <a:rPr lang="ru-RU" sz="3200">
                <a:latin typeface="Trebuchet MS" pitchFamily="34" charset="0"/>
              </a:rPr>
              <a:t>Чернушка тайно приводит Алешу к королю и </a:t>
            </a:r>
          </a:p>
          <a:p>
            <a:r>
              <a:rPr lang="ru-RU" sz="3200">
                <a:latin typeface="Trebuchet MS" pitchFamily="34" charset="0"/>
              </a:rPr>
              <a:t>тот его награждает. Желание Алеши, </a:t>
            </a:r>
          </a:p>
          <a:p>
            <a:r>
              <a:rPr lang="ru-RU" sz="3200">
                <a:latin typeface="Trebuchet MS" pitchFamily="34" charset="0"/>
              </a:rPr>
              <a:t>высказанное с необдуманной поспешностью, </a:t>
            </a:r>
          </a:p>
          <a:p>
            <a:r>
              <a:rPr lang="ru-RU" sz="3200">
                <a:latin typeface="Trebuchet MS" pitchFamily="34" charset="0"/>
              </a:rPr>
              <a:t>оказывается огорчительно мелким — всегда </a:t>
            </a:r>
          </a:p>
          <a:p>
            <a:r>
              <a:rPr lang="ru-RU" sz="3200">
                <a:latin typeface="Trebuchet MS" pitchFamily="34" charset="0"/>
              </a:rPr>
              <a:t>знать уроки, не уча их. Конопляное семечко, </a:t>
            </a:r>
          </a:p>
          <a:p>
            <a:r>
              <a:rPr lang="ru-RU" sz="3200">
                <a:latin typeface="Trebuchet MS" pitchFamily="34" charset="0"/>
              </a:rPr>
              <a:t>полученное в дар, помогало Алеше, но из-за </a:t>
            </a:r>
          </a:p>
          <a:p>
            <a:r>
              <a:rPr lang="ru-RU" sz="3200">
                <a:latin typeface="Trebuchet MS" pitchFamily="34" charset="0"/>
              </a:rPr>
              <a:t>безделья «из доброго, милого и скромного </a:t>
            </a:r>
          </a:p>
          <a:p>
            <a:r>
              <a:rPr lang="ru-RU" sz="3200">
                <a:latin typeface="Trebuchet MS" pitchFamily="34" charset="0"/>
              </a:rPr>
              <a:t>мальчика он сделался гордый и непослушный».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58738" y="-128588"/>
            <a:ext cx="9080500" cy="69865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rebuchet MS" pitchFamily="34" charset="0"/>
              </a:rPr>
              <a:t>Когда семечко пропало, мальчик потерял свой </a:t>
            </a:r>
          </a:p>
          <a:p>
            <a:r>
              <a:rPr lang="ru-RU" sz="2800">
                <a:latin typeface="Trebuchet MS" pitchFamily="34" charset="0"/>
              </a:rPr>
              <a:t>чудесный дар. История с семечком завершается тем, что Алеше грозит наказание, если он не признается, как ему удается знать наизусть по двадцать страниц. И тогда мальчик выдает тайну, в которую, разумеется, никто не поверил, его даже высекли. Но не это и даже </a:t>
            </a:r>
          </a:p>
          <a:p>
            <a:r>
              <a:rPr lang="ru-RU" sz="2800">
                <a:latin typeface="Trebuchet MS" pitchFamily="34" charset="0"/>
              </a:rPr>
              <a:t>не исчезновение навсегда конопляного семечка </a:t>
            </a:r>
          </a:p>
          <a:p>
            <a:r>
              <a:rPr lang="ru-RU" sz="2800">
                <a:latin typeface="Trebuchet MS" pitchFamily="34" charset="0"/>
              </a:rPr>
              <a:t>оказалось главным наказанием для него. Ему </a:t>
            </a:r>
          </a:p>
          <a:p>
            <a:r>
              <a:rPr lang="ru-RU" sz="2800">
                <a:latin typeface="Trebuchet MS" pitchFamily="34" charset="0"/>
              </a:rPr>
              <a:t>предстоит расставание с Чернушкой. </a:t>
            </a:r>
          </a:p>
          <a:p>
            <a:r>
              <a:rPr lang="ru-RU" sz="2800">
                <a:latin typeface="Trebuchet MS" pitchFamily="34" charset="0"/>
              </a:rPr>
              <a:t>По вине Алеши </a:t>
            </a:r>
          </a:p>
          <a:p>
            <a:r>
              <a:rPr lang="ru-RU" sz="2800">
                <a:latin typeface="Trebuchet MS" pitchFamily="34" charset="0"/>
              </a:rPr>
              <a:t>король с целым народом своим должен переселиться </a:t>
            </a:r>
          </a:p>
          <a:p>
            <a:r>
              <a:rPr lang="ru-RU" sz="2800">
                <a:latin typeface="Trebuchet MS" pitchFamily="34" charset="0"/>
              </a:rPr>
              <a:t>далеко от здешних мест, а его друг, курица-министр, </a:t>
            </a:r>
          </a:p>
          <a:p>
            <a:r>
              <a:rPr lang="ru-RU" sz="2800">
                <a:latin typeface="Trebuchet MS" pitchFamily="34" charset="0"/>
              </a:rPr>
              <a:t>осужден носить золотые цепи.</a:t>
            </a:r>
            <a:endParaRPr lang="ru-RU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sz="4400" i="1" dirty="0" smtClean="0"/>
              <a:t>      </a:t>
            </a:r>
            <a:r>
              <a:rPr lang="ru-RU" sz="4900" b="0" i="1" dirty="0" smtClean="0">
                <a:solidFill>
                  <a:schemeClr val="bg2">
                    <a:lumMod val="50000"/>
                  </a:schemeClr>
                </a:solidFill>
              </a:rPr>
              <a:t>Чему </a:t>
            </a:r>
            <a:r>
              <a:rPr lang="ru-RU" sz="4900" b="0" i="1" dirty="0">
                <a:solidFill>
                  <a:schemeClr val="bg2">
                    <a:lumMod val="50000"/>
                  </a:schemeClr>
                </a:solidFill>
              </a:rPr>
              <a:t>учит сказка?</a:t>
            </a:r>
            <a:endParaRPr lang="ru-RU" sz="4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/>
              <a:t> </a:t>
            </a:r>
            <a:r>
              <a:rPr lang="ru-RU" sz="3600" dirty="0"/>
              <a:t>Сказка учит нас не только тому, что надо старательно трудиться, но и тому, что детское легкомыслие может сделать несчастными и их самих, и тех, кто им дорог. Лучше претерпеть страдания, чем из-за малодушия нарушить верность данному слову.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179388" y="333375"/>
            <a:ext cx="9080500" cy="3990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rebuchet MS" pitchFamily="34" charset="0"/>
              </a:rPr>
              <a:t>Алёша</a:t>
            </a:r>
            <a:r>
              <a:rPr lang="ru-RU" sz="3200"/>
              <a:t> (племянник в честь которого была </a:t>
            </a:r>
          </a:p>
          <a:p>
            <a:r>
              <a:rPr lang="ru-RU" sz="3200"/>
              <a:t>написана эта сказка</a:t>
            </a:r>
            <a:r>
              <a:rPr lang="ru-RU" sz="3200">
                <a:latin typeface="Trebuchet MS" pitchFamily="34" charset="0"/>
              </a:rPr>
              <a:t> на всю жизнь запомнит </a:t>
            </a:r>
            <a:endParaRPr lang="ru-RU" sz="3200"/>
          </a:p>
          <a:p>
            <a:r>
              <a:rPr lang="ru-RU" sz="3200">
                <a:latin typeface="Trebuchet MS" pitchFamily="34" charset="0"/>
              </a:rPr>
              <a:t>мудрую сказку, </a:t>
            </a:r>
          </a:p>
          <a:p>
            <a:r>
              <a:rPr lang="ru-RU" sz="3200">
                <a:latin typeface="Trebuchet MS" pitchFamily="34" charset="0"/>
              </a:rPr>
              <a:t>сочинённую для него А. А. Перовским. Став </a:t>
            </a:r>
          </a:p>
          <a:p>
            <a:r>
              <a:rPr lang="ru-RU" sz="3200">
                <a:latin typeface="Trebuchet MS" pitchFamily="34" charset="0"/>
              </a:rPr>
              <a:t>писателем, Алексей Константинович Толстой </a:t>
            </a:r>
          </a:p>
          <a:p>
            <a:r>
              <a:rPr lang="ru-RU" sz="3200">
                <a:latin typeface="Trebuchet MS" pitchFamily="34" charset="0"/>
              </a:rPr>
              <a:t>напишет много произведений, в которых </a:t>
            </a:r>
          </a:p>
          <a:p>
            <a:r>
              <a:rPr lang="ru-RU" sz="3200">
                <a:latin typeface="Trebuchet MS" pitchFamily="34" charset="0"/>
              </a:rPr>
              <a:t>будет бережно сохранять идеи правды, добра </a:t>
            </a:r>
          </a:p>
          <a:p>
            <a:r>
              <a:rPr lang="ru-RU" sz="3200">
                <a:latin typeface="Trebuchet MS" pitchFamily="34" charset="0"/>
              </a:rPr>
              <a:t>и справедливости.</a:t>
            </a:r>
          </a:p>
        </p:txBody>
      </p:sp>
      <p:pic>
        <p:nvPicPr>
          <p:cNvPr id="27650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4221163"/>
            <a:ext cx="321945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9525" y="333375"/>
            <a:ext cx="9423400" cy="353853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solidFill>
                  <a:srgbClr val="800000"/>
                </a:solidFill>
                <a:latin typeface="+mn-lt"/>
              </a:rPr>
              <a:t>Нельзя ставить себя выше</a:t>
            </a:r>
            <a:br>
              <a:rPr lang="ru-RU" sz="3200" dirty="0">
                <a:solidFill>
                  <a:srgbClr val="800000"/>
                </a:solidFill>
                <a:latin typeface="+mn-lt"/>
              </a:rPr>
            </a:br>
            <a:r>
              <a:rPr lang="ru-RU" sz="3200" dirty="0">
                <a:solidFill>
                  <a:srgbClr val="800000"/>
                </a:solidFill>
                <a:latin typeface="+mn-lt"/>
              </a:rPr>
              <a:t>других людей, даже если ты много знаешь 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800000"/>
                </a:solidFill>
                <a:latin typeface="+mn-lt"/>
              </a:rPr>
              <a:t>умеешь.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2. Надо развивать в себе скромность 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трудолюбие, прилежание, чувство долга,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честность, уважение к людям, доброту.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3. Надо  быть строгим к себе.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 rot="1344369">
            <a:off x="1401763" y="2530475"/>
            <a:ext cx="52371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Trebuchet MS" pitchFamily="34" charset="0"/>
              </a:rPr>
              <a:t>Спасибо за внимание </a:t>
            </a:r>
            <a:r>
              <a:rPr lang="ru-RU" sz="3600">
                <a:latin typeface="Trebuchet MS" pitchFamily="34" charset="0"/>
                <a:sym typeface="Wingdings" pitchFamily="2" charset="2"/>
              </a:rPr>
              <a:t></a:t>
            </a:r>
            <a:endParaRPr lang="ru-RU" sz="360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Биография Алексея Алексеевича Перовского.</a:t>
            </a:r>
            <a:endParaRPr lang="ru-RU" dirty="0"/>
          </a:p>
        </p:txBody>
      </p:sp>
      <p:sp>
        <p:nvSpPr>
          <p:cNvPr id="15362" name="Объект 1"/>
          <p:cNvSpPr>
            <a:spLocks noGrp="1"/>
          </p:cNvSpPr>
          <p:nvPr>
            <p:ph idx="1"/>
          </p:nvPr>
        </p:nvSpPr>
        <p:spPr>
          <a:xfrm>
            <a:off x="395288" y="1268413"/>
            <a:ext cx="8229600" cy="4572000"/>
          </a:xfrm>
        </p:spPr>
        <p:txBody>
          <a:bodyPr/>
          <a:lstStyle/>
          <a:p>
            <a:r>
              <a:rPr lang="ru-RU" altLang="ru-RU" sz="3200" smtClean="0"/>
              <a:t>Алексей Алексеевич Перовский, более известный под псевдонимом Антоний Погорельский. Писатель Пушкинской эпохи. Получив отличное домашнее воспитание, в 1805 году поступил в Московский университет; в 1807 году "произведен" в доктора философии и словесных наук. Недолго состоял в гражданской службе. Во время отечественной войны поступил в 3-й украинский казачий полк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Биография Алексея Алексеевича Перовского.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57325"/>
            <a:ext cx="8229600" cy="5400675"/>
          </a:xfrm>
        </p:spPr>
        <p:txBody>
          <a:bodyPr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3500" dirty="0"/>
              <a:t>штабс-ротмистром, в 1813 году участвовал в сражениях под Дрезденом и при Кульме, затем был назначен старшим адъютантом при князе Н.Г. Репнине, генерал-губернаторе королевства саксонского, и около двух лет жил в Дрездене. По возвращении в Россию, Перовский служил чиновником особых поручений при департаменте духовных дел иностранных исповеданий, но немедленно после смерти отца (1822) подал в отставку и поселился в сельце Погорельцах.</a:t>
            </a:r>
            <a:r>
              <a:rPr lang="ru-RU" altLang="ru-RU" sz="3200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Биография Алексея Алексеевича Перовского.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1557338"/>
            <a:ext cx="7239000" cy="5205412"/>
          </a:xfrm>
        </p:spPr>
        <p:txBody>
          <a:bodyPr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В</a:t>
            </a:r>
            <a:r>
              <a:rPr lang="ru-RU" dirty="0" smtClean="0"/>
              <a:t> Погорельцах</a:t>
            </a:r>
            <a:r>
              <a:rPr lang="ru-RU" dirty="0"/>
              <a:t> он </a:t>
            </a:r>
            <a:r>
              <a:rPr lang="ru-RU" dirty="0" smtClean="0"/>
              <a:t>собрал хорошую</a:t>
            </a:r>
            <a:r>
              <a:rPr lang="ru-RU" dirty="0"/>
              <a:t> библиотеку, много читал и начал свою самостоятельную литературную деятельность </a:t>
            </a:r>
            <a:r>
              <a:rPr lang="ru-RU" dirty="0" smtClean="0"/>
              <a:t>под псевдонимом</a:t>
            </a:r>
            <a:r>
              <a:rPr lang="ru-RU" dirty="0"/>
              <a:t> </a:t>
            </a:r>
            <a:r>
              <a:rPr lang="ru-RU" i="1" dirty="0"/>
              <a:t>Антония Погорельского</a:t>
            </a:r>
            <a:r>
              <a:rPr lang="ru-RU" dirty="0"/>
              <a:t>: в 1825 г. </a:t>
            </a:r>
            <a:r>
              <a:rPr lang="ru-RU" dirty="0" smtClean="0"/>
              <a:t>В  мартовской</a:t>
            </a:r>
            <a:r>
              <a:rPr lang="ru-RU" dirty="0"/>
              <a:t> книжке "Новостей Литературы", </a:t>
            </a:r>
            <a:r>
              <a:rPr lang="ru-RU" dirty="0" smtClean="0"/>
              <a:t>издававшихся </a:t>
            </a:r>
            <a:r>
              <a:rPr lang="ru-RU" dirty="0" err="1" smtClean="0"/>
              <a:t>Воейковым</a:t>
            </a:r>
            <a:r>
              <a:rPr lang="ru-RU" dirty="0"/>
              <a:t>, появилась с этой подписью фантастическая повесть "</a:t>
            </a:r>
            <a:r>
              <a:rPr lang="ru-RU" dirty="0" err="1"/>
              <a:t>Лафертовская</a:t>
            </a:r>
            <a:r>
              <a:rPr lang="ru-RU" dirty="0"/>
              <a:t> </a:t>
            </a:r>
            <a:r>
              <a:rPr lang="ru-RU" dirty="0" err="1"/>
              <a:t>маковница</a:t>
            </a:r>
            <a:r>
              <a:rPr lang="ru-RU" dirty="0"/>
              <a:t>", </a:t>
            </a:r>
            <a:r>
              <a:rPr lang="ru-RU" dirty="0" smtClean="0"/>
              <a:t>которая  привела в</a:t>
            </a:r>
            <a:r>
              <a:rPr lang="ru-RU" dirty="0"/>
              <a:t> совершенный восторг </a:t>
            </a:r>
            <a:r>
              <a:rPr lang="ru-RU" dirty="0" smtClean="0"/>
              <a:t> Пушкина</a:t>
            </a:r>
            <a:r>
              <a:rPr lang="ru-RU" dirty="0"/>
              <a:t>; вот </a:t>
            </a:r>
            <a:r>
              <a:rPr lang="ru-RU" dirty="0" smtClean="0"/>
              <a:t>что  писал</a:t>
            </a:r>
            <a:r>
              <a:rPr lang="ru-RU" dirty="0"/>
              <a:t> он брату под свежим впечатлением (</a:t>
            </a:r>
            <a:r>
              <a:rPr lang="ru-RU" dirty="0" smtClean="0"/>
              <a:t>27го марта</a:t>
            </a:r>
            <a:r>
              <a:rPr lang="ru-RU" dirty="0"/>
              <a:t> 1825 года):"</a:t>
            </a:r>
            <a:r>
              <a:rPr lang="ru-RU" i="1" dirty="0" smtClean="0"/>
              <a:t>Что</a:t>
            </a:r>
            <a:r>
              <a:rPr lang="ru-RU" i="1" dirty="0"/>
              <a:t> </a:t>
            </a:r>
            <a:r>
              <a:rPr lang="ru-RU" i="1" dirty="0" smtClean="0"/>
              <a:t>за</a:t>
            </a:r>
            <a:r>
              <a:rPr lang="ru-RU" i="1" dirty="0"/>
              <a:t> прелесть Бабушкин Кот! Я </a:t>
            </a:r>
            <a:r>
              <a:rPr lang="ru-RU" i="1" dirty="0" smtClean="0"/>
              <a:t>перечёл</a:t>
            </a:r>
            <a:r>
              <a:rPr lang="ru-RU" i="1" dirty="0"/>
              <a:t> два раза и одним духом всю повесть, теперь только и </a:t>
            </a:r>
            <a:r>
              <a:rPr lang="ru-RU" i="1" dirty="0" smtClean="0"/>
              <a:t>брежу Аркадием</a:t>
            </a:r>
            <a:r>
              <a:rPr lang="ru-RU" i="1" dirty="0"/>
              <a:t> </a:t>
            </a:r>
            <a:r>
              <a:rPr lang="ru-RU" i="1" dirty="0" err="1"/>
              <a:t>Фалалеевичем</a:t>
            </a:r>
            <a:r>
              <a:rPr lang="ru-RU" i="1" dirty="0"/>
              <a:t> </a:t>
            </a:r>
            <a:r>
              <a:rPr lang="ru-RU" i="1" dirty="0" err="1"/>
              <a:t>Мурлыкиным</a:t>
            </a:r>
            <a:r>
              <a:rPr lang="ru-RU" i="1" dirty="0"/>
              <a:t>. </a:t>
            </a:r>
            <a:r>
              <a:rPr lang="ru-RU" i="1" dirty="0" smtClean="0"/>
              <a:t>Выступаю  плавно</a:t>
            </a:r>
            <a:r>
              <a:rPr lang="ru-RU" i="1" dirty="0"/>
              <a:t>, </a:t>
            </a:r>
            <a:r>
              <a:rPr lang="ru-RU" i="1" dirty="0" err="1"/>
              <a:t>зажмуря</a:t>
            </a:r>
            <a:r>
              <a:rPr lang="ru-RU" i="1" dirty="0"/>
              <a:t> глаза, </a:t>
            </a:r>
            <a:r>
              <a:rPr lang="ru-RU" i="1" dirty="0" smtClean="0"/>
              <a:t>повёртываю</a:t>
            </a:r>
            <a:r>
              <a:rPr lang="ru-RU" i="1" dirty="0"/>
              <a:t> голову и </a:t>
            </a:r>
            <a:r>
              <a:rPr lang="ru-RU" i="1" dirty="0" smtClean="0"/>
              <a:t>выгибаю спину</a:t>
            </a:r>
            <a:r>
              <a:rPr lang="ru-RU" i="1" dirty="0"/>
              <a:t>. Погорельский ведь Перовский, не правда </a:t>
            </a:r>
            <a:r>
              <a:rPr lang="ru-RU" i="1" dirty="0" smtClean="0"/>
              <a:t>ли</a:t>
            </a:r>
            <a:r>
              <a:rPr lang="ru-RU" dirty="0"/>
              <a:t>?" </a:t>
            </a:r>
            <a:r>
              <a:rPr lang="ru-RU" dirty="0" smtClean="0"/>
              <a:t>В том</a:t>
            </a:r>
            <a:r>
              <a:rPr lang="ru-RU" dirty="0"/>
              <a:t> же 1825 году </a:t>
            </a:r>
            <a:r>
              <a:rPr lang="ru-RU" dirty="0" smtClean="0"/>
              <a:t>Перовский</a:t>
            </a:r>
            <a:r>
              <a:rPr lang="ru-RU" dirty="0"/>
              <a:t> вновь поступил на службу на </a:t>
            </a:r>
            <a:r>
              <a:rPr lang="ru-RU" dirty="0" smtClean="0"/>
              <a:t>пост видный</a:t>
            </a:r>
            <a:r>
              <a:rPr lang="ru-RU" dirty="0"/>
              <a:t>, вполне достойный его образования </a:t>
            </a:r>
            <a:r>
              <a:rPr lang="ru-RU" dirty="0" smtClean="0"/>
              <a:t>и</a:t>
            </a:r>
            <a:r>
              <a:rPr lang="ru-RU" dirty="0"/>
              <a:t> </a:t>
            </a:r>
            <a:r>
              <a:rPr lang="ru-RU" dirty="0" smtClean="0"/>
              <a:t> способностей: Министр</a:t>
            </a:r>
            <a:r>
              <a:rPr lang="ru-RU" dirty="0"/>
              <a:t> Народного </a:t>
            </a:r>
            <a:r>
              <a:rPr lang="ru-RU" dirty="0" smtClean="0"/>
              <a:t>Просвещения. Все  последующие его назначения были связаны с </a:t>
            </a:r>
            <a:r>
              <a:rPr lang="ru-RU" dirty="0" err="1" smtClean="0"/>
              <a:t>образоваием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Период написания сказки «Чёрная курица или подземные жители»</a:t>
            </a:r>
            <a:endParaRPr lang="ru-RU" dirty="0"/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1900238" y="1628775"/>
            <a:ext cx="7239000" cy="5132388"/>
          </a:xfrm>
        </p:spPr>
        <p:txBody>
          <a:bodyPr/>
          <a:lstStyle/>
          <a:p>
            <a:r>
              <a:rPr lang="ru-RU" smtClean="0"/>
              <a:t>Алексей Алексеевич Перовский придумал и записал волшебную повесть «Черная курица, или Подземные жители» для своего племянника тогда, когда Алеше (племяннику) было не более девяти или десяти лет, как и Алеше, герою сказки. Погорельский счастливо изобрел один из самых изящных литературных сюжетов. Можно сколько угодно удивляться тому, что он так ясно и мудро рассказал о почти неуловимых движениях души невзрослого человека.</a:t>
            </a:r>
          </a:p>
        </p:txBody>
      </p:sp>
      <p:pic>
        <p:nvPicPr>
          <p:cNvPr id="1843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1663"/>
            <a:ext cx="2051050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0" dirty="0"/>
              <a:t>"Черная курица" — первая русская авторская сказка в прозе для </a:t>
            </a:r>
            <a:r>
              <a:rPr lang="ru-RU" b="0" dirty="0" smtClean="0"/>
              <a:t>детей.</a:t>
            </a:r>
            <a:endParaRPr lang="ru-RU" dirty="0"/>
          </a:p>
        </p:txBody>
      </p:sp>
      <p:pic>
        <p:nvPicPr>
          <p:cNvPr id="1945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44725" y="1609725"/>
            <a:ext cx="3663950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b="0" dirty="0" smtClean="0"/>
              <a:t>        История </a:t>
            </a:r>
            <a:r>
              <a:rPr lang="ru-RU" altLang="ru-RU" b="0" dirty="0"/>
              <a:t>создания</a:t>
            </a:r>
            <a:r>
              <a:rPr lang="ru-RU" altLang="ru-RU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altLang="ru-RU" sz="3200" dirty="0"/>
              <a:t>Волшебную сказку «Черная курица, или Подземные жители» А. Погорельский опубликовал в 1829 году. Он написал ее для своего воспитанника, племянника Алеши, будущего выдающегося литератора Алексея Константиновича Толстого. Публикация была встречена положительными отзывами прессы.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3" y="1700213"/>
            <a:ext cx="7531100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243408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история создания</a:t>
            </a:r>
            <a:endParaRPr lang="ru-RU" dirty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539750" y="836613"/>
            <a:ext cx="7434263" cy="2520950"/>
          </a:xfrm>
          <a:solidFill>
            <a:schemeClr val="bg1"/>
          </a:solidFill>
        </p:spPr>
        <p:txBody>
          <a:bodyPr/>
          <a:lstStyle/>
          <a:p>
            <a:r>
              <a:rPr lang="ru-RU" sz="2800" smtClean="0"/>
              <a:t>События описанные в сказке происходят в Санкт-Петербурге, где некоторое время и проживал автор.</a:t>
            </a: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484188" y="6003925"/>
            <a:ext cx="7553325" cy="922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rebuchet MS" pitchFamily="34" charset="0"/>
            </a:endParaRPr>
          </a:p>
          <a:p>
            <a:endParaRPr lang="ru-RU">
              <a:latin typeface="Trebuchet MS" pitchFamily="34" charset="0"/>
            </a:endParaRPr>
          </a:p>
          <a:p>
            <a:endParaRPr lang="ru-RU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5976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218</TotalTime>
  <Words>645</Words>
  <Application>Microsoft Office PowerPoint</Application>
  <PresentationFormat>Экран (4:3)</PresentationFormat>
  <Paragraphs>59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Trebuchet MS</vt:lpstr>
      <vt:lpstr>Arial</vt:lpstr>
      <vt:lpstr>Wingdings 2</vt:lpstr>
      <vt:lpstr>Wingdings</vt:lpstr>
      <vt:lpstr>Calibri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«Чёрна курица и подземные жители»</dc:title>
  <dc:creator>Danila</dc:creator>
  <cp:lastModifiedBy>Янусик</cp:lastModifiedBy>
  <cp:revision>19</cp:revision>
  <dcterms:created xsi:type="dcterms:W3CDTF">2016-11-02T07:04:24Z</dcterms:created>
  <dcterms:modified xsi:type="dcterms:W3CDTF">2016-11-07T14:28:11Z</dcterms:modified>
</cp:coreProperties>
</file>