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439" r:id="rId2"/>
    <p:sldId id="461" r:id="rId3"/>
    <p:sldId id="462" r:id="rId4"/>
    <p:sldId id="463" r:id="rId5"/>
    <p:sldId id="464" r:id="rId6"/>
    <p:sldId id="465" r:id="rId7"/>
    <p:sldId id="466" r:id="rId8"/>
    <p:sldId id="467" r:id="rId9"/>
    <p:sldId id="477" r:id="rId10"/>
    <p:sldId id="478" r:id="rId11"/>
    <p:sldId id="470" r:id="rId12"/>
    <p:sldId id="471" r:id="rId13"/>
    <p:sldId id="472" r:id="rId14"/>
    <p:sldId id="473" r:id="rId15"/>
    <p:sldId id="474" r:id="rId16"/>
    <p:sldId id="475" r:id="rId17"/>
    <p:sldId id="476" r:id="rId18"/>
    <p:sldId id="46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95E"/>
    <a:srgbClr val="FEDFA0"/>
    <a:srgbClr val="0099FF"/>
    <a:srgbClr val="0066FF"/>
    <a:srgbClr val="006666"/>
    <a:srgbClr val="0033CC"/>
    <a:srgbClr val="0000CC"/>
    <a:srgbClr val="003399"/>
    <a:srgbClr val="3333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 autoAdjust="0"/>
    <p:restoredTop sz="88875" autoAdjust="0"/>
  </p:normalViewPr>
  <p:slideViewPr>
    <p:cSldViewPr>
      <p:cViewPr varScale="1">
        <p:scale>
          <a:sx n="103" d="100"/>
          <a:sy n="103" d="100"/>
        </p:scale>
        <p:origin x="187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0983E-EF99-4250-B3BD-C2B11238BE08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8127A-232C-471E-B272-6136E6E8B8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4072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9501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4847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9260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4787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42568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1770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10901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224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3020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415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126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719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578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825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6988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694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3033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18127A-232C-471E-B272-6136E6E8B8F2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148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2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2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2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2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8256" y="786856"/>
            <a:ext cx="9162256" cy="1346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128" y="920606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ДОМАШНЯЯ БИБЛИОТЕКА: ИНСТРУКЦИЯ ПО ПРИМЕНЕНИЮ</a:t>
            </a:r>
            <a:endParaRPr lang="ru-RU" sz="3200" b="1" dirty="0">
              <a:ln w="63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pic>
        <p:nvPicPr>
          <p:cNvPr id="1028" name="Picture 4" descr="https://image.jimcdn.com/app/cms/image/transf/none/path/sa50b3e5497654a8d/image/i69e8dc7fbeea85df/version/1429564352/imag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65325"/>
            <a:ext cx="6445957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710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836045"/>
            <a:ext cx="9162256" cy="13929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0648" y="970471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600" b="1" dirty="0" smtClean="0">
                <a:ln w="635"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ПОБЕДИТЕЛИ КОНКУРСА</a:t>
            </a:r>
          </a:p>
          <a:p>
            <a:pPr algn="ctr">
              <a:spcBef>
                <a:spcPct val="0"/>
              </a:spcBef>
            </a:pPr>
            <a:r>
              <a:rPr lang="ru-RU" sz="3600" b="1" dirty="0" smtClean="0">
                <a:ln w="635"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«ЛУЧШИЙ РЕСТАВРАТОР»</a:t>
            </a:r>
            <a:endParaRPr lang="ru-RU" sz="3600" b="1" dirty="0">
              <a:ln w="635"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4211960" y="2636912"/>
            <a:ext cx="4248472" cy="497005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Толстикова Екатерина Денисовна</a:t>
            </a:r>
          </a:p>
          <a:p>
            <a:pPr marL="0" indent="0">
              <a:buNone/>
            </a:pPr>
            <a:r>
              <a:rPr lang="ru-RU" sz="2400" dirty="0">
                <a:solidFill>
                  <a:prstClr val="black"/>
                </a:solidFill>
                <a:latin typeface="Cambria" pitchFamily="18" charset="0"/>
              </a:rPr>
              <a:t>Ученица 9 «Б» класса МБОУ </a:t>
            </a:r>
          </a:p>
          <a:p>
            <a:pPr marL="0" indent="0">
              <a:buNone/>
            </a:pPr>
            <a:r>
              <a:rPr lang="ru-RU" sz="2400" dirty="0">
                <a:solidFill>
                  <a:prstClr val="black"/>
                </a:solidFill>
                <a:latin typeface="Cambria" pitchFamily="18" charset="0"/>
              </a:rPr>
              <a:t>г. Иркутска СОШ № 23</a:t>
            </a:r>
          </a:p>
        </p:txBody>
      </p:sp>
      <p:pic>
        <p:nvPicPr>
          <p:cNvPr id="13" name="Рисунок 12" descr="F:\Домашняя библиотека (фото участников)\Домашняя библиотека\Группа 7 (21-22.11.16)\DSC_4332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96" t="10855" r="29289" b="23126"/>
          <a:stretch/>
        </p:blipFill>
        <p:spPr bwMode="auto">
          <a:xfrm>
            <a:off x="899592" y="2420888"/>
            <a:ext cx="2676272" cy="39291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F:\Домашняя библиотека (фото участников)\Домашняя библиотека\Группа 7 (21-22.11.16)\DSC_4324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0" t="22164" r="64734" b="14874"/>
          <a:stretch/>
        </p:blipFill>
        <p:spPr bwMode="auto">
          <a:xfrm>
            <a:off x="2843808" y="4293096"/>
            <a:ext cx="1944216" cy="2379302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0368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860145"/>
            <a:ext cx="9162256" cy="13929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0648" y="955960"/>
            <a:ext cx="8640960" cy="1200329"/>
          </a:xfrm>
          <a:prstGeom prst="rect">
            <a:avLst/>
          </a:prstGeom>
          <a:solidFill>
            <a:srgbClr val="002060"/>
          </a:solidFill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6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ПОБЕДИТЕЛИ КОНКУРСА</a:t>
            </a:r>
          </a:p>
          <a:p>
            <a:pPr algn="ctr">
              <a:spcBef>
                <a:spcPct val="0"/>
              </a:spcBef>
            </a:pPr>
            <a:r>
              <a:rPr lang="ru-RU" sz="36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«ТАЙНЫ КНИЖНОГО ШКАФА»</a:t>
            </a: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4139952" y="2420888"/>
            <a:ext cx="4501013" cy="497005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err="1">
                <a:latin typeface="Cambria" pitchFamily="18" charset="0"/>
              </a:rPr>
              <a:t>Рудоминская</a:t>
            </a:r>
            <a:r>
              <a:rPr lang="ru-RU" sz="2400" b="1" dirty="0">
                <a:latin typeface="Cambria" pitchFamily="18" charset="0"/>
              </a:rPr>
              <a:t> Ксения Александровна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Ученица 11 «А» класса МБОУ 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г. Иркутска СОШ № 27</a:t>
            </a:r>
          </a:p>
          <a:p>
            <a:pPr marL="0" indent="0">
              <a:buNone/>
            </a:pPr>
            <a:endParaRPr lang="ru-RU" sz="2400" b="1" dirty="0">
              <a:latin typeface="Cambria" pitchFamily="18" charset="0"/>
            </a:endParaRPr>
          </a:p>
          <a:p>
            <a:pPr marL="0" indent="0">
              <a:buNone/>
            </a:pPr>
            <a:r>
              <a:rPr lang="ru-RU" sz="2000" i="1" dirty="0">
                <a:latin typeface="Cambria" pitchFamily="18" charset="0"/>
              </a:rPr>
              <a:t>«Нашу бабушку мы ласково называем «книжный хранитель». Именно она внесла в нашу семью любовь к литературе и чтению…»</a:t>
            </a:r>
          </a:p>
        </p:txBody>
      </p:sp>
      <p:pic>
        <p:nvPicPr>
          <p:cNvPr id="10" name="Рисунок 9" descr="F:\Домашняя библиотека (фото участников)\Домашняя библиотека\Группа 6 (16,18.11.16)\IMG_643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35" r="30188"/>
          <a:stretch/>
        </p:blipFill>
        <p:spPr bwMode="auto">
          <a:xfrm>
            <a:off x="971600" y="2511642"/>
            <a:ext cx="2736304" cy="38164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2369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836045"/>
            <a:ext cx="9162256" cy="13929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0648" y="932340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6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ПОБЕДИТЕЛИ КОНКУРСА</a:t>
            </a:r>
          </a:p>
          <a:p>
            <a:pPr algn="ctr">
              <a:spcBef>
                <a:spcPct val="0"/>
              </a:spcBef>
            </a:pPr>
            <a:r>
              <a:rPr lang="ru-RU" sz="36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«ТАЙНЫ КНИЖНОГО ШКАФА»</a:t>
            </a: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4139952" y="2420888"/>
            <a:ext cx="4501013" cy="497005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err="1">
                <a:latin typeface="Cambria" pitchFamily="18" charset="0"/>
              </a:rPr>
              <a:t>Кардова</a:t>
            </a:r>
            <a:r>
              <a:rPr lang="ru-RU" sz="2400" b="1" dirty="0">
                <a:latin typeface="Cambria" pitchFamily="18" charset="0"/>
              </a:rPr>
              <a:t> Алена Андреевна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Ученица 7 «В» класса МБОУ 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г. Иркутска СОШ №80 </a:t>
            </a:r>
          </a:p>
          <a:p>
            <a:pPr marL="0" indent="0">
              <a:buNone/>
            </a:pPr>
            <a:endParaRPr lang="ru-RU" sz="2400" b="1" dirty="0">
              <a:latin typeface="Cambria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Cambria" pitchFamily="18" charset="0"/>
              </a:rPr>
              <a:t>«Сегодня я, прослушав лекцию в библиотеке имени Молчанова-Сибирского, попробовала провести оценку ценности данной книги. Сначала я осмотрела бумагу, на которой написан </a:t>
            </a:r>
            <a:r>
              <a:rPr lang="ru-RU" sz="2000" dirty="0" smtClean="0">
                <a:latin typeface="Cambria" pitchFamily="18" charset="0"/>
              </a:rPr>
              <a:t>текст…»</a:t>
            </a:r>
            <a:endParaRPr lang="ru-RU" sz="2000" dirty="0">
              <a:latin typeface="Cambria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53" t="13250" r="7198" b="19551"/>
          <a:stretch/>
        </p:blipFill>
        <p:spPr>
          <a:xfrm>
            <a:off x="755576" y="2420888"/>
            <a:ext cx="3098892" cy="3888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66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836045"/>
            <a:ext cx="9162256" cy="13929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0648" y="943773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6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ПОБЕДИТЕЛИ КОНКУРСА</a:t>
            </a:r>
          </a:p>
          <a:p>
            <a:pPr algn="ctr">
              <a:spcBef>
                <a:spcPct val="0"/>
              </a:spcBef>
            </a:pPr>
            <a:r>
              <a:rPr lang="ru-RU" sz="36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«ТАЙНЫ КНИЖНОГО ШКАФА»</a:t>
            </a: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4139952" y="2384601"/>
            <a:ext cx="4501013" cy="497005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err="1">
                <a:latin typeface="Cambria" pitchFamily="18" charset="0"/>
              </a:rPr>
              <a:t>Вантеева</a:t>
            </a:r>
            <a:r>
              <a:rPr lang="ru-RU" sz="2400" b="1" dirty="0">
                <a:latin typeface="Cambria" pitchFamily="18" charset="0"/>
              </a:rPr>
              <a:t> Наталия Алексеевна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Ученица 10 «А» класса МБОУ 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г. Иркутска СОШ № 6 </a:t>
            </a:r>
          </a:p>
          <a:p>
            <a:pPr marL="0" indent="0">
              <a:buNone/>
            </a:pPr>
            <a:endParaRPr lang="ru-RU" sz="2000" dirty="0">
              <a:latin typeface="Cambria" pitchFamily="18" charset="0"/>
            </a:endParaRPr>
          </a:p>
          <a:p>
            <a:pPr marL="0" indent="0">
              <a:buNone/>
            </a:pPr>
            <a:r>
              <a:rPr lang="ru-RU" sz="2000" i="1" dirty="0">
                <a:latin typeface="Cambria" pitchFamily="18" charset="0"/>
              </a:rPr>
              <a:t>«Я очень люблю книги не только за их содержание, но и за их историю, которая у каждой книги своя. Поэтому книги могут быть уникальными независимо от их тиража».</a:t>
            </a:r>
            <a:endParaRPr lang="ru-RU" sz="1800" i="1" dirty="0">
              <a:latin typeface="Cambria" pitchFamily="18" charset="0"/>
            </a:endParaRPr>
          </a:p>
        </p:txBody>
      </p:sp>
      <p:pic>
        <p:nvPicPr>
          <p:cNvPr id="10" name="Рисунок 9" descr="F:\Домашняя библиотека (фото участников)\Домашняя библиотека\Группа 8 (22-23.11.16)\DSC_4127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01" t="14869" r="38534" b="38629"/>
          <a:stretch/>
        </p:blipFill>
        <p:spPr bwMode="auto">
          <a:xfrm>
            <a:off x="1189276" y="2510128"/>
            <a:ext cx="2339434" cy="38078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53499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2060848"/>
            <a:ext cx="9162256" cy="244827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7976" y="2420888"/>
            <a:ext cx="880630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ДОМАШНЯЯ БИБЛИОТЕКА: ИНСТРУКЦИЯ ПО ПРИМЕНЕНИЮ</a:t>
            </a:r>
          </a:p>
          <a:p>
            <a:pPr algn="ctr">
              <a:spcBef>
                <a:spcPct val="0"/>
              </a:spcBef>
            </a:pPr>
            <a:r>
              <a:rPr lang="ru-RU" sz="3200" b="1" u="sng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СПЕЦНОМИНАЦИИ</a:t>
            </a:r>
          </a:p>
          <a:p>
            <a:pPr algn="ctr">
              <a:spcBef>
                <a:spcPct val="0"/>
              </a:spcBef>
            </a:pPr>
            <a:endParaRPr lang="ru-RU" sz="3200" b="1" dirty="0" smtClean="0">
              <a:ln w="635"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sz="3200" b="1" dirty="0">
              <a:ln w="635"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464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836045"/>
            <a:ext cx="9162256" cy="13929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108520" y="1040062"/>
            <a:ext cx="961255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БЛАГОДАРСТВЕННОЕ ПИСЬМО </a:t>
            </a:r>
          </a:p>
          <a:p>
            <a:pPr algn="ctr">
              <a:spcBef>
                <a:spcPct val="0"/>
              </a:spcBef>
            </a:pPr>
            <a:r>
              <a:rPr lang="ru-RU" sz="26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ЗА СОДЕЙСТВИЕ В ПРОДВИЖЕНИИ ПРОЕКТА</a:t>
            </a: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4139952" y="2384601"/>
            <a:ext cx="4501013" cy="497005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latin typeface="Cambria" pitchFamily="18" charset="0"/>
              </a:rPr>
              <a:t>Медведева Виктория Дмитриевна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Ученица 10 «А» класса МБОУ 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г. Иркутска СОШ № 5</a:t>
            </a:r>
          </a:p>
        </p:txBody>
      </p:sp>
      <p:pic>
        <p:nvPicPr>
          <p:cNvPr id="11" name="Picture 2" descr="https://pp.vk.me/c836621/v836621334/16a91/aRKQx3ubp9k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27" t="13254" r="24205" b="29206"/>
          <a:stretch/>
        </p:blipFill>
        <p:spPr bwMode="auto">
          <a:xfrm>
            <a:off x="899592" y="2469141"/>
            <a:ext cx="2736304" cy="386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322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849018"/>
            <a:ext cx="9162256" cy="16232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225152" y="968169"/>
            <a:ext cx="961255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БЛАГОДАРСТВЕННОЕ ПИСЬМО </a:t>
            </a:r>
          </a:p>
          <a:p>
            <a:pPr algn="ctr">
              <a:spcBef>
                <a:spcPct val="0"/>
              </a:spcBef>
            </a:pPr>
            <a:r>
              <a:rPr lang="ru-RU" sz="26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ЗА НАСТОЙЧИВОЕ СТРЕМЛЕНИЕ ОВЛАДЕТЬ ИСКУССТВОМ РЕСТАВРАЦИИ КНИГ </a:t>
            </a: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4283968" y="2711305"/>
            <a:ext cx="4501013" cy="506363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latin typeface="Cambria" pitchFamily="18" charset="0"/>
              </a:rPr>
              <a:t>Москалева Софья Павловна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Ученица 9 «Б» класса МБОУ 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г. Иркутска СОШ № 3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01" t="6295" r="20075"/>
          <a:stretch/>
        </p:blipFill>
        <p:spPr>
          <a:xfrm>
            <a:off x="827584" y="2636912"/>
            <a:ext cx="3128006" cy="354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6383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0" y="836045"/>
            <a:ext cx="9162256" cy="16232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-180528" y="955196"/>
            <a:ext cx="961255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БЛАГОДАРСТВЕННОЕ ПИСЬМО </a:t>
            </a:r>
          </a:p>
          <a:p>
            <a:pPr algn="ctr">
              <a:spcBef>
                <a:spcPct val="0"/>
              </a:spcBef>
            </a:pPr>
            <a:r>
              <a:rPr lang="ru-RU" sz="26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ЗА СОХРАНЕНИЕ ПАМЯТИ </a:t>
            </a:r>
          </a:p>
          <a:p>
            <a:pPr algn="ctr">
              <a:spcBef>
                <a:spcPct val="0"/>
              </a:spcBef>
            </a:pPr>
            <a:r>
              <a:rPr lang="ru-RU" sz="26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О СЕМЕЙНОЙ БИБЛИОТЕКЕ </a:t>
            </a: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4427984" y="2636912"/>
            <a:ext cx="4501013" cy="506363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err="1">
                <a:latin typeface="Cambria" pitchFamily="18" charset="0"/>
              </a:rPr>
              <a:t>Офертайте</a:t>
            </a:r>
            <a:r>
              <a:rPr lang="ru-RU" sz="2400" b="1" dirty="0">
                <a:latin typeface="Cambria" pitchFamily="18" charset="0"/>
              </a:rPr>
              <a:t> Юлия Владимировна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Ученица 8 «Б» класса МБОУ </a:t>
            </a:r>
          </a:p>
          <a:p>
            <a:pPr marL="0" indent="0">
              <a:buNone/>
            </a:pPr>
            <a:r>
              <a:rPr lang="ru-RU" sz="2400" dirty="0">
                <a:latin typeface="Cambria" pitchFamily="18" charset="0"/>
              </a:rPr>
              <a:t>г. Иркутска СОШ № </a:t>
            </a:r>
            <a:r>
              <a:rPr lang="ru-RU" sz="2400" dirty="0" smtClean="0">
                <a:latin typeface="Cambria" pitchFamily="18" charset="0"/>
              </a:rPr>
              <a:t>46 </a:t>
            </a:r>
            <a:endParaRPr lang="ru-RU" sz="2400" dirty="0">
              <a:latin typeface="Cambria" pitchFamily="18" charset="0"/>
            </a:endParaRPr>
          </a:p>
        </p:txBody>
      </p:sp>
      <p:pic>
        <p:nvPicPr>
          <p:cNvPr id="11" name="Рисунок 10" descr="F:\Домашняя библиотека (фото участников)\Домашняя библиотека\Группа 9 (28-29.11.16)\DSC_4521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88" t="22697" r="4252" b="6021"/>
          <a:stretch/>
        </p:blipFill>
        <p:spPr bwMode="auto">
          <a:xfrm>
            <a:off x="755576" y="2642763"/>
            <a:ext cx="3384376" cy="35573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9464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252520" cy="13544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7268" y="1636818"/>
            <a:ext cx="9162256" cy="157615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9" name="Рисунок 8" descr="d:\Users\shelemetjevasf\Desktop\1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25463" cy="104030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Прямоугольник 9"/>
          <p:cNvSpPr/>
          <p:nvPr/>
        </p:nvSpPr>
        <p:spPr>
          <a:xfrm>
            <a:off x="539552" y="1772816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40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КОНКУРС</a:t>
            </a:r>
          </a:p>
          <a:p>
            <a:pPr algn="ctr">
              <a:spcBef>
                <a:spcPct val="0"/>
              </a:spcBef>
            </a:pPr>
            <a:r>
              <a:rPr lang="ru-RU" sz="40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«ЛУЧШАЯ КНИГА ГОДА - 2015»</a:t>
            </a:r>
            <a:endParaRPr lang="ru-RU" sz="4000" b="1" dirty="0">
              <a:ln w="63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16632"/>
            <a:ext cx="4968552" cy="1101831"/>
          </a:xfrm>
          <a:prstGeom prst="rect">
            <a:avLst/>
          </a:prstGeom>
        </p:spPr>
      </p:pic>
      <p:pic>
        <p:nvPicPr>
          <p:cNvPr id="2050" name="Picture 2" descr="http://bibl-kulikovo.3dn.ru/knigi/1796216_ori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322" y="3472584"/>
            <a:ext cx="6293876" cy="393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890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-18256" y="786856"/>
            <a:ext cx="9162256" cy="13460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128" y="920606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ДОМАШНЯЯ БИБЛИОТЕКА: ИНСТРУКЦИЯ ПО ПРИМЕНЕНИЮ</a:t>
            </a:r>
            <a:endParaRPr lang="ru-RU" sz="3200" b="1" dirty="0">
              <a:ln w="63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sp>
        <p:nvSpPr>
          <p:cNvPr id="9" name="Содержимое 3"/>
          <p:cNvSpPr txBox="1">
            <a:spLocks/>
          </p:cNvSpPr>
          <p:nvPr/>
        </p:nvSpPr>
        <p:spPr>
          <a:xfrm>
            <a:off x="251520" y="2185703"/>
            <a:ext cx="8712968" cy="433964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ru-RU" b="1" dirty="0" smtClean="0">
                <a:latin typeface="Cambria" pitchFamily="18" charset="0"/>
              </a:rPr>
              <a:t>Цель </a:t>
            </a:r>
            <a:r>
              <a:rPr lang="ru-RU" dirty="0" smtClean="0">
                <a:latin typeface="Cambria" pitchFamily="18" charset="0"/>
              </a:rPr>
              <a:t>– изменить в обществе отношение к домашним библиотекам и помочь в физическом сохранении составляющих их книг.</a:t>
            </a:r>
          </a:p>
          <a:p>
            <a:pPr marL="0" indent="0" algn="just">
              <a:buNone/>
            </a:pPr>
            <a:r>
              <a:rPr lang="ru-RU" b="1" dirty="0" smtClean="0">
                <a:latin typeface="Cambria" pitchFamily="18" charset="0"/>
              </a:rPr>
              <a:t>Сроки </a:t>
            </a:r>
            <a:r>
              <a:rPr lang="ru-RU" b="1" dirty="0">
                <a:latin typeface="Cambria" pitchFamily="18" charset="0"/>
              </a:rPr>
              <a:t>реализации: </a:t>
            </a:r>
            <a:r>
              <a:rPr lang="ru-RU" dirty="0">
                <a:latin typeface="Cambria" pitchFamily="18" charset="0"/>
              </a:rPr>
              <a:t>октябрь-декабрь 2016 г.</a:t>
            </a:r>
          </a:p>
          <a:p>
            <a:pPr marL="0" indent="0" algn="just">
              <a:buNone/>
            </a:pPr>
            <a:r>
              <a:rPr lang="ru-RU" b="1" dirty="0">
                <a:latin typeface="Cambria" pitchFamily="18" charset="0"/>
              </a:rPr>
              <a:t>Участники: </a:t>
            </a:r>
            <a:r>
              <a:rPr lang="ru-RU" dirty="0">
                <a:latin typeface="Cambria" pitchFamily="18" charset="0"/>
              </a:rPr>
              <a:t>учащиеся школ г. Иркутска </a:t>
            </a:r>
            <a:endParaRPr lang="ru-RU" dirty="0" smtClean="0">
              <a:latin typeface="Cambria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latin typeface="Cambria" pitchFamily="18" charset="0"/>
              </a:rPr>
              <a:t>(164 </a:t>
            </a:r>
            <a:r>
              <a:rPr lang="ru-RU" b="1" dirty="0">
                <a:latin typeface="Cambria" pitchFamily="18" charset="0"/>
              </a:rPr>
              <a:t>участника из 11 школ </a:t>
            </a:r>
            <a:r>
              <a:rPr lang="ru-RU" b="1" dirty="0" smtClean="0">
                <a:latin typeface="Cambria" pitchFamily="18" charset="0"/>
              </a:rPr>
              <a:t>г</a:t>
            </a:r>
            <a:r>
              <a:rPr lang="ru-RU" b="1" dirty="0">
                <a:latin typeface="Cambria" pitchFamily="18" charset="0"/>
              </a:rPr>
              <a:t>. </a:t>
            </a:r>
            <a:r>
              <a:rPr lang="ru-RU" b="1" dirty="0" smtClean="0">
                <a:latin typeface="Cambria" pitchFamily="18" charset="0"/>
              </a:rPr>
              <a:t>Иркутска)</a:t>
            </a:r>
            <a:endParaRPr lang="ru-RU" b="1" dirty="0">
              <a:latin typeface="Cambria" pitchFamily="18" charset="0"/>
            </a:endParaRPr>
          </a:p>
          <a:p>
            <a:pPr marL="0" indent="0" algn="just">
              <a:buNone/>
            </a:pPr>
            <a:endParaRPr lang="ru-RU" dirty="0">
              <a:solidFill>
                <a:srgbClr val="002060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691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-18256" y="786856"/>
            <a:ext cx="9162256" cy="185005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8128" y="908720"/>
            <a:ext cx="864096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ДОМАШНЯЯ БИБЛИОТЕКА: ИНСТРУКЦИЯ ПО ПРИМЕНЕНИЮ</a:t>
            </a:r>
          </a:p>
          <a:p>
            <a:pPr algn="ctr">
              <a:spcBef>
                <a:spcPct val="0"/>
              </a:spcBef>
            </a:pPr>
            <a:r>
              <a:rPr lang="ru-RU" sz="32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Лекции по книговедению</a:t>
            </a:r>
          </a:p>
          <a:p>
            <a:pPr algn="ctr">
              <a:spcBef>
                <a:spcPct val="0"/>
              </a:spcBef>
            </a:pPr>
            <a:endParaRPr lang="ru-RU" sz="3200" b="1" dirty="0">
              <a:ln w="635"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24944"/>
            <a:ext cx="4266000" cy="2844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924944"/>
            <a:ext cx="4293882" cy="28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55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8256" y="786856"/>
            <a:ext cx="9162256" cy="185005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908720"/>
            <a:ext cx="880630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ДОМАШНЯЯ БИБЛИОТЕКА: ИНСТРУКЦИЯ ПО ПРИМЕНЕНИЮ</a:t>
            </a:r>
          </a:p>
          <a:p>
            <a:pPr algn="ctr">
              <a:spcBef>
                <a:spcPct val="0"/>
              </a:spcBef>
            </a:pPr>
            <a:r>
              <a:rPr lang="ru-RU" sz="32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Мастер-классы по реставрации книг</a:t>
            </a:r>
          </a:p>
          <a:p>
            <a:pPr algn="ctr">
              <a:spcBef>
                <a:spcPct val="0"/>
              </a:spcBef>
            </a:pPr>
            <a:endParaRPr lang="ru-RU" sz="3200" b="1" dirty="0">
              <a:ln w="635"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926432"/>
            <a:ext cx="4293882" cy="28440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915022"/>
            <a:ext cx="4293882" cy="28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13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-18256" y="786856"/>
            <a:ext cx="9162256" cy="177804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9720" y="860145"/>
            <a:ext cx="880630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ДОМАШНЯЯ БИБЛИОТЕКА: ИНСТРУКЦИЯ ПО ПРИМЕНЕНИЮ</a:t>
            </a:r>
          </a:p>
          <a:p>
            <a:pPr algn="ctr">
              <a:spcBef>
                <a:spcPct val="0"/>
              </a:spcBef>
            </a:pPr>
            <a:r>
              <a:rPr lang="ru-RU" sz="3200" b="1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Эссе участников проекта</a:t>
            </a:r>
          </a:p>
          <a:p>
            <a:pPr algn="ctr">
              <a:spcBef>
                <a:spcPct val="0"/>
              </a:spcBef>
            </a:pPr>
            <a:endParaRPr lang="ru-RU" sz="3200" b="1" dirty="0">
              <a:ln w="635"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32681" t="28059" r="25189" b="43320"/>
          <a:stretch/>
        </p:blipFill>
        <p:spPr>
          <a:xfrm>
            <a:off x="961112" y="2780928"/>
            <a:ext cx="7509806" cy="28697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998" y="5652207"/>
            <a:ext cx="6106033" cy="926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2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-18256" y="786856"/>
            <a:ext cx="9162256" cy="17347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2936" y="908720"/>
            <a:ext cx="880630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ДОМАШНЯЯ БИБЛИОТЕКА: ИНСТРУКЦИЯ ПО ПРИМЕНЕНИЮ</a:t>
            </a:r>
          </a:p>
          <a:p>
            <a:pPr algn="ctr">
              <a:spcBef>
                <a:spcPct val="0"/>
              </a:spcBef>
            </a:pPr>
            <a:r>
              <a:rPr lang="ru-RU" sz="32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Руководители групп</a:t>
            </a:r>
          </a:p>
          <a:p>
            <a:pPr algn="ctr">
              <a:spcBef>
                <a:spcPct val="0"/>
              </a:spcBef>
            </a:pPr>
            <a:endParaRPr lang="ru-RU" sz="3200" b="1" dirty="0">
              <a:ln w="635"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670" y="2924944"/>
            <a:ext cx="4339019" cy="28738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001" y="2922637"/>
            <a:ext cx="4339019" cy="287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18256" y="786856"/>
            <a:ext cx="9162256" cy="192206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1295" y="937139"/>
            <a:ext cx="880630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2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ДОМАШНЯЯ БИБЛИОТЕКА: ИНСТРУКЦИЯ ПО ПРИМЕНЕНИЮ</a:t>
            </a:r>
          </a:p>
          <a:p>
            <a:pPr algn="ctr">
              <a:spcBef>
                <a:spcPct val="0"/>
              </a:spcBef>
            </a:pPr>
            <a:r>
              <a:rPr lang="ru-RU" sz="3200" b="1" u="sng" dirty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КОНКУРСЫ ПРОЕКТА</a:t>
            </a:r>
          </a:p>
          <a:p>
            <a:pPr algn="ctr">
              <a:spcBef>
                <a:spcPct val="0"/>
              </a:spcBef>
            </a:pPr>
            <a:endParaRPr lang="ru-RU" sz="3200" b="1" dirty="0" smtClean="0">
              <a:ln w="635"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</a:pPr>
            <a:endParaRPr lang="ru-RU" sz="3200" b="1" dirty="0">
              <a:ln w="635"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sp>
        <p:nvSpPr>
          <p:cNvPr id="11" name="Содержимое 3"/>
          <p:cNvSpPr txBox="1">
            <a:spLocks/>
          </p:cNvSpPr>
          <p:nvPr/>
        </p:nvSpPr>
        <p:spPr>
          <a:xfrm>
            <a:off x="216029" y="2852936"/>
            <a:ext cx="8640960" cy="482453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/>
            <a:r>
              <a:rPr lang="ru-RU" b="1" dirty="0" smtClean="0">
                <a:latin typeface="Cambria" pitchFamily="18" charset="0"/>
              </a:rPr>
              <a:t>Конкурс «Лучший реставратор»</a:t>
            </a:r>
          </a:p>
          <a:p>
            <a:pPr marL="514350" indent="-514350"/>
            <a:r>
              <a:rPr lang="ru-RU" b="1" dirty="0" smtClean="0">
                <a:latin typeface="Cambria" pitchFamily="18" charset="0"/>
              </a:rPr>
              <a:t>Конкурс эссе «Тайны книжного шкафа»</a:t>
            </a:r>
          </a:p>
        </p:txBody>
      </p:sp>
    </p:spTree>
    <p:extLst>
      <p:ext uri="{BB962C8B-B14F-4D97-AF65-F5344CB8AC3E}">
        <p14:creationId xmlns:p14="http://schemas.microsoft.com/office/powerpoint/2010/main" val="358257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836045"/>
            <a:ext cx="9162256" cy="13929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0648" y="970471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6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ПОБЕДИТЕЛИ КОНКУРСА</a:t>
            </a:r>
          </a:p>
          <a:p>
            <a:pPr algn="ctr">
              <a:spcBef>
                <a:spcPct val="0"/>
              </a:spcBef>
            </a:pPr>
            <a:r>
              <a:rPr lang="ru-RU" sz="3600" b="1" dirty="0" smtClean="0">
                <a:ln w="635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«ЛУЧШИЙ РЕСТАВРАТОР»</a:t>
            </a:r>
            <a:endParaRPr lang="ru-RU" sz="3600" b="1" dirty="0">
              <a:ln w="635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 descr="F:\Домашняя библиотека (в вк)\Группа 6 (16,18.11.16)\6 (20)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7" r="31978"/>
          <a:stretch/>
        </p:blipFill>
        <p:spPr bwMode="auto">
          <a:xfrm>
            <a:off x="899592" y="2420888"/>
            <a:ext cx="2808312" cy="39655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Содержимое 3"/>
          <p:cNvSpPr txBox="1">
            <a:spLocks/>
          </p:cNvSpPr>
          <p:nvPr/>
        </p:nvSpPr>
        <p:spPr>
          <a:xfrm>
            <a:off x="4211960" y="2636912"/>
            <a:ext cx="4248472" cy="497005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latin typeface="Cambria" pitchFamily="18" charset="0"/>
              </a:rPr>
              <a:t>Поздняков Егор </a:t>
            </a:r>
            <a:r>
              <a:rPr lang="ru-RU" sz="2400" b="1" dirty="0" smtClean="0">
                <a:latin typeface="Cambria" pitchFamily="18" charset="0"/>
              </a:rPr>
              <a:t>Константинович</a:t>
            </a:r>
          </a:p>
          <a:p>
            <a:pPr marL="0" indent="0">
              <a:buNone/>
            </a:pPr>
            <a:r>
              <a:rPr lang="ru-RU" sz="2400" dirty="0" smtClean="0">
                <a:latin typeface="Cambria" pitchFamily="18" charset="0"/>
              </a:rPr>
              <a:t>Ученик </a:t>
            </a:r>
            <a:r>
              <a:rPr lang="ru-RU" sz="2400" dirty="0">
                <a:latin typeface="Cambria" pitchFamily="18" charset="0"/>
              </a:rPr>
              <a:t>11 «А» класса МБОУ г. Иркутска СОШ № </a:t>
            </a:r>
            <a:r>
              <a:rPr lang="ru-RU" sz="2400" dirty="0" smtClean="0">
                <a:latin typeface="Cambria" pitchFamily="18" charset="0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76192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28" y="124876"/>
            <a:ext cx="1512235" cy="66326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836045"/>
            <a:ext cx="9162256" cy="139292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69185"/>
            <a:ext cx="3242011" cy="71895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60648" y="970471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ru-RU" sz="3600" b="1" dirty="0" smtClean="0">
                <a:ln w="635"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ПОБЕДИТЕЛИ КОНКУРСА</a:t>
            </a:r>
          </a:p>
          <a:p>
            <a:pPr algn="ctr">
              <a:spcBef>
                <a:spcPct val="0"/>
              </a:spcBef>
            </a:pPr>
            <a:r>
              <a:rPr lang="ru-RU" sz="3600" b="1" dirty="0" smtClean="0">
                <a:ln w="635"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rPr>
              <a:t>«ЛУЧШИЙ РЕСТАВРАТОР»</a:t>
            </a:r>
            <a:endParaRPr lang="ru-RU" sz="3600" b="1" dirty="0">
              <a:ln w="635"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Содержимое 3"/>
          <p:cNvSpPr txBox="1">
            <a:spLocks/>
          </p:cNvSpPr>
          <p:nvPr/>
        </p:nvSpPr>
        <p:spPr>
          <a:xfrm>
            <a:off x="4355976" y="2517664"/>
            <a:ext cx="4248472" cy="4987591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>
                <a:solidFill>
                  <a:prstClr val="black"/>
                </a:solidFill>
                <a:latin typeface="Cambria" pitchFamily="18" charset="0"/>
              </a:rPr>
              <a:t>Болкун Андрей Владимирович</a:t>
            </a:r>
          </a:p>
          <a:p>
            <a:pPr marL="0" indent="0">
              <a:buNone/>
            </a:pPr>
            <a:r>
              <a:rPr lang="ru-RU" sz="2400" dirty="0">
                <a:solidFill>
                  <a:prstClr val="black"/>
                </a:solidFill>
                <a:latin typeface="Cambria" pitchFamily="18" charset="0"/>
              </a:rPr>
              <a:t>Ученик 10 «А» класса МБОУ Гимназия №44 г. Иркутска </a:t>
            </a:r>
          </a:p>
        </p:txBody>
      </p:sp>
      <p:pic>
        <p:nvPicPr>
          <p:cNvPr id="13" name="Рисунок 12" descr="F:\Домашняя библиотека (в вк)\Группа 10 (30.11-1.12.16)\10 (9)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91" t="9508" r="7187"/>
          <a:stretch/>
        </p:blipFill>
        <p:spPr bwMode="auto">
          <a:xfrm>
            <a:off x="899592" y="2517664"/>
            <a:ext cx="2952328" cy="381249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Рисунок 13" descr="F:\Домашняя библиотека (фото участников)\Домашняя библиотека\Группа 10 (30.11-1.12.16)\DSC_484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7" r="3856" b="1632"/>
          <a:stretch/>
        </p:blipFill>
        <p:spPr bwMode="auto">
          <a:xfrm>
            <a:off x="2807804" y="4653136"/>
            <a:ext cx="2520280" cy="1826073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6040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Другая 1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3767</TotalTime>
  <Words>434</Words>
  <Application>Microsoft Office PowerPoint</Application>
  <PresentationFormat>Экран (4:3)</PresentationFormat>
  <Paragraphs>90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Arial Black</vt:lpstr>
      <vt:lpstr>Calibri</vt:lpstr>
      <vt:lpstr>Cambria</vt:lpstr>
      <vt:lpstr>Constantia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книга года 2015</dc:title>
  <dc:creator>Наумочкина Мария Михайловна</dc:creator>
  <cp:lastModifiedBy>Побокова Светлана Андреевна</cp:lastModifiedBy>
  <cp:revision>474</cp:revision>
  <dcterms:created xsi:type="dcterms:W3CDTF">2013-11-11T00:20:15Z</dcterms:created>
  <dcterms:modified xsi:type="dcterms:W3CDTF">2016-12-26T09:19:23Z</dcterms:modified>
</cp:coreProperties>
</file>