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sldIdLst>
    <p:sldId id="459" r:id="rId2"/>
    <p:sldId id="438" r:id="rId3"/>
    <p:sldId id="403" r:id="rId4"/>
    <p:sldId id="404" r:id="rId5"/>
    <p:sldId id="405" r:id="rId6"/>
    <p:sldId id="406" r:id="rId7"/>
    <p:sldId id="407" r:id="rId8"/>
    <p:sldId id="431" r:id="rId9"/>
    <p:sldId id="409" r:id="rId10"/>
    <p:sldId id="410" r:id="rId11"/>
    <p:sldId id="411" r:id="rId12"/>
    <p:sldId id="414" r:id="rId13"/>
    <p:sldId id="412" r:id="rId14"/>
    <p:sldId id="432" r:id="rId15"/>
    <p:sldId id="416" r:id="rId16"/>
    <p:sldId id="417" r:id="rId17"/>
    <p:sldId id="418" r:id="rId18"/>
    <p:sldId id="420" r:id="rId19"/>
    <p:sldId id="433" r:id="rId20"/>
    <p:sldId id="421" r:id="rId21"/>
    <p:sldId id="422" r:id="rId22"/>
    <p:sldId id="423" r:id="rId23"/>
    <p:sldId id="424" r:id="rId24"/>
    <p:sldId id="425" r:id="rId25"/>
    <p:sldId id="434" r:id="rId26"/>
    <p:sldId id="436" r:id="rId27"/>
    <p:sldId id="427" r:id="rId28"/>
    <p:sldId id="428" r:id="rId29"/>
    <p:sldId id="429" r:id="rId30"/>
    <p:sldId id="430" r:id="rId31"/>
    <p:sldId id="437" r:id="rId32"/>
    <p:sldId id="35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95E"/>
    <a:srgbClr val="FEDFA0"/>
    <a:srgbClr val="0099FF"/>
    <a:srgbClr val="0066FF"/>
    <a:srgbClr val="006666"/>
    <a:srgbClr val="0033CC"/>
    <a:srgbClr val="0000CC"/>
    <a:srgbClr val="003399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88875" autoAdjust="0"/>
  </p:normalViewPr>
  <p:slideViewPr>
    <p:cSldViewPr>
      <p:cViewPr varScale="1">
        <p:scale>
          <a:sx n="103" d="100"/>
          <a:sy n="103" d="100"/>
        </p:scale>
        <p:origin x="18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0983E-EF99-4250-B3BD-C2B11238BE08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8127A-232C-471E-B272-6136E6E8B8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407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7340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800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9399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80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308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emf"/><Relationship Id="rId5" Type="http://schemas.openxmlformats.org/officeDocument/2006/relationships/image" Target="../media/image22.emf"/><Relationship Id="rId4" Type="http://schemas.openxmlformats.org/officeDocument/2006/relationships/image" Target="../media/image2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252520" cy="1354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9" name="Рисунок 8" descr="d:\Users\shelemetjevasf\Desktop\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25463" cy="104030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539552" y="1772816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40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КОНКУРС</a:t>
            </a:r>
          </a:p>
          <a:p>
            <a:pPr algn="ctr">
              <a:spcBef>
                <a:spcPct val="0"/>
              </a:spcBef>
            </a:pPr>
            <a:r>
              <a:rPr lang="ru-RU" sz="40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«ЛУЧШАЯ КНИГА ГОДА - 2015»</a:t>
            </a:r>
            <a:endParaRPr lang="ru-RU" sz="4000" b="1" dirty="0">
              <a:ln w="63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6632"/>
            <a:ext cx="4968552" cy="1101831"/>
          </a:xfrm>
          <a:prstGeom prst="rect">
            <a:avLst/>
          </a:prstGeom>
        </p:spPr>
      </p:pic>
      <p:pic>
        <p:nvPicPr>
          <p:cNvPr id="2050" name="Picture 2" descr="http://bibl-kulikovo.3dn.ru/knigi/1796216_ori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84984"/>
            <a:ext cx="6293876" cy="393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45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16632"/>
            <a:ext cx="9252520" cy="1224136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                                                                       о Великой Отечественной  войне</a:t>
            </a:r>
            <a:endParaRPr lang="ru-RU" sz="3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r="31027" b="21428"/>
          <a:stretch/>
        </p:blipFill>
        <p:spPr>
          <a:xfrm>
            <a:off x="755576" y="1628800"/>
            <a:ext cx="2890664" cy="41764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95936" y="1124744"/>
            <a:ext cx="4752528" cy="5472608"/>
          </a:xfrm>
        </p:spPr>
        <p:txBody>
          <a:bodyPr>
            <a:normAutofit fontScale="47500" lnSpcReduction="20000"/>
          </a:bodyPr>
          <a:lstStyle/>
          <a:p>
            <a:endParaRPr lang="ru-RU" sz="4200" b="1" dirty="0" smtClean="0">
              <a:solidFill>
                <a:srgbClr val="00206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Кузнецов, Сергей Ильич,           </a:t>
            </a:r>
            <a:r>
              <a:rPr lang="ru-RU" sz="4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              Иванов</a:t>
            </a:r>
            <a:r>
              <a:rPr lang="ru-RU" sz="4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Александр Александрович, </a:t>
            </a:r>
            <a:r>
              <a:rPr lang="ru-RU" sz="4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  Петрушин</a:t>
            </a:r>
            <a:r>
              <a:rPr lang="ru-RU" sz="4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Юрий Александрович</a:t>
            </a:r>
            <a:r>
              <a:rPr lang="ru-RU" sz="4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Иркутск на фронте и в тылу                    (по материалам ГАНИИО). </a:t>
            </a:r>
            <a:r>
              <a:rPr lang="ru-RU" sz="4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Иркутск : Оттиск, 2015. – 495 с.</a:t>
            </a:r>
          </a:p>
          <a:p>
            <a:pPr marL="0" indent="0">
              <a:buNone/>
            </a:pPr>
            <a:endParaRPr lang="ru-RU" sz="4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 сборнике </a:t>
            </a:r>
            <a:r>
              <a:rPr lang="ru-RU" sz="4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документов из фондов Государственного архива новейшей истории Иркутской </a:t>
            </a:r>
            <a:r>
              <a:rPr lang="ru-RU" sz="4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области публикуются малоизвестные документы партийных, советских и общественных организаций, рассказывающих о перестройке экономики области для отпора врагу, содержатся воспоминания наших земляков, проявивших героизм и мужество в 1941–1945 гг.</a:t>
            </a:r>
          </a:p>
          <a:p>
            <a:pPr marL="0" indent="0">
              <a:buNone/>
            </a:pPr>
            <a:endParaRPr lang="ru-RU" sz="31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ru-RU" sz="2200" b="1" dirty="0" smtClean="0">
              <a:solidFill>
                <a:srgbClr val="002060"/>
              </a:solidFill>
            </a:endParaRPr>
          </a:p>
          <a:p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109722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</a:t>
            </a:r>
            <a:r>
              <a:rPr lang="ru-RU" sz="3000" b="1" dirty="0">
                <a:solidFill>
                  <a:srgbClr val="FFC000"/>
                </a:solidFill>
                <a:latin typeface="Arial Black" panose="020B0A04020102020204" pitchFamily="34" charset="0"/>
              </a:rPr>
              <a:t>издание </a:t>
            </a:r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/>
            </a:r>
            <a:b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о Великой </a:t>
            </a:r>
            <a:r>
              <a:rPr lang="ru-RU" sz="3000" b="1" dirty="0">
                <a:solidFill>
                  <a:srgbClr val="FFC000"/>
                </a:solidFill>
                <a:latin typeface="Arial Black" panose="020B0A04020102020204" pitchFamily="34" charset="0"/>
              </a:rPr>
              <a:t>Отечественной  </a:t>
            </a:r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войне</a:t>
            </a:r>
            <a:endParaRPr lang="ru-RU" sz="3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lum bright="40000" contrast="40000"/>
          </a:blip>
          <a:srcRect r="3637"/>
          <a:stretch/>
        </p:blipFill>
        <p:spPr>
          <a:xfrm>
            <a:off x="395536" y="1556792"/>
            <a:ext cx="3418813" cy="4536504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1432" y="1484784"/>
            <a:ext cx="5112568" cy="50240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Усть-Ордынская национальная библиотека  им.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М. Н.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Хангалова. </a:t>
            </a: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Лица  Победы. 70-летию Великой Победы посвящается… 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Усть-Ордынский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2015. – 240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с. 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Фотоальбом содержит фотографии и краткие биографические данные участников Великой Отечественной войны из Усть-Ордынского Бурятского округа.</a:t>
            </a:r>
          </a:p>
          <a:p>
            <a:endParaRPr lang="ru-RU" sz="2000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928992" cy="1169798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</a:t>
            </a:r>
            <a:b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о Великой Отечественной  войне</a:t>
            </a:r>
            <a:endParaRPr lang="ru-RU" sz="3000" b="1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3105429" cy="443388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067944" y="1700808"/>
            <a:ext cx="4834880" cy="46805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</a:rPr>
              <a:t>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Обрезков, Александр Николаевич. </a:t>
            </a: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 </a:t>
            </a:r>
            <a:r>
              <a:rPr lang="ru-RU" sz="2200" b="1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Курской дуги и до Берлина : воспоминания 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фронтовика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Иркутск : На Чехова, 2015. – 196 с. </a:t>
            </a:r>
          </a:p>
          <a:p>
            <a:pPr marL="0" indent="0">
              <a:buNone/>
            </a:pPr>
            <a:endParaRPr lang="ru-RU" sz="2200" b="1" dirty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Книга представляет собой авторское биографическое повествование о довоенном и военном времени.</a:t>
            </a:r>
          </a:p>
        </p:txBody>
      </p:sp>
    </p:spTree>
    <p:extLst>
      <p:ext uri="{BB962C8B-B14F-4D97-AF65-F5344CB8AC3E}">
        <p14:creationId xmlns:p14="http://schemas.microsoft.com/office/powerpoint/2010/main" val="25967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4624"/>
            <a:ext cx="9108504" cy="1224136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</a:t>
            </a:r>
            <a:b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о Великой Отечественной  войне</a:t>
            </a:r>
            <a:endParaRPr lang="ru-RU" sz="3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-2273" t="-29194" r="2273" b="29194"/>
          <a:stretch/>
        </p:blipFill>
        <p:spPr>
          <a:xfrm>
            <a:off x="2843808" y="4149080"/>
            <a:ext cx="4968552" cy="249520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843808" y="1484784"/>
            <a:ext cx="6192688" cy="4752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Гольдфарб, Станислав Иосифович.  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Отходная фашистам. Иркутские «</a:t>
            </a:r>
            <a:r>
              <a:rPr lang="ru-RU" sz="2200" b="1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Агитокна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»   в годы войны 1941–1945.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Иркутск : </a:t>
            </a: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Репроцентр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А1, 2015. – 207 с.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 книгу помещены материалы, выполненные иркутскими художниками – участниками мастерской «</a:t>
            </a: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Агитокна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ТАСС». Подобраны портреты ветеранов, стихи иркутских поэтов военного времени.</a:t>
            </a:r>
            <a:endParaRPr lang="ru-RU" sz="2200" dirty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484784"/>
            <a:ext cx="2232248" cy="419252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8892480" cy="1584176"/>
          </a:xfrm>
        </p:spPr>
        <p:txBody>
          <a:bodyPr>
            <a:normAutofit/>
          </a:bodyPr>
          <a:lstStyle/>
          <a:p>
            <a:pPr algn="ctr"/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</a:t>
            </a:r>
            <a:b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о Великой Отечественной  войне                    ПОБЕДИТЕЛЬ</a:t>
            </a:r>
            <a:endParaRPr lang="ru-RU" sz="3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/>
          <a:srcRect l="5034" t="-15321" r="29520" b="20606"/>
          <a:stretch/>
        </p:blipFill>
        <p:spPr>
          <a:xfrm>
            <a:off x="539552" y="1052736"/>
            <a:ext cx="2882068" cy="496855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98635" y="1772816"/>
            <a:ext cx="5075324" cy="49685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Государственный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архив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Иркутской области.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Великая Отечественная война по материалам Государственного архива Иркутской области. –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Иркутск : Оттиск, 2015. – 319 с.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сборник документов вошли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неизвестные документы периода Великой Отечественной войны, рассказывающие об участии жителей Иркутской области в борьбе с фашистской Германией на фронтах и в тылу.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1800" b="1" dirty="0" smtClean="0">
              <a:solidFill>
                <a:srgbClr val="002060"/>
              </a:solidFill>
            </a:endParaRPr>
          </a:p>
          <a:p>
            <a:endParaRPr lang="ru-RU" sz="1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69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376" y="188640"/>
            <a:ext cx="8228424" cy="116865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об искусстве</a:t>
            </a:r>
            <a:endParaRPr lang="ru-RU" sz="36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lum bright="20000" contrast="40000"/>
          </a:blip>
          <a:srcRect r="2167" b="8232"/>
          <a:stretch/>
        </p:blipFill>
        <p:spPr>
          <a:xfrm>
            <a:off x="426686" y="1500174"/>
            <a:ext cx="3250704" cy="46651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1920" y="1493095"/>
            <a:ext cx="5077798" cy="50971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Сысоева,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Наталья Сергеевна. </a:t>
            </a: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Международная выставка «</a:t>
            </a:r>
            <a:r>
              <a:rPr lang="ru-RU" sz="2200" b="1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ЕврАзия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– Арт Транзит: великие реки искусства». Россия – Китай </a:t>
            </a:r>
            <a:r>
              <a:rPr lang="ru-RU" sz="2200" b="1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Корея – Монголия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–Иркутск, 2015. – 239 с.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 альбоме-каталоге представлены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живопись, графика, скульптура, декоративно-прикладное искусство,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искусство художников разных культурных и художественных традиций Евразийского региона.</a:t>
            </a:r>
          </a:p>
          <a:p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4624"/>
            <a:ext cx="8363272" cy="131267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об искусстве</a:t>
            </a:r>
            <a:endParaRPr lang="ru-RU" sz="36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12687" t="-35821" r="-4893" b="35821"/>
          <a:stretch/>
        </p:blipFill>
        <p:spPr>
          <a:xfrm>
            <a:off x="323528" y="-99392"/>
            <a:ext cx="4063837" cy="511256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65830" y="1484784"/>
            <a:ext cx="4460304" cy="48359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Кузьмин, Владимир Александрович.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Кузьмин. Живопись. – 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Иркутск : </a:t>
            </a:r>
            <a:r>
              <a:rPr lang="ru-RU" sz="22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Артиздат</a:t>
            </a: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2015. – 179  с.  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Представлено творчество заслуженного художника России Кузьмина Владимира Александровича. Живописные картины мастера экспонируются на выставках самой разной тематики в Иркутске и городах России.</a:t>
            </a: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86409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об искусстве</a:t>
            </a:r>
            <a:endParaRPr lang="ru-RU" sz="36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lum bright="40000" contrast="20000"/>
          </a:blip>
          <a:srcRect l="-18998" t="24524" r="18998"/>
          <a:stretch/>
        </p:blipFill>
        <p:spPr>
          <a:xfrm>
            <a:off x="-468560" y="1428736"/>
            <a:ext cx="4114800" cy="4568837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90256" y="1416316"/>
            <a:ext cx="5353744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Музей г. Иркутска им. А. М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Сибирякова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Иркутский областной художественный музей им. В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П. </a:t>
            </a: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Сукачёва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Виталий Рогаль. Живопись.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 100-летию со дня рождения.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Иркутск : </a:t>
            </a: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Артиздат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2015. – 159 с.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Статьи и высказывания известных деятелей культуры России, воспоминания друзей и соратников о Виталии Сергеевиче Рогале, его работы.</a:t>
            </a:r>
          </a:p>
          <a:p>
            <a:pPr marL="0" indent="0">
              <a:buNone/>
            </a:pPr>
            <a:endParaRPr lang="ru-RU" sz="2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520" y="0"/>
            <a:ext cx="8243280" cy="142873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об искусстве</a:t>
            </a:r>
            <a:endParaRPr lang="ru-RU" sz="3600" b="1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2174" t="-1587" r="4348" b="1587"/>
          <a:stretch/>
        </p:blipFill>
        <p:spPr>
          <a:xfrm>
            <a:off x="611560" y="1432918"/>
            <a:ext cx="3096344" cy="453650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1556792"/>
            <a:ext cx="4752528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Тарасенко, Оксана Владимировна,     Козлова, Галина Серафимовна.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Национальное и интернациональное в архитектурной символике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Иркутск : ИРНИТУ, 2015. – 237 с. 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Монография посвящена вопросам символического значения и этнического, национального своеобразия в сфере архитектуры.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122413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об искусстве </a:t>
            </a:r>
            <a:br>
              <a:rPr lang="ru-RU" sz="36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36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ПОБЕДИТЕЛЬ</a:t>
            </a:r>
            <a:endParaRPr lang="ru-RU" sz="36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b="3128"/>
          <a:stretch/>
        </p:blipFill>
        <p:spPr>
          <a:xfrm>
            <a:off x="179512" y="1628800"/>
            <a:ext cx="3538736" cy="4460454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1920" y="1700809"/>
            <a:ext cx="5030216" cy="4388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Ларёва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Татьяна Григорьевна. 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История изобразительного искусства Прибайкалья </a:t>
            </a:r>
            <a:r>
              <a:rPr lang="en-US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XX – 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начала </a:t>
            </a:r>
            <a:r>
              <a:rPr lang="en-US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XXI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века.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Иркутск, 2015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615 с.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Представлены важнейшие аспекты художественной культуры Иркутской области в контексте отечественной истории. Значительное внимание уделяется деятельности учреждений, занятых в сфере культуры, творчеству художников.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296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7"/>
            <a:ext cx="8640960" cy="1080120"/>
          </a:xfrm>
        </p:spPr>
        <p:txBody>
          <a:bodyPr>
            <a:noAutofit/>
          </a:bodyPr>
          <a:lstStyle/>
          <a:p>
            <a:r>
              <a:rPr lang="ru-RU" sz="5500" b="1" dirty="0" smtClean="0">
                <a:ln w="635">
                  <a:noFill/>
                </a:ln>
                <a:solidFill>
                  <a:srgbClr val="FFC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НОМИНАЦИИ</a:t>
            </a:r>
            <a:endParaRPr lang="ru-RU" sz="55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1520" y="1772816"/>
            <a:ext cx="8640960" cy="4824536"/>
          </a:xfrm>
        </p:spPr>
        <p:txBody>
          <a:bodyPr>
            <a:noAutofit/>
          </a:bodyPr>
          <a:lstStyle/>
          <a:p>
            <a:pPr marL="514350" indent="-514350"/>
            <a:r>
              <a:rPr lang="ru-RU" sz="3000" b="1" dirty="0" smtClean="0">
                <a:solidFill>
                  <a:schemeClr val="bg1"/>
                </a:solidFill>
                <a:latin typeface="Cambria" pitchFamily="18" charset="0"/>
              </a:rPr>
              <a:t>«</a:t>
            </a:r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Лучшее историко-документальное </a:t>
            </a:r>
            <a:r>
              <a:rPr lang="ru-RU" sz="3000" b="1" dirty="0" smtClean="0">
                <a:solidFill>
                  <a:schemeClr val="bg1"/>
                </a:solidFill>
                <a:latin typeface="Cambria" pitchFamily="18" charset="0"/>
              </a:rPr>
              <a:t>издание</a:t>
            </a:r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»</a:t>
            </a:r>
          </a:p>
          <a:p>
            <a:pPr marL="514350" indent="-514350"/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«Лучшее издание о Великой Отечественной войне»</a:t>
            </a:r>
          </a:p>
          <a:p>
            <a:pPr marL="514350" indent="-514350"/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«Лучшее издание об искусстве»</a:t>
            </a:r>
          </a:p>
          <a:p>
            <a:pPr marL="514350" indent="-514350"/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«Лучшее </a:t>
            </a:r>
            <a:r>
              <a:rPr lang="ru-RU" sz="3000" b="1" dirty="0" smtClean="0">
                <a:solidFill>
                  <a:schemeClr val="bg1"/>
                </a:solidFill>
                <a:latin typeface="Cambria" pitchFamily="18" charset="0"/>
              </a:rPr>
              <a:t>литературно-художественное </a:t>
            </a:r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издание»</a:t>
            </a:r>
          </a:p>
          <a:p>
            <a:pPr marL="514350" indent="-514350"/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«Лучшее издание для </a:t>
            </a:r>
            <a:r>
              <a:rPr lang="ru-RU" sz="3000" b="1" dirty="0" smtClean="0">
                <a:solidFill>
                  <a:schemeClr val="bg1"/>
                </a:solidFill>
                <a:latin typeface="Cambria" pitchFamily="18" charset="0"/>
              </a:rPr>
              <a:t>детей и </a:t>
            </a:r>
            <a:r>
              <a:rPr lang="ru-RU" sz="3000" b="1" dirty="0">
                <a:solidFill>
                  <a:schemeClr val="bg1"/>
                </a:solidFill>
                <a:latin typeface="Cambria" pitchFamily="18" charset="0"/>
              </a:rPr>
              <a:t>юношества»</a:t>
            </a:r>
          </a:p>
        </p:txBody>
      </p:sp>
      <p:pic>
        <p:nvPicPr>
          <p:cNvPr id="6" name="Рисунок 5" descr="d:\Users\shelemetjevasf\Desktop\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51" y="116633"/>
            <a:ext cx="1091589" cy="151216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18806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44624"/>
            <a:ext cx="9433048" cy="1296144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литературно-художественное издание</a:t>
            </a:r>
            <a:endParaRPr lang="ru-RU" sz="3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2282" t="-10502" r="13959" b="10502"/>
          <a:stretch/>
        </p:blipFill>
        <p:spPr>
          <a:xfrm>
            <a:off x="539552" y="908720"/>
            <a:ext cx="3384376" cy="53708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39952" y="1484784"/>
            <a:ext cx="4824536" cy="5112568"/>
          </a:xfrm>
        </p:spPr>
        <p:txBody>
          <a:bodyPr>
            <a:normAutofit/>
          </a:bodyPr>
          <a:lstStyle/>
          <a:p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Корбут, Сергей Владимирович.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Себе навстречу.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Иркутск, 2015. – 259 с.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Книга стихов тематически поделена на четыре части, в каждую из которых входят лирические, философские, публицистические и юмористические стихотворения.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036496" cy="131267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литературно-художественное издание</a:t>
            </a:r>
            <a:endParaRPr lang="ru-RU" sz="28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378196"/>
            <a:ext cx="3754759" cy="50751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1484784"/>
            <a:ext cx="4464729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Устинов, Семён Климович.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На заповедных просторах : записки и рассказы эколога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Иркутск : </a:t>
            </a: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Репроцентр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А1, 2015. – 162 с. 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Представлены рассказы о </a:t>
            </a: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Баргузинском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заповеднике и не только. Это полевые наблюдения человека, влюбленного в природу и отдающего много сил ее защите и сбережению.</a:t>
            </a:r>
          </a:p>
          <a:p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3121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литературно-художественное издание</a:t>
            </a:r>
            <a:endParaRPr lang="ru-RU" sz="28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/>
          <a:srcRect l="5358" t="-13043" r="23213" b="13043"/>
          <a:stretch/>
        </p:blipFill>
        <p:spPr>
          <a:xfrm>
            <a:off x="539552" y="836712"/>
            <a:ext cx="3240360" cy="557341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51607" y="1628800"/>
            <a:ext cx="4790336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Михеева, Светлана Анатольевна.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Тело.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Санкт-Петербург : Геликон Плюс, 2015. – 243 с.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  </a:t>
            </a: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 этих рассказах вы найдете и сказку и действительности, которые переплетаются самым естественным образом. Герои, обычные люди, кажутся чудаками, но лишь оттого, что действительность задела их своим особым, волшебным краешком.</a:t>
            </a:r>
          </a:p>
          <a:p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964488" cy="116865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литературно-художественное издание</a:t>
            </a:r>
            <a:endParaRPr lang="ru-RU" sz="28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r="23156" b="10448"/>
          <a:stretch/>
        </p:blipFill>
        <p:spPr>
          <a:xfrm>
            <a:off x="539552" y="1556792"/>
            <a:ext cx="3106688" cy="46085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95936" y="1406837"/>
            <a:ext cx="4862344" cy="5097178"/>
          </a:xfrm>
        </p:spPr>
        <p:txBody>
          <a:bodyPr>
            <a:normAutofit/>
          </a:bodyPr>
          <a:lstStyle/>
          <a:p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Скиф, Владимир Петрович.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Байкальское Переделкино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Москва : Вече, 2015. – 381 с. 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Великому сибирскому морю, писателям-сибирякам, литературным и памятным встречам посвящает свою новую книгу известный иркутский поэт и литературовед Владимир Скиф.</a:t>
            </a:r>
          </a:p>
          <a:p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93652" cy="10972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литературно-художественное издание</a:t>
            </a:r>
            <a:endParaRPr lang="ru-RU" sz="28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r="15466" b="9836"/>
          <a:stretch/>
        </p:blipFill>
        <p:spPr>
          <a:xfrm>
            <a:off x="467544" y="1700808"/>
            <a:ext cx="3106688" cy="439248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79991" y="1484784"/>
            <a:ext cx="5112568" cy="5112568"/>
          </a:xfrm>
        </p:spPr>
        <p:txBody>
          <a:bodyPr>
            <a:normAutofit/>
          </a:bodyPr>
          <a:lstStyle/>
          <a:p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Ясникова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Татьяна Викторовна.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Родник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Иркутск : </a:t>
            </a: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Репроцентр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А1,    2015. – 319 с.  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Родник – напоминание о символическом ключе этого мира. Родники сохранились в дебрях и горах, и автор хочет, чтобы читатель так же относился и к текстам книги, уходя в нее, как в загадку известного и неизвестного.</a:t>
            </a:r>
          </a:p>
          <a:p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50122" cy="13835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литературно-художественное издание</a:t>
            </a:r>
            <a:b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ПОБЕДИТЕЛЬ</a:t>
            </a:r>
            <a:endParaRPr lang="ru-RU" sz="3000" b="1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r="16502" b="11824"/>
          <a:stretch/>
        </p:blipFill>
        <p:spPr>
          <a:xfrm>
            <a:off x="323528" y="1628800"/>
            <a:ext cx="3864424" cy="496971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1714488"/>
            <a:ext cx="4320480" cy="4884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Фруг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Инна Львовна.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Запах гари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Иркутск : Форвард, 2015. – 222 с. 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Повесть и рассказы, основанные на фронтовых письмах и дневниках автора, а также записки врача о мужестве людей, уходящих из жизни. Книга дополнена фотографиями разных лет.</a:t>
            </a:r>
          </a:p>
          <a:p>
            <a:endParaRPr lang="ru-RU" sz="20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83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05" y="332656"/>
            <a:ext cx="9108504" cy="10081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для детей и юношества</a:t>
            </a: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endParaRPr lang="ru-RU" sz="2800" b="1" i="1" dirty="0">
              <a:solidFill>
                <a:srgbClr val="C0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6546" y="1196752"/>
            <a:ext cx="3394720" cy="504056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5057" y="1340768"/>
            <a:ext cx="4824536" cy="51580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Горбунов, Анатолий Константинович.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Родины свет : стихи для детей и родителей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Иркутск : Иркутский писатель, 2015. – 111 с.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Книга для семейного чтения. В ней присутствуют и тонкий лиризм, и наблюдения знатока природы, и патриотические мотивы, и добрый юмор.</a:t>
            </a:r>
          </a:p>
          <a:p>
            <a:pPr marL="0" indent="0">
              <a:buNone/>
            </a:pPr>
            <a:endParaRPr lang="ru-RU" sz="20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47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2374" cy="10801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для детей и юношества</a:t>
            </a:r>
            <a:endParaRPr lang="ru-RU" sz="28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340768"/>
            <a:ext cx="3567910" cy="479797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25506" y="1446462"/>
            <a:ext cx="4666974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Попов, Василий Николаевич.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Вот мой дом : книга для чтения  в кругу семьи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Москва : Изд-во Московской Патриархии Русской Православной Церкви, 2015. – 48 с. 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 книге собраны стихи, написанные и от лица юноши, вспоминающего свое детство, и от лица взрослого человека – любящего мужа и заботливого отца. Через весь сборник проходит красной нитью мысль о доме.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68952" cy="135729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для детей и юношества</a:t>
            </a:r>
            <a:endParaRPr lang="ru-RU" sz="28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r="14249" b="14059"/>
          <a:stretch/>
        </p:blipFill>
        <p:spPr>
          <a:xfrm>
            <a:off x="467544" y="1484784"/>
            <a:ext cx="3466728" cy="46085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1391512"/>
            <a:ext cx="4402832" cy="51697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Михайлов, Виктор Алексеевич.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Сказ о Байкале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Иркутск : </a:t>
            </a: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АтлаС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2015. – 94 с. 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Воспоминания в сочетании с талантом стали первоосновой произведений автора, одним из которых является «Сказ о Байкале». Образы главных героев: Байкала и Ангары прочно укоренились в сознании людей, постигающих нашу культуру.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854" y="188640"/>
            <a:ext cx="8458240" cy="122927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для детей и юношества</a:t>
            </a:r>
            <a:endParaRPr lang="ru-RU" sz="28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r="14035" b="13083"/>
          <a:stretch/>
        </p:blipFill>
        <p:spPr>
          <a:xfrm>
            <a:off x="395536" y="1571612"/>
            <a:ext cx="3528392" cy="459369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555584"/>
            <a:ext cx="4502874" cy="50257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Учебно-методический центр детского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творчества,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архитектуры </a:t>
            </a: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дизайна «Пирамида»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ИРНИТУ.  </a:t>
            </a:r>
          </a:p>
          <a:p>
            <a:pPr marL="0" indent="0">
              <a:buNone/>
            </a:pPr>
            <a:r>
              <a:rPr lang="ru-RU" sz="2200" b="1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ЕжеДневник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или Год наоборот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Иркутск : Настя, 2015. – 267 с. 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Книга для чтения на каждый день детьми и детям, а также для тех, кто уже вырос, но все равно любит читать веселые и добрые истории.</a:t>
            </a:r>
            <a:endParaRPr lang="ru-RU" sz="2200" dirty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864096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ln w="635">
                  <a:noFill/>
                </a:ln>
                <a:solidFill>
                  <a:srgbClr val="FFC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Лучшее </a:t>
            </a:r>
            <a:r>
              <a:rPr lang="ru-RU" sz="3000" b="1" dirty="0">
                <a:ln w="635">
                  <a:noFill/>
                </a:ln>
                <a:solidFill>
                  <a:srgbClr val="FFC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историко-документальное </a:t>
            </a:r>
            <a:r>
              <a:rPr lang="ru-RU" sz="3000" b="1" dirty="0" smtClean="0">
                <a:ln w="635">
                  <a:noFill/>
                </a:ln>
                <a:solidFill>
                  <a:srgbClr val="FFC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 Black" panose="020B0A04020102020204" pitchFamily="34" charset="0"/>
              </a:rPr>
              <a:t>издание</a:t>
            </a:r>
            <a:endParaRPr lang="ru-RU" sz="3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149" t="-7078" r="20819" b="7078"/>
          <a:stretch/>
        </p:blipFill>
        <p:spPr>
          <a:xfrm>
            <a:off x="395536" y="980728"/>
            <a:ext cx="3468385" cy="489654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47692" y="1484784"/>
            <a:ext cx="5076056" cy="4896544"/>
          </a:xfrm>
        </p:spPr>
        <p:txBody>
          <a:bodyPr>
            <a:norm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Колмаков, Юрий Петрович,       Гаращенко, Алексей Николаевич.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Иркутская летопись 1992–2012 гг.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Иркутск : Земля Иркутская, 2015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535 с.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Летопись города Иркутска, подготовленная на материалах периодической печати, документах, различных архивов, связанных с историей Иркутска.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579" y="476672"/>
            <a:ext cx="8229600" cy="58177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</a:rPr>
              <a:t>Лучшее издание для детей и юношества</a:t>
            </a:r>
            <a:endParaRPr lang="ru-RU" sz="3200" dirty="0">
              <a:solidFill>
                <a:srgbClr val="FFC0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r="1882" b="936"/>
          <a:stretch/>
        </p:blipFill>
        <p:spPr>
          <a:xfrm>
            <a:off x="457200" y="1581874"/>
            <a:ext cx="3754760" cy="480914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89242" y="1581874"/>
            <a:ext cx="4330824" cy="47274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Михеева, Светлана Анатольевна.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 </a:t>
            </a:r>
            <a:r>
              <a:rPr lang="ru-RU" sz="2200" b="1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Букинавчике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и  друге его </a:t>
            </a:r>
            <a:r>
              <a:rPr lang="ru-RU" sz="2200" b="1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Пасятке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Иркутск : </a:t>
            </a: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Репроцентр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А1, 2015. – 54 с. 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Книга для детей в стихах и прозе.</a:t>
            </a:r>
          </a:p>
          <a:p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607" y="332656"/>
            <a:ext cx="8686800" cy="108012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</a:t>
            </a:r>
            <a:r>
              <a:rPr lang="ru-RU" sz="2800" b="1" dirty="0">
                <a:solidFill>
                  <a:srgbClr val="FFC000"/>
                </a:solidFill>
                <a:latin typeface="Arial Black" panose="020B0A04020102020204" pitchFamily="34" charset="0"/>
              </a:rPr>
              <a:t>издание для детей и </a:t>
            </a:r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юношества</a:t>
            </a:r>
            <a:b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28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ПОБЕДИТЕЛЬ</a:t>
            </a:r>
            <a:endParaRPr lang="ru-RU" sz="36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t="-1" r="10909" b="11997"/>
          <a:stretch/>
        </p:blipFill>
        <p:spPr>
          <a:xfrm>
            <a:off x="395536" y="1772817"/>
            <a:ext cx="3528392" cy="4032447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40950" y="1772817"/>
            <a:ext cx="4795545" cy="4320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Волкова, Светлана Львовна. 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Сказки старого города.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Иркутск : Сибирская книга,  2015. – 85 с. 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Сказки для детей младшего и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среднего школьного возраста.</a:t>
            </a:r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2" cstate="print"/>
          <a:srcRect t="1570" r="11976" b="13570"/>
          <a:stretch/>
        </p:blipFill>
        <p:spPr>
          <a:xfrm>
            <a:off x="437808" y="1844823"/>
            <a:ext cx="3421562" cy="381642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57000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5"/>
          <p:cNvPicPr>
            <a:picLocks noChangeAspect="1"/>
          </p:cNvPicPr>
          <p:nvPr/>
        </p:nvPicPr>
        <p:blipFill rotWithShape="1">
          <a:blip r:embed="rId2" cstate="print"/>
          <a:srcRect r="30000" b="20106"/>
          <a:stretch/>
        </p:blipFill>
        <p:spPr>
          <a:xfrm>
            <a:off x="181372" y="1412776"/>
            <a:ext cx="2146532" cy="395293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8" name="Объект 6"/>
          <p:cNvPicPr>
            <a:picLocks noChangeAspect="1"/>
          </p:cNvPicPr>
          <p:nvPr/>
        </p:nvPicPr>
        <p:blipFill rotWithShape="1">
          <a:blip r:embed="rId3" cstate="print"/>
          <a:srcRect l="5034" t="450" r="32087" b="20606"/>
          <a:stretch/>
        </p:blipFill>
        <p:spPr>
          <a:xfrm>
            <a:off x="1877249" y="2276872"/>
            <a:ext cx="1988808" cy="374169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9" name="Объект 4"/>
          <p:cNvPicPr>
            <a:picLocks noChangeAspect="1"/>
          </p:cNvPicPr>
          <p:nvPr/>
        </p:nvPicPr>
        <p:blipFill rotWithShape="1">
          <a:blip r:embed="rId4" cstate="print"/>
          <a:srcRect r="16502" b="11824"/>
          <a:stretch/>
        </p:blipFill>
        <p:spPr>
          <a:xfrm>
            <a:off x="3613291" y="1412776"/>
            <a:ext cx="2205374" cy="3800932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0" name="Объект 4"/>
          <p:cNvPicPr>
            <a:picLocks noChangeAspect="1"/>
          </p:cNvPicPr>
          <p:nvPr/>
        </p:nvPicPr>
        <p:blipFill rotWithShape="1">
          <a:blip r:embed="rId5" cstate="print"/>
          <a:srcRect b="3128"/>
          <a:stretch/>
        </p:blipFill>
        <p:spPr>
          <a:xfrm>
            <a:off x="5380419" y="2276872"/>
            <a:ext cx="2400636" cy="3703796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11" name="Объект 4"/>
          <p:cNvPicPr>
            <a:picLocks noChangeAspect="1"/>
          </p:cNvPicPr>
          <p:nvPr/>
        </p:nvPicPr>
        <p:blipFill rotWithShape="1">
          <a:blip r:embed="rId6" cstate="print"/>
          <a:srcRect t="1570" r="11976" b="13570"/>
          <a:stretch/>
        </p:blipFill>
        <p:spPr>
          <a:xfrm>
            <a:off x="7272816" y="1340768"/>
            <a:ext cx="2022601" cy="3531579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3"/>
            <a:ext cx="8640960" cy="936103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ПОБЕДИТЕЛИ</a:t>
            </a:r>
            <a:endParaRPr lang="ru-RU" sz="48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01000" cy="1124744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FEC95E"/>
                </a:solidFill>
                <a:latin typeface="Arial Black" panose="020B0A04020102020204" pitchFamily="34" charset="0"/>
              </a:rPr>
              <a:t>Лучшее историко-документальное издание</a:t>
            </a:r>
            <a:endParaRPr lang="ru-RU" sz="3000" dirty="0">
              <a:solidFill>
                <a:srgbClr val="FEC95E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t="2716" r="32787" b="22600"/>
          <a:stretch/>
        </p:blipFill>
        <p:spPr>
          <a:xfrm>
            <a:off x="611560" y="1412776"/>
            <a:ext cx="3312368" cy="488574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1484784"/>
            <a:ext cx="4429726" cy="495259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Гузенков, Сергей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Васильевич.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Судоходство </a:t>
            </a:r>
            <a:r>
              <a:rPr lang="ru-RU" sz="2200" b="1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Байкале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(60-е </a:t>
            </a:r>
            <a:r>
              <a:rPr lang="ru-RU" sz="2200" b="1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гг. </a:t>
            </a:r>
            <a:r>
              <a:rPr lang="en-US" sz="2200" b="1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XIX </a:t>
            </a:r>
            <a:r>
              <a:rPr lang="ru-RU" sz="2200" b="1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в. – 1917 г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.)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Иркутск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2015. – 154 с.  </a:t>
            </a:r>
          </a:p>
          <a:p>
            <a:pPr marL="0" indent="0">
              <a:buNone/>
            </a:pPr>
            <a:endParaRPr lang="ru-RU" sz="2200" dirty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свещены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основные этапы развития судоходства на Байкале. Дана характеристика байкальской сплавной флотилии, анализируется роль государства и частных предпринимателей в развитии пароходства.</a:t>
            </a: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1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0"/>
            <a:ext cx="9108504" cy="1340768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историко-документальное издание</a:t>
            </a:r>
            <a:endParaRPr lang="ru-RU" sz="3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r="2084" b="10863"/>
          <a:stretch/>
        </p:blipFill>
        <p:spPr>
          <a:xfrm>
            <a:off x="467544" y="1484784"/>
            <a:ext cx="3384376" cy="468052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374455"/>
            <a:ext cx="4573172" cy="51125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Медведев, Сергей Иванович. 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Иркутск и Иркутяне. Город и его жители на фотографиях и открытках, 1850–1920.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 Иркутск, 2015. – 527 с.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Книга-альбом об Иркутске, каким он был 100 лет назад. В альбоме представлены фотографии, выполненные иркутскими фотографами в 1860–1920 гг. Представлены портретные и групповые фотографии, фотографии с видами города, почтовые открытки.</a:t>
            </a:r>
          </a:p>
          <a:p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18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7969"/>
            <a:ext cx="9144000" cy="1080120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историко-документальное издание</a:t>
            </a:r>
            <a:endParaRPr lang="ru-RU" sz="3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239" t="-15214" r="18051" b="15214"/>
          <a:stretch/>
        </p:blipFill>
        <p:spPr>
          <a:xfrm>
            <a:off x="258395" y="1268089"/>
            <a:ext cx="3744416" cy="392371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325413" y="1340768"/>
            <a:ext cx="4468960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Горощёнова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Ольга Анатольевна.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 навигацкой школы к техническому университету (1754–2015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). – Иркутск : ИРНИТУ, 2015. – 241 с.  </a:t>
            </a:r>
          </a:p>
          <a:p>
            <a:pPr marL="0" indent="0">
              <a:buNone/>
            </a:pPr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Освещены основные аспекты становления, формирования и развития технического образования в Восточной Сибири, начиная от школы навигации и заканчивая Иркутским национальным исследовательским техническим университетом.</a:t>
            </a:r>
          </a:p>
          <a:p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2200" b="1" dirty="0" smtClean="0">
              <a:solidFill>
                <a:schemeClr val="bg1"/>
              </a:solidFill>
              <a:latin typeface="Cambria" panose="02040503050406030204" pitchFamily="18" charset="0"/>
            </a:endParaRPr>
          </a:p>
          <a:p>
            <a:endParaRPr lang="ru-RU" sz="2200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историко-документальное издание</a:t>
            </a:r>
            <a:endParaRPr lang="ru-RU" sz="3000" b="1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lum bright="40000" contrast="40000"/>
          </a:blip>
          <a:srcRect r="9734" b="12842"/>
          <a:stretch/>
        </p:blipFill>
        <p:spPr>
          <a:xfrm>
            <a:off x="467544" y="1484784"/>
            <a:ext cx="3589615" cy="4522254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Текст 2"/>
          <p:cNvSpPr>
            <a:spLocks noGrp="1"/>
          </p:cNvSpPr>
          <p:nvPr>
            <p:ph sz="half" idx="2"/>
          </p:nvPr>
        </p:nvSpPr>
        <p:spPr>
          <a:xfrm>
            <a:off x="4355976" y="1412776"/>
            <a:ext cx="4464496" cy="50405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 err="1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Ходий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Владимир Васильевич. 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Время строкой ТАСС. Летопись Иркутской области, 1981–2011 годы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Москва ; Иркутск : Оттиск, 2015. – 591 с.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Отражены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все основные события последних десятилетий, происходившие в политической,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экономической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, социальной, научной и культурной жизни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Иркутска и других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городов и </a:t>
            </a:r>
            <a:r>
              <a:rPr lang="ru-RU" sz="22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районов Прибайкалья.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56792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историко-документальное издание </a:t>
            </a:r>
            <a:b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ПОБЕДИТЕЛЬ</a:t>
            </a:r>
            <a:endParaRPr lang="ru-RU" sz="3000" b="1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r="30000" b="20106"/>
          <a:stretch/>
        </p:blipFill>
        <p:spPr>
          <a:xfrm>
            <a:off x="467544" y="1714488"/>
            <a:ext cx="3024336" cy="439248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95936" y="1714488"/>
            <a:ext cx="5005220" cy="48108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Гаращенко, Алексей Николаевич,      Иванов, Александр Александрович. </a:t>
            </a:r>
          </a:p>
          <a:p>
            <a:pPr marL="0" indent="0">
              <a:buNone/>
            </a:pP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История Иркутска </a:t>
            </a:r>
            <a:r>
              <a:rPr lang="en-US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 XVII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</a:t>
            </a:r>
            <a:r>
              <a:rPr lang="en-US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XIX </a:t>
            </a:r>
            <a:r>
              <a:rPr lang="ru-RU" sz="22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вв. –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Иркутск : Земля Иркутская, 2015. – 543 с. </a:t>
            </a:r>
          </a:p>
          <a:p>
            <a:pPr marL="0" indent="0">
              <a:buNone/>
            </a:pPr>
            <a:endParaRPr lang="ru-RU" sz="22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Хрестоматия посвящена истории Иркутска. Содержит документальные свидетельства 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XVII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–</a:t>
            </a:r>
            <a:r>
              <a:rPr lang="en-US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XIX </a:t>
            </a:r>
            <a:r>
              <a:rPr lang="ru-RU" sz="22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веков. </a:t>
            </a:r>
            <a:endParaRPr lang="ru-RU" sz="2200" dirty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95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964488" cy="936104"/>
          </a:xfrm>
        </p:spPr>
        <p:txBody>
          <a:bodyPr>
            <a:noAutofit/>
          </a:bodyPr>
          <a:lstStyle/>
          <a:p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Лучшее издание </a:t>
            </a:r>
            <a:b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</a:br>
            <a:r>
              <a:rPr lang="ru-RU" sz="3000" b="1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о Великой Отечественной  войне</a:t>
            </a:r>
            <a:endParaRPr lang="ru-RU" sz="30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t="527" r="1878" b="6309"/>
          <a:stretch/>
        </p:blipFill>
        <p:spPr>
          <a:xfrm>
            <a:off x="323528" y="1556792"/>
            <a:ext cx="3600400" cy="424031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56102" y="1385392"/>
            <a:ext cx="4896544" cy="547260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Ануфриев, Александр Валерьевич,                            Иванов, Александр Александрович, Петрушин, Юрий Александрович,                 Кузнецов, Сергей Ильич. 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Иркутяне – Герои Советского Союза, Герои России, полные кавалеры ордена Славы</a:t>
            </a:r>
            <a:r>
              <a:rPr lang="ru-RU" sz="24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. – Иркутск : Оттиск, 2015. – </a:t>
            </a:r>
            <a:r>
              <a:rPr lang="ru-RU" sz="2400" dirty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256 </a:t>
            </a:r>
            <a:r>
              <a:rPr lang="ru-RU" sz="24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с.</a:t>
            </a:r>
          </a:p>
          <a:p>
            <a:pPr marL="0" indent="0">
              <a:buNone/>
            </a:pPr>
            <a:endParaRPr lang="ru-RU" sz="2400" dirty="0" smtClean="0">
              <a:solidFill>
                <a:schemeClr val="bg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bg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В издание включены дополненные и уточненные биографии иркутских Героев Советского Союза, Героев России и полных кавалеров ордена Славы.</a:t>
            </a:r>
            <a:endParaRPr lang="ru-RU" sz="1800" b="1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3700</TotalTime>
  <Words>1667</Words>
  <Application>Microsoft Office PowerPoint</Application>
  <PresentationFormat>Экран (4:3)</PresentationFormat>
  <Paragraphs>173</Paragraphs>
  <Slides>32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9" baseType="lpstr">
      <vt:lpstr>Arial</vt:lpstr>
      <vt:lpstr>Arial Black</vt:lpstr>
      <vt:lpstr>Calibri</vt:lpstr>
      <vt:lpstr>Cambria</vt:lpstr>
      <vt:lpstr>Constantia</vt:lpstr>
      <vt:lpstr>Times New Roman</vt:lpstr>
      <vt:lpstr>Тема Office</vt:lpstr>
      <vt:lpstr>Презентация PowerPoint</vt:lpstr>
      <vt:lpstr>НОМИНАЦИИ</vt:lpstr>
      <vt:lpstr>Лучшее историко-документальное издание</vt:lpstr>
      <vt:lpstr>Лучшее историко-документальное издание</vt:lpstr>
      <vt:lpstr>Лучшее историко-документальное издание</vt:lpstr>
      <vt:lpstr>Лучшее историко-документальное издание</vt:lpstr>
      <vt:lpstr>Лучшее историко-документальное издание</vt:lpstr>
      <vt:lpstr>Лучшее историко-документальное издание  ПОБЕДИТЕЛЬ</vt:lpstr>
      <vt:lpstr>Лучшее издание  о Великой Отечественной  войне</vt:lpstr>
      <vt:lpstr>Лучшее издание                                                                        о Великой Отечественной  войне</vt:lpstr>
      <vt:lpstr>Лучшее издание  о Великой Отечественной  войне</vt:lpstr>
      <vt:lpstr>Лучшее издание  о Великой Отечественной  войне</vt:lpstr>
      <vt:lpstr>Лучшее издание  о Великой Отечественной  войне</vt:lpstr>
      <vt:lpstr>Лучшее издание  о Великой Отечественной  войне                    ПОБЕДИТЕЛЬ</vt:lpstr>
      <vt:lpstr>Лучшее издание об искусстве</vt:lpstr>
      <vt:lpstr>Лучшее издание об искусстве</vt:lpstr>
      <vt:lpstr>Лучшее издание об искусстве</vt:lpstr>
      <vt:lpstr>Лучшее издание об искусстве</vt:lpstr>
      <vt:lpstr>Лучшее издание об искусстве  ПОБЕДИТЕЛЬ</vt:lpstr>
      <vt:lpstr>Лучшее литературно-художественное издание</vt:lpstr>
      <vt:lpstr>Лучшее литературно-художественное издание</vt:lpstr>
      <vt:lpstr>Лучшее литературно-художественное издание</vt:lpstr>
      <vt:lpstr>Лучшее литературно-художественное издание</vt:lpstr>
      <vt:lpstr>Лучшее литературно-художественное издание</vt:lpstr>
      <vt:lpstr>Лучшее литературно-художественное издание ПОБЕДИТЕЛЬ</vt:lpstr>
      <vt:lpstr>Лучшее издание для детей и юношества </vt:lpstr>
      <vt:lpstr>Лучшее издание для детей и юношества</vt:lpstr>
      <vt:lpstr>Лучшее издание для детей и юношества</vt:lpstr>
      <vt:lpstr>Лучшее издание для детей и юношества</vt:lpstr>
      <vt:lpstr>Лучшее издание для детей и юношества</vt:lpstr>
      <vt:lpstr>Лучшее издание для детей и юношества ПОБЕДИТЕЛЬ</vt:lpstr>
      <vt:lpstr>ПОБЕДИТЕЛИ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книга года 2015</dc:title>
  <dc:creator>Наумочкина Мария Михайловна</dc:creator>
  <cp:lastModifiedBy>Побокова Светлана Андреевна</cp:lastModifiedBy>
  <cp:revision>458</cp:revision>
  <dcterms:created xsi:type="dcterms:W3CDTF">2013-11-11T00:20:15Z</dcterms:created>
  <dcterms:modified xsi:type="dcterms:W3CDTF">2016-12-27T01:34:31Z</dcterms:modified>
</cp:coreProperties>
</file>