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8" r:id="rId2"/>
    <p:sldId id="270" r:id="rId3"/>
    <p:sldId id="281" r:id="rId4"/>
    <p:sldId id="274" r:id="rId5"/>
    <p:sldId id="276" r:id="rId6"/>
    <p:sldId id="277" r:id="rId7"/>
    <p:sldId id="278" r:id="rId8"/>
    <p:sldId id="275" r:id="rId9"/>
    <p:sldId id="279" r:id="rId10"/>
    <p:sldId id="280" r:id="rId11"/>
    <p:sldId id="282" r:id="rId12"/>
    <p:sldId id="283" r:id="rId13"/>
    <p:sldId id="284" r:id="rId14"/>
    <p:sldId id="286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07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FE9BE-574F-4C7B-961E-1CAC849042B7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291D2-ED09-426B-B5E1-B01333DFC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14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A0905B-D568-4DBE-AB7A-326036D3D608}" type="slidenum">
              <a:rPr lang="ru-RU" altLang="ru-RU" smtClean="0"/>
              <a:pPr eaLnBrk="1" hangingPunct="1"/>
              <a:t>14</a:t>
            </a:fld>
            <a:endParaRPr lang="ru-RU" alt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/>
              <a:t>Детям дается распечатки задания, потом можно легко проверить с помощью этого слайда.</a:t>
            </a:r>
          </a:p>
        </p:txBody>
      </p:sp>
    </p:spTree>
    <p:extLst>
      <p:ext uri="{BB962C8B-B14F-4D97-AF65-F5344CB8AC3E}">
        <p14:creationId xmlns:p14="http://schemas.microsoft.com/office/powerpoint/2010/main" val="225139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27D76CF-74A0-41E7-A036-557D04CE66F4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EA6C4F7-38A8-49ED-9D45-8B0B984FBA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УЗИ желудка: подробно о его методе диагностики Гастрит: профилактика и леч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40768"/>
            <a:ext cx="396044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98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474" y="2204864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Переваривание пищи в тонкой кишке завершается примерно за 4 часа.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4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Из тонкого кишечника пища поступает в толстую кишку. </a:t>
            </a:r>
            <a:endParaRPr lang="ru-RU" sz="2400" i="1" dirty="0"/>
          </a:p>
        </p:txBody>
      </p:sp>
      <p:pic>
        <p:nvPicPr>
          <p:cNvPr id="20483" name="Picture 3" descr="Блог &quot;Прикол&quot;. Сегодня я об настоящих людоедах и об двойных стандартах в политике на их примере.. , Блог пользователя Прик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63" y="1725614"/>
            <a:ext cx="3499573" cy="262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951269"/>
            <a:ext cx="57961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Ее длина примерно 1,5-2 м и диаметр 4-8 см.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663177"/>
            <a:ext cx="3376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ворсинки отсутствуют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36546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Заканчивается прямая кишка анальным отверстием.</a:t>
            </a:r>
            <a:endParaRPr lang="ru-RU" sz="2400" dirty="0"/>
          </a:p>
        </p:txBody>
      </p:sp>
      <p:pic>
        <p:nvPicPr>
          <p:cNvPr id="20485" name="Picture 5" descr="Комментарии: Синдром раздраженной толстой кишки BeautyIn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45546"/>
            <a:ext cx="3041501" cy="304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726160" y="205924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ободочная кишка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6531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Начальный отдел толстого кишечника — </a:t>
            </a:r>
            <a:r>
              <a:rPr kumimoji="0" lang="ru-RU" alt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мешковидная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слепая кишка с небольшим червеобразным отростком — аппендиксом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347864" y="4509120"/>
            <a:ext cx="151216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716016" y="4941168"/>
            <a:ext cx="539552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6012160" y="5622632"/>
            <a:ext cx="648072" cy="4043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122546" y="4350295"/>
            <a:ext cx="2021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i="1" dirty="0"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игмовидная кишка</a:t>
            </a:r>
            <a:endParaRPr lang="ru-RU" sz="2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5876726" y="2492896"/>
            <a:ext cx="369206" cy="75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948264" y="5268399"/>
            <a:ext cx="2030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прямая кишки</a:t>
            </a:r>
            <a:endParaRPr lang="ru-RU" sz="24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6660232" y="4811960"/>
            <a:ext cx="1368152" cy="129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5876726" y="5157192"/>
            <a:ext cx="92752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34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9" grpId="0"/>
      <p:bldP spid="8" grpId="0"/>
      <p:bldP spid="20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78904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Через слизистую оболочку толстой кишки интенсивно всасывается вода, минеральные соли. Специализированные микроорганизмы кишечника расщепляют целлюлозную клеточную стенку растительной пищи, а также остатки непереваренных белков.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412776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Железы толстого кишечника выделяют мало ферментов, но много слизи (смазка, для передвижения непереваренных остатков).</a:t>
            </a:r>
            <a:endParaRPr lang="ru-RU" sz="2400" dirty="0"/>
          </a:p>
        </p:txBody>
      </p:sp>
      <p:pic>
        <p:nvPicPr>
          <p:cNvPr id="4" name="Picture 3" descr="Блог &quot;Прикол&quot;. Сегодня я об настоящих людоедах и об двойных стандартах в политике на их примере.. , Блог пользователя Прикол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4" t="7627" b="20585"/>
          <a:stretch/>
        </p:blipFill>
        <p:spPr bwMode="auto">
          <a:xfrm>
            <a:off x="539552" y="1052736"/>
            <a:ext cx="2776401" cy="254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7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628800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/>
              <a:t>Домашнее задание</a:t>
            </a:r>
            <a:r>
              <a:rPr lang="ru-RU" sz="4000" i="1" dirty="0"/>
              <a:t>: </a:t>
            </a:r>
            <a:endParaRPr lang="ru-RU" sz="4000" i="1" dirty="0" smtClean="0"/>
          </a:p>
          <a:p>
            <a:r>
              <a:rPr lang="ru-RU" sz="4000" i="1" dirty="0" smtClean="0"/>
              <a:t>§35-37, повторить § 33-34, 38.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8852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6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650" y="285750"/>
            <a:ext cx="2298700" cy="628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3" descr="36_34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7316788" cy="652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61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42900"/>
            <a:ext cx="82296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+mn-lt"/>
              </a:rPr>
              <a:t>Контур какого органа изображен на этом рисунке?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6388" name="Picture 4" descr="a_n_03_01_serce_al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844675"/>
            <a:ext cx="14398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8600" y="914400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>
                <a:cs typeface="Times New Roman" pitchFamily="18" charset="0"/>
              </a:rPr>
              <a:t>  </a:t>
            </a:r>
            <a:endParaRPr lang="ru-RU" altLang="ru-RU"/>
          </a:p>
        </p:txBody>
      </p:sp>
      <p:pic>
        <p:nvPicPr>
          <p:cNvPr id="16390" name="Picture 6" descr="a_n_06_03_j_cienkie_al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989138"/>
            <a:ext cx="22336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28600" y="208597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>
                <a:cs typeface="Times New Roman" pitchFamily="18" charset="0"/>
              </a:rPr>
              <a:t>  </a:t>
            </a:r>
            <a:endParaRPr lang="ru-RU" altLang="ru-RU"/>
          </a:p>
        </p:txBody>
      </p:sp>
      <p:pic>
        <p:nvPicPr>
          <p:cNvPr id="16392" name="Picture 8" descr="a_n_06_04_j_grubego_al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230346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28600" y="3257550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>
                <a:cs typeface="Times New Roman" pitchFamily="18" charset="0"/>
              </a:rPr>
              <a:t>  </a:t>
            </a:r>
            <a:endParaRPr lang="ru-RU" altLang="ru-RU"/>
          </a:p>
        </p:txBody>
      </p:sp>
      <p:pic>
        <p:nvPicPr>
          <p:cNvPr id="16394" name="Picture 10" descr="a_n_06_01_zoladek_al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49725"/>
            <a:ext cx="24479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28600" y="442912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>
                <a:cs typeface="Times New Roman" pitchFamily="18" charset="0"/>
              </a:rPr>
              <a:t>  </a:t>
            </a:r>
            <a:endParaRPr lang="ru-RU" altLang="ru-RU"/>
          </a:p>
        </p:txBody>
      </p:sp>
      <p:pic>
        <p:nvPicPr>
          <p:cNvPr id="16396" name="Picture 12" descr="a_n_06_02_watroba_al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508500"/>
            <a:ext cx="23764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3" name="Picture 13" descr="a_n_06_03_j_cienki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2209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4" name="Picture 14" descr="a_n_03_01_serc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14668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5" name="Picture 15" descr="a_n_06_04_j_grube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2860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6" name="Picture 16" descr="a_n_06_01_zoladek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14800"/>
            <a:ext cx="2438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7" name="Picture 17" descr="a_n_06_02_watrob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438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70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332656"/>
            <a:ext cx="885698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Из желудка пищевая кашица небольшими порциями поступает в 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тонкий кишечник,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имеющий три отдела: двенадцатиперстную, тощую и подвздошную кишки общей длиной 5-7 м.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2293" name="Picture 5" descr="Тонкая ки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72243"/>
            <a:ext cx="4536504" cy="446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2080" y="1972243"/>
            <a:ext cx="1872208" cy="736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905908" y="1935502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Подвздошная кишка</a:t>
            </a:r>
            <a:endParaRPr lang="ru-RU" sz="24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79664" y="2021191"/>
            <a:ext cx="2324383" cy="553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27785" y="5733257"/>
            <a:ext cx="1512168" cy="677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48073" y="1901558"/>
            <a:ext cx="3491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/>
              <a:t>Двенадцатиперстная кишка</a:t>
            </a:r>
            <a:endParaRPr lang="ru-RU" sz="2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58543" y="5986825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Тощая кишка</a:t>
            </a:r>
            <a:endParaRPr lang="ru-RU" sz="2400" b="1" i="1" dirty="0"/>
          </a:p>
        </p:txBody>
      </p:sp>
      <p:cxnSp>
        <p:nvCxnSpPr>
          <p:cNvPr id="8" name="Прямая со стрелкой 7"/>
          <p:cNvCxnSpPr>
            <a:stCxn id="11" idx="3"/>
          </p:cNvCxnSpPr>
          <p:nvPr/>
        </p:nvCxnSpPr>
        <p:spPr>
          <a:xfrm>
            <a:off x="4139953" y="2317057"/>
            <a:ext cx="611559" cy="2571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580112" y="2445626"/>
            <a:ext cx="144016" cy="11993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4139953" y="5229200"/>
            <a:ext cx="144015" cy="843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80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756" y="341557"/>
            <a:ext cx="9054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Слизистая оболочка тонкой кишки имеет выпячивания - 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ворсинки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высотой около 0,5-1,2 мм и количеством от 18 до 40 на 1 м2. </a:t>
            </a:r>
            <a:endParaRPr lang="ru-RU" sz="2400" dirty="0"/>
          </a:p>
        </p:txBody>
      </p:sp>
      <p:pic>
        <p:nvPicPr>
          <p:cNvPr id="19460" name="Picture 4" descr="строение кишечника схема - Сх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17" y="1318487"/>
            <a:ext cx="2996633" cy="276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28293" y="1405320"/>
            <a:ext cx="551570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каждую ворсинку входят 1-2 артериолы, распадающиеся там на капиллярные сети. В соединительнотканной основе ворсинки имеются отдельные гладкомышечные волокна, благодаря которым ворсинка способна сокращаться.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" y="5649932"/>
            <a:ext cx="9160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Ферменты </a:t>
            </a:r>
            <a:r>
              <a:rPr lang="ru-RU" sz="2400" i="1" dirty="0"/>
              <a:t>постоянно разрушают клетки слизистой оболочки кишки, поэтому в ней происходит самое быстрое деление клеток. Они обновляются каждые 3 дня.</a:t>
            </a:r>
            <a:endParaRPr lang="ru-RU" sz="2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1512" y="4082976"/>
            <a:ext cx="914399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слизистой оболочке тонкого кишечника расположены многочисленные железы, вырабатывающие ежесуточно до 2 л кишечного сока - непрозрачной вязкой жидкости. В составе кишечного сока более 20 ферментов.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425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Двенадцатиперстная ки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924050"/>
            <a:ext cx="543877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29876" y="5293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i="1" dirty="0"/>
              <a:t>Поступление пищи в двенадцатиперстную кишку дозирует привратник.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412776"/>
            <a:ext cx="3563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Как только содержимое пищи за ним приобретает кислую среду, привратник закрывает вход в кишечник. </a:t>
            </a:r>
            <a:endParaRPr lang="ru-RU" sz="2400" i="1" dirty="0" smtClean="0"/>
          </a:p>
          <a:p>
            <a:pPr algn="ctr"/>
            <a:endParaRPr lang="ru-RU" sz="2400" i="1" dirty="0"/>
          </a:p>
          <a:p>
            <a:pPr algn="ctr"/>
            <a:r>
              <a:rPr lang="ru-RU" sz="2400" i="1" dirty="0" smtClean="0"/>
              <a:t>Постепенно </a:t>
            </a:r>
            <a:r>
              <a:rPr lang="ru-RU" sz="2400" i="1" dirty="0"/>
              <a:t>среда становится щелочной и сфинктер привратника снова открывается.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758226"/>
            <a:ext cx="1545169" cy="928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494935" y="4764535"/>
            <a:ext cx="411377" cy="3600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80893" y="4869159"/>
            <a:ext cx="822755" cy="1065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108520" y="4869159"/>
            <a:ext cx="206506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длиной 25-30 см и диаметром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 3-5 см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cs typeface="Arial" pitchFamily="34" charset="0"/>
              </a:rPr>
              <a:t> 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flipH="1">
            <a:off x="1700623" y="3490268"/>
            <a:ext cx="205689" cy="14542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337" name="Прямая со стрелкой 14336"/>
          <p:cNvCxnSpPr/>
          <p:nvPr/>
        </p:nvCxnSpPr>
        <p:spPr>
          <a:xfrm flipH="1" flipV="1">
            <a:off x="1700623" y="5229200"/>
            <a:ext cx="927161" cy="147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339" name="Прямоугольник 14338"/>
          <p:cNvSpPr/>
          <p:nvPr/>
        </p:nvSpPr>
        <p:spPr>
          <a:xfrm>
            <a:off x="3131840" y="2209501"/>
            <a:ext cx="129614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569443" y="3238240"/>
            <a:ext cx="732433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87587" y="5150006"/>
            <a:ext cx="1165043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1803" y="3192096"/>
            <a:ext cx="842209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4481" y="4138997"/>
            <a:ext cx="917789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0" name="TextBox 14339"/>
          <p:cNvSpPr txBox="1"/>
          <p:nvPr/>
        </p:nvSpPr>
        <p:spPr>
          <a:xfrm>
            <a:off x="1160563" y="3028017"/>
            <a:ext cx="1491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Печень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86090" y="4967590"/>
            <a:ext cx="2689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Поджелудочная железа</a:t>
            </a:r>
            <a:endParaRPr lang="ru-RU" sz="2800" dirty="0"/>
          </a:p>
        </p:txBody>
      </p:sp>
      <p:sp>
        <p:nvSpPr>
          <p:cNvPr id="14341" name="Прямоугольник 14340"/>
          <p:cNvSpPr/>
          <p:nvPr/>
        </p:nvSpPr>
        <p:spPr>
          <a:xfrm>
            <a:off x="2483768" y="6453336"/>
            <a:ext cx="1656184" cy="40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ОМПЬЮТЕРНЫЕ ВЕСТИ Пульс цифрового мир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4248831"/>
            <a:ext cx="3816424" cy="25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51520" y="332656"/>
            <a:ext cx="864096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Печень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- самая крупная железа человеческого организма массой до 2 кг.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5366" name="Picture 6" descr="Профилактика заболеваний печен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46"/>
          <a:stretch/>
        </p:blipFill>
        <p:spPr bwMode="auto">
          <a:xfrm>
            <a:off x="279470" y="880187"/>
            <a:ext cx="3781425" cy="324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88918" y="1163653"/>
            <a:ext cx="49595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Она расположена в брюшной полости справа непосредственно под диафрагмой.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56094" y="2044005"/>
            <a:ext cx="52804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i="1" dirty="0" smtClean="0">
                <a:ea typeface="Times New Roman" pitchFamily="18" charset="0"/>
                <a:cs typeface="Arial" pitchFamily="34" charset="0"/>
              </a:rPr>
              <a:t>Печень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состоит из четырех неравных долей. Ее верхняя сторона выпуклая, нижняя - слегка вогнутая.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4528" y="3107346"/>
            <a:ext cx="51061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центре нижней поверхности находятся ворота печени - место прохождения крупных кровеносных сосудов.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6501360"/>
            <a:ext cx="2376264" cy="254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8" name="Picture 8" descr="ИЗБРАННЫЕ СТАТЬИ - vedago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54" y="4219562"/>
            <a:ext cx="3143797" cy="240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29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39583" y="362914"/>
            <a:ext cx="85689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i="1" dirty="0">
                <a:ea typeface="Times New Roman" pitchFamily="18" charset="0"/>
                <a:cs typeface="Arial" pitchFamily="34" charset="0"/>
              </a:rPr>
              <a:t>Ж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елчный пузырь — резервуар объемом 40—70 мл.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Picture 2" descr="КОМПЬЮТЕРНЫЕ ВЕСТИ Пульс цифрового мир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9583" y="1052736"/>
            <a:ext cx="3816424" cy="25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3284984"/>
            <a:ext cx="2232248" cy="280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56006" y="1052736"/>
            <a:ext cx="49879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Желчь</a:t>
            </a:r>
            <a:r>
              <a:rPr lang="ru-RU" sz="2000" i="1" dirty="0"/>
              <a:t> — густоватая жидкость золотисто-желтого цвета. В ее состав входят желчные кислоты и пигменты (главным образом продукты распада гемоглобина), холестерин, минеральные соли.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2849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/>
              <a:t>Процесс образования желчи </a:t>
            </a:r>
            <a:r>
              <a:rPr lang="ru-RU" i="1" dirty="0" smtClean="0"/>
              <a:t>непрерывен, а </a:t>
            </a:r>
            <a:r>
              <a:rPr lang="ru-RU" i="1" dirty="0" err="1" smtClean="0"/>
              <a:t>желчевыведение</a:t>
            </a:r>
            <a:r>
              <a:rPr lang="ru-RU" i="1" dirty="0" smtClean="0"/>
              <a:t> в полость двенадцатиперстной кишки происходит периодически и связано в основном с приемом пищи. Часть желчи скапливается в желчном пузыре, откуда ее запасы выделяются в кишечник при усиленном пищеварений.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060" y="3581901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/>
              <a:t>Основные функции желчи следующие: </a:t>
            </a:r>
            <a:r>
              <a:rPr lang="ru-RU" i="1" dirty="0" smtClean="0"/>
              <a:t>перевод жиров в </a:t>
            </a:r>
            <a:r>
              <a:rPr lang="ru-RU" i="1" dirty="0" err="1" smtClean="0"/>
              <a:t>эмульгированное</a:t>
            </a:r>
            <a:r>
              <a:rPr lang="ru-RU" i="1" dirty="0" smtClean="0"/>
              <a:t> состояние, создание щелочной среды в тонком кишечнике, усиление активности всех пищеварительных ферментов и в особенности липазы, активирование процесса всасывания продуктов расщепления жира и </a:t>
            </a:r>
            <a:r>
              <a:rPr lang="ru-RU" i="1" u="sng" dirty="0" smtClean="0"/>
              <a:t>витамина К,</a:t>
            </a:r>
            <a:r>
              <a:rPr lang="ru-RU" i="1" dirty="0" smtClean="0"/>
              <a:t> вырабатываемого бактериями толстого отдела кишечника, усиление перистальтических движений кишечника.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70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08520" y="548680"/>
            <a:ext cx="9433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В изгибе двенадцатиперстной кишки располагается </a:t>
            </a:r>
            <a:r>
              <a:rPr lang="ru-RU" sz="2400" b="1" i="1" dirty="0"/>
              <a:t>поджелудочная железа.</a:t>
            </a:r>
            <a:endParaRPr lang="ru-RU" sz="2400" dirty="0"/>
          </a:p>
        </p:txBody>
      </p:sp>
      <p:pic>
        <p:nvPicPr>
          <p:cNvPr id="18434" name="Picture 2" descr="Алкоголь и поджелудочная железа : Мотивация-Здоровье-Спо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48" y="1402838"/>
            <a:ext cx="8385511" cy="413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5655987"/>
            <a:ext cx="2918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/>
              <a:t>В железе </a:t>
            </a:r>
            <a:r>
              <a:rPr lang="ru-RU" sz="2400" i="1" dirty="0" smtClean="0"/>
              <a:t>различают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7452320" y="2895956"/>
            <a:ext cx="1008112" cy="40063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499992" y="3614457"/>
            <a:ext cx="1008112" cy="40063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652120" y="3213821"/>
            <a:ext cx="1008112" cy="40063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5655986"/>
            <a:ext cx="1001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хвост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31460" y="5655987"/>
            <a:ext cx="860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тело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69563" y="5655987"/>
            <a:ext cx="118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головку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 animBg="1"/>
      <p:bldP spid="24" grpId="0" animBg="1"/>
      <p:bldP spid="7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Алкоголь и поджелудочная железа : Мотивация-Здоровье-Спо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48" y="1402838"/>
            <a:ext cx="8385511" cy="413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6456" y="404664"/>
            <a:ext cx="8385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Вдоль железы проходит общий проток, по которому поджелудочный сок, имеющий щелочную реакцию, выделяется в полость двенадцатиперстной кишки.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688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4580" y="404664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В соке содержится полный набор ферментов, способных расщепить все виды сложных питательных веществ (биополимеров) до мономеров.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i="1" dirty="0" smtClean="0"/>
              <a:t>трипсин </a:t>
            </a:r>
            <a:r>
              <a:rPr lang="ru-RU" sz="2400" i="1" dirty="0"/>
              <a:t>- заканчивает начатое еще в желудке расщепление белков до аминокислот. </a:t>
            </a:r>
            <a:endParaRPr lang="ru-RU" sz="2400" i="1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i="1" dirty="0"/>
              <a:t>п</a:t>
            </a:r>
            <a:r>
              <a:rPr lang="ru-RU" sz="2400" i="1" dirty="0" smtClean="0"/>
              <a:t>оджелудочная </a:t>
            </a:r>
            <a:r>
              <a:rPr lang="ru-RU" sz="2400" i="1" dirty="0"/>
              <a:t>липаза расщепляет </a:t>
            </a:r>
            <a:r>
              <a:rPr lang="ru-RU" sz="2400" i="1" dirty="0" err="1"/>
              <a:t>эмульгированные</a:t>
            </a:r>
            <a:r>
              <a:rPr lang="ru-RU" sz="2400" i="1" dirty="0"/>
              <a:t> желчью жиры до конечных продуктов всасывания - глицерина и жирных кислот. Она наиболее активна в присутствии желчи. </a:t>
            </a:r>
            <a:endParaRPr lang="ru-RU" sz="2400" i="1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i="1" dirty="0"/>
              <a:t>п</a:t>
            </a:r>
            <a:r>
              <a:rPr lang="ru-RU" sz="2400" i="1" dirty="0" smtClean="0"/>
              <a:t>оджелудочная </a:t>
            </a:r>
            <a:r>
              <a:rPr lang="ru-RU" sz="2400" i="1" dirty="0"/>
              <a:t>амилаза осуществляет гидролиз сложных углеводов до дисахаридов, </a:t>
            </a:r>
            <a:endParaRPr lang="ru-RU" sz="2400" i="1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i="1" dirty="0" err="1" smtClean="0"/>
              <a:t>мальтаза</a:t>
            </a:r>
            <a:r>
              <a:rPr lang="ru-RU" sz="2400" i="1" dirty="0" smtClean="0"/>
              <a:t> </a:t>
            </a:r>
            <a:r>
              <a:rPr lang="ru-RU" sz="2400" i="1" dirty="0"/>
              <a:t>- до моносахаридов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038716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Ферменты поджелудочной железы сохраняют свою активность в щелочной среде при температуре тела человека!!!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6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449</TotalTime>
  <Words>529</Words>
  <Application>Microsoft Office PowerPoint</Application>
  <PresentationFormat>Экран (4:3)</PresentationFormat>
  <Paragraphs>57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Impact</vt:lpstr>
      <vt:lpstr>Times New Roman</vt:lpstr>
      <vt:lpstr>Wingdings</vt:lpstr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Контур какого органа изображен на этом рисунке?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admin</cp:lastModifiedBy>
  <cp:revision>30</cp:revision>
  <dcterms:created xsi:type="dcterms:W3CDTF">2015-02-15T10:11:55Z</dcterms:created>
  <dcterms:modified xsi:type="dcterms:W3CDTF">2015-06-22T09:55:57Z</dcterms:modified>
</cp:coreProperties>
</file>