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media/media1.mp4" ContentType="video/unknown"/>
  <Override PartName="/ppt/media/media2.mp4" ContentType="video/unknown"/>
  <Override PartName="/ppt/media/media3.mp4" ContentType="video/unknown"/>
  <Override PartName="/ppt/media/image2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4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000000"/>
              </a:solidFill>
              <a:prstDash val="solid"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prstDash val="solid"/>
              <a:miter lim="400000"/>
            </a:ln>
          </a:insideH>
          <a:insideV>
            <a:ln w="3175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/Relationships>
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Sheet1.xlsx"/></Relationships>

</file>

<file path=ppt/charts/_rels/chart2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Sheet2.xlsx"/></Relationships>
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autoTitleDeleted val="1"/>
    <c:plotArea>
      <c:layout>
        <c:manualLayout>
          <c:layoutTarget val="inner"/>
          <c:xMode val="edge"/>
          <c:yMode val="edge"/>
          <c:x val="0.136361"/>
          <c:y val="0.0553585"/>
          <c:w val="0.858639"/>
          <c:h val="0.85602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Было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satOff val="-3355"/>
                    <a:lumOff val="26614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4600" u="none">
                    <a:solidFill>
                      <a:srgbClr val="FFFFFF"/>
                    </a:solidFill>
                    <a:effectLst>
                      <a:outerShdw sx="100000" sy="100000" kx="0" ky="0" algn="tl" rotWithShape="1" blurRad="127000" dist="25433" dir="5400000">
                        <a:srgbClr val="000000">
                          <a:alpha val="60000"/>
                        </a:srgbClr>
                      </a:outerShdw>
                    </a:effectLst>
                    <a:latin typeface="Helvetica Light"/>
                  </a:defRPr>
                </a:pPr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ROI</c:v>
                </c:pt>
                <c:pt idx="1">
                  <c:v>Маржа</c:v>
                </c:pt>
                <c:pt idx="2">
                  <c:v/>
                </c:pt>
              </c:strCache>
            </c:strRef>
          </c:cat>
          <c:val>
            <c:numRef>
              <c:f>Sheet1!$B$2:$B$4</c:f>
              <c:numCache>
                <c:ptCount val="2"/>
                <c:pt idx="0">
                  <c:v>0.220000</c:v>
                </c:pt>
                <c:pt idx="1">
                  <c:v>0.430000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Стало</c:v>
                </c:pt>
              </c:strCache>
            </c:strRef>
          </c:tx>
          <c:spPr>
            <a:gradFill flip="none" rotWithShape="1">
              <a:gsLst>
                <a:gs pos="0">
                  <a:schemeClr val="accent2">
                    <a:hueOff val="-2473793"/>
                    <a:satOff val="-50209"/>
                    <a:lumOff val="23543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4600" u="none">
                    <a:solidFill>
                      <a:srgbClr val="FFFFFF"/>
                    </a:solidFill>
                    <a:effectLst>
                      <a:outerShdw sx="100000" sy="100000" kx="0" ky="0" algn="tl" rotWithShape="1" blurRad="127000" dist="25433" dir="5400000">
                        <a:srgbClr val="000000">
                          <a:alpha val="60000"/>
                        </a:srgbClr>
                      </a:outerShdw>
                    </a:effectLst>
                    <a:latin typeface="Helvetica Light"/>
                  </a:defRPr>
                </a:pPr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ROI</c:v>
                </c:pt>
                <c:pt idx="1">
                  <c:v>Маржа</c:v>
                </c:pt>
                <c:pt idx="2">
                  <c:v/>
                </c:pt>
              </c:strCache>
            </c:strRef>
          </c:cat>
          <c:val>
            <c:numRef>
              <c:f>Sheet1!$C$2:$C$4</c:f>
              <c:numCache>
                <c:ptCount val="2"/>
                <c:pt idx="0">
                  <c:v>0.420000</c:v>
                </c:pt>
                <c:pt idx="1">
                  <c:v>0.430000</c:v>
                </c:pt>
              </c:numCache>
            </c:numRef>
          </c:val>
        </c:ser>
        <c:gapWidth val="40"/>
        <c:overlap val="-10"/>
        <c:axId val="2094734552"/>
        <c:axId val="2094734553"/>
      </c:bar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b="0" i="0" strike="noStrike" sz="3000" u="none">
                <a:solidFill>
                  <a:srgbClr val="000000"/>
                </a:solidFill>
                <a:latin typeface="Helvetica Light"/>
              </a:defRPr>
            </a:pPr>
          </a:p>
        </c:txPr>
        <c:crossAx val="2094734553"/>
        <c:crosses val="autoZero"/>
        <c:auto val="1"/>
        <c:lblAlgn val="ctr"/>
        <c:noMultiLvlLbl val="1"/>
      </c:catAx>
      <c:valAx>
        <c:axId val="2094734553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b="0" i="0" strike="noStrike" sz="3000" u="none">
                <a:solidFill>
                  <a:srgbClr val="000000"/>
                </a:solidFill>
                <a:latin typeface="Helvetica Light"/>
              </a:defRPr>
            </a:pPr>
          </a:p>
        </c:txPr>
        <c:crossAx val="2094734552"/>
        <c:crosses val="autoZero"/>
        <c:crossBetween val="between"/>
        <c:majorUnit val="0.125"/>
        <c:minorUnit val="0.062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roundedCorners val="0"/>
  <c:chart>
    <c:autoTitleDeleted val="1"/>
    <c:plotArea>
      <c:layout>
        <c:manualLayout>
          <c:layoutTarget val="inner"/>
          <c:xMode val="edge"/>
          <c:yMode val="edge"/>
          <c:x val="0.0575224"/>
          <c:y val="0.0565463"/>
          <c:w val="0.937478"/>
          <c:h val="0.8532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Было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satOff val="-3355"/>
                    <a:lumOff val="26614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4600" u="none">
                    <a:solidFill>
                      <a:srgbClr val="FFFFFF"/>
                    </a:solidFill>
                    <a:effectLst>
                      <a:outerShdw sx="100000" sy="100000" kx="0" ky="0" algn="tl" rotWithShape="1" blurRad="127000" dist="25433" dir="5400000">
                        <a:srgbClr val="000000">
                          <a:alpha val="60000"/>
                        </a:srgbClr>
                      </a:outerShdw>
                    </a:effectLst>
                    <a:latin typeface="Helvetica Light"/>
                  </a:defRPr>
                </a:pPr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ROMI</c:v>
                </c:pt>
                <c:pt idx="1">
                  <c:v>Маржа</c:v>
                </c:pt>
                <c:pt idx="2">
                  <c:v/>
                </c:pt>
              </c:strCache>
            </c:strRef>
          </c:cat>
          <c:val>
            <c:numRef>
              <c:f>Sheet1!$B$2:$B$4</c:f>
              <c:numCache>
                <c:ptCount val="2"/>
                <c:pt idx="0">
                  <c:v>0.120000</c:v>
                </c:pt>
                <c:pt idx="1">
                  <c:v>0.600000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Стало</c:v>
                </c:pt>
              </c:strCache>
            </c:strRef>
          </c:tx>
          <c:spPr>
            <a:gradFill flip="none" rotWithShape="1">
              <a:gsLst>
                <a:gs pos="0">
                  <a:schemeClr val="accent2">
                    <a:hueOff val="-2473793"/>
                    <a:satOff val="-50209"/>
                    <a:lumOff val="23543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4600" u="none">
                    <a:solidFill>
                      <a:srgbClr val="FFFFFF"/>
                    </a:solidFill>
                    <a:effectLst>
                      <a:outerShdw sx="100000" sy="100000" kx="0" ky="0" algn="tl" rotWithShape="1" blurRad="127000" dist="25433" dir="5400000">
                        <a:srgbClr val="000000">
                          <a:alpha val="60000"/>
                        </a:srgbClr>
                      </a:outerShdw>
                    </a:effectLst>
                    <a:latin typeface="Helvetica Light"/>
                  </a:defRPr>
                </a:pPr>
              </a:p>
            </c:txPr>
            <c:dLblPos val="in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Sheet1!$A$2:$A$4</c:f>
              <c:strCache>
                <c:ptCount val="3"/>
                <c:pt idx="0">
                  <c:v>ROMI</c:v>
                </c:pt>
                <c:pt idx="1">
                  <c:v>Маржа</c:v>
                </c:pt>
                <c:pt idx="2">
                  <c:v/>
                </c:pt>
              </c:strCache>
            </c:strRef>
          </c:cat>
          <c:val>
            <c:numRef>
              <c:f>Sheet1!$C$2:$C$4</c:f>
              <c:numCache>
                <c:ptCount val="2"/>
                <c:pt idx="0">
                  <c:v>3.500000</c:v>
                </c:pt>
                <c:pt idx="1">
                  <c:v>0.600000</c:v>
                </c:pt>
              </c:numCache>
            </c:numRef>
          </c:val>
        </c:ser>
        <c:gapWidth val="40"/>
        <c:overlap val="-10"/>
        <c:axId val="2094734552"/>
        <c:axId val="2094734553"/>
      </c:bar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000000"/>
            </a:solidFill>
            <a:prstDash val="solid"/>
            <a:miter lim="400000"/>
          </a:ln>
        </c:spPr>
        <c:txPr>
          <a:bodyPr rot="0"/>
          <a:lstStyle/>
          <a:p>
            <a:pPr>
              <a:defRPr b="0" i="0" strike="noStrike" sz="3000" u="none">
                <a:solidFill>
                  <a:srgbClr val="000000"/>
                </a:solidFill>
                <a:latin typeface="Helvetica Light"/>
              </a:defRPr>
            </a:pPr>
          </a:p>
        </c:txPr>
        <c:crossAx val="2094734553"/>
        <c:crosses val="autoZero"/>
        <c:auto val="1"/>
        <c:lblAlgn val="ctr"/>
        <c:noMultiLvlLbl val="1"/>
      </c:catAx>
      <c:valAx>
        <c:axId val="2094734553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b="0" i="0" strike="noStrike" sz="3000" u="none">
                <a:solidFill>
                  <a:srgbClr val="000000"/>
                </a:solidFill>
                <a:latin typeface="Helvetica Light"/>
              </a:defRPr>
            </a:pPr>
          </a:p>
        </c:txPr>
        <c:crossAx val="2094734552"/>
        <c:crosses val="autoZero"/>
        <c:crossBetween val="between"/>
        <c:majorUnit val="1"/>
        <c:minorUnit val="0.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4838699" y="8429625"/>
            <a:ext cx="14716126" cy="622300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3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–Иван Арсентьев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4838699" y="6162674"/>
            <a:ext cx="14716126" cy="838201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5000"/>
            </a:lvl1pPr>
          </a:lstStyle>
          <a:p>
            <a:pPr/>
            <a:r>
              <a:t>«Место ввода цитаты».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3047999" y="1714499"/>
            <a:ext cx="18288003" cy="1028700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sz="half" idx="13"/>
          </p:nvPr>
        </p:nvSpPr>
        <p:spPr>
          <a:xfrm>
            <a:off x="5392476" y="2219324"/>
            <a:ext cx="13601701" cy="65532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3524249" y="8801100"/>
            <a:ext cx="17335503" cy="1504951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3524249" y="10353675"/>
            <a:ext cx="17335503" cy="1190626"/>
          </a:xfrm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4381499" y="5114925"/>
            <a:ext cx="15621003" cy="3486150"/>
          </a:xfrm>
          <a:prstGeom prst="rect">
            <a:avLst/>
          </a:prstGeom>
        </p:spPr>
        <p:txBody>
          <a:bodyPr anchor="ctr"/>
          <a:lstStyle/>
          <a:p>
            <a:pPr/>
            <a:r>
              <a:t>Текст заголовка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quarter" idx="13"/>
          </p:nvPr>
        </p:nvSpPr>
        <p:spPr>
          <a:xfrm>
            <a:off x="12922486" y="2543174"/>
            <a:ext cx="7143751" cy="862965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4286249" y="2543174"/>
            <a:ext cx="7667627" cy="4210052"/>
          </a:xfrm>
          <a:prstGeom prst="rect">
            <a:avLst/>
          </a:prstGeom>
        </p:spPr>
        <p:txBody>
          <a:bodyPr/>
          <a:lstStyle>
            <a:lvl1pPr>
              <a:defRPr sz="80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4286249" y="6848475"/>
            <a:ext cx="7667627" cy="4324351"/>
          </a:xfrm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 — в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xfrm>
            <a:off x="4314824" y="2428874"/>
            <a:ext cx="15754353" cy="1714501"/>
          </a:xfrm>
          <a:prstGeom prst="rect">
            <a:avLst/>
          </a:prstGeom>
        </p:spPr>
        <p:txBody>
          <a:bodyPr anchor="ctr"/>
          <a:lstStyle/>
          <a:p>
            <a:pPr/>
            <a:r>
              <a:t>Текст заголовка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xfrm>
            <a:off x="4314824" y="2428874"/>
            <a:ext cx="15754353" cy="1714501"/>
          </a:xfrm>
          <a:prstGeom prst="rect">
            <a:avLst/>
          </a:prstGeom>
        </p:spPr>
        <p:txBody>
          <a:bodyPr anchor="ctr"/>
          <a:lstStyle/>
          <a:p>
            <a:pPr/>
            <a:r>
              <a:t>Текст заголовка</a:t>
            </a:r>
          </a:p>
        </p:txBody>
      </p:sp>
      <p:sp>
        <p:nvSpPr>
          <p:cNvPr id="57" name="Shape 57"/>
          <p:cNvSpPr/>
          <p:nvPr>
            <p:ph type="body" sz="half" idx="1"/>
          </p:nvPr>
        </p:nvSpPr>
        <p:spPr>
          <a:xfrm>
            <a:off x="4314824" y="4143375"/>
            <a:ext cx="15754353" cy="6905625"/>
          </a:xfrm>
          <a:prstGeom prst="rect">
            <a:avLst/>
          </a:prstGeom>
        </p:spPr>
        <p:txBody>
          <a:bodyPr anchor="ctr"/>
          <a:lstStyle>
            <a:lvl1pPr marL="610576" indent="-610576" algn="l">
              <a:spcBef>
                <a:spcPts val="5900"/>
              </a:spcBef>
              <a:buSzPct val="75000"/>
              <a:buChar char="•"/>
              <a:defRPr sz="5000"/>
            </a:lvl1pPr>
            <a:lvl2pPr marL="1245576" indent="-610576" algn="l">
              <a:spcBef>
                <a:spcPts val="5900"/>
              </a:spcBef>
              <a:buSzPct val="75000"/>
              <a:buChar char="•"/>
              <a:defRPr sz="5000"/>
            </a:lvl2pPr>
            <a:lvl3pPr marL="1880576" indent="-610576" algn="l">
              <a:spcBef>
                <a:spcPts val="5900"/>
              </a:spcBef>
              <a:buSzPct val="75000"/>
              <a:buChar char="•"/>
              <a:defRPr sz="5000"/>
            </a:lvl3pPr>
            <a:lvl4pPr marL="2515576" indent="-610576" algn="l">
              <a:spcBef>
                <a:spcPts val="5900"/>
              </a:spcBef>
              <a:buSzPct val="75000"/>
              <a:buChar char="•"/>
              <a:defRPr sz="5000"/>
            </a:lvl4pPr>
            <a:lvl5pPr marL="3150576" indent="-610576" algn="l">
              <a:spcBef>
                <a:spcPts val="5900"/>
              </a:spcBef>
              <a:buSzPct val="75000"/>
              <a:buChar char="•"/>
              <a:defRPr sz="50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quarter" idx="13"/>
          </p:nvPr>
        </p:nvSpPr>
        <p:spPr>
          <a:xfrm>
            <a:off x="12925425" y="4143375"/>
            <a:ext cx="7143750" cy="690562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xfrm>
            <a:off x="4314824" y="2428874"/>
            <a:ext cx="15754353" cy="1714501"/>
          </a:xfrm>
          <a:prstGeom prst="rect">
            <a:avLst/>
          </a:prstGeom>
        </p:spPr>
        <p:txBody>
          <a:bodyPr anchor="ctr"/>
          <a:lstStyle/>
          <a:p>
            <a:pPr/>
            <a:r>
              <a:t>Текст заголовка</a:t>
            </a:r>
          </a:p>
        </p:txBody>
      </p:sp>
      <p:sp>
        <p:nvSpPr>
          <p:cNvPr id="67" name="Shape 67"/>
          <p:cNvSpPr/>
          <p:nvPr>
            <p:ph type="body" sz="quarter" idx="1"/>
          </p:nvPr>
        </p:nvSpPr>
        <p:spPr>
          <a:xfrm>
            <a:off x="4314824" y="4143375"/>
            <a:ext cx="7505702" cy="6905625"/>
          </a:xfrm>
          <a:prstGeom prst="rect">
            <a:avLst/>
          </a:prstGeom>
        </p:spPr>
        <p:txBody>
          <a:bodyPr anchor="ctr"/>
          <a:lstStyle>
            <a:lvl1pPr marL="546382" indent="-546382" algn="l">
              <a:spcBef>
                <a:spcPts val="4500"/>
              </a:spcBef>
              <a:buSzPct val="75000"/>
              <a:buChar char="•"/>
              <a:defRPr sz="4400"/>
            </a:lvl1pPr>
            <a:lvl2pPr marL="1105182" indent="-546382" algn="l">
              <a:spcBef>
                <a:spcPts val="4500"/>
              </a:spcBef>
              <a:buSzPct val="75000"/>
              <a:buChar char="•"/>
              <a:defRPr sz="4400"/>
            </a:lvl2pPr>
            <a:lvl3pPr marL="1663982" indent="-546382" algn="l">
              <a:spcBef>
                <a:spcPts val="4500"/>
              </a:spcBef>
              <a:buSzPct val="75000"/>
              <a:buChar char="•"/>
              <a:defRPr sz="4400"/>
            </a:lvl3pPr>
            <a:lvl4pPr marL="2222782" indent="-546382" algn="l">
              <a:spcBef>
                <a:spcPts val="4500"/>
              </a:spcBef>
              <a:buSzPct val="75000"/>
              <a:buChar char="•"/>
              <a:defRPr sz="4400"/>
            </a:lvl4pPr>
            <a:lvl5pPr marL="2781582" indent="-546382" algn="l">
              <a:spcBef>
                <a:spcPts val="4500"/>
              </a:spcBef>
              <a:buSzPct val="75000"/>
              <a:buChar char="•"/>
              <a:defRPr sz="4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sz="half" idx="1"/>
          </p:nvPr>
        </p:nvSpPr>
        <p:spPr>
          <a:xfrm>
            <a:off x="4314824" y="3047999"/>
            <a:ext cx="15754353" cy="7610477"/>
          </a:xfrm>
          <a:prstGeom prst="rect">
            <a:avLst/>
          </a:prstGeom>
        </p:spPr>
        <p:txBody>
          <a:bodyPr anchor="ctr"/>
          <a:lstStyle>
            <a:lvl1pPr marL="610576" indent="-610576" algn="l">
              <a:spcBef>
                <a:spcPts val="5900"/>
              </a:spcBef>
              <a:buSzPct val="75000"/>
              <a:buChar char="•"/>
              <a:defRPr sz="5000"/>
            </a:lvl1pPr>
            <a:lvl2pPr marL="1245576" indent="-610576" algn="l">
              <a:spcBef>
                <a:spcPts val="5900"/>
              </a:spcBef>
              <a:buSzPct val="75000"/>
              <a:buChar char="•"/>
              <a:defRPr sz="5000"/>
            </a:lvl2pPr>
            <a:lvl3pPr marL="1880576" indent="-610576" algn="l">
              <a:spcBef>
                <a:spcPts val="5900"/>
              </a:spcBef>
              <a:buSzPct val="75000"/>
              <a:buChar char="•"/>
              <a:defRPr sz="5000"/>
            </a:lvl3pPr>
            <a:lvl4pPr marL="2515576" indent="-610576" algn="l">
              <a:spcBef>
                <a:spcPts val="5900"/>
              </a:spcBef>
              <a:buSzPct val="75000"/>
              <a:buChar char="•"/>
              <a:defRPr sz="5000"/>
            </a:lvl4pPr>
            <a:lvl5pPr marL="3150576" indent="-610576" algn="l">
              <a:spcBef>
                <a:spcPts val="5900"/>
              </a:spcBef>
              <a:buSzPct val="75000"/>
              <a:buChar char="•"/>
              <a:defRPr sz="50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Фото —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14868525" y="7000875"/>
            <a:ext cx="5553077" cy="416242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14868525" y="2562224"/>
            <a:ext cx="5553076" cy="416242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3952874" y="2562224"/>
            <a:ext cx="10629902" cy="860107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4381499" y="3438525"/>
            <a:ext cx="15621003" cy="348615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 anchor="b">
            <a:normAutofit fontScale="100000" lnSpcReduction="0"/>
          </a:bodyPr>
          <a:lstStyle/>
          <a:p>
            <a:pPr/>
            <a:r>
              <a:t>Текст заголовка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4381499" y="7019925"/>
            <a:ext cx="15621003" cy="119062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8100" tIns="38100" rIns="38100" bIns="38100">
            <a:normAutofit fontScale="100000" lnSpcReduction="0"/>
          </a:bodyPr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11987441" y="11525250"/>
            <a:ext cx="399593" cy="406400"/>
          </a:xfrm>
          <a:prstGeom prst="rect">
            <a:avLst/>
          </a:prstGeom>
          <a:ln w="3175">
            <a:miter lim="400000"/>
          </a:ln>
        </p:spPr>
        <p:txBody>
          <a:bodyPr wrap="none" lIns="38100" tIns="38100" rIns="38100" bIns="38100">
            <a:spAutoFit/>
          </a:bodyPr>
          <a:lstStyle>
            <a:lvl1pPr>
              <a:defRPr sz="22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2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chart" Target="../charts/chart1.xml"/><Relationship Id="rId3" Type="http://schemas.openxmlformats.org/officeDocument/2006/relationships/chart" Target="../charts/chart2.xml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t.me/topsmilebot" TargetMode="External"/><Relationship Id="rId3" Type="http://schemas.openxmlformats.org/officeDocument/2006/relationships/hyperlink" Target="http://t.me/proballbot" TargetMode="External"/><Relationship Id="rId4" Type="http://schemas.openxmlformats.org/officeDocument/2006/relationships/hyperlink" Target="http://t.me/befreebot" TargetMode="External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s://vk.com/academyofman" TargetMode="External"/><Relationship Id="rId3" Type="http://schemas.openxmlformats.org/officeDocument/2006/relationships/hyperlink" Target="https://www.instagram.com" TargetMode="External"/><Relationship Id="rId4" Type="http://schemas.openxmlformats.org/officeDocument/2006/relationships/hyperlink" Target="https://vk.com/amdrussia" TargetMode="External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clima-vent.com" TargetMode="External"/><Relationship Id="rId3" Type="http://schemas.openxmlformats.org/officeDocument/2006/relationships/hyperlink" Target="http://depooptics.ru" TargetMode="External"/><Relationship Id="rId4" Type="http://schemas.openxmlformats.org/officeDocument/2006/relationships/hyperlink" Target="http://poezd.ru" TargetMode="External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3" Type="http://schemas.microsoft.com/office/2007/relationships/media" Target="../media/media1.mp4"/><Relationship Id="rId4" Type="http://schemas.openxmlformats.org/officeDocument/2006/relationships/image" Target="../media/image11.png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3" Type="http://schemas.microsoft.com/office/2007/relationships/media" Target="../media/media2.mp4"/><Relationship Id="rId4" Type="http://schemas.openxmlformats.org/officeDocument/2006/relationships/image" Target="../media/image12.png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3" Type="http://schemas.microsoft.com/office/2007/relationships/media" Target="../media/media3.mp4"/><Relationship Id="rId4" Type="http://schemas.openxmlformats.org/officeDocument/2006/relationships/image" Target="../media/image13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eat-fit.ru" TargetMode="External"/><Relationship Id="rId3" Type="http://schemas.openxmlformats.org/officeDocument/2006/relationships/hyperlink" Target="http://xn--c1aaletlmy.xn--p1ai" TargetMode="External"/></Relationships>
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itunes.apple.com/ru/app/avto-tendery-rossia/id1081873157?mt=8" TargetMode="External"/></Relationships>
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http://royal-m.ru/avtovoronka" TargetMode="External"/></Relationships>
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Relationship Id="rId9" Type="http://schemas.openxmlformats.org/officeDocument/2006/relationships/image" Target="../media/image21.png"/><Relationship Id="rId10" Type="http://schemas.openxmlformats.org/officeDocument/2006/relationships/image" Target="../media/image22.png"/><Relationship Id="rId11" Type="http://schemas.openxmlformats.org/officeDocument/2006/relationships/image" Target="../media/image23.png"/></Relationships>
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7" Type="http://schemas.openxmlformats.org/officeDocument/2006/relationships/image" Target="../media/image29.png"/><Relationship Id="rId8" Type="http://schemas.openxmlformats.org/officeDocument/2006/relationships/image" Target="../media/image30.png"/><Relationship Id="rId9" Type="http://schemas.openxmlformats.org/officeDocument/2006/relationships/image" Target="../media/image31.png"/><Relationship Id="rId10" Type="http://schemas.openxmlformats.org/officeDocument/2006/relationships/image" Target="../media/image32.png"/></Relationships>
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3.png"/></Relationships>
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4.png"/></Relationships>
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hyperlink" Target="tel:+74993466489" TargetMode="External"/><Relationship Id="rId3" Type="http://schemas.openxmlformats.org/officeDocument/2006/relationships/image" Target="../media/image35.png"/><Relationship Id="rId4" Type="http://schemas.openxmlformats.org/officeDocument/2006/relationships/hyperlink" Target="mailto:order@royal-m.ru?subject=" TargetMode="External"/><Relationship Id="rId5" Type="http://schemas.openxmlformats.org/officeDocument/2006/relationships/image" Target="../media/image36.png"/><Relationship Id="rId6" Type="http://schemas.openxmlformats.org/officeDocument/2006/relationships/hyperlink" Target="http://t.me/royalmarketingbot" TargetMode="External"/><Relationship Id="rId7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" Target="slide11.xml"/><Relationship Id="rId3" Type="http://schemas.openxmlformats.org/officeDocument/2006/relationships/slide" Target="slide12.xml"/><Relationship Id="rId4" Type="http://schemas.openxmlformats.org/officeDocument/2006/relationships/slide" Target="slide14.xml"/><Relationship Id="rId5" Type="http://schemas.openxmlformats.org/officeDocument/2006/relationships/slide" Target="slide16.xml"/><Relationship Id="rId6" Type="http://schemas.openxmlformats.org/officeDocument/2006/relationships/slide" Target="slide20.xml"/><Relationship Id="rId7" Type="http://schemas.openxmlformats.org/officeDocument/2006/relationships/slide" Target="slide21.xml"/><Relationship Id="rId8" Type="http://schemas.openxmlformats.org/officeDocument/2006/relationships/slide" Target="slide22.xml"/><Relationship Id="rId9" Type="http://schemas.openxmlformats.org/officeDocument/2006/relationships/slide" Target="slide23.xml"/><Relationship Id="rId10" Type="http://schemas.openxmlformats.org/officeDocument/2006/relationships/slide" Target="slide24.xml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/>
        </p:nvSpPr>
        <p:spPr>
          <a:xfrm rot="16200000">
            <a:off x="-815186" y="10712437"/>
            <a:ext cx="5093743" cy="431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2000">
                <a:solidFill>
                  <a:srgbClr val="EE2E09">
                    <a:alpha val="42284"/>
                  </a:srgbClr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</a:lstStyle>
          <a:p>
            <a:pPr/>
            <a:r>
              <a:t>П р е з е н т а ц и я   к о м п а н и и</a:t>
            </a:r>
          </a:p>
        </p:txBody>
      </p:sp>
      <p:sp>
        <p:nvSpPr>
          <p:cNvPr id="120" name="Shape 120"/>
          <p:cNvSpPr/>
          <p:nvPr/>
        </p:nvSpPr>
        <p:spPr>
          <a:xfrm>
            <a:off x="21737792" y="12946053"/>
            <a:ext cx="2174578" cy="406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www.royal-m.ru</a:t>
            </a:r>
          </a:p>
        </p:txBody>
      </p:sp>
      <p:pic>
        <p:nvPicPr>
          <p:cNvPr id="121" name="4_Grayscale_logo_on_transparent_384x63.png"/>
          <p:cNvPicPr>
            <a:picLocks noChangeAspect="1"/>
          </p:cNvPicPr>
          <p:nvPr/>
        </p:nvPicPr>
        <p:blipFill>
          <a:blip r:embed="rId2">
            <a:extLst/>
          </a:blip>
          <a:srcRect l="0" t="2966" r="6682" b="2966"/>
          <a:stretch>
            <a:fillRect/>
          </a:stretch>
        </p:blipFill>
        <p:spPr>
          <a:xfrm>
            <a:off x="8985625" y="6323437"/>
            <a:ext cx="6464657" cy="1069125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/>
          <p:nvPr/>
        </p:nvSpPr>
        <p:spPr>
          <a:xfrm>
            <a:off x="8558556" y="1445057"/>
            <a:ext cx="7266888" cy="9779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59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Примеры настройки</a:t>
            </a:r>
          </a:p>
        </p:txBody>
      </p:sp>
      <p:graphicFrame>
        <p:nvGraphicFramePr>
          <p:cNvPr id="206" name="Chart 206"/>
          <p:cNvGraphicFramePr/>
          <p:nvPr/>
        </p:nvGraphicFramePr>
        <p:xfrm>
          <a:off x="13681618" y="3538518"/>
          <a:ext cx="8946566" cy="8258902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2"/>
          </a:graphicData>
        </a:graphic>
      </p:graphicFrame>
      <p:graphicFrame>
        <p:nvGraphicFramePr>
          <p:cNvPr id="207" name="Chart 207"/>
          <p:cNvGraphicFramePr/>
          <p:nvPr/>
        </p:nvGraphicFramePr>
        <p:xfrm>
          <a:off x="2077231" y="3704045"/>
          <a:ext cx="8319129" cy="8085404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3"/>
          </a:graphicData>
        </a:graphic>
      </p:graphicFrame>
      <p:sp>
        <p:nvSpPr>
          <p:cNvPr id="208" name="Shape 208"/>
          <p:cNvSpPr/>
          <p:nvPr/>
        </p:nvSpPr>
        <p:spPr>
          <a:xfrm>
            <a:off x="16167779" y="2582536"/>
            <a:ext cx="3974245" cy="1219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>
              <a:defRPr b="1" sz="2500">
                <a:latin typeface="Helvetica"/>
                <a:ea typeface="Helvetica"/>
                <a:cs typeface="Helvetica"/>
                <a:sym typeface="Helvetica"/>
              </a:defRPr>
            </a:pPr>
            <a:r>
              <a:t>Грузомиг</a:t>
            </a:r>
          </a:p>
          <a:p>
            <a:pPr>
              <a:defRPr b="1" sz="2500">
                <a:latin typeface="Helvetica"/>
                <a:ea typeface="Helvetica"/>
                <a:cs typeface="Helvetica"/>
                <a:sym typeface="Helvetica"/>
              </a:defRPr>
            </a:pPr>
            <a:r>
              <a:t>Срок: 3 месяца</a:t>
            </a:r>
          </a:p>
          <a:p>
            <a:pPr>
              <a:defRPr b="1" sz="2500">
                <a:latin typeface="Helvetica"/>
                <a:ea typeface="Helvetica"/>
                <a:cs typeface="Helvetica"/>
                <a:sym typeface="Helvetica"/>
              </a:defRPr>
            </a:pPr>
            <a:r>
              <a:t>Увеличение ROI в 2 раза</a:t>
            </a:r>
          </a:p>
        </p:txBody>
      </p:sp>
      <p:sp>
        <p:nvSpPr>
          <p:cNvPr id="209" name="Shape 209"/>
          <p:cNvSpPr/>
          <p:nvPr/>
        </p:nvSpPr>
        <p:spPr>
          <a:xfrm>
            <a:off x="4066146" y="2886751"/>
            <a:ext cx="4023545" cy="1219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>
              <a:defRPr b="1" sz="2500">
                <a:latin typeface="Helvetica"/>
                <a:ea typeface="Helvetica"/>
                <a:cs typeface="Helvetica"/>
                <a:sym typeface="Helvetica"/>
              </a:defRPr>
            </a:pPr>
            <a:r>
              <a:t>Lakom</a:t>
            </a:r>
          </a:p>
          <a:p>
            <a:pPr>
              <a:defRPr b="1" sz="2500">
                <a:latin typeface="Helvetica"/>
                <a:ea typeface="Helvetica"/>
                <a:cs typeface="Helvetica"/>
                <a:sym typeface="Helvetica"/>
              </a:defRPr>
            </a:pPr>
            <a:r>
              <a:t>Срок: 6 месяцев</a:t>
            </a:r>
          </a:p>
          <a:p>
            <a:pPr>
              <a:defRPr b="1" sz="2500">
                <a:latin typeface="Helvetica"/>
                <a:ea typeface="Helvetica"/>
                <a:cs typeface="Helvetica"/>
                <a:sym typeface="Helvetica"/>
              </a:defRPr>
            </a:pPr>
            <a:r>
              <a:t>Увеличение ROI до 350%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Shape 211"/>
          <p:cNvSpPr/>
          <p:nvPr/>
        </p:nvSpPr>
        <p:spPr>
          <a:xfrm>
            <a:off x="21737792" y="12946053"/>
            <a:ext cx="2174578" cy="406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www.royal-m.ru</a:t>
            </a:r>
          </a:p>
        </p:txBody>
      </p:sp>
      <p:sp>
        <p:nvSpPr>
          <p:cNvPr id="212" name="Shape 212"/>
          <p:cNvSpPr/>
          <p:nvPr/>
        </p:nvSpPr>
        <p:spPr>
          <a:xfrm>
            <a:off x="10508456" y="1445057"/>
            <a:ext cx="3367088" cy="9779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59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Чат-боты</a:t>
            </a:r>
          </a:p>
        </p:txBody>
      </p:sp>
      <p:sp>
        <p:nvSpPr>
          <p:cNvPr id="213" name="Shape 213"/>
          <p:cNvSpPr/>
          <p:nvPr/>
        </p:nvSpPr>
        <p:spPr>
          <a:xfrm>
            <a:off x="2570957" y="4342437"/>
            <a:ext cx="742470" cy="498128"/>
          </a:xfrm>
          <a:prstGeom prst="rightArrow">
            <a:avLst>
              <a:gd name="adj1" fmla="val 32000"/>
              <a:gd name="adj2" fmla="val 95393"/>
            </a:avLst>
          </a:prstGeom>
          <a:solidFill>
            <a:srgbClr val="53585F"/>
          </a:soli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14" name="Shape 214"/>
          <p:cNvSpPr/>
          <p:nvPr/>
        </p:nvSpPr>
        <p:spPr>
          <a:xfrm>
            <a:off x="2570957" y="5475686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solidFill>
            <a:srgbClr val="53585F"/>
          </a:soli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15" name="Shape 215"/>
          <p:cNvSpPr/>
          <p:nvPr/>
        </p:nvSpPr>
        <p:spPr>
          <a:xfrm>
            <a:off x="2570957" y="6608936"/>
            <a:ext cx="742470" cy="498128"/>
          </a:xfrm>
          <a:prstGeom prst="rightArrow">
            <a:avLst>
              <a:gd name="adj1" fmla="val 32000"/>
              <a:gd name="adj2" fmla="val 95393"/>
            </a:avLst>
          </a:prstGeom>
          <a:solidFill>
            <a:srgbClr val="53585F"/>
          </a:soli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16" name="Shape 216"/>
          <p:cNvSpPr/>
          <p:nvPr/>
        </p:nvSpPr>
        <p:spPr>
          <a:xfrm>
            <a:off x="2570957" y="7742185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solidFill>
            <a:srgbClr val="53585F"/>
          </a:soli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17" name="Shape 217"/>
          <p:cNvSpPr/>
          <p:nvPr/>
        </p:nvSpPr>
        <p:spPr>
          <a:xfrm>
            <a:off x="12873817" y="4342437"/>
            <a:ext cx="742469" cy="498128"/>
          </a:xfrm>
          <a:prstGeom prst="rightArrow">
            <a:avLst>
              <a:gd name="adj1" fmla="val 32000"/>
              <a:gd name="adj2" fmla="val 95393"/>
            </a:avLst>
          </a:prstGeom>
          <a:solidFill>
            <a:srgbClr val="53585F"/>
          </a:soli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18" name="Shape 218"/>
          <p:cNvSpPr/>
          <p:nvPr/>
        </p:nvSpPr>
        <p:spPr>
          <a:xfrm>
            <a:off x="12873817" y="5475686"/>
            <a:ext cx="742469" cy="498129"/>
          </a:xfrm>
          <a:prstGeom prst="rightArrow">
            <a:avLst>
              <a:gd name="adj1" fmla="val 32000"/>
              <a:gd name="adj2" fmla="val 95393"/>
            </a:avLst>
          </a:prstGeom>
          <a:solidFill>
            <a:srgbClr val="53585F"/>
          </a:soli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19" name="Shape 219"/>
          <p:cNvSpPr/>
          <p:nvPr/>
        </p:nvSpPr>
        <p:spPr>
          <a:xfrm>
            <a:off x="12873817" y="6608936"/>
            <a:ext cx="742469" cy="498128"/>
          </a:xfrm>
          <a:prstGeom prst="rightArrow">
            <a:avLst>
              <a:gd name="adj1" fmla="val 32000"/>
              <a:gd name="adj2" fmla="val 95393"/>
            </a:avLst>
          </a:prstGeom>
          <a:solidFill>
            <a:srgbClr val="53585F"/>
          </a:soli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20" name="Shape 220"/>
          <p:cNvSpPr/>
          <p:nvPr/>
        </p:nvSpPr>
        <p:spPr>
          <a:xfrm>
            <a:off x="5196595" y="4324801"/>
            <a:ext cx="3694304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Ежесекундный ответ</a:t>
            </a:r>
          </a:p>
        </p:txBody>
      </p:sp>
      <p:sp>
        <p:nvSpPr>
          <p:cNvPr id="221" name="Shape 221"/>
          <p:cNvSpPr/>
          <p:nvPr/>
        </p:nvSpPr>
        <p:spPr>
          <a:xfrm>
            <a:off x="5759713" y="5458050"/>
            <a:ext cx="2568068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Доступен 24/7</a:t>
            </a:r>
          </a:p>
        </p:txBody>
      </p:sp>
      <p:sp>
        <p:nvSpPr>
          <p:cNvPr id="222" name="Shape 222"/>
          <p:cNvSpPr/>
          <p:nvPr/>
        </p:nvSpPr>
        <p:spPr>
          <a:xfrm>
            <a:off x="3989396" y="6591300"/>
            <a:ext cx="6108701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Автоматизация процесса продажи</a:t>
            </a:r>
          </a:p>
        </p:txBody>
      </p:sp>
      <p:sp>
        <p:nvSpPr>
          <p:cNvPr id="223" name="Shape 223"/>
          <p:cNvSpPr/>
          <p:nvPr/>
        </p:nvSpPr>
        <p:spPr>
          <a:xfrm>
            <a:off x="4582613" y="7724549"/>
            <a:ext cx="4922267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Главные услуги на 1 экране</a:t>
            </a:r>
          </a:p>
        </p:txBody>
      </p:sp>
      <p:sp>
        <p:nvSpPr>
          <p:cNvPr id="224" name="Shape 224"/>
          <p:cNvSpPr/>
          <p:nvPr/>
        </p:nvSpPr>
        <p:spPr>
          <a:xfrm>
            <a:off x="15068294" y="4324801"/>
            <a:ext cx="2925827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 u="sng">
                <a:hlinkClick r:id="rId2" invalidUrl="" action="" tgtFrame="" tooltip="" history="1" highlightClick="0" endSnd="0"/>
              </a:defRPr>
            </a:lvl1pPr>
          </a:lstStyle>
          <a:p>
            <a:pPr>
              <a:defRPr u="none"/>
            </a:pPr>
            <a:r>
              <a:rPr u="sng">
                <a:hlinkClick r:id="rId2" invalidUrl="" action="" tgtFrame="" tooltip="" history="1" highlightClick="0" endSnd="0"/>
              </a:rPr>
              <a:t>t.me/topsmilebot</a:t>
            </a:r>
          </a:p>
        </p:txBody>
      </p:sp>
      <p:sp>
        <p:nvSpPr>
          <p:cNvPr id="225" name="Shape 225"/>
          <p:cNvSpPr/>
          <p:nvPr/>
        </p:nvSpPr>
        <p:spPr>
          <a:xfrm>
            <a:off x="15198787" y="5458050"/>
            <a:ext cx="2664842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 u="sng">
                <a:hlinkClick r:id="rId3" invalidUrl="" action="" tgtFrame="" tooltip="" history="1" highlightClick="0" endSnd="0"/>
              </a:defRPr>
            </a:lvl1pPr>
          </a:lstStyle>
          <a:p>
            <a:pPr>
              <a:defRPr u="none"/>
            </a:pPr>
            <a:r>
              <a:rPr u="sng">
                <a:hlinkClick r:id="rId3" invalidUrl="" action="" tgtFrame="" tooltip="" history="1" highlightClick="0" endSnd="0"/>
              </a:rPr>
              <a:t>t.me/proballbot</a:t>
            </a:r>
          </a:p>
        </p:txBody>
      </p:sp>
      <p:sp>
        <p:nvSpPr>
          <p:cNvPr id="226" name="Shape 226"/>
          <p:cNvSpPr/>
          <p:nvPr/>
        </p:nvSpPr>
        <p:spPr>
          <a:xfrm>
            <a:off x="15240887" y="6591300"/>
            <a:ext cx="2580641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 u="sng">
                <a:hlinkClick r:id="rId4" invalidUrl="" action="" tgtFrame="" tooltip="" history="1" highlightClick="0" endSnd="0"/>
              </a:defRPr>
            </a:lvl1pPr>
          </a:lstStyle>
          <a:p>
            <a:pPr>
              <a:defRPr u="none"/>
            </a:pPr>
            <a:r>
              <a:rPr u="sng">
                <a:hlinkClick r:id="rId4" invalidUrl="" action="" tgtFrame="" tooltip="" history="1" highlightClick="0" endSnd="0"/>
              </a:rPr>
              <a:t>t.me/befreebot</a:t>
            </a:r>
          </a:p>
        </p:txBody>
      </p:sp>
      <p:sp>
        <p:nvSpPr>
          <p:cNvPr id="227" name="Shape 227"/>
          <p:cNvSpPr/>
          <p:nvPr/>
        </p:nvSpPr>
        <p:spPr>
          <a:xfrm>
            <a:off x="2534149" y="8875434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solidFill>
            <a:srgbClr val="53585F"/>
          </a:soli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28" name="Shape 228"/>
          <p:cNvSpPr/>
          <p:nvPr/>
        </p:nvSpPr>
        <p:spPr>
          <a:xfrm>
            <a:off x="4814030" y="8857798"/>
            <a:ext cx="4385819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Уже в телефоне клиента</a:t>
            </a:r>
          </a:p>
        </p:txBody>
      </p:sp>
      <p:sp>
        <p:nvSpPr>
          <p:cNvPr id="229" name="Shape 229"/>
          <p:cNvSpPr/>
          <p:nvPr/>
        </p:nvSpPr>
        <p:spPr>
          <a:xfrm>
            <a:off x="15697813" y="3267751"/>
            <a:ext cx="1666790" cy="457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Примеры: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Shape 231"/>
          <p:cNvSpPr/>
          <p:nvPr/>
        </p:nvSpPr>
        <p:spPr>
          <a:xfrm>
            <a:off x="11273488" y="1445057"/>
            <a:ext cx="1837024" cy="9779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59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SMM</a:t>
            </a:r>
          </a:p>
        </p:txBody>
      </p:sp>
      <p:sp>
        <p:nvSpPr>
          <p:cNvPr id="232" name="Shape 232"/>
          <p:cNvSpPr/>
          <p:nvPr/>
        </p:nvSpPr>
        <p:spPr>
          <a:xfrm>
            <a:off x="21737792" y="12946053"/>
            <a:ext cx="2174578" cy="406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www.royal-m.ru</a:t>
            </a:r>
          </a:p>
        </p:txBody>
      </p:sp>
      <p:sp>
        <p:nvSpPr>
          <p:cNvPr id="233" name="Shape 233"/>
          <p:cNvSpPr/>
          <p:nvPr/>
        </p:nvSpPr>
        <p:spPr>
          <a:xfrm>
            <a:off x="2570957" y="4342437"/>
            <a:ext cx="742470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34" name="Shape 234"/>
          <p:cNvSpPr/>
          <p:nvPr/>
        </p:nvSpPr>
        <p:spPr>
          <a:xfrm>
            <a:off x="2570957" y="5475686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35" name="Shape 235"/>
          <p:cNvSpPr/>
          <p:nvPr/>
        </p:nvSpPr>
        <p:spPr>
          <a:xfrm>
            <a:off x="2570957" y="6608936"/>
            <a:ext cx="742470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36" name="Shape 236"/>
          <p:cNvSpPr/>
          <p:nvPr/>
        </p:nvSpPr>
        <p:spPr>
          <a:xfrm>
            <a:off x="2570957" y="7742185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37" name="Shape 237"/>
          <p:cNvSpPr/>
          <p:nvPr/>
        </p:nvSpPr>
        <p:spPr>
          <a:xfrm>
            <a:off x="2570957" y="8875434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38" name="Shape 238"/>
          <p:cNvSpPr/>
          <p:nvPr/>
        </p:nvSpPr>
        <p:spPr>
          <a:xfrm>
            <a:off x="12873817" y="4342437"/>
            <a:ext cx="742469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39" name="Shape 239"/>
          <p:cNvSpPr/>
          <p:nvPr/>
        </p:nvSpPr>
        <p:spPr>
          <a:xfrm>
            <a:off x="12873817" y="5475686"/>
            <a:ext cx="742469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40" name="Shape 240"/>
          <p:cNvSpPr/>
          <p:nvPr/>
        </p:nvSpPr>
        <p:spPr>
          <a:xfrm>
            <a:off x="12873817" y="6608936"/>
            <a:ext cx="742469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41" name="Shape 241"/>
          <p:cNvSpPr/>
          <p:nvPr/>
        </p:nvSpPr>
        <p:spPr>
          <a:xfrm>
            <a:off x="4419355" y="4324801"/>
            <a:ext cx="5248784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FB, VK, OK, IG, Telegram, TW.</a:t>
            </a:r>
          </a:p>
        </p:txBody>
      </p:sp>
      <p:sp>
        <p:nvSpPr>
          <p:cNvPr id="242" name="Shape 242"/>
          <p:cNvSpPr/>
          <p:nvPr/>
        </p:nvSpPr>
        <p:spPr>
          <a:xfrm>
            <a:off x="4528511" y="5458050"/>
            <a:ext cx="5030471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Разработка SMM-стратегии </a:t>
            </a:r>
          </a:p>
        </p:txBody>
      </p:sp>
      <p:sp>
        <p:nvSpPr>
          <p:cNvPr id="243" name="Shape 243"/>
          <p:cNvSpPr/>
          <p:nvPr/>
        </p:nvSpPr>
        <p:spPr>
          <a:xfrm>
            <a:off x="4260097" y="6591300"/>
            <a:ext cx="5567300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Создание сообществ компании</a:t>
            </a:r>
          </a:p>
        </p:txBody>
      </p:sp>
      <p:sp>
        <p:nvSpPr>
          <p:cNvPr id="244" name="Shape 244"/>
          <p:cNvSpPr/>
          <p:nvPr/>
        </p:nvSpPr>
        <p:spPr>
          <a:xfrm>
            <a:off x="3957392" y="7724549"/>
            <a:ext cx="6172709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Оформление сообществ компании</a:t>
            </a:r>
          </a:p>
        </p:txBody>
      </p:sp>
      <p:sp>
        <p:nvSpPr>
          <p:cNvPr id="245" name="Shape 245"/>
          <p:cNvSpPr/>
          <p:nvPr/>
        </p:nvSpPr>
        <p:spPr>
          <a:xfrm>
            <a:off x="4691770" y="8857798"/>
            <a:ext cx="4703954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Разработка контент-плана</a:t>
            </a:r>
          </a:p>
        </p:txBody>
      </p:sp>
      <p:sp>
        <p:nvSpPr>
          <p:cNvPr id="246" name="Shape 246"/>
          <p:cNvSpPr/>
          <p:nvPr/>
        </p:nvSpPr>
        <p:spPr>
          <a:xfrm>
            <a:off x="14208378" y="4324801"/>
            <a:ext cx="4645661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Таргетированная реклама</a:t>
            </a:r>
          </a:p>
        </p:txBody>
      </p:sp>
      <p:sp>
        <p:nvSpPr>
          <p:cNvPr id="247" name="Shape 247"/>
          <p:cNvSpPr/>
          <p:nvPr/>
        </p:nvSpPr>
        <p:spPr>
          <a:xfrm>
            <a:off x="14772067" y="5458050"/>
            <a:ext cx="3518282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Работа с негативом</a:t>
            </a:r>
          </a:p>
        </p:txBody>
      </p:sp>
      <p:sp>
        <p:nvSpPr>
          <p:cNvPr id="248" name="Shape 248"/>
          <p:cNvSpPr/>
          <p:nvPr/>
        </p:nvSpPr>
        <p:spPr>
          <a:xfrm>
            <a:off x="14792260" y="6591300"/>
            <a:ext cx="3477896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Оперативный ответ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/>
          <p:nvPr/>
        </p:nvSpPr>
        <p:spPr>
          <a:xfrm>
            <a:off x="5051480" y="3929455"/>
            <a:ext cx="742469" cy="498129"/>
          </a:xfrm>
          <a:prstGeom prst="rightArrow">
            <a:avLst>
              <a:gd name="adj1" fmla="val 32000"/>
              <a:gd name="adj2" fmla="val 95393"/>
            </a:avLst>
          </a:prstGeom>
          <a:solidFill>
            <a:srgbClr val="53585F"/>
          </a:soli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51" name="Shape 251"/>
          <p:cNvSpPr/>
          <p:nvPr/>
        </p:nvSpPr>
        <p:spPr>
          <a:xfrm>
            <a:off x="5051480" y="6197831"/>
            <a:ext cx="742469" cy="498129"/>
          </a:xfrm>
          <a:prstGeom prst="rightArrow">
            <a:avLst>
              <a:gd name="adj1" fmla="val 32000"/>
              <a:gd name="adj2" fmla="val 95393"/>
            </a:avLst>
          </a:prstGeom>
          <a:solidFill>
            <a:srgbClr val="53585F"/>
          </a:soli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52" name="Shape 252"/>
          <p:cNvSpPr/>
          <p:nvPr/>
        </p:nvSpPr>
        <p:spPr>
          <a:xfrm>
            <a:off x="5051480" y="8466207"/>
            <a:ext cx="742469" cy="498128"/>
          </a:xfrm>
          <a:prstGeom prst="rightArrow">
            <a:avLst>
              <a:gd name="adj1" fmla="val 32000"/>
              <a:gd name="adj2" fmla="val 95393"/>
            </a:avLst>
          </a:prstGeom>
          <a:solidFill>
            <a:srgbClr val="53585F"/>
          </a:soli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53" name="Shape 253"/>
          <p:cNvSpPr/>
          <p:nvPr/>
        </p:nvSpPr>
        <p:spPr>
          <a:xfrm>
            <a:off x="7834247" y="5837295"/>
            <a:ext cx="8715506" cy="1219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>
              <a:defRPr b="1" sz="2500">
                <a:latin typeface="Helvetica"/>
                <a:ea typeface="Helvetica"/>
                <a:cs typeface="Helvetica"/>
                <a:sym typeface="Helvetica"/>
              </a:defRPr>
            </a:pPr>
            <a:r>
              <a:rPr u="sng">
                <a:hlinkClick r:id="rId2" invalidUrl="" action="" tgtFrame="" tooltip="" history="1" highlightClick="0" endSnd="0"/>
              </a:rPr>
              <a:t>https://vk.com/academyofman</a:t>
            </a:r>
          </a:p>
          <a:p>
            <a:pPr>
              <a:defRPr b="1" sz="2500">
                <a:latin typeface="Helvetica"/>
                <a:ea typeface="Helvetica"/>
                <a:cs typeface="Helvetica"/>
                <a:sym typeface="Helvetica"/>
              </a:defRPr>
            </a:pPr>
            <a:r>
              <a:t>Срок: 6 месяцев</a:t>
            </a:r>
          </a:p>
          <a:p>
            <a:pPr>
              <a:defRPr b="1" sz="2500">
                <a:latin typeface="Helvetica"/>
                <a:ea typeface="Helvetica"/>
                <a:cs typeface="Helvetica"/>
                <a:sym typeface="Helvetica"/>
              </a:defRPr>
            </a:pPr>
            <a:r>
              <a:t>Полное ведение паблика, составление контент-плана</a:t>
            </a:r>
          </a:p>
        </p:txBody>
      </p:sp>
      <p:sp>
        <p:nvSpPr>
          <p:cNvPr id="254" name="Shape 254"/>
          <p:cNvSpPr/>
          <p:nvPr/>
        </p:nvSpPr>
        <p:spPr>
          <a:xfrm>
            <a:off x="6195665" y="7915171"/>
            <a:ext cx="11992670" cy="1600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>
              <a:defRPr b="1" sz="2500">
                <a:latin typeface="Helvetica"/>
                <a:ea typeface="Helvetica"/>
                <a:cs typeface="Helvetica"/>
                <a:sym typeface="Helvetica"/>
              </a:defRPr>
            </a:pPr>
            <a:r>
              <a:rPr u="sng">
                <a:hlinkClick r:id="rId3" invalidUrl="" action="" tgtFrame="" tooltip="" history="1" highlightClick="0" endSnd="0"/>
              </a:rPr>
              <a:t>https://www.instagram.com</a:t>
            </a:r>
          </a:p>
          <a:p>
            <a:pPr>
              <a:defRPr b="1" sz="2500">
                <a:latin typeface="Helvetica"/>
                <a:ea typeface="Helvetica"/>
                <a:cs typeface="Helvetica"/>
                <a:sym typeface="Helvetica"/>
              </a:defRPr>
            </a:pPr>
            <a:r>
              <a:t>bolshukhina/Срок: 6 месяцев</a:t>
            </a:r>
          </a:p>
          <a:p>
            <a:pPr>
              <a:defRPr b="1" sz="2500">
                <a:latin typeface="Helvetica"/>
                <a:ea typeface="Helvetica"/>
                <a:cs typeface="Helvetica"/>
                <a:sym typeface="Helvetica"/>
              </a:defRPr>
            </a:pPr>
            <a:r>
              <a:t>Увеличение количества целевых подписчиков с 5900 человек до 130 тыс.</a:t>
            </a:r>
          </a:p>
          <a:p>
            <a:pPr>
              <a:defRPr b="1" sz="2500">
                <a:latin typeface="Helvetica"/>
                <a:ea typeface="Helvetica"/>
                <a:cs typeface="Helvetica"/>
                <a:sym typeface="Helvetica"/>
              </a:defRPr>
            </a:pPr>
            <a:r>
              <a:t>Продано картин на сумму более 5 000 000 рублей</a:t>
            </a:r>
          </a:p>
        </p:txBody>
      </p:sp>
      <p:sp>
        <p:nvSpPr>
          <p:cNvPr id="255" name="Shape 255"/>
          <p:cNvSpPr/>
          <p:nvPr/>
        </p:nvSpPr>
        <p:spPr>
          <a:xfrm>
            <a:off x="8834961" y="3759419"/>
            <a:ext cx="6714078" cy="838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>
              <a:defRPr b="1" sz="2500">
                <a:latin typeface="Helvetica"/>
                <a:ea typeface="Helvetica"/>
                <a:cs typeface="Helvetica"/>
                <a:sym typeface="Helvetica"/>
              </a:defRPr>
            </a:pPr>
            <a:r>
              <a:rPr u="sng">
                <a:hlinkClick r:id="rId4" invalidUrl="" action="" tgtFrame="" tooltip="" history="1" highlightClick="0" endSnd="0"/>
              </a:rPr>
              <a:t>https://vk.com/amdrussia</a:t>
            </a:r>
          </a:p>
          <a:p>
            <a:pPr>
              <a:defRPr b="1" sz="2500">
                <a:latin typeface="Helvetica"/>
                <a:ea typeface="Helvetica"/>
                <a:cs typeface="Helvetica"/>
                <a:sym typeface="Helvetica"/>
              </a:defRPr>
            </a:pPr>
            <a:r>
              <a:t>Увеличение числа подписчиков на 30 000</a:t>
            </a:r>
          </a:p>
        </p:txBody>
      </p:sp>
      <p:sp>
        <p:nvSpPr>
          <p:cNvPr id="256" name="Shape 256"/>
          <p:cNvSpPr/>
          <p:nvPr/>
        </p:nvSpPr>
        <p:spPr>
          <a:xfrm>
            <a:off x="10513212" y="1445057"/>
            <a:ext cx="3357576" cy="9779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59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Примеры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/>
          <p:nvPr/>
        </p:nvSpPr>
        <p:spPr>
          <a:xfrm>
            <a:off x="8715697" y="1445057"/>
            <a:ext cx="6952606" cy="9779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59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SEO-продвижение </a:t>
            </a:r>
          </a:p>
        </p:txBody>
      </p:sp>
      <p:sp>
        <p:nvSpPr>
          <p:cNvPr id="259" name="Shape 259"/>
          <p:cNvSpPr/>
          <p:nvPr/>
        </p:nvSpPr>
        <p:spPr>
          <a:xfrm>
            <a:off x="21737792" y="12946053"/>
            <a:ext cx="2174578" cy="406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www.royal-m.ru</a:t>
            </a:r>
          </a:p>
        </p:txBody>
      </p:sp>
      <p:sp>
        <p:nvSpPr>
          <p:cNvPr id="260" name="Shape 260"/>
          <p:cNvSpPr/>
          <p:nvPr/>
        </p:nvSpPr>
        <p:spPr>
          <a:xfrm>
            <a:off x="2570957" y="4342437"/>
            <a:ext cx="742470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61" name="Shape 261"/>
          <p:cNvSpPr/>
          <p:nvPr/>
        </p:nvSpPr>
        <p:spPr>
          <a:xfrm>
            <a:off x="2570957" y="5475686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62" name="Shape 262"/>
          <p:cNvSpPr/>
          <p:nvPr/>
        </p:nvSpPr>
        <p:spPr>
          <a:xfrm>
            <a:off x="2570957" y="6608936"/>
            <a:ext cx="742470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63" name="Shape 263"/>
          <p:cNvSpPr/>
          <p:nvPr/>
        </p:nvSpPr>
        <p:spPr>
          <a:xfrm>
            <a:off x="2570957" y="7742185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64" name="Shape 264"/>
          <p:cNvSpPr/>
          <p:nvPr/>
        </p:nvSpPr>
        <p:spPr>
          <a:xfrm>
            <a:off x="2570957" y="8875434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65" name="Shape 265"/>
          <p:cNvSpPr/>
          <p:nvPr/>
        </p:nvSpPr>
        <p:spPr>
          <a:xfrm>
            <a:off x="12873817" y="4342437"/>
            <a:ext cx="742469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66" name="Shape 266"/>
          <p:cNvSpPr/>
          <p:nvPr/>
        </p:nvSpPr>
        <p:spPr>
          <a:xfrm>
            <a:off x="12873817" y="5475686"/>
            <a:ext cx="742469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67" name="Shape 267"/>
          <p:cNvSpPr/>
          <p:nvPr/>
        </p:nvSpPr>
        <p:spPr>
          <a:xfrm>
            <a:off x="12873817" y="6608936"/>
            <a:ext cx="742469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68" name="Shape 268"/>
          <p:cNvSpPr/>
          <p:nvPr/>
        </p:nvSpPr>
        <p:spPr>
          <a:xfrm>
            <a:off x="6494471" y="4324801"/>
            <a:ext cx="1098551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Аудит</a:t>
            </a:r>
          </a:p>
        </p:txBody>
      </p:sp>
      <p:sp>
        <p:nvSpPr>
          <p:cNvPr id="269" name="Shape 269"/>
          <p:cNvSpPr/>
          <p:nvPr/>
        </p:nvSpPr>
        <p:spPr>
          <a:xfrm>
            <a:off x="5304227" y="5458050"/>
            <a:ext cx="3479039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Оптимизация сайта</a:t>
            </a:r>
          </a:p>
        </p:txBody>
      </p:sp>
      <p:sp>
        <p:nvSpPr>
          <p:cNvPr id="270" name="Shape 270"/>
          <p:cNvSpPr/>
          <p:nvPr/>
        </p:nvSpPr>
        <p:spPr>
          <a:xfrm>
            <a:off x="4840550" y="6591300"/>
            <a:ext cx="4406393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Индивидуальный подход</a:t>
            </a:r>
          </a:p>
        </p:txBody>
      </p:sp>
      <p:sp>
        <p:nvSpPr>
          <p:cNvPr id="271" name="Shape 271"/>
          <p:cNvSpPr/>
          <p:nvPr/>
        </p:nvSpPr>
        <p:spPr>
          <a:xfrm>
            <a:off x="4028068" y="7724549"/>
            <a:ext cx="6031358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Повышение авторитетности сайта</a:t>
            </a:r>
          </a:p>
        </p:txBody>
      </p:sp>
      <p:sp>
        <p:nvSpPr>
          <p:cNvPr id="272" name="Shape 272"/>
          <p:cNvSpPr/>
          <p:nvPr/>
        </p:nvSpPr>
        <p:spPr>
          <a:xfrm>
            <a:off x="5521207" y="8857798"/>
            <a:ext cx="3045080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Доработка сайта</a:t>
            </a:r>
          </a:p>
        </p:txBody>
      </p:sp>
      <p:sp>
        <p:nvSpPr>
          <p:cNvPr id="273" name="Shape 273"/>
          <p:cNvSpPr/>
          <p:nvPr/>
        </p:nvSpPr>
        <p:spPr>
          <a:xfrm>
            <a:off x="15184690" y="4324801"/>
            <a:ext cx="2693036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 u="sng">
                <a:hlinkClick r:id="rId2" invalidUrl="" action="" tgtFrame="" tooltip="" history="1" highlightClick="0" endSnd="0"/>
              </a:defRPr>
            </a:lvl1pPr>
          </a:lstStyle>
          <a:p>
            <a:pPr>
              <a:defRPr u="none"/>
            </a:pPr>
            <a:r>
              <a:rPr u="sng">
                <a:hlinkClick r:id="rId2" invalidUrl="" action="" tgtFrame="" tooltip="" history="1" highlightClick="0" endSnd="0"/>
              </a:rPr>
              <a:t>clima-vent.com</a:t>
            </a:r>
          </a:p>
        </p:txBody>
      </p:sp>
      <p:sp>
        <p:nvSpPr>
          <p:cNvPr id="274" name="Shape 274"/>
          <p:cNvSpPr/>
          <p:nvPr/>
        </p:nvSpPr>
        <p:spPr>
          <a:xfrm>
            <a:off x="15301086" y="5458050"/>
            <a:ext cx="2460245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 u="sng">
                <a:hlinkClick r:id="rId3" invalidUrl="" action="" tgtFrame="" tooltip="" history="1" highlightClick="0" endSnd="0"/>
              </a:defRPr>
            </a:lvl1pPr>
          </a:lstStyle>
          <a:p>
            <a:pPr>
              <a:defRPr u="none"/>
            </a:pPr>
            <a:r>
              <a:rPr u="sng">
                <a:hlinkClick r:id="rId3" invalidUrl="" action="" tgtFrame="" tooltip="" history="1" highlightClick="0" endSnd="0"/>
              </a:rPr>
              <a:t>depooptics.ru</a:t>
            </a:r>
          </a:p>
        </p:txBody>
      </p:sp>
      <p:sp>
        <p:nvSpPr>
          <p:cNvPr id="275" name="Shape 275"/>
          <p:cNvSpPr/>
          <p:nvPr/>
        </p:nvSpPr>
        <p:spPr>
          <a:xfrm>
            <a:off x="15724567" y="6591300"/>
            <a:ext cx="1613282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 u="sng">
                <a:hlinkClick r:id="rId4" invalidUrl="" action="" tgtFrame="" tooltip="" history="1" highlightClick="0" endSnd="0"/>
              </a:defRPr>
            </a:lvl1pPr>
          </a:lstStyle>
          <a:p>
            <a:pPr>
              <a:defRPr u="none"/>
            </a:pPr>
            <a:r>
              <a:rPr u="sng">
                <a:hlinkClick r:id="rId4" invalidUrl="" action="" tgtFrame="" tooltip="" history="1" highlightClick="0" endSnd="0"/>
              </a:rPr>
              <a:t>poezd.ru</a:t>
            </a:r>
          </a:p>
        </p:txBody>
      </p:sp>
      <p:sp>
        <p:nvSpPr>
          <p:cNvPr id="276" name="Shape 276"/>
          <p:cNvSpPr/>
          <p:nvPr/>
        </p:nvSpPr>
        <p:spPr>
          <a:xfrm>
            <a:off x="15697813" y="3267751"/>
            <a:ext cx="1666790" cy="457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Примеры: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/>
          <p:nvPr/>
        </p:nvSpPr>
        <p:spPr>
          <a:xfrm>
            <a:off x="10513212" y="1445057"/>
            <a:ext cx="3357576" cy="9779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59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Примеры</a:t>
            </a:r>
          </a:p>
        </p:txBody>
      </p:sp>
      <p:sp>
        <p:nvSpPr>
          <p:cNvPr id="279" name="Shape 279"/>
          <p:cNvSpPr/>
          <p:nvPr/>
        </p:nvSpPr>
        <p:spPr>
          <a:xfrm>
            <a:off x="3027915" y="2886751"/>
            <a:ext cx="6100007" cy="1219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>
              <a:defRPr b="1" sz="2500">
                <a:latin typeface="Helvetica"/>
                <a:ea typeface="Helvetica"/>
                <a:cs typeface="Helvetica"/>
                <a:sym typeface="Helvetica"/>
              </a:defRPr>
            </a:pPr>
            <a:r>
              <a:t>sibatlet.ru</a:t>
            </a:r>
          </a:p>
          <a:p>
            <a:pPr>
              <a:defRPr b="1" sz="2500">
                <a:latin typeface="Helvetica"/>
                <a:ea typeface="Helvetica"/>
                <a:cs typeface="Helvetica"/>
                <a:sym typeface="Helvetica"/>
              </a:defRPr>
            </a:pPr>
            <a:r>
              <a:t>Срок: 4 месяца</a:t>
            </a:r>
          </a:p>
          <a:p>
            <a:pPr>
              <a:defRPr b="1" sz="2500">
                <a:latin typeface="Helvetica"/>
                <a:ea typeface="Helvetica"/>
                <a:cs typeface="Helvetica"/>
                <a:sym typeface="Helvetica"/>
              </a:defRPr>
            </a:pPr>
            <a:r>
              <a:t>Пример запроса: спортивное питание</a:t>
            </a:r>
          </a:p>
        </p:txBody>
      </p:sp>
      <p:sp>
        <p:nvSpPr>
          <p:cNvPr id="280" name="Shape 280"/>
          <p:cNvSpPr/>
          <p:nvPr/>
        </p:nvSpPr>
        <p:spPr>
          <a:xfrm>
            <a:off x="15699049" y="2886751"/>
            <a:ext cx="4600099" cy="1219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>
              <a:defRPr b="1" sz="2500">
                <a:latin typeface="Helvetica"/>
                <a:ea typeface="Helvetica"/>
                <a:cs typeface="Helvetica"/>
                <a:sym typeface="Helvetica"/>
              </a:defRPr>
            </a:pPr>
            <a:r>
              <a:t>poezd.ru</a:t>
            </a:r>
          </a:p>
          <a:p>
            <a:pPr>
              <a:defRPr b="1" sz="2500">
                <a:latin typeface="Helvetica"/>
                <a:ea typeface="Helvetica"/>
                <a:cs typeface="Helvetica"/>
                <a:sym typeface="Helvetica"/>
              </a:defRPr>
            </a:pPr>
            <a:r>
              <a:t>Срок: 9 месяцев</a:t>
            </a:r>
          </a:p>
          <a:p>
            <a:pPr>
              <a:defRPr b="1" sz="2500">
                <a:latin typeface="Helvetica"/>
                <a:ea typeface="Helvetica"/>
                <a:cs typeface="Helvetica"/>
                <a:sym typeface="Helvetica"/>
              </a:defRPr>
            </a:pPr>
            <a:r>
              <a:t>Пример запроса: жд билеты</a:t>
            </a:r>
          </a:p>
        </p:txBody>
      </p:sp>
      <p:pic>
        <p:nvPicPr>
          <p:cNvPr id="281" name="Снимок экрана 2017-04-09 в 22.28.27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306448" y="4895850"/>
            <a:ext cx="9385301" cy="5956300"/>
          </a:xfrm>
          <a:prstGeom prst="rect">
            <a:avLst/>
          </a:prstGeom>
          <a:ln w="3175">
            <a:miter lim="400000"/>
          </a:ln>
        </p:spPr>
      </p:pic>
      <p:pic>
        <p:nvPicPr>
          <p:cNvPr id="282" name="Снимок экрана 2017-04-09 в 22.30.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57256" y="4895850"/>
            <a:ext cx="10841325" cy="5956300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/>
          <p:nvPr/>
        </p:nvSpPr>
        <p:spPr>
          <a:xfrm>
            <a:off x="11035307" y="1445057"/>
            <a:ext cx="2313386" cy="9779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59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Видео</a:t>
            </a:r>
          </a:p>
        </p:txBody>
      </p:sp>
      <p:sp>
        <p:nvSpPr>
          <p:cNvPr id="285" name="Shape 285"/>
          <p:cNvSpPr/>
          <p:nvPr/>
        </p:nvSpPr>
        <p:spPr>
          <a:xfrm>
            <a:off x="21737792" y="12946053"/>
            <a:ext cx="2174578" cy="406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www.royal-m.ru</a:t>
            </a:r>
          </a:p>
        </p:txBody>
      </p:sp>
      <p:sp>
        <p:nvSpPr>
          <p:cNvPr id="286" name="Shape 286"/>
          <p:cNvSpPr/>
          <p:nvPr/>
        </p:nvSpPr>
        <p:spPr>
          <a:xfrm>
            <a:off x="2570957" y="4342437"/>
            <a:ext cx="742470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87" name="Shape 287"/>
          <p:cNvSpPr/>
          <p:nvPr/>
        </p:nvSpPr>
        <p:spPr>
          <a:xfrm>
            <a:off x="2570957" y="5475686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88" name="Shape 288"/>
          <p:cNvSpPr/>
          <p:nvPr/>
        </p:nvSpPr>
        <p:spPr>
          <a:xfrm>
            <a:off x="2570957" y="6608936"/>
            <a:ext cx="742470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89" name="Shape 289"/>
          <p:cNvSpPr/>
          <p:nvPr/>
        </p:nvSpPr>
        <p:spPr>
          <a:xfrm>
            <a:off x="2570957" y="7742185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90" name="Shape 290"/>
          <p:cNvSpPr/>
          <p:nvPr/>
        </p:nvSpPr>
        <p:spPr>
          <a:xfrm>
            <a:off x="4464313" y="4324801"/>
            <a:ext cx="5158868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Расскажем о вас за 1 минуту</a:t>
            </a:r>
          </a:p>
        </p:txBody>
      </p:sp>
      <p:sp>
        <p:nvSpPr>
          <p:cNvPr id="291" name="Shape 291"/>
          <p:cNvSpPr/>
          <p:nvPr/>
        </p:nvSpPr>
        <p:spPr>
          <a:xfrm>
            <a:off x="5837437" y="5458050"/>
            <a:ext cx="2412620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Продает 24/7</a:t>
            </a:r>
          </a:p>
        </p:txBody>
      </p:sp>
      <p:sp>
        <p:nvSpPr>
          <p:cNvPr id="292" name="Shape 292"/>
          <p:cNvSpPr/>
          <p:nvPr/>
        </p:nvSpPr>
        <p:spPr>
          <a:xfrm>
            <a:off x="4475552" y="6591300"/>
            <a:ext cx="5136389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Повышение конверсии сайта</a:t>
            </a:r>
          </a:p>
        </p:txBody>
      </p:sp>
      <p:sp>
        <p:nvSpPr>
          <p:cNvPr id="293" name="Shape 293"/>
          <p:cNvSpPr/>
          <p:nvPr/>
        </p:nvSpPr>
        <p:spPr>
          <a:xfrm>
            <a:off x="5221360" y="7724549"/>
            <a:ext cx="3644774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Презентуем продукт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" name="Mobile app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5304572" y="2983822"/>
            <a:ext cx="13774856" cy="7748356"/>
          </a:xfrm>
          <a:prstGeom prst="rect">
            <a:avLst/>
          </a:prstGeom>
          <a:ln w="12700">
            <a:miter lim="400000"/>
          </a:ln>
        </p:spPr>
      </p:pic>
      <p:sp>
        <p:nvSpPr>
          <p:cNvPr id="296" name="Shape 296"/>
          <p:cNvSpPr/>
          <p:nvPr/>
        </p:nvSpPr>
        <p:spPr>
          <a:xfrm>
            <a:off x="8162137" y="1445057"/>
            <a:ext cx="8059726" cy="9779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59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Приложение Drive App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573333" fill="hold"/>
                                        <p:tgtEl>
                                          <p:spTgt spid="2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295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Видео реклама пиво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5303763" y="2983367"/>
            <a:ext cx="13776474" cy="7749266"/>
          </a:xfrm>
          <a:prstGeom prst="rect">
            <a:avLst/>
          </a:prstGeom>
          <a:ln w="12700">
            <a:miter lim="400000"/>
          </a:ln>
        </p:spPr>
      </p:pic>
      <p:sp>
        <p:nvSpPr>
          <p:cNvPr id="299" name="Shape 299"/>
          <p:cNvSpPr/>
          <p:nvPr/>
        </p:nvSpPr>
        <p:spPr>
          <a:xfrm>
            <a:off x="8774053" y="1445057"/>
            <a:ext cx="6835894" cy="9779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59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Пиво Жигулевское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761665" fill="hold"/>
                                        <p:tgtEl>
                                          <p:spTgt spid="2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298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" name="Транспортная компания Грузомиг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5299827" y="2981152"/>
            <a:ext cx="13784346" cy="7753696"/>
          </a:xfrm>
          <a:prstGeom prst="rect">
            <a:avLst/>
          </a:prstGeom>
          <a:ln w="12700">
            <a:miter lim="400000"/>
          </a:ln>
        </p:spPr>
      </p:pic>
      <p:sp>
        <p:nvSpPr>
          <p:cNvPr id="302" name="Shape 302"/>
          <p:cNvSpPr/>
          <p:nvPr/>
        </p:nvSpPr>
        <p:spPr>
          <a:xfrm>
            <a:off x="6139063" y="1445057"/>
            <a:ext cx="12105873" cy="9779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59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Транспортная компания Грузомиг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483329" fill="hold"/>
                                        <p:tgtEl>
                                          <p:spTgt spid="3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301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3whitr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3175">
            <a:miter lim="400000"/>
          </a:ln>
        </p:spPr>
      </p:pic>
      <p:sp>
        <p:nvSpPr>
          <p:cNvPr id="124" name="Shape 124"/>
          <p:cNvSpPr/>
          <p:nvPr/>
        </p:nvSpPr>
        <p:spPr>
          <a:xfrm>
            <a:off x="21737792" y="12946053"/>
            <a:ext cx="2174578" cy="406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www.royal-m.ru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dissolve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Shape 304"/>
          <p:cNvSpPr/>
          <p:nvPr/>
        </p:nvSpPr>
        <p:spPr>
          <a:xfrm>
            <a:off x="9074249" y="1445057"/>
            <a:ext cx="6235502" cy="9779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59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E-mail Маркетинг</a:t>
            </a:r>
          </a:p>
        </p:txBody>
      </p:sp>
      <p:sp>
        <p:nvSpPr>
          <p:cNvPr id="305" name="Shape 305"/>
          <p:cNvSpPr/>
          <p:nvPr/>
        </p:nvSpPr>
        <p:spPr>
          <a:xfrm>
            <a:off x="21737792" y="12946053"/>
            <a:ext cx="2174578" cy="406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www.royal-m.ru</a:t>
            </a:r>
          </a:p>
        </p:txBody>
      </p:sp>
      <p:sp>
        <p:nvSpPr>
          <p:cNvPr id="306" name="Shape 306"/>
          <p:cNvSpPr/>
          <p:nvPr/>
        </p:nvSpPr>
        <p:spPr>
          <a:xfrm>
            <a:off x="2570957" y="4342437"/>
            <a:ext cx="742470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07" name="Shape 307"/>
          <p:cNvSpPr/>
          <p:nvPr/>
        </p:nvSpPr>
        <p:spPr>
          <a:xfrm>
            <a:off x="2570957" y="5475686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08" name="Shape 308"/>
          <p:cNvSpPr/>
          <p:nvPr/>
        </p:nvSpPr>
        <p:spPr>
          <a:xfrm>
            <a:off x="2570957" y="6608936"/>
            <a:ext cx="742470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09" name="Shape 309"/>
          <p:cNvSpPr/>
          <p:nvPr/>
        </p:nvSpPr>
        <p:spPr>
          <a:xfrm>
            <a:off x="2570957" y="7742185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10" name="Shape 310"/>
          <p:cNvSpPr/>
          <p:nvPr/>
        </p:nvSpPr>
        <p:spPr>
          <a:xfrm>
            <a:off x="2570957" y="8875434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11" name="Shape 311"/>
          <p:cNvSpPr/>
          <p:nvPr/>
        </p:nvSpPr>
        <p:spPr>
          <a:xfrm>
            <a:off x="12873817" y="4342437"/>
            <a:ext cx="742469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12" name="Shape 312"/>
          <p:cNvSpPr/>
          <p:nvPr/>
        </p:nvSpPr>
        <p:spPr>
          <a:xfrm>
            <a:off x="5156780" y="4324801"/>
            <a:ext cx="3773933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 Настройка под ключ</a:t>
            </a:r>
          </a:p>
        </p:txBody>
      </p:sp>
      <p:sp>
        <p:nvSpPr>
          <p:cNvPr id="313" name="Shape 313"/>
          <p:cNvSpPr/>
          <p:nvPr/>
        </p:nvSpPr>
        <p:spPr>
          <a:xfrm>
            <a:off x="3588013" y="5458050"/>
            <a:ext cx="6911468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Исследование бизнес-проекта клиента</a:t>
            </a:r>
          </a:p>
        </p:txBody>
      </p:sp>
      <p:sp>
        <p:nvSpPr>
          <p:cNvPr id="314" name="Shape 314"/>
          <p:cNvSpPr/>
          <p:nvPr/>
        </p:nvSpPr>
        <p:spPr>
          <a:xfrm>
            <a:off x="4569278" y="6591300"/>
            <a:ext cx="4948937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Составление контент-плана</a:t>
            </a:r>
          </a:p>
        </p:txBody>
      </p:sp>
      <p:sp>
        <p:nvSpPr>
          <p:cNvPr id="315" name="Shape 315"/>
          <p:cNvSpPr/>
          <p:nvPr/>
        </p:nvSpPr>
        <p:spPr>
          <a:xfrm>
            <a:off x="6362074" y="7724549"/>
            <a:ext cx="1363346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Дизайн</a:t>
            </a:r>
          </a:p>
        </p:txBody>
      </p:sp>
      <p:sp>
        <p:nvSpPr>
          <p:cNvPr id="316" name="Shape 316"/>
          <p:cNvSpPr/>
          <p:nvPr/>
        </p:nvSpPr>
        <p:spPr>
          <a:xfrm>
            <a:off x="3721934" y="8857798"/>
            <a:ext cx="6643625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Производство и отправка сообщений</a:t>
            </a:r>
          </a:p>
        </p:txBody>
      </p:sp>
      <p:sp>
        <p:nvSpPr>
          <p:cNvPr id="317" name="Shape 317"/>
          <p:cNvSpPr/>
          <p:nvPr/>
        </p:nvSpPr>
        <p:spPr>
          <a:xfrm>
            <a:off x="14486698" y="4324801"/>
            <a:ext cx="4089020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Сортировка адресатов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Shape 319"/>
          <p:cNvSpPr/>
          <p:nvPr/>
        </p:nvSpPr>
        <p:spPr>
          <a:xfrm>
            <a:off x="10992135" y="1445057"/>
            <a:ext cx="2399730" cy="9779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59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Сайты</a:t>
            </a:r>
          </a:p>
        </p:txBody>
      </p:sp>
      <p:sp>
        <p:nvSpPr>
          <p:cNvPr id="320" name="Shape 320"/>
          <p:cNvSpPr/>
          <p:nvPr/>
        </p:nvSpPr>
        <p:spPr>
          <a:xfrm>
            <a:off x="21737792" y="12946053"/>
            <a:ext cx="2174578" cy="406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www.royal-m.ru</a:t>
            </a:r>
          </a:p>
        </p:txBody>
      </p:sp>
      <p:sp>
        <p:nvSpPr>
          <p:cNvPr id="321" name="Shape 321"/>
          <p:cNvSpPr/>
          <p:nvPr/>
        </p:nvSpPr>
        <p:spPr>
          <a:xfrm>
            <a:off x="2570957" y="4342437"/>
            <a:ext cx="742470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22" name="Shape 322"/>
          <p:cNvSpPr/>
          <p:nvPr/>
        </p:nvSpPr>
        <p:spPr>
          <a:xfrm>
            <a:off x="2570957" y="5475686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23" name="Shape 323"/>
          <p:cNvSpPr/>
          <p:nvPr/>
        </p:nvSpPr>
        <p:spPr>
          <a:xfrm>
            <a:off x="2570957" y="6608936"/>
            <a:ext cx="742470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24" name="Shape 324"/>
          <p:cNvSpPr/>
          <p:nvPr/>
        </p:nvSpPr>
        <p:spPr>
          <a:xfrm>
            <a:off x="2570957" y="7742185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25" name="Shape 325"/>
          <p:cNvSpPr/>
          <p:nvPr/>
        </p:nvSpPr>
        <p:spPr>
          <a:xfrm>
            <a:off x="2570957" y="8875434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26" name="Shape 326"/>
          <p:cNvSpPr/>
          <p:nvPr/>
        </p:nvSpPr>
        <p:spPr>
          <a:xfrm>
            <a:off x="12873817" y="4342437"/>
            <a:ext cx="742469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27" name="Shape 327"/>
          <p:cNvSpPr/>
          <p:nvPr/>
        </p:nvSpPr>
        <p:spPr>
          <a:xfrm>
            <a:off x="12873817" y="5475686"/>
            <a:ext cx="742469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28" name="Shape 328"/>
          <p:cNvSpPr/>
          <p:nvPr/>
        </p:nvSpPr>
        <p:spPr>
          <a:xfrm>
            <a:off x="12873817" y="6608936"/>
            <a:ext cx="742469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29" name="Shape 329"/>
          <p:cNvSpPr/>
          <p:nvPr/>
        </p:nvSpPr>
        <p:spPr>
          <a:xfrm>
            <a:off x="3737746" y="4324801"/>
            <a:ext cx="6612002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Лендинги, сайты, Интернет-магазины</a:t>
            </a:r>
          </a:p>
        </p:txBody>
      </p:sp>
      <p:sp>
        <p:nvSpPr>
          <p:cNvPr id="330" name="Shape 330"/>
          <p:cNvSpPr/>
          <p:nvPr/>
        </p:nvSpPr>
        <p:spPr>
          <a:xfrm>
            <a:off x="5536256" y="5458050"/>
            <a:ext cx="3014981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Просто и удобно</a:t>
            </a:r>
          </a:p>
        </p:txBody>
      </p:sp>
      <p:sp>
        <p:nvSpPr>
          <p:cNvPr id="331" name="Shape 331"/>
          <p:cNvSpPr/>
          <p:nvPr/>
        </p:nvSpPr>
        <p:spPr>
          <a:xfrm>
            <a:off x="4852742" y="6591300"/>
            <a:ext cx="4382009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Индивидуальный дизайн</a:t>
            </a:r>
          </a:p>
        </p:txBody>
      </p:sp>
      <p:sp>
        <p:nvSpPr>
          <p:cNvPr id="332" name="Shape 332"/>
          <p:cNvSpPr/>
          <p:nvPr/>
        </p:nvSpPr>
        <p:spPr>
          <a:xfrm>
            <a:off x="5153351" y="7724549"/>
            <a:ext cx="3780791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Разработка логотипа</a:t>
            </a:r>
          </a:p>
        </p:txBody>
      </p:sp>
      <p:sp>
        <p:nvSpPr>
          <p:cNvPr id="333" name="Shape 333"/>
          <p:cNvSpPr/>
          <p:nvPr/>
        </p:nvSpPr>
        <p:spPr>
          <a:xfrm>
            <a:off x="5633411" y="8857798"/>
            <a:ext cx="2820671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Редизайн сайта</a:t>
            </a:r>
          </a:p>
        </p:txBody>
      </p:sp>
      <p:sp>
        <p:nvSpPr>
          <p:cNvPr id="334" name="Shape 334"/>
          <p:cNvSpPr/>
          <p:nvPr/>
        </p:nvSpPr>
        <p:spPr>
          <a:xfrm>
            <a:off x="14714917" y="4324801"/>
            <a:ext cx="3632582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Разработка от 1 дня</a:t>
            </a:r>
          </a:p>
        </p:txBody>
      </p:sp>
      <p:sp>
        <p:nvSpPr>
          <p:cNvPr id="335" name="Shape 335"/>
          <p:cNvSpPr/>
          <p:nvPr/>
        </p:nvSpPr>
        <p:spPr>
          <a:xfrm>
            <a:off x="14939136" y="5458050"/>
            <a:ext cx="3184145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A/B тестирование</a:t>
            </a:r>
          </a:p>
        </p:txBody>
      </p:sp>
      <p:sp>
        <p:nvSpPr>
          <p:cNvPr id="336" name="Shape 336"/>
          <p:cNvSpPr/>
          <p:nvPr/>
        </p:nvSpPr>
        <p:spPr>
          <a:xfrm>
            <a:off x="13601635" y="6591300"/>
            <a:ext cx="5859146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Адаптация для Seo продвижения</a:t>
            </a:r>
          </a:p>
        </p:txBody>
      </p:sp>
      <p:sp>
        <p:nvSpPr>
          <p:cNvPr id="337" name="Shape 337"/>
          <p:cNvSpPr/>
          <p:nvPr/>
        </p:nvSpPr>
        <p:spPr>
          <a:xfrm>
            <a:off x="12880171" y="7742185"/>
            <a:ext cx="742469" cy="498129"/>
          </a:xfrm>
          <a:prstGeom prst="rightArrow">
            <a:avLst>
              <a:gd name="adj1" fmla="val 32000"/>
              <a:gd name="adj2" fmla="val 95393"/>
            </a:avLst>
          </a:prstGeom>
          <a:solidFill>
            <a:srgbClr val="53585F"/>
          </a:soli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38" name="Shape 338"/>
          <p:cNvSpPr/>
          <p:nvPr/>
        </p:nvSpPr>
        <p:spPr>
          <a:xfrm>
            <a:off x="12833368" y="9026542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solidFill>
            <a:srgbClr val="53585F"/>
          </a:soli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39" name="Shape 339"/>
          <p:cNvSpPr/>
          <p:nvPr/>
        </p:nvSpPr>
        <p:spPr>
          <a:xfrm>
            <a:off x="15456648" y="9047006"/>
            <a:ext cx="1358901" cy="457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500" u="sng">
                <a:latin typeface="Helvetica"/>
                <a:ea typeface="Helvetica"/>
                <a:cs typeface="Helvetica"/>
                <a:sym typeface="Helvetica"/>
                <a:hlinkClick r:id="rId2" invalidUrl="" action="" tgtFrame="" tooltip="" history="1" highlightClick="0" endSnd="0"/>
              </a:defRPr>
            </a:lvl1pPr>
          </a:lstStyle>
          <a:p>
            <a:pPr>
              <a:defRPr u="none"/>
            </a:pPr>
            <a:r>
              <a:rPr u="sng">
                <a:hlinkClick r:id="rId2" invalidUrl="" action="" tgtFrame="" tooltip="" history="1" highlightClick="0" endSnd="0"/>
              </a:rPr>
              <a:t>eat-fit.ru</a:t>
            </a:r>
          </a:p>
        </p:txBody>
      </p:sp>
      <p:sp>
        <p:nvSpPr>
          <p:cNvPr id="340" name="Shape 340"/>
          <p:cNvSpPr/>
          <p:nvPr/>
        </p:nvSpPr>
        <p:spPr>
          <a:xfrm>
            <a:off x="15150992" y="7762648"/>
            <a:ext cx="2063820" cy="457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500" u="sng">
                <a:latin typeface="Helvetica"/>
                <a:ea typeface="Helvetica"/>
                <a:cs typeface="Helvetica"/>
                <a:sym typeface="Helvetica"/>
                <a:hlinkClick r:id="rId3" invalidUrl="" action="" tgtFrame="" tooltip="" history="1" highlightClick="0" endSnd="0"/>
              </a:defRPr>
            </a:lvl1pPr>
          </a:lstStyle>
          <a:p>
            <a:pPr>
              <a:defRPr u="none"/>
            </a:pPr>
            <a:r>
              <a:rPr u="sng">
                <a:hlinkClick r:id="rId3" invalidUrl="" action="" tgtFrame="" tooltip="" history="1" highlightClick="0" endSnd="0"/>
              </a:rPr>
              <a:t>грузомиг.рф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Shape 342"/>
          <p:cNvSpPr/>
          <p:nvPr/>
        </p:nvSpPr>
        <p:spPr>
          <a:xfrm>
            <a:off x="7890662" y="1445057"/>
            <a:ext cx="8602676" cy="9779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59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Ios/Android Приложения</a:t>
            </a:r>
          </a:p>
        </p:txBody>
      </p:sp>
      <p:sp>
        <p:nvSpPr>
          <p:cNvPr id="343" name="Shape 343"/>
          <p:cNvSpPr/>
          <p:nvPr/>
        </p:nvSpPr>
        <p:spPr>
          <a:xfrm>
            <a:off x="21737792" y="12946053"/>
            <a:ext cx="2174578" cy="406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www.royal-m.ru</a:t>
            </a:r>
          </a:p>
        </p:txBody>
      </p:sp>
      <p:sp>
        <p:nvSpPr>
          <p:cNvPr id="344" name="Shape 344"/>
          <p:cNvSpPr/>
          <p:nvPr/>
        </p:nvSpPr>
        <p:spPr>
          <a:xfrm>
            <a:off x="2570957" y="4342437"/>
            <a:ext cx="742470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45" name="Shape 345"/>
          <p:cNvSpPr/>
          <p:nvPr/>
        </p:nvSpPr>
        <p:spPr>
          <a:xfrm>
            <a:off x="2570957" y="5475686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46" name="Shape 346"/>
          <p:cNvSpPr/>
          <p:nvPr/>
        </p:nvSpPr>
        <p:spPr>
          <a:xfrm>
            <a:off x="2570957" y="6608936"/>
            <a:ext cx="742470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47" name="Shape 347"/>
          <p:cNvSpPr/>
          <p:nvPr/>
        </p:nvSpPr>
        <p:spPr>
          <a:xfrm>
            <a:off x="2570957" y="7742185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48" name="Shape 348"/>
          <p:cNvSpPr/>
          <p:nvPr/>
        </p:nvSpPr>
        <p:spPr>
          <a:xfrm>
            <a:off x="2570957" y="8875434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49" name="Shape 349"/>
          <p:cNvSpPr/>
          <p:nvPr/>
        </p:nvSpPr>
        <p:spPr>
          <a:xfrm>
            <a:off x="4917322" y="4324801"/>
            <a:ext cx="4252850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Разработка «под ключ»</a:t>
            </a:r>
          </a:p>
        </p:txBody>
      </p:sp>
      <p:sp>
        <p:nvSpPr>
          <p:cNvPr id="350" name="Shape 350"/>
          <p:cNvSpPr/>
          <p:nvPr/>
        </p:nvSpPr>
        <p:spPr>
          <a:xfrm>
            <a:off x="6362074" y="5458050"/>
            <a:ext cx="1363346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Дизайн</a:t>
            </a:r>
          </a:p>
        </p:txBody>
      </p:sp>
      <p:sp>
        <p:nvSpPr>
          <p:cNvPr id="351" name="Shape 351"/>
          <p:cNvSpPr/>
          <p:nvPr/>
        </p:nvSpPr>
        <p:spPr>
          <a:xfrm>
            <a:off x="4652336" y="6591300"/>
            <a:ext cx="4782821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Качественный функционал</a:t>
            </a:r>
          </a:p>
        </p:txBody>
      </p:sp>
      <p:sp>
        <p:nvSpPr>
          <p:cNvPr id="352" name="Shape 352"/>
          <p:cNvSpPr/>
          <p:nvPr/>
        </p:nvSpPr>
        <p:spPr>
          <a:xfrm>
            <a:off x="4160465" y="7724549"/>
            <a:ext cx="5766563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Заливка в app store, play market</a:t>
            </a:r>
          </a:p>
        </p:txBody>
      </p:sp>
      <p:sp>
        <p:nvSpPr>
          <p:cNvPr id="353" name="Shape 353"/>
          <p:cNvSpPr/>
          <p:nvPr/>
        </p:nvSpPr>
        <p:spPr>
          <a:xfrm>
            <a:off x="6001648" y="8857798"/>
            <a:ext cx="2084198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Поддержка</a:t>
            </a:r>
          </a:p>
        </p:txBody>
      </p:sp>
      <p:sp>
        <p:nvSpPr>
          <p:cNvPr id="354" name="Shape 354"/>
          <p:cNvSpPr/>
          <p:nvPr/>
        </p:nvSpPr>
        <p:spPr>
          <a:xfrm>
            <a:off x="12873817" y="4342437"/>
            <a:ext cx="742469" cy="498128"/>
          </a:xfrm>
          <a:prstGeom prst="rightArrow">
            <a:avLst>
              <a:gd name="adj1" fmla="val 32000"/>
              <a:gd name="adj2" fmla="val 95393"/>
            </a:avLst>
          </a:prstGeom>
          <a:solidFill>
            <a:srgbClr val="53585F"/>
          </a:soli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55" name="Shape 355"/>
          <p:cNvSpPr/>
          <p:nvPr/>
        </p:nvSpPr>
        <p:spPr>
          <a:xfrm>
            <a:off x="15294799" y="4324801"/>
            <a:ext cx="2472818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 u="sng">
                <a:hlinkClick r:id="rId2" invalidUrl="" action="" tgtFrame="" tooltip="" history="1" highlightClick="0" endSnd="0"/>
              </a:defRPr>
            </a:lvl1pPr>
          </a:lstStyle>
          <a:p>
            <a:pPr>
              <a:defRPr u="none"/>
            </a:pPr>
            <a:r>
              <a:rPr u="sng">
                <a:hlinkClick r:id="rId2" invalidUrl="" action="" tgtFrame="" tooltip="" history="1" highlightClick="0" endSnd="0"/>
              </a:rPr>
              <a:t>Авто тендеры</a:t>
            </a:r>
          </a:p>
        </p:txBody>
      </p:sp>
      <p:sp>
        <p:nvSpPr>
          <p:cNvPr id="356" name="Shape 356"/>
          <p:cNvSpPr/>
          <p:nvPr/>
        </p:nvSpPr>
        <p:spPr>
          <a:xfrm>
            <a:off x="15697813" y="3267751"/>
            <a:ext cx="1666790" cy="457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5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Примеры: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Shape 358"/>
          <p:cNvSpPr/>
          <p:nvPr/>
        </p:nvSpPr>
        <p:spPr>
          <a:xfrm>
            <a:off x="9829951" y="1445057"/>
            <a:ext cx="4724098" cy="9779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59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Автоворонки</a:t>
            </a:r>
          </a:p>
        </p:txBody>
      </p:sp>
      <p:sp>
        <p:nvSpPr>
          <p:cNvPr id="359" name="Shape 359"/>
          <p:cNvSpPr/>
          <p:nvPr/>
        </p:nvSpPr>
        <p:spPr>
          <a:xfrm>
            <a:off x="21737792" y="12946053"/>
            <a:ext cx="2174578" cy="406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www.royal-m.ru</a:t>
            </a:r>
          </a:p>
        </p:txBody>
      </p:sp>
      <p:sp>
        <p:nvSpPr>
          <p:cNvPr id="360" name="Shape 360"/>
          <p:cNvSpPr/>
          <p:nvPr/>
        </p:nvSpPr>
        <p:spPr>
          <a:xfrm>
            <a:off x="2570957" y="4342437"/>
            <a:ext cx="742470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61" name="Shape 361"/>
          <p:cNvSpPr/>
          <p:nvPr/>
        </p:nvSpPr>
        <p:spPr>
          <a:xfrm>
            <a:off x="2570957" y="5475686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62" name="Shape 362"/>
          <p:cNvSpPr/>
          <p:nvPr/>
        </p:nvSpPr>
        <p:spPr>
          <a:xfrm>
            <a:off x="2570957" y="6608936"/>
            <a:ext cx="742470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63" name="Shape 363"/>
          <p:cNvSpPr/>
          <p:nvPr/>
        </p:nvSpPr>
        <p:spPr>
          <a:xfrm>
            <a:off x="2570957" y="7742185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64" name="Shape 364"/>
          <p:cNvSpPr/>
          <p:nvPr/>
        </p:nvSpPr>
        <p:spPr>
          <a:xfrm>
            <a:off x="4862458" y="4324801"/>
            <a:ext cx="4362578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Работает всегда и везде</a:t>
            </a:r>
          </a:p>
        </p:txBody>
      </p:sp>
      <p:sp>
        <p:nvSpPr>
          <p:cNvPr id="365" name="Shape 365"/>
          <p:cNvSpPr/>
          <p:nvPr/>
        </p:nvSpPr>
        <p:spPr>
          <a:xfrm>
            <a:off x="5245172" y="5458050"/>
            <a:ext cx="3597149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Продает вместо вас</a:t>
            </a:r>
          </a:p>
        </p:txBody>
      </p:sp>
      <p:sp>
        <p:nvSpPr>
          <p:cNvPr id="366" name="Shape 366"/>
          <p:cNvSpPr/>
          <p:nvPr/>
        </p:nvSpPr>
        <p:spPr>
          <a:xfrm>
            <a:off x="4007875" y="6591300"/>
            <a:ext cx="6071744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Автоматизирует процесс продажи</a:t>
            </a:r>
          </a:p>
        </p:txBody>
      </p:sp>
      <p:sp>
        <p:nvSpPr>
          <p:cNvPr id="367" name="Shape 367"/>
          <p:cNvSpPr/>
          <p:nvPr/>
        </p:nvSpPr>
        <p:spPr>
          <a:xfrm>
            <a:off x="3584965" y="7724549"/>
            <a:ext cx="6917564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Скачайте презентацию по автоворонке</a:t>
            </a:r>
          </a:p>
        </p:txBody>
      </p:sp>
      <p:sp>
        <p:nvSpPr>
          <p:cNvPr id="368" name="Shape 368"/>
          <p:cNvSpPr/>
          <p:nvPr/>
        </p:nvSpPr>
        <p:spPr>
          <a:xfrm>
            <a:off x="2707583" y="10536222"/>
            <a:ext cx="3617678" cy="457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500" u="sng">
                <a:latin typeface="Helvetica"/>
                <a:ea typeface="Helvetica"/>
                <a:cs typeface="Helvetica"/>
                <a:sym typeface="Helvetica"/>
                <a:hlinkClick r:id="rId2" invalidUrl="" action="" tgtFrame="" tooltip="" history="1" highlightClick="0" endSnd="0"/>
              </a:defRPr>
            </a:lvl1pPr>
          </a:lstStyle>
          <a:p>
            <a:pPr>
              <a:defRPr u="none"/>
            </a:pPr>
            <a:r>
              <a:rPr u="sng">
                <a:hlinkClick r:id="rId2" invalidUrl="" action="" tgtFrame="" tooltip="" history="1" highlightClick="0" endSnd="0"/>
              </a:rPr>
              <a:t>royal-m.ru/avtovoronka</a:t>
            </a:r>
          </a:p>
        </p:txBody>
      </p:sp>
      <p:cxnSp>
        <p:nvCxnSpPr>
          <p:cNvPr id="369" name="Connector 369"/>
          <p:cNvCxnSpPr>
            <a:stCxn id="368" idx="0"/>
            <a:endCxn id="367" idx="0"/>
          </p:cNvCxnSpPr>
          <p:nvPr/>
        </p:nvCxnSpPr>
        <p:spPr>
          <a:xfrm flipV="1">
            <a:off x="4516422" y="7991249"/>
            <a:ext cx="2527325" cy="2773574"/>
          </a:xfrm>
          <a:prstGeom prst="straightConnector1">
            <a:avLst/>
          </a:prstGeom>
          <a:ln w="12700">
            <a:solidFill>
              <a:srgbClr val="000000"/>
            </a:solidFill>
            <a:miter lim="400000"/>
          </a:ln>
        </p:spPr>
      </p:cxnSp>
    </p:spTree>
  </p:cSld>
  <p:clrMapOvr>
    <a:masterClrMapping/>
  </p:clrMapOvr>
  <p:transition xmlns:p14="http://schemas.microsoft.com/office/powerpoint/2010/main" spd="med" advClick="1" p14:dur="1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Shape 371"/>
          <p:cNvSpPr/>
          <p:nvPr/>
        </p:nvSpPr>
        <p:spPr>
          <a:xfrm>
            <a:off x="7610772" y="1445057"/>
            <a:ext cx="9162456" cy="9779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59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Внедрение CRM-системы</a:t>
            </a:r>
          </a:p>
        </p:txBody>
      </p:sp>
      <p:sp>
        <p:nvSpPr>
          <p:cNvPr id="372" name="Shape 372"/>
          <p:cNvSpPr/>
          <p:nvPr/>
        </p:nvSpPr>
        <p:spPr>
          <a:xfrm>
            <a:off x="21737792" y="12946053"/>
            <a:ext cx="2174578" cy="406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www.royal-m.ru</a:t>
            </a:r>
          </a:p>
        </p:txBody>
      </p:sp>
      <p:sp>
        <p:nvSpPr>
          <p:cNvPr id="373" name="Shape 373"/>
          <p:cNvSpPr/>
          <p:nvPr/>
        </p:nvSpPr>
        <p:spPr>
          <a:xfrm>
            <a:off x="2570957" y="4342437"/>
            <a:ext cx="742470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74" name="Shape 374"/>
          <p:cNvSpPr/>
          <p:nvPr/>
        </p:nvSpPr>
        <p:spPr>
          <a:xfrm>
            <a:off x="2570957" y="5475686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75" name="Shape 375"/>
          <p:cNvSpPr/>
          <p:nvPr/>
        </p:nvSpPr>
        <p:spPr>
          <a:xfrm>
            <a:off x="2570957" y="6608936"/>
            <a:ext cx="742470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76" name="Shape 376"/>
          <p:cNvSpPr/>
          <p:nvPr/>
        </p:nvSpPr>
        <p:spPr>
          <a:xfrm>
            <a:off x="2570957" y="7742185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77" name="Shape 377"/>
          <p:cNvSpPr/>
          <p:nvPr/>
        </p:nvSpPr>
        <p:spPr>
          <a:xfrm>
            <a:off x="2570957" y="8875434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78" name="Shape 378"/>
          <p:cNvSpPr/>
          <p:nvPr/>
        </p:nvSpPr>
        <p:spPr>
          <a:xfrm>
            <a:off x="12873817" y="4342437"/>
            <a:ext cx="742469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79" name="Shape 379"/>
          <p:cNvSpPr/>
          <p:nvPr/>
        </p:nvSpPr>
        <p:spPr>
          <a:xfrm>
            <a:off x="12873817" y="5475686"/>
            <a:ext cx="742469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80" name="Shape 380"/>
          <p:cNvSpPr/>
          <p:nvPr/>
        </p:nvSpPr>
        <p:spPr>
          <a:xfrm>
            <a:off x="12873817" y="6608936"/>
            <a:ext cx="742469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381" name="Shape 381"/>
          <p:cNvSpPr/>
          <p:nvPr/>
        </p:nvSpPr>
        <p:spPr>
          <a:xfrm>
            <a:off x="3916816" y="4324801"/>
            <a:ext cx="6253862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Учет всех ваших лидов и контактов</a:t>
            </a:r>
          </a:p>
        </p:txBody>
      </p:sp>
      <p:sp>
        <p:nvSpPr>
          <p:cNvPr id="382" name="Shape 382"/>
          <p:cNvSpPr/>
          <p:nvPr/>
        </p:nvSpPr>
        <p:spPr>
          <a:xfrm>
            <a:off x="4196279" y="5458050"/>
            <a:ext cx="5694935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Не упускайте ни одного клиента</a:t>
            </a:r>
          </a:p>
        </p:txBody>
      </p:sp>
      <p:sp>
        <p:nvSpPr>
          <p:cNvPr id="383" name="Shape 383"/>
          <p:cNvSpPr/>
          <p:nvPr/>
        </p:nvSpPr>
        <p:spPr>
          <a:xfrm>
            <a:off x="4965709" y="6591300"/>
            <a:ext cx="4156076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Анализируйте продажи</a:t>
            </a:r>
          </a:p>
        </p:txBody>
      </p:sp>
      <p:sp>
        <p:nvSpPr>
          <p:cNvPr id="384" name="Shape 384"/>
          <p:cNvSpPr/>
          <p:nvPr/>
        </p:nvSpPr>
        <p:spPr>
          <a:xfrm>
            <a:off x="4313437" y="7724549"/>
            <a:ext cx="5460620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Упростите работу менеджеров</a:t>
            </a:r>
          </a:p>
        </p:txBody>
      </p:sp>
      <p:sp>
        <p:nvSpPr>
          <p:cNvPr id="385" name="Shape 385"/>
          <p:cNvSpPr/>
          <p:nvPr/>
        </p:nvSpPr>
        <p:spPr>
          <a:xfrm>
            <a:off x="3931675" y="8857798"/>
            <a:ext cx="6224144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Автоматизируйте бизнес-процессы</a:t>
            </a:r>
          </a:p>
        </p:txBody>
      </p:sp>
      <p:sp>
        <p:nvSpPr>
          <p:cNvPr id="386" name="Shape 386"/>
          <p:cNvSpPr/>
          <p:nvPr/>
        </p:nvSpPr>
        <p:spPr>
          <a:xfrm>
            <a:off x="13980349" y="4324801"/>
            <a:ext cx="5101718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С CRM начинаются продажи</a:t>
            </a:r>
          </a:p>
        </p:txBody>
      </p:sp>
      <p:sp>
        <p:nvSpPr>
          <p:cNvPr id="387" name="Shape 387"/>
          <p:cNvSpPr/>
          <p:nvPr/>
        </p:nvSpPr>
        <p:spPr>
          <a:xfrm>
            <a:off x="13837283" y="5458050"/>
            <a:ext cx="5387849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Повысьте повторные продажи</a:t>
            </a:r>
          </a:p>
        </p:txBody>
      </p:sp>
      <p:sp>
        <p:nvSpPr>
          <p:cNvPr id="388" name="Shape 388"/>
          <p:cNvSpPr/>
          <p:nvPr/>
        </p:nvSpPr>
        <p:spPr>
          <a:xfrm>
            <a:off x="13604683" y="6591300"/>
            <a:ext cx="5853050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Подходит для оффлайн розницы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Shape 390"/>
          <p:cNvSpPr/>
          <p:nvPr/>
        </p:nvSpPr>
        <p:spPr>
          <a:xfrm>
            <a:off x="9346455" y="1445057"/>
            <a:ext cx="5691090" cy="9779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59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Наши партнеры</a:t>
            </a:r>
          </a:p>
        </p:txBody>
      </p:sp>
      <p:sp>
        <p:nvSpPr>
          <p:cNvPr id="391" name="Shape 391"/>
          <p:cNvSpPr/>
          <p:nvPr/>
        </p:nvSpPr>
        <p:spPr>
          <a:xfrm>
            <a:off x="21737792" y="12946053"/>
            <a:ext cx="2174578" cy="406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www.royal-m.ru</a:t>
            </a:r>
          </a:p>
        </p:txBody>
      </p:sp>
      <p:pic>
        <p:nvPicPr>
          <p:cNvPr id="392" name="Снимок экрана 2017-04-05 в 18.06.28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427114" y="9898455"/>
            <a:ext cx="2222501" cy="749301"/>
          </a:xfrm>
          <a:prstGeom prst="rect">
            <a:avLst/>
          </a:prstGeom>
          <a:ln w="3175">
            <a:miter lim="400000"/>
          </a:ln>
        </p:spPr>
      </p:pic>
      <p:pic>
        <p:nvPicPr>
          <p:cNvPr id="393" name="Снимок экрана 2017-04-05 в 18.10.2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516617" y="11125310"/>
            <a:ext cx="2222501" cy="749301"/>
          </a:xfrm>
          <a:prstGeom prst="rect">
            <a:avLst/>
          </a:prstGeom>
          <a:ln w="3175">
            <a:miter lim="400000"/>
          </a:ln>
        </p:spPr>
      </p:pic>
      <p:pic>
        <p:nvPicPr>
          <p:cNvPr id="394" name="Снимок экрана 2017-04-05 в 18.12.03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847978" y="5341812"/>
            <a:ext cx="2222501" cy="749301"/>
          </a:xfrm>
          <a:prstGeom prst="rect">
            <a:avLst/>
          </a:prstGeom>
          <a:ln w="3175">
            <a:miter lim="400000"/>
          </a:ln>
        </p:spPr>
      </p:pic>
      <p:pic>
        <p:nvPicPr>
          <p:cNvPr id="395" name="Снимок экрана 2017-04-05 в 18.13.19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5369742" y="5341812"/>
            <a:ext cx="2222501" cy="749301"/>
          </a:xfrm>
          <a:prstGeom prst="rect">
            <a:avLst/>
          </a:prstGeom>
          <a:ln w="3175">
            <a:miter lim="400000"/>
          </a:ln>
        </p:spPr>
      </p:pic>
      <p:pic>
        <p:nvPicPr>
          <p:cNvPr id="396" name="Снимок экрана 2017-04-05 в 18.16.18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8398484" y="6117219"/>
            <a:ext cx="2222501" cy="749301"/>
          </a:xfrm>
          <a:prstGeom prst="rect">
            <a:avLst/>
          </a:prstGeom>
          <a:ln w="3175">
            <a:miter lim="400000"/>
          </a:ln>
        </p:spPr>
      </p:pic>
      <p:pic>
        <p:nvPicPr>
          <p:cNvPr id="397" name="Снимок экрана 2017-04-05 в 18.20.07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9274322" y="9105985"/>
            <a:ext cx="2222501" cy="749301"/>
          </a:xfrm>
          <a:prstGeom prst="rect">
            <a:avLst/>
          </a:prstGeom>
          <a:ln w="3175">
            <a:miter lim="400000"/>
          </a:ln>
        </p:spPr>
      </p:pic>
      <p:pic>
        <p:nvPicPr>
          <p:cNvPr id="398" name="Снимок экрана 2017-04-05 в 18.22.11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1715750" y="8296939"/>
            <a:ext cx="2222500" cy="749301"/>
          </a:xfrm>
          <a:prstGeom prst="rect">
            <a:avLst/>
          </a:prstGeom>
          <a:ln w="3175">
            <a:miter lim="400000"/>
          </a:ln>
        </p:spPr>
      </p:pic>
      <p:pic>
        <p:nvPicPr>
          <p:cNvPr id="399" name="Снимок экрана 2017-04-05 в 18.27.02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6189665" y="8704753"/>
            <a:ext cx="2222501" cy="749301"/>
          </a:xfrm>
          <a:prstGeom prst="rect">
            <a:avLst/>
          </a:prstGeom>
          <a:ln w="3175">
            <a:miter lim="400000"/>
          </a:ln>
        </p:spPr>
      </p:pic>
      <p:pic>
        <p:nvPicPr>
          <p:cNvPr id="400" name="Снимок экрана 2017-04-05 в 18.28.13.pn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5661433" y="3613296"/>
            <a:ext cx="2222501" cy="749301"/>
          </a:xfrm>
          <a:prstGeom prst="rect">
            <a:avLst/>
          </a:prstGeom>
          <a:ln w="3175">
            <a:miter lim="400000"/>
          </a:ln>
        </p:spPr>
      </p:pic>
      <p:pic>
        <p:nvPicPr>
          <p:cNvPr id="401" name="Снимок экрана 2017-04-10 в 0.04.46.png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4021195" y="7054825"/>
            <a:ext cx="2222501" cy="718121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Shape 403"/>
          <p:cNvSpPr/>
          <p:nvPr/>
        </p:nvSpPr>
        <p:spPr>
          <a:xfrm>
            <a:off x="9540915" y="1445057"/>
            <a:ext cx="5302170" cy="9779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59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Наши клиенты</a:t>
            </a:r>
          </a:p>
        </p:txBody>
      </p:sp>
      <p:sp>
        <p:nvSpPr>
          <p:cNvPr id="404" name="Shape 404"/>
          <p:cNvSpPr/>
          <p:nvPr/>
        </p:nvSpPr>
        <p:spPr>
          <a:xfrm>
            <a:off x="21737792" y="12946053"/>
            <a:ext cx="2174578" cy="406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www.royal-m.ru</a:t>
            </a:r>
          </a:p>
        </p:txBody>
      </p:sp>
      <p:pic>
        <p:nvPicPr>
          <p:cNvPr id="405" name="Снимок экрана 2017-04-05 в 16.57.4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619076" y="7499350"/>
            <a:ext cx="2209801" cy="749300"/>
          </a:xfrm>
          <a:prstGeom prst="rect">
            <a:avLst/>
          </a:prstGeom>
          <a:ln w="3175">
            <a:miter lim="400000"/>
          </a:ln>
        </p:spPr>
      </p:pic>
      <p:pic>
        <p:nvPicPr>
          <p:cNvPr id="406" name="Снимок экрана 2017-04-05 в 17.00.3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864911" y="9423729"/>
            <a:ext cx="2222501" cy="876301"/>
          </a:xfrm>
          <a:prstGeom prst="rect">
            <a:avLst/>
          </a:prstGeom>
          <a:ln w="3175">
            <a:miter lim="400000"/>
          </a:ln>
        </p:spPr>
      </p:pic>
      <p:pic>
        <p:nvPicPr>
          <p:cNvPr id="407" name="Снимок экрана 2017-04-05 в 17.02.5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485126" y="11392716"/>
            <a:ext cx="2222501" cy="749301"/>
          </a:xfrm>
          <a:prstGeom prst="rect">
            <a:avLst/>
          </a:prstGeom>
          <a:ln w="3175">
            <a:miter lim="400000"/>
          </a:ln>
        </p:spPr>
      </p:pic>
      <p:pic>
        <p:nvPicPr>
          <p:cNvPr id="408" name="Снимок экрана 2017-04-05 в 17.04.37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4176283" y="4248150"/>
            <a:ext cx="2222501" cy="749300"/>
          </a:xfrm>
          <a:prstGeom prst="rect">
            <a:avLst/>
          </a:prstGeom>
          <a:ln w="3175">
            <a:miter lim="400000"/>
          </a:ln>
        </p:spPr>
      </p:pic>
      <p:pic>
        <p:nvPicPr>
          <p:cNvPr id="409" name="Снимок экрана 2017-04-05 в 17.13.46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17462439" y="6483350"/>
            <a:ext cx="2222501" cy="749300"/>
          </a:xfrm>
          <a:prstGeom prst="rect">
            <a:avLst/>
          </a:prstGeom>
          <a:ln w="3175">
            <a:miter lim="400000"/>
          </a:ln>
        </p:spPr>
      </p:pic>
      <p:pic>
        <p:nvPicPr>
          <p:cNvPr id="410" name="Снимок экрана 2017-04-05 в 17.16.32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0381884" y="10229484"/>
            <a:ext cx="2222501" cy="749301"/>
          </a:xfrm>
          <a:prstGeom prst="rect">
            <a:avLst/>
          </a:prstGeom>
          <a:ln w="3175">
            <a:miter lim="400000"/>
          </a:ln>
        </p:spPr>
      </p:pic>
      <p:pic>
        <p:nvPicPr>
          <p:cNvPr id="411" name="Снимок экрана 2017-04-05 в 17.32.41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18395072" y="9701008"/>
            <a:ext cx="2222501" cy="749301"/>
          </a:xfrm>
          <a:prstGeom prst="rect">
            <a:avLst/>
          </a:prstGeom>
          <a:ln w="3175">
            <a:miter lim="400000"/>
          </a:ln>
        </p:spPr>
      </p:pic>
      <p:pic>
        <p:nvPicPr>
          <p:cNvPr id="412" name="Снимок экрана 2017-04-05 в 17.55.08.png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4996206" y="7499350"/>
            <a:ext cx="2222501" cy="749300"/>
          </a:xfrm>
          <a:prstGeom prst="rect">
            <a:avLst/>
          </a:prstGeom>
          <a:ln w="3175">
            <a:miter lim="400000"/>
          </a:ln>
        </p:spPr>
      </p:pic>
      <p:pic>
        <p:nvPicPr>
          <p:cNvPr id="413" name="Снимок экрана 2017-04-05 в 18.05.06.png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3485126" y="4970562"/>
            <a:ext cx="2222501" cy="749301"/>
          </a:xfrm>
          <a:prstGeom prst="rect">
            <a:avLst/>
          </a:prstGeom>
          <a:ln w="3175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advClick="1" p14:dur="1000">
        <p15:prstTrans prst="pageCurlDouble"/>
      </p:transition>
    </mc:Choice>
    <mc:Choice xmlns:p14="http://schemas.microsoft.com/office/powerpoint/2010/main" Requires="p14">
      <p:transition spd="med" advClick="1" p14:dur="1000">
        <p14:prism dir="d"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5" name="Снимок экрана 2017-04-09 в 15.31.25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3471" y="-16157"/>
            <a:ext cx="23997058" cy="13748314"/>
          </a:xfrm>
          <a:prstGeom prst="rect">
            <a:avLst/>
          </a:prstGeom>
          <a:ln w="3175">
            <a:miter lim="400000"/>
          </a:ln>
        </p:spPr>
      </p:pic>
      <p:sp>
        <p:nvSpPr>
          <p:cNvPr id="416" name="Shape 416"/>
          <p:cNvSpPr/>
          <p:nvPr/>
        </p:nvSpPr>
        <p:spPr>
          <a:xfrm>
            <a:off x="21737792" y="12946053"/>
            <a:ext cx="2174578" cy="406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2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www.royal-m.ru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8" name="Снимок экрана 2017-04-09 в 14.56.3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9672" y="-129646"/>
            <a:ext cx="23964656" cy="13457076"/>
          </a:xfrm>
          <a:prstGeom prst="rect">
            <a:avLst/>
          </a:prstGeom>
          <a:ln w="3175">
            <a:miter lim="400000"/>
          </a:ln>
        </p:spPr>
      </p:pic>
      <p:sp>
        <p:nvSpPr>
          <p:cNvPr id="419" name="Shape 419"/>
          <p:cNvSpPr/>
          <p:nvPr/>
        </p:nvSpPr>
        <p:spPr>
          <a:xfrm>
            <a:off x="21737792" y="12946053"/>
            <a:ext cx="2174578" cy="406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www.royal-m.ru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2000">
        <p:dissolve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1" name="Снимок экрана 2017-04-09 в 15.01.13.png">
            <a:hlinkClick r:id="rId2" invalidUrl="" action="" tgtFrame="" tooltip="" history="1" highlightClick="0" endSnd="0"/>
          </p:cNvPr>
          <p:cNvPicPr>
            <a:picLocks noChangeAspect="1"/>
          </p:cNvPicPr>
          <p:nvPr/>
        </p:nvPicPr>
        <p:blipFill>
          <a:blip r:embed="rId3">
            <a:extLst/>
          </a:blip>
          <a:srcRect l="0" t="0" r="0" b="0"/>
          <a:stretch>
            <a:fillRect/>
          </a:stretch>
        </p:blipFill>
        <p:spPr>
          <a:xfrm>
            <a:off x="2605535" y="4085828"/>
            <a:ext cx="3639082" cy="1073828"/>
          </a:xfrm>
          <a:prstGeom prst="rect">
            <a:avLst/>
          </a:prstGeom>
          <a:ln w="3175">
            <a:miter lim="400000"/>
          </a:ln>
        </p:spPr>
      </p:pic>
      <p:pic>
        <p:nvPicPr>
          <p:cNvPr id="422" name="Снимок экрана 2017-04-09 в 15.01.18.png">
            <a:hlinkClick r:id="rId4" invalidUrl="" action="" tgtFrame="" tooltip="" history="1" highlightClick="0" endSnd="0"/>
          </p:cNvPr>
          <p:cNvPicPr>
            <a:picLocks noChangeAspect="1"/>
          </p:cNvPicPr>
          <p:nvPr/>
        </p:nvPicPr>
        <p:blipFill>
          <a:blip r:embed="rId5">
            <a:extLst/>
          </a:blip>
          <a:srcRect l="0" t="0" r="0" b="0"/>
          <a:stretch>
            <a:fillRect/>
          </a:stretch>
        </p:blipFill>
        <p:spPr>
          <a:xfrm>
            <a:off x="15355518" y="5129210"/>
            <a:ext cx="4087208" cy="809349"/>
          </a:xfrm>
          <a:prstGeom prst="rect">
            <a:avLst/>
          </a:prstGeom>
          <a:ln w="3175">
            <a:miter lim="400000"/>
          </a:ln>
        </p:spPr>
      </p:pic>
      <p:sp>
        <p:nvSpPr>
          <p:cNvPr id="423" name="Shape 423"/>
          <p:cNvSpPr/>
          <p:nvPr/>
        </p:nvSpPr>
        <p:spPr>
          <a:xfrm>
            <a:off x="10422111" y="1445057"/>
            <a:ext cx="3539778" cy="9779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59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Контакты</a:t>
            </a:r>
          </a:p>
        </p:txBody>
      </p:sp>
      <p:sp>
        <p:nvSpPr>
          <p:cNvPr id="424" name="Shape 424"/>
          <p:cNvSpPr/>
          <p:nvPr/>
        </p:nvSpPr>
        <p:spPr>
          <a:xfrm>
            <a:off x="10076094" y="4872851"/>
            <a:ext cx="2219313" cy="457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500" u="sng">
                <a:latin typeface="Helvetica"/>
                <a:ea typeface="Helvetica"/>
                <a:cs typeface="Helvetica"/>
                <a:sym typeface="Helvetica"/>
                <a:hlinkClick r:id="rId6" invalidUrl="" action="" tgtFrame="" tooltip="" history="1" highlightClick="0" endSnd="0"/>
              </a:defRPr>
            </a:lvl1pPr>
          </a:lstStyle>
          <a:p>
            <a:pPr/>
            <a:r>
              <a:rPr>
                <a:hlinkClick r:id="rId6" invalidUrl="" action="" tgtFrame="" tooltip="" history="1" highlightClick="0" endSnd="0"/>
              </a:rPr>
              <a:t>Телеграм бот</a:t>
            </a:r>
          </a:p>
        </p:txBody>
      </p:sp>
      <p:sp>
        <p:nvSpPr>
          <p:cNvPr id="425" name="Shape 425"/>
          <p:cNvSpPr/>
          <p:nvPr/>
        </p:nvSpPr>
        <p:spPr>
          <a:xfrm>
            <a:off x="21737792" y="12946053"/>
            <a:ext cx="2174578" cy="406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www.royal-m.ru</a:t>
            </a:r>
          </a:p>
        </p:txBody>
      </p:sp>
      <p:pic>
        <p:nvPicPr>
          <p:cNvPr id="426" name="telegram_logo-filtered.jpe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9293377" y="4811886"/>
            <a:ext cx="579131" cy="579131"/>
          </a:xfrm>
          <a:prstGeom prst="rect">
            <a:avLst/>
          </a:prstGeom>
          <a:ln w="3175">
            <a:miter lim="400000"/>
          </a:ln>
        </p:spPr>
      </p:pic>
      <p:sp>
        <p:nvSpPr>
          <p:cNvPr id="427" name="Shape 427"/>
          <p:cNvSpPr/>
          <p:nvPr/>
        </p:nvSpPr>
        <p:spPr>
          <a:xfrm>
            <a:off x="3063310" y="9687199"/>
            <a:ext cx="4591107" cy="12192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/>
          <a:p>
            <a:pPr>
              <a:defRPr b="1" sz="2500">
                <a:latin typeface="Helvetica"/>
                <a:ea typeface="Helvetica"/>
                <a:cs typeface="Helvetica"/>
                <a:sym typeface="Helvetica"/>
              </a:defRPr>
            </a:pPr>
            <a:r>
              <a:t>Адрес:</a:t>
            </a:r>
          </a:p>
          <a:p>
            <a:pPr>
              <a:defRPr b="1" sz="2500">
                <a:latin typeface="Helvetica"/>
                <a:ea typeface="Helvetica"/>
                <a:cs typeface="Helvetica"/>
                <a:sym typeface="Helvetica"/>
              </a:defRPr>
            </a:pPr>
            <a:r>
              <a:t>Москва, Россия</a:t>
            </a:r>
          </a:p>
          <a:p>
            <a:pPr>
              <a:defRPr b="1" sz="2500">
                <a:latin typeface="Helvetica"/>
                <a:ea typeface="Helvetica"/>
                <a:cs typeface="Helvetica"/>
                <a:sym typeface="Helvetica"/>
              </a:defRPr>
            </a:pPr>
            <a:r>
              <a:t>Нижегородская улица, 102Б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/>
          <p:nvPr/>
        </p:nvSpPr>
        <p:spPr>
          <a:xfrm>
            <a:off x="7473723" y="6280149"/>
            <a:ext cx="9436554" cy="11557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71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Этапы нашей работы.</a:t>
            </a:r>
          </a:p>
        </p:txBody>
      </p:sp>
      <p:sp>
        <p:nvSpPr>
          <p:cNvPr id="127" name="Shape 127"/>
          <p:cNvSpPr/>
          <p:nvPr/>
        </p:nvSpPr>
        <p:spPr>
          <a:xfrm>
            <a:off x="21737792" y="12946053"/>
            <a:ext cx="2174578" cy="406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www.royal-m.ru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500">
        <p:dissolve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Shape 429"/>
          <p:cNvSpPr/>
          <p:nvPr/>
        </p:nvSpPr>
        <p:spPr>
          <a:xfrm>
            <a:off x="489546" y="449838"/>
            <a:ext cx="2174579" cy="406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200">
                <a:solidFill>
                  <a:schemeClr val="accent5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www.royal-m.ru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/>
          <p:nvPr/>
        </p:nvSpPr>
        <p:spPr>
          <a:xfrm>
            <a:off x="9606954" y="1445057"/>
            <a:ext cx="5170092" cy="9779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59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Этапы работы</a:t>
            </a:r>
          </a:p>
        </p:txBody>
      </p:sp>
      <p:pic>
        <p:nvPicPr>
          <p:cNvPr id="130" name="icon-creative-filtered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098282" y="3447318"/>
            <a:ext cx="1270001" cy="1270001"/>
          </a:xfrm>
          <a:prstGeom prst="rect">
            <a:avLst/>
          </a:prstGeom>
          <a:ln w="3175">
            <a:miter lim="400000"/>
          </a:ln>
        </p:spPr>
      </p:pic>
      <p:pic>
        <p:nvPicPr>
          <p:cNvPr id="131" name="icon-research-filtered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419404" y="6575723"/>
            <a:ext cx="1270001" cy="1270001"/>
          </a:xfrm>
          <a:prstGeom prst="rect">
            <a:avLst/>
          </a:prstGeom>
          <a:ln w="3175">
            <a:miter lim="400000"/>
          </a:ln>
        </p:spPr>
      </p:pic>
      <p:pic>
        <p:nvPicPr>
          <p:cNvPr id="132" name="icon-marketing-filtered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5441590" y="3447318"/>
            <a:ext cx="1270001" cy="1270001"/>
          </a:xfrm>
          <a:prstGeom prst="rect">
            <a:avLst/>
          </a:prstGeom>
          <a:ln w="3175">
            <a:miter lim="400000"/>
          </a:ln>
        </p:spPr>
      </p:pic>
      <p:pic>
        <p:nvPicPr>
          <p:cNvPr id="133" name="icon-strategy-filtered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098282" y="9976239"/>
            <a:ext cx="1270001" cy="1270001"/>
          </a:xfrm>
          <a:prstGeom prst="rect">
            <a:avLst/>
          </a:prstGeom>
          <a:ln w="3175">
            <a:miter lim="400000"/>
          </a:ln>
        </p:spPr>
      </p:pic>
      <p:pic>
        <p:nvPicPr>
          <p:cNvPr id="134" name="icon-target-filtered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098282" y="6575723"/>
            <a:ext cx="1270001" cy="1270001"/>
          </a:xfrm>
          <a:prstGeom prst="rect">
            <a:avLst/>
          </a:prstGeom>
          <a:ln w="3175">
            <a:miter lim="400000"/>
          </a:ln>
        </p:spPr>
      </p:pic>
      <p:pic>
        <p:nvPicPr>
          <p:cNvPr id="135" name="icon-solutions-filtered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15464992" y="9976239"/>
            <a:ext cx="1270001" cy="1270001"/>
          </a:xfrm>
          <a:prstGeom prst="rect">
            <a:avLst/>
          </a:prstGeom>
          <a:ln w="3175">
            <a:miter lim="400000"/>
          </a:ln>
        </p:spPr>
      </p:pic>
      <p:sp>
        <p:nvSpPr>
          <p:cNvPr id="136" name="Shape 136"/>
          <p:cNvSpPr/>
          <p:nvPr/>
        </p:nvSpPr>
        <p:spPr>
          <a:xfrm>
            <a:off x="7594639" y="3694968"/>
            <a:ext cx="1565946" cy="7747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Идея</a:t>
            </a:r>
          </a:p>
        </p:txBody>
      </p:sp>
      <p:sp>
        <p:nvSpPr>
          <p:cNvPr id="137" name="Shape 137"/>
          <p:cNvSpPr/>
          <p:nvPr/>
        </p:nvSpPr>
        <p:spPr>
          <a:xfrm>
            <a:off x="7596065" y="6823373"/>
            <a:ext cx="1563094" cy="7747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Цель</a:t>
            </a:r>
          </a:p>
        </p:txBody>
      </p:sp>
      <p:sp>
        <p:nvSpPr>
          <p:cNvPr id="138" name="Shape 138"/>
          <p:cNvSpPr/>
          <p:nvPr/>
        </p:nvSpPr>
        <p:spPr>
          <a:xfrm>
            <a:off x="6840285" y="10223889"/>
            <a:ext cx="3074654" cy="7747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Стратегия</a:t>
            </a:r>
          </a:p>
        </p:txBody>
      </p:sp>
      <p:sp>
        <p:nvSpPr>
          <p:cNvPr id="139" name="Shape 139"/>
          <p:cNvSpPr/>
          <p:nvPr/>
        </p:nvSpPr>
        <p:spPr>
          <a:xfrm>
            <a:off x="17433621" y="6823373"/>
            <a:ext cx="2222600" cy="7747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Анализ</a:t>
            </a:r>
          </a:p>
        </p:txBody>
      </p:sp>
      <p:sp>
        <p:nvSpPr>
          <p:cNvPr id="140" name="Shape 140"/>
          <p:cNvSpPr/>
          <p:nvPr/>
        </p:nvSpPr>
        <p:spPr>
          <a:xfrm>
            <a:off x="17127052" y="3694968"/>
            <a:ext cx="2880110" cy="7747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Действия</a:t>
            </a:r>
          </a:p>
        </p:txBody>
      </p:sp>
      <p:sp>
        <p:nvSpPr>
          <p:cNvPr id="141" name="Shape 141"/>
          <p:cNvSpPr/>
          <p:nvPr/>
        </p:nvSpPr>
        <p:spPr>
          <a:xfrm>
            <a:off x="17685447" y="10223889"/>
            <a:ext cx="1810123" cy="7747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Успех</a:t>
            </a:r>
          </a:p>
        </p:txBody>
      </p:sp>
      <p:sp>
        <p:nvSpPr>
          <p:cNvPr id="142" name="Shape 142"/>
          <p:cNvSpPr/>
          <p:nvPr/>
        </p:nvSpPr>
        <p:spPr>
          <a:xfrm>
            <a:off x="21737792" y="12946053"/>
            <a:ext cx="2174578" cy="406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www.royal-m.ru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/>
          <p:nvPr/>
        </p:nvSpPr>
        <p:spPr>
          <a:xfrm>
            <a:off x="21737792" y="12946053"/>
            <a:ext cx="2174578" cy="406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www.royal-m.ru</a:t>
            </a:r>
          </a:p>
        </p:txBody>
      </p:sp>
      <p:sp>
        <p:nvSpPr>
          <p:cNvPr id="145" name="Shape 145"/>
          <p:cNvSpPr/>
          <p:nvPr/>
        </p:nvSpPr>
        <p:spPr>
          <a:xfrm>
            <a:off x="8637392" y="6280149"/>
            <a:ext cx="7109216" cy="11557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71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Как мы делаем?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/>
        </p:nvSpPr>
        <p:spPr>
          <a:xfrm>
            <a:off x="8860398" y="1445057"/>
            <a:ext cx="6663204" cy="9779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59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Как мы работаем?</a:t>
            </a:r>
          </a:p>
        </p:txBody>
      </p:sp>
      <p:sp>
        <p:nvSpPr>
          <p:cNvPr id="148" name="Shape 148"/>
          <p:cNvSpPr/>
          <p:nvPr/>
        </p:nvSpPr>
        <p:spPr>
          <a:xfrm>
            <a:off x="8958782" y="4342437"/>
            <a:ext cx="742470" cy="498128"/>
          </a:xfrm>
          <a:prstGeom prst="rightArrow">
            <a:avLst>
              <a:gd name="adj1" fmla="val 32000"/>
              <a:gd name="adj2" fmla="val 95393"/>
            </a:avLst>
          </a:prstGeom>
          <a:solidFill>
            <a:srgbClr val="A6AAA9"/>
          </a:soli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149" name="Shape 149"/>
          <p:cNvSpPr/>
          <p:nvPr/>
        </p:nvSpPr>
        <p:spPr>
          <a:xfrm>
            <a:off x="8958782" y="5475686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solidFill>
            <a:srgbClr val="A6AAA9"/>
          </a:soli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150" name="Shape 150"/>
          <p:cNvSpPr/>
          <p:nvPr/>
        </p:nvSpPr>
        <p:spPr>
          <a:xfrm>
            <a:off x="8958782" y="6608936"/>
            <a:ext cx="742470" cy="498128"/>
          </a:xfrm>
          <a:prstGeom prst="rightArrow">
            <a:avLst>
              <a:gd name="adj1" fmla="val 32000"/>
              <a:gd name="adj2" fmla="val 95393"/>
            </a:avLst>
          </a:prstGeom>
          <a:solidFill>
            <a:srgbClr val="A6AAA9"/>
          </a:soli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151" name="Shape 151"/>
          <p:cNvSpPr/>
          <p:nvPr/>
        </p:nvSpPr>
        <p:spPr>
          <a:xfrm>
            <a:off x="8958782" y="7742185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solidFill>
            <a:srgbClr val="A6AAA9"/>
          </a:soli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152" name="Shape 152"/>
          <p:cNvSpPr/>
          <p:nvPr/>
        </p:nvSpPr>
        <p:spPr>
          <a:xfrm>
            <a:off x="8958782" y="8875434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solidFill>
            <a:srgbClr val="A6AAA9"/>
          </a:soli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153" name="Shape 153"/>
          <p:cNvSpPr/>
          <p:nvPr/>
        </p:nvSpPr>
        <p:spPr>
          <a:xfrm>
            <a:off x="9973932" y="4324801"/>
            <a:ext cx="6915278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Просто и понятно. Искренне и открыто</a:t>
            </a:r>
          </a:p>
        </p:txBody>
      </p:sp>
      <p:sp>
        <p:nvSpPr>
          <p:cNvPr id="154" name="Shape 154"/>
          <p:cNvSpPr/>
          <p:nvPr/>
        </p:nvSpPr>
        <p:spPr>
          <a:xfrm>
            <a:off x="12538633" y="5458050"/>
            <a:ext cx="1785875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ROI и LTV</a:t>
            </a:r>
          </a:p>
        </p:txBody>
      </p:sp>
      <p:sp>
        <p:nvSpPr>
          <p:cNvPr id="155" name="Shape 155"/>
          <p:cNvSpPr/>
          <p:nvPr/>
        </p:nvSpPr>
        <p:spPr>
          <a:xfrm>
            <a:off x="10721454" y="6591300"/>
            <a:ext cx="5420234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Пробуем-анализируем-делаем</a:t>
            </a:r>
          </a:p>
        </p:txBody>
      </p:sp>
      <p:sp>
        <p:nvSpPr>
          <p:cNvPr id="156" name="Shape 156"/>
          <p:cNvSpPr/>
          <p:nvPr/>
        </p:nvSpPr>
        <p:spPr>
          <a:xfrm>
            <a:off x="10426941" y="7724549"/>
            <a:ext cx="6009260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Автоматизация бизнес-процессов</a:t>
            </a:r>
          </a:p>
        </p:txBody>
      </p:sp>
      <p:sp>
        <p:nvSpPr>
          <p:cNvPr id="157" name="Shape 157"/>
          <p:cNvSpPr/>
          <p:nvPr/>
        </p:nvSpPr>
        <p:spPr>
          <a:xfrm>
            <a:off x="11788825" y="8857798"/>
            <a:ext cx="3285491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Новые технологии</a:t>
            </a:r>
          </a:p>
        </p:txBody>
      </p:sp>
      <p:sp>
        <p:nvSpPr>
          <p:cNvPr id="158" name="Shape 158"/>
          <p:cNvSpPr/>
          <p:nvPr/>
        </p:nvSpPr>
        <p:spPr>
          <a:xfrm>
            <a:off x="21737792" y="12946053"/>
            <a:ext cx="2174578" cy="406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www.royal-m.ru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/>
          <p:nvPr/>
        </p:nvSpPr>
        <p:spPr>
          <a:xfrm>
            <a:off x="21737792" y="12946053"/>
            <a:ext cx="2174578" cy="406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www.royal-m.ru</a:t>
            </a:r>
          </a:p>
        </p:txBody>
      </p:sp>
      <p:sp>
        <p:nvSpPr>
          <p:cNvPr id="161" name="Shape 161"/>
          <p:cNvSpPr/>
          <p:nvPr/>
        </p:nvSpPr>
        <p:spPr>
          <a:xfrm>
            <a:off x="8666010" y="6280149"/>
            <a:ext cx="7051980" cy="11557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71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Что мы делаем?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/>
        </p:nvSpPr>
        <p:spPr>
          <a:xfrm>
            <a:off x="21737792" y="12946053"/>
            <a:ext cx="2174578" cy="406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www.royal-m.ru</a:t>
            </a:r>
          </a:p>
        </p:txBody>
      </p:sp>
      <p:sp>
        <p:nvSpPr>
          <p:cNvPr id="164" name="Shape 164"/>
          <p:cNvSpPr/>
          <p:nvPr/>
        </p:nvSpPr>
        <p:spPr>
          <a:xfrm>
            <a:off x="9907882" y="1445057"/>
            <a:ext cx="4568236" cy="9779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59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Наши услуги</a:t>
            </a:r>
          </a:p>
        </p:txBody>
      </p:sp>
      <p:sp>
        <p:nvSpPr>
          <p:cNvPr id="165" name="Shape 165"/>
          <p:cNvSpPr/>
          <p:nvPr/>
        </p:nvSpPr>
        <p:spPr>
          <a:xfrm>
            <a:off x="2570957" y="4342437"/>
            <a:ext cx="742470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166" name="Shape 166"/>
          <p:cNvSpPr/>
          <p:nvPr/>
        </p:nvSpPr>
        <p:spPr>
          <a:xfrm>
            <a:off x="2570957" y="5475686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167" name="Shape 167"/>
          <p:cNvSpPr/>
          <p:nvPr/>
        </p:nvSpPr>
        <p:spPr>
          <a:xfrm>
            <a:off x="2570957" y="6608936"/>
            <a:ext cx="742470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168" name="Shape 168"/>
          <p:cNvSpPr/>
          <p:nvPr/>
        </p:nvSpPr>
        <p:spPr>
          <a:xfrm>
            <a:off x="2570957" y="7742185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169" name="Shape 169"/>
          <p:cNvSpPr/>
          <p:nvPr/>
        </p:nvSpPr>
        <p:spPr>
          <a:xfrm>
            <a:off x="2570957" y="8875434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170" name="Shape 170"/>
          <p:cNvSpPr/>
          <p:nvPr/>
        </p:nvSpPr>
        <p:spPr>
          <a:xfrm>
            <a:off x="12873817" y="4342437"/>
            <a:ext cx="742469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171" name="Shape 171"/>
          <p:cNvSpPr/>
          <p:nvPr/>
        </p:nvSpPr>
        <p:spPr>
          <a:xfrm>
            <a:off x="12873817" y="5475686"/>
            <a:ext cx="742469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172" name="Shape 172"/>
          <p:cNvSpPr/>
          <p:nvPr/>
        </p:nvSpPr>
        <p:spPr>
          <a:xfrm>
            <a:off x="12873817" y="6608936"/>
            <a:ext cx="742469" cy="498128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173" name="Shape 173"/>
          <p:cNvSpPr/>
          <p:nvPr/>
        </p:nvSpPr>
        <p:spPr>
          <a:xfrm>
            <a:off x="12873817" y="7742185"/>
            <a:ext cx="742469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174" name="Shape 174"/>
          <p:cNvSpPr/>
          <p:nvPr/>
        </p:nvSpPr>
        <p:spPr>
          <a:xfrm>
            <a:off x="12873817" y="8875434"/>
            <a:ext cx="742469" cy="498129"/>
          </a:xfrm>
          <a:prstGeom prst="rightArrow">
            <a:avLst>
              <a:gd name="adj1" fmla="val 32000"/>
              <a:gd name="adj2" fmla="val 95393"/>
            </a:avLst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175" name="Shape 175">
            <a:hlinkClick r:id="" invalidUrl="" action="ppaction://hlinkshowjump?jump=nextslide" tgtFrame="" tooltip="" history="1" highlightClick="0" endSnd="0"/>
          </p:cNvPr>
          <p:cNvSpPr/>
          <p:nvPr/>
        </p:nvSpPr>
        <p:spPr>
          <a:xfrm>
            <a:off x="5120014" y="4324801"/>
            <a:ext cx="3847466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Контекстная реклама</a:t>
            </a:r>
          </a:p>
        </p:txBody>
      </p:sp>
      <p:sp>
        <p:nvSpPr>
          <p:cNvPr id="176" name="Shape 176">
            <a:hlinkClick r:id="rId2" invalidUrl="" action="ppaction://hlinksldjump" tgtFrame="" tooltip="" history="1" highlightClick="0" endSnd="0"/>
          </p:cNvPr>
          <p:cNvSpPr/>
          <p:nvPr/>
        </p:nvSpPr>
        <p:spPr>
          <a:xfrm>
            <a:off x="6208531" y="5458050"/>
            <a:ext cx="1670432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Чат-боты</a:t>
            </a:r>
          </a:p>
        </p:txBody>
      </p:sp>
      <p:sp>
        <p:nvSpPr>
          <p:cNvPr id="177" name="Shape 177">
            <a:hlinkClick r:id="rId3" invalidUrl="" action="ppaction://hlinksldjump" tgtFrame="" tooltip="" history="1" highlightClick="0" endSnd="0"/>
          </p:cNvPr>
          <p:cNvSpPr/>
          <p:nvPr/>
        </p:nvSpPr>
        <p:spPr>
          <a:xfrm>
            <a:off x="6565528" y="6591300"/>
            <a:ext cx="956438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SMM</a:t>
            </a:r>
          </a:p>
        </p:txBody>
      </p:sp>
      <p:sp>
        <p:nvSpPr>
          <p:cNvPr id="178" name="Shape 178">
            <a:hlinkClick r:id="rId4" invalidUrl="" action="ppaction://hlinksldjump" tgtFrame="" tooltip="" history="1" highlightClick="0" endSnd="0"/>
          </p:cNvPr>
          <p:cNvSpPr/>
          <p:nvPr/>
        </p:nvSpPr>
        <p:spPr>
          <a:xfrm>
            <a:off x="5330897" y="7724549"/>
            <a:ext cx="3425699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SEO-продвижение </a:t>
            </a:r>
          </a:p>
        </p:txBody>
      </p:sp>
      <p:sp>
        <p:nvSpPr>
          <p:cNvPr id="179" name="Shape 179">
            <a:hlinkClick r:id="rId5" invalidUrl="" action="ppaction://hlinksldjump" tgtFrame="" tooltip="" history="1" highlightClick="0" endSnd="0"/>
          </p:cNvPr>
          <p:cNvSpPr/>
          <p:nvPr/>
        </p:nvSpPr>
        <p:spPr>
          <a:xfrm>
            <a:off x="6455228" y="8857798"/>
            <a:ext cx="1177037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Видео</a:t>
            </a:r>
          </a:p>
        </p:txBody>
      </p:sp>
      <p:sp>
        <p:nvSpPr>
          <p:cNvPr id="180" name="Shape 180">
            <a:hlinkClick r:id="rId6" invalidUrl="" action="ppaction://hlinksldjump" tgtFrame="" tooltip="" history="1" highlightClick="0" endSnd="0"/>
          </p:cNvPr>
          <p:cNvSpPr/>
          <p:nvPr/>
        </p:nvSpPr>
        <p:spPr>
          <a:xfrm>
            <a:off x="14977617" y="4324801"/>
            <a:ext cx="3107183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E-mail Маркетинг</a:t>
            </a:r>
          </a:p>
        </p:txBody>
      </p:sp>
      <p:sp>
        <p:nvSpPr>
          <p:cNvPr id="181" name="Shape 181">
            <a:hlinkClick r:id="rId7" invalidUrl="" action="ppaction://hlinksldjump" tgtFrame="" tooltip="" history="1" highlightClick="0" endSnd="0"/>
          </p:cNvPr>
          <p:cNvSpPr/>
          <p:nvPr/>
        </p:nvSpPr>
        <p:spPr>
          <a:xfrm>
            <a:off x="15937927" y="5458050"/>
            <a:ext cx="1186562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Сайты</a:t>
            </a:r>
          </a:p>
        </p:txBody>
      </p:sp>
      <p:sp>
        <p:nvSpPr>
          <p:cNvPr id="182" name="Shape 182">
            <a:hlinkClick r:id="rId8" invalidUrl="" action="ppaction://hlinksldjump" tgtFrame="" tooltip="" history="1" highlightClick="0" endSnd="0"/>
          </p:cNvPr>
          <p:cNvSpPr/>
          <p:nvPr/>
        </p:nvSpPr>
        <p:spPr>
          <a:xfrm>
            <a:off x="14352395" y="6591300"/>
            <a:ext cx="4357625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Ios/Android Приложения</a:t>
            </a:r>
          </a:p>
        </p:txBody>
      </p:sp>
      <p:sp>
        <p:nvSpPr>
          <p:cNvPr id="183" name="Shape 183">
            <a:hlinkClick r:id="rId9" invalidUrl="" action="ppaction://hlinksldjump" tgtFrame="" tooltip="" history="1" highlightClick="0" endSnd="0"/>
          </p:cNvPr>
          <p:cNvSpPr/>
          <p:nvPr/>
        </p:nvSpPr>
        <p:spPr>
          <a:xfrm>
            <a:off x="15357474" y="7724549"/>
            <a:ext cx="2347469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Автоворонки</a:t>
            </a:r>
          </a:p>
        </p:txBody>
      </p:sp>
      <p:sp>
        <p:nvSpPr>
          <p:cNvPr id="184" name="Shape 184">
            <a:hlinkClick r:id="rId10" invalidUrl="" action="ppaction://hlinksldjump" tgtFrame="" tooltip="" history="1" highlightClick="0" endSnd="0"/>
          </p:cNvPr>
          <p:cNvSpPr/>
          <p:nvPr/>
        </p:nvSpPr>
        <p:spPr>
          <a:xfrm>
            <a:off x="16063467" y="8857798"/>
            <a:ext cx="935483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CRM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/>
          <p:nvPr/>
        </p:nvSpPr>
        <p:spPr>
          <a:xfrm>
            <a:off x="21737792" y="12946053"/>
            <a:ext cx="2174578" cy="406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b="1" sz="2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www.royal-m.ru</a:t>
            </a:r>
          </a:p>
        </p:txBody>
      </p:sp>
      <p:sp>
        <p:nvSpPr>
          <p:cNvPr id="187" name="Shape 187"/>
          <p:cNvSpPr/>
          <p:nvPr/>
        </p:nvSpPr>
        <p:spPr>
          <a:xfrm>
            <a:off x="8272081" y="1445057"/>
            <a:ext cx="7839838" cy="9779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59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Контекстная реклама</a:t>
            </a:r>
          </a:p>
        </p:txBody>
      </p:sp>
      <p:sp>
        <p:nvSpPr>
          <p:cNvPr id="188" name="Shape 188"/>
          <p:cNvSpPr/>
          <p:nvPr/>
        </p:nvSpPr>
        <p:spPr>
          <a:xfrm>
            <a:off x="2570957" y="4342437"/>
            <a:ext cx="742470" cy="498128"/>
          </a:xfrm>
          <a:prstGeom prst="rightArrow">
            <a:avLst>
              <a:gd name="adj1" fmla="val 32000"/>
              <a:gd name="adj2" fmla="val 95393"/>
            </a:avLst>
          </a:prstGeom>
          <a:solidFill>
            <a:srgbClr val="53585F"/>
          </a:soli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189" name="Shape 189"/>
          <p:cNvSpPr/>
          <p:nvPr/>
        </p:nvSpPr>
        <p:spPr>
          <a:xfrm>
            <a:off x="2570957" y="5475686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solidFill>
            <a:srgbClr val="53585F"/>
          </a:soli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190" name="Shape 190"/>
          <p:cNvSpPr/>
          <p:nvPr/>
        </p:nvSpPr>
        <p:spPr>
          <a:xfrm>
            <a:off x="2570957" y="6608936"/>
            <a:ext cx="742470" cy="498128"/>
          </a:xfrm>
          <a:prstGeom prst="rightArrow">
            <a:avLst>
              <a:gd name="adj1" fmla="val 32000"/>
              <a:gd name="adj2" fmla="val 95393"/>
            </a:avLst>
          </a:prstGeom>
          <a:solidFill>
            <a:srgbClr val="53585F"/>
          </a:soli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191" name="Shape 191"/>
          <p:cNvSpPr/>
          <p:nvPr/>
        </p:nvSpPr>
        <p:spPr>
          <a:xfrm>
            <a:off x="2570957" y="7742185"/>
            <a:ext cx="742470" cy="498129"/>
          </a:xfrm>
          <a:prstGeom prst="rightArrow">
            <a:avLst>
              <a:gd name="adj1" fmla="val 32000"/>
              <a:gd name="adj2" fmla="val 95393"/>
            </a:avLst>
          </a:prstGeom>
          <a:solidFill>
            <a:srgbClr val="53585F"/>
          </a:soli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192" name="Shape 192"/>
          <p:cNvSpPr/>
          <p:nvPr/>
        </p:nvSpPr>
        <p:spPr>
          <a:xfrm>
            <a:off x="12873817" y="4342437"/>
            <a:ext cx="742469" cy="498128"/>
          </a:xfrm>
          <a:prstGeom prst="rightArrow">
            <a:avLst>
              <a:gd name="adj1" fmla="val 32000"/>
              <a:gd name="adj2" fmla="val 95393"/>
            </a:avLst>
          </a:prstGeom>
          <a:solidFill>
            <a:srgbClr val="53585F"/>
          </a:soli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193" name="Shape 193"/>
          <p:cNvSpPr/>
          <p:nvPr/>
        </p:nvSpPr>
        <p:spPr>
          <a:xfrm>
            <a:off x="12873817" y="5475686"/>
            <a:ext cx="742469" cy="498129"/>
          </a:xfrm>
          <a:prstGeom prst="rightArrow">
            <a:avLst>
              <a:gd name="adj1" fmla="val 32000"/>
              <a:gd name="adj2" fmla="val 95393"/>
            </a:avLst>
          </a:prstGeom>
          <a:solidFill>
            <a:srgbClr val="53585F"/>
          </a:soli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194" name="Shape 194"/>
          <p:cNvSpPr/>
          <p:nvPr/>
        </p:nvSpPr>
        <p:spPr>
          <a:xfrm>
            <a:off x="12873817" y="6608936"/>
            <a:ext cx="742469" cy="498128"/>
          </a:xfrm>
          <a:prstGeom prst="rightArrow">
            <a:avLst>
              <a:gd name="adj1" fmla="val 32000"/>
              <a:gd name="adj2" fmla="val 95393"/>
            </a:avLst>
          </a:prstGeom>
          <a:solidFill>
            <a:srgbClr val="53585F"/>
          </a:soli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195" name="Shape 195"/>
          <p:cNvSpPr/>
          <p:nvPr/>
        </p:nvSpPr>
        <p:spPr>
          <a:xfrm>
            <a:off x="4153226" y="4324801"/>
            <a:ext cx="5781041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Яндекс.Директ, Google.Adwords</a:t>
            </a:r>
          </a:p>
        </p:txBody>
      </p:sp>
      <p:sp>
        <p:nvSpPr>
          <p:cNvPr id="196" name="Shape 196"/>
          <p:cNvSpPr/>
          <p:nvPr/>
        </p:nvSpPr>
        <p:spPr>
          <a:xfrm>
            <a:off x="4242952" y="5458050"/>
            <a:ext cx="5601590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Максимальный сбор семантики</a:t>
            </a:r>
          </a:p>
        </p:txBody>
      </p:sp>
      <p:sp>
        <p:nvSpPr>
          <p:cNvPr id="197" name="Shape 197"/>
          <p:cNvSpPr/>
          <p:nvPr/>
        </p:nvSpPr>
        <p:spPr>
          <a:xfrm>
            <a:off x="4101791" y="6591300"/>
            <a:ext cx="5883911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Расчет ROI, ROMI, LTV, CPO и др</a:t>
            </a:r>
          </a:p>
        </p:txBody>
      </p:sp>
      <p:sp>
        <p:nvSpPr>
          <p:cNvPr id="198" name="Shape 198"/>
          <p:cNvSpPr/>
          <p:nvPr/>
        </p:nvSpPr>
        <p:spPr>
          <a:xfrm>
            <a:off x="4956374" y="7724549"/>
            <a:ext cx="4174745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Постоянная поддержка</a:t>
            </a:r>
          </a:p>
        </p:txBody>
      </p:sp>
      <p:sp>
        <p:nvSpPr>
          <p:cNvPr id="199" name="Shape 199"/>
          <p:cNvSpPr/>
          <p:nvPr/>
        </p:nvSpPr>
        <p:spPr>
          <a:xfrm>
            <a:off x="14874366" y="4324801"/>
            <a:ext cx="3313685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РК на ваш аккаунт</a:t>
            </a:r>
          </a:p>
        </p:txBody>
      </p:sp>
      <p:sp>
        <p:nvSpPr>
          <p:cNvPr id="200" name="Shape 200"/>
          <p:cNvSpPr/>
          <p:nvPr/>
        </p:nvSpPr>
        <p:spPr>
          <a:xfrm>
            <a:off x="14328012" y="5458050"/>
            <a:ext cx="4406393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Индивидуальный подход</a:t>
            </a:r>
          </a:p>
        </p:txBody>
      </p:sp>
      <p:sp>
        <p:nvSpPr>
          <p:cNvPr id="201" name="Shape 201"/>
          <p:cNvSpPr/>
          <p:nvPr/>
        </p:nvSpPr>
        <p:spPr>
          <a:xfrm>
            <a:off x="14499080" y="6591300"/>
            <a:ext cx="4064255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Стратегия под бюджет</a:t>
            </a:r>
          </a:p>
        </p:txBody>
      </p:sp>
      <p:sp>
        <p:nvSpPr>
          <p:cNvPr id="202" name="Shape 202"/>
          <p:cNvSpPr/>
          <p:nvPr/>
        </p:nvSpPr>
        <p:spPr>
          <a:xfrm>
            <a:off x="12907212" y="7624936"/>
            <a:ext cx="742470" cy="498128"/>
          </a:xfrm>
          <a:prstGeom prst="rightArrow">
            <a:avLst>
              <a:gd name="adj1" fmla="val 32000"/>
              <a:gd name="adj2" fmla="val 95393"/>
            </a:avLst>
          </a:prstGeom>
          <a:solidFill>
            <a:srgbClr val="53585F"/>
          </a:solidFill>
          <a:ln w="3175">
            <a:miter lim="400000"/>
          </a:ln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p:spPr>
        <p:txBody>
          <a:bodyPr lIns="38100" tIns="38100" rIns="38100" bIns="38100" anchor="ctr"/>
          <a:lstStyle/>
          <a:p>
            <a:pPr>
              <a:defRPr sz="3000"/>
            </a:pPr>
          </a:p>
        </p:txBody>
      </p:sp>
      <p:sp>
        <p:nvSpPr>
          <p:cNvPr id="203" name="Shape 203"/>
          <p:cNvSpPr/>
          <p:nvPr/>
        </p:nvSpPr>
        <p:spPr>
          <a:xfrm>
            <a:off x="14257203" y="7607300"/>
            <a:ext cx="4614800" cy="53340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8100" tIns="38100" rIns="38100" bIns="38100" anchor="ctr">
            <a:spAutoFit/>
          </a:bodyPr>
          <a:lstStyle>
            <a:lvl1pPr>
              <a:defRPr sz="3000"/>
            </a:lvl1pPr>
          </a:lstStyle>
          <a:p>
            <a:pPr/>
            <a:r>
              <a:t>Ретаргетинг, ремаркетинг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25400" dist="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3175" cap="flat">
          <a:noFill/>
          <a:miter lim="400000"/>
        </a:ln>
        <a:effectLst>
          <a:outerShdw sx="100000" sy="100000" kx="0" ky="0" algn="b" rotWithShape="0" blurRad="12700" dist="127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38100" tIns="38100" rIns="38100" bIns="381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25400" dist="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12700" dist="127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3175" cap="flat">
          <a:noFill/>
          <a:miter lim="400000"/>
        </a:ln>
        <a:effectLst>
          <a:outerShdw sx="100000" sy="100000" kx="0" ky="0" algn="b" rotWithShape="0" blurRad="12700" dist="127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38100" tIns="38100" rIns="38100" bIns="381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8100" tIns="38100" rIns="38100" bIns="381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