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4625" autoAdjust="0"/>
  </p:normalViewPr>
  <p:slideViewPr>
    <p:cSldViewPr>
      <p:cViewPr varScale="1">
        <p:scale>
          <a:sx n="41" d="100"/>
          <a:sy n="41" d="100"/>
        </p:scale>
        <p:origin x="-79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9932B0-E399-4246-8DD8-37C55C0341A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D1DE9-B464-468D-96D3-B21BECEB96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9237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D1DE9-B464-468D-96D3-B21BECEB96F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8548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D1DE9-B464-468D-96D3-B21BECEB96F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6522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2209800"/>
            <a:ext cx="6477000" cy="1470025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660775"/>
            <a:ext cx="6248400" cy="609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0746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3373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3173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004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4406900"/>
            <a:ext cx="6629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0" y="2906713"/>
            <a:ext cx="6629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2950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1600200"/>
            <a:ext cx="3429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27700" y="1600200"/>
            <a:ext cx="3187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6528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6977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6590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2780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73050"/>
            <a:ext cx="2362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5650" y="273050"/>
            <a:ext cx="4349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1435100"/>
            <a:ext cx="2362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84258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6700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670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4415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705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0" y="1600200"/>
            <a:ext cx="6705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09800" y="6356350"/>
            <a:ext cx="17384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8AC7A713-7007-4913-B2CB-7614D15284D3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2422" y="6356350"/>
            <a:ext cx="2359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6910" y="6356350"/>
            <a:ext cx="17384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BEB5BB6-300C-4D5B-9AC3-521233952C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0077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1" kern="1200">
          <a:ln w="19050">
            <a:solidFill>
              <a:srgbClr val="C00000"/>
            </a:solidFill>
          </a:ln>
          <a:solidFill>
            <a:srgbClr val="C00000"/>
          </a:solidFill>
          <a:effectLst/>
          <a:latin typeface="Microsoft New Tai Lue" panose="020B0502040204020203" pitchFamily="34" charset="0"/>
          <a:ea typeface="+mj-ea"/>
          <a:cs typeface="Microsoft New Tai Lue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Microsoft New Tai Lue" panose="020B0502040204020203" pitchFamily="34" charset="0"/>
          <a:ea typeface="+mn-ea"/>
          <a:cs typeface="Microsoft New Tai Lue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Reported Speech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860" y="5429264"/>
            <a:ext cx="6248400" cy="609600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Created by </a:t>
            </a:r>
            <a:r>
              <a:rPr lang="en-US" dirty="0" err="1" smtClean="0"/>
              <a:t>Dilya</a:t>
            </a:r>
            <a:r>
              <a:rPr lang="en-US" dirty="0" smtClean="0"/>
              <a:t> </a:t>
            </a:r>
            <a:r>
              <a:rPr lang="en-US" dirty="0" err="1" smtClean="0"/>
              <a:t>Khayrullaeva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695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Time references </a:t>
            </a:r>
          </a:p>
          <a:p>
            <a:r>
              <a:rPr lang="en-US" i="1" dirty="0"/>
              <a:t>(today – that day, yesterday – the day before, tomorrow – the following day/the next day, now – then, next week – the following week, </a:t>
            </a:r>
            <a:r>
              <a:rPr lang="en-US" i="1" dirty="0" smtClean="0"/>
              <a:t>ago-before, last-  the previous,</a:t>
            </a:r>
            <a:r>
              <a:rPr lang="en-US" i="1" dirty="0" smtClean="0"/>
              <a:t> </a:t>
            </a:r>
            <a:r>
              <a:rPr lang="en-US" i="1" dirty="0" smtClean="0"/>
              <a:t>etc</a:t>
            </a:r>
            <a:r>
              <a:rPr lang="en-US" i="1" dirty="0"/>
              <a:t>.) </a:t>
            </a:r>
            <a:r>
              <a:rPr lang="en-US" dirty="0"/>
              <a:t>	</a:t>
            </a:r>
            <a:endParaRPr lang="en-US" dirty="0" smtClean="0"/>
          </a:p>
          <a:p>
            <a:r>
              <a:rPr lang="en-US" i="1" dirty="0" smtClean="0"/>
              <a:t>“</a:t>
            </a:r>
            <a:r>
              <a:rPr lang="en-US" i="1" dirty="0"/>
              <a:t>I’ll see you </a:t>
            </a:r>
            <a:r>
              <a:rPr lang="en-US" b="1" i="1" dirty="0"/>
              <a:t>tomorrow.</a:t>
            </a:r>
            <a:r>
              <a:rPr lang="en-US" i="1" dirty="0"/>
              <a:t>” </a:t>
            </a:r>
            <a:endParaRPr lang="en-US" dirty="0"/>
          </a:p>
          <a:p>
            <a:r>
              <a:rPr lang="en-US" i="1" dirty="0"/>
              <a:t>He said that he would see us </a:t>
            </a:r>
            <a:r>
              <a:rPr lang="en-US" b="1" i="1" dirty="0"/>
              <a:t>the next day</a:t>
            </a:r>
            <a:r>
              <a:rPr lang="en-US" i="1" dirty="0"/>
              <a:t>. </a:t>
            </a:r>
            <a:r>
              <a:rPr lang="en-US" dirty="0"/>
              <a:t>	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Demonstrative pronouns and adverbs </a:t>
            </a:r>
            <a:r>
              <a:rPr lang="en-US" i="1" dirty="0"/>
              <a:t>(here – there, this – that, these – those) </a:t>
            </a:r>
            <a:r>
              <a:rPr lang="en-US" dirty="0"/>
              <a:t>	</a:t>
            </a:r>
          </a:p>
          <a:p>
            <a:r>
              <a:rPr lang="en-US" dirty="0"/>
              <a:t>	</a:t>
            </a:r>
            <a:r>
              <a:rPr lang="en-US" i="1" dirty="0"/>
              <a:t>“These books are taken from here.” </a:t>
            </a:r>
            <a:endParaRPr lang="en-US" dirty="0"/>
          </a:p>
          <a:p>
            <a:r>
              <a:rPr lang="en-US" i="1" dirty="0"/>
              <a:t>He said that </a:t>
            </a:r>
            <a:r>
              <a:rPr lang="en-US" b="1" i="1" dirty="0"/>
              <a:t>those </a:t>
            </a:r>
            <a:r>
              <a:rPr lang="en-US" i="1" dirty="0"/>
              <a:t>books were taken from </a:t>
            </a:r>
            <a:r>
              <a:rPr lang="en-US" i="1" dirty="0" smtClean="0"/>
              <a:t>there.</a:t>
            </a:r>
            <a:r>
              <a:rPr lang="en-US" dirty="0"/>
              <a:t>	</a:t>
            </a:r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7501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Word order </a:t>
            </a:r>
            <a:r>
              <a:rPr lang="en-US" b="1" dirty="0" smtClean="0">
                <a:solidFill>
                  <a:srgbClr val="FF0000"/>
                </a:solidFill>
              </a:rPr>
              <a:t>in questions: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(V + S – S + V) 	</a:t>
            </a:r>
          </a:p>
          <a:p>
            <a:r>
              <a:rPr lang="en-US" i="1" dirty="0"/>
              <a:t>“How </a:t>
            </a:r>
            <a:r>
              <a:rPr lang="en-US" b="1" i="1" dirty="0"/>
              <a:t>are you going </a:t>
            </a:r>
            <a:r>
              <a:rPr lang="en-US" i="1" dirty="0"/>
              <a:t>to deal with this problem?” </a:t>
            </a:r>
            <a:endParaRPr lang="en-US" dirty="0"/>
          </a:p>
          <a:p>
            <a:r>
              <a:rPr lang="en-US" i="1" dirty="0"/>
              <a:t>I asked him how </a:t>
            </a:r>
            <a:r>
              <a:rPr lang="en-US" b="1" i="1" dirty="0"/>
              <a:t>he was going </a:t>
            </a:r>
            <a:r>
              <a:rPr lang="en-US" i="1" dirty="0"/>
              <a:t>to deal with that problem. </a:t>
            </a:r>
            <a:r>
              <a:rPr lang="en-US" dirty="0"/>
              <a:t>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093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Should, ought to and might </a:t>
            </a:r>
            <a:r>
              <a:rPr lang="en-US" b="1" dirty="0" smtClean="0"/>
              <a:t>are not changed:</a:t>
            </a:r>
          </a:p>
          <a:p>
            <a:r>
              <a:rPr lang="en-US" b="1" dirty="0" smtClean="0"/>
              <a:t>“I should/ought to/might watch TV.”</a:t>
            </a:r>
          </a:p>
          <a:p>
            <a:r>
              <a:rPr lang="en-US" b="1" dirty="0" smtClean="0"/>
              <a:t>She said she should/ought to/ might watch TV.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32677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 tense change: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Immediate reporting:</a:t>
            </a:r>
          </a:p>
          <a:p>
            <a:r>
              <a:rPr lang="en-US" b="1" dirty="0" smtClean="0"/>
              <a:t>- What did the teacher just say? I didn’t hear him.</a:t>
            </a:r>
          </a:p>
          <a:p>
            <a:r>
              <a:rPr lang="en-US" b="1" dirty="0" smtClean="0"/>
              <a:t>- He said (that) he </a:t>
            </a:r>
            <a:r>
              <a:rPr lang="en-US" b="1" dirty="0" smtClean="0">
                <a:solidFill>
                  <a:srgbClr val="FF0000"/>
                </a:solidFill>
              </a:rPr>
              <a:t>wants </a:t>
            </a:r>
            <a:r>
              <a:rPr lang="en-US" b="1" dirty="0" smtClean="0"/>
              <a:t>us to read Chapter 6.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0296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Later reporting: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- </a:t>
            </a:r>
            <a:r>
              <a:rPr lang="en-US" b="1" dirty="0" smtClean="0"/>
              <a:t>I didn’t go to class yesterday. Did Mr. Jones give any assignments?</a:t>
            </a:r>
          </a:p>
          <a:p>
            <a:r>
              <a:rPr lang="en-US" b="1" dirty="0" smtClean="0"/>
              <a:t>Yes. He said he </a:t>
            </a:r>
            <a:r>
              <a:rPr lang="en-US" b="1" dirty="0" smtClean="0">
                <a:solidFill>
                  <a:srgbClr val="FF0000"/>
                </a:solidFill>
              </a:rPr>
              <a:t>wanted</a:t>
            </a:r>
            <a:r>
              <a:rPr lang="en-US" b="1" dirty="0" smtClean="0"/>
              <a:t> us to read Chapter 6.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24362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!!! When the reported sentence deals with a </a:t>
            </a:r>
            <a:r>
              <a:rPr lang="en-US" b="1" dirty="0" smtClean="0">
                <a:solidFill>
                  <a:srgbClr val="FF0000"/>
                </a:solidFill>
              </a:rPr>
              <a:t>general truth</a:t>
            </a:r>
            <a:r>
              <a:rPr lang="en-US" dirty="0" smtClean="0"/>
              <a:t>, the </a:t>
            </a:r>
            <a:r>
              <a:rPr lang="en-US" b="1" dirty="0" smtClean="0">
                <a:solidFill>
                  <a:srgbClr val="FF0000"/>
                </a:solidFill>
              </a:rPr>
              <a:t>present tense </a:t>
            </a:r>
            <a:r>
              <a:rPr lang="en-US" dirty="0" smtClean="0"/>
              <a:t>is retained.</a:t>
            </a:r>
          </a:p>
          <a:p>
            <a:r>
              <a:rPr lang="en-US" b="1" dirty="0" smtClean="0"/>
              <a:t>“The world </a:t>
            </a:r>
            <a:r>
              <a:rPr lang="en-US" b="1" dirty="0" smtClean="0">
                <a:solidFill>
                  <a:srgbClr val="FF0000"/>
                </a:solidFill>
              </a:rPr>
              <a:t>is</a:t>
            </a:r>
            <a:r>
              <a:rPr lang="en-US" b="1" dirty="0" smtClean="0"/>
              <a:t> round.”</a:t>
            </a:r>
          </a:p>
          <a:p>
            <a:endParaRPr lang="en-US" b="1" dirty="0" smtClean="0"/>
          </a:p>
          <a:p>
            <a:r>
              <a:rPr lang="en-US" b="1" dirty="0" smtClean="0"/>
              <a:t>She said that the world</a:t>
            </a:r>
            <a:r>
              <a:rPr lang="en-US" b="1" dirty="0" smtClean="0">
                <a:solidFill>
                  <a:srgbClr val="FF0000"/>
                </a:solidFill>
              </a:rPr>
              <a:t> is </a:t>
            </a:r>
            <a:r>
              <a:rPr lang="en-US" b="1" dirty="0" smtClean="0"/>
              <a:t>round.</a:t>
            </a:r>
            <a:endParaRPr lang="ru-RU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427984" y="3717032"/>
            <a:ext cx="648072" cy="576064"/>
          </a:xfrm>
          <a:prstGeom prst="down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387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When the reporting verb is </a:t>
            </a:r>
            <a:r>
              <a:rPr lang="en-US" b="1" dirty="0" smtClean="0">
                <a:solidFill>
                  <a:srgbClr val="FF0000"/>
                </a:solidFill>
              </a:rPr>
              <a:t>simple present, present perfect or future</a:t>
            </a:r>
            <a:r>
              <a:rPr lang="en-US" dirty="0" smtClean="0"/>
              <a:t>, the </a:t>
            </a:r>
            <a:r>
              <a:rPr lang="en-US" dirty="0" smtClean="0"/>
              <a:t>main verb </a:t>
            </a:r>
            <a:r>
              <a:rPr lang="en-US" u="sng" dirty="0" smtClean="0">
                <a:solidFill>
                  <a:srgbClr val="FF0000"/>
                </a:solidFill>
              </a:rPr>
              <a:t>is not changed</a:t>
            </a:r>
            <a:r>
              <a:rPr lang="en-US" dirty="0" smtClean="0"/>
              <a:t>.</a:t>
            </a:r>
          </a:p>
          <a:p>
            <a:r>
              <a:rPr lang="en-US" dirty="0" smtClean="0"/>
              <a:t>She </a:t>
            </a:r>
            <a:r>
              <a:rPr lang="en-US" b="1" dirty="0" smtClean="0">
                <a:solidFill>
                  <a:srgbClr val="009900"/>
                </a:solidFill>
              </a:rPr>
              <a:t>says</a:t>
            </a:r>
            <a:r>
              <a:rPr lang="en-US" dirty="0" smtClean="0"/>
              <a:t> she </a:t>
            </a:r>
            <a:r>
              <a:rPr lang="en-US" b="1" dirty="0" smtClean="0">
                <a:solidFill>
                  <a:srgbClr val="FF0000"/>
                </a:solidFill>
              </a:rPr>
              <a:t>watches</a:t>
            </a:r>
            <a:r>
              <a:rPr lang="en-US" dirty="0" smtClean="0"/>
              <a:t> TV every day.</a:t>
            </a:r>
          </a:p>
          <a:p>
            <a:r>
              <a:rPr lang="en-US" dirty="0" smtClean="0"/>
              <a:t>She </a:t>
            </a:r>
            <a:r>
              <a:rPr lang="en-US" b="1" dirty="0" smtClean="0">
                <a:solidFill>
                  <a:srgbClr val="009900"/>
                </a:solidFill>
              </a:rPr>
              <a:t>has said </a:t>
            </a:r>
            <a:r>
              <a:rPr lang="en-US" dirty="0" smtClean="0"/>
              <a:t>that she </a:t>
            </a:r>
            <a:r>
              <a:rPr lang="en-US" b="1" dirty="0" smtClean="0">
                <a:solidFill>
                  <a:srgbClr val="FF0000"/>
                </a:solidFill>
              </a:rPr>
              <a:t>watches</a:t>
            </a:r>
            <a:r>
              <a:rPr lang="en-US" dirty="0" smtClean="0"/>
              <a:t> TV every day.</a:t>
            </a:r>
          </a:p>
          <a:p>
            <a:r>
              <a:rPr lang="en-US" dirty="0" smtClean="0"/>
              <a:t>She </a:t>
            </a:r>
            <a:r>
              <a:rPr lang="en-US" b="1" dirty="0" smtClean="0">
                <a:solidFill>
                  <a:srgbClr val="009900"/>
                </a:solidFill>
              </a:rPr>
              <a:t>will say </a:t>
            </a:r>
            <a:r>
              <a:rPr lang="en-US" dirty="0" smtClean="0"/>
              <a:t>that she </a:t>
            </a:r>
            <a:r>
              <a:rPr lang="en-US" b="1" dirty="0" smtClean="0">
                <a:solidFill>
                  <a:srgbClr val="FF0000"/>
                </a:solidFill>
              </a:rPr>
              <a:t>watches</a:t>
            </a:r>
            <a:r>
              <a:rPr lang="en-US" dirty="0" smtClean="0"/>
              <a:t> TV every day.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304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Introducing Reported Speech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68464772"/>
              </p:ext>
            </p:extLst>
          </p:nvPr>
        </p:nvGraphicFramePr>
        <p:xfrm>
          <a:off x="2209800" y="1600200"/>
          <a:ext cx="6705600" cy="38404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35200"/>
                <a:gridCol w="1711176"/>
                <a:gridCol w="2759224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Type of Sentence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Introductory Words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Example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274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Statements and negative sentences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that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“I haven’t seen your friend today.”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Mary said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(that)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had not seen my friend that day.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Questions without a question word  (general questions)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If, whether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“Can you read Arabic?”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asked him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if/whether</a:t>
                      </a:r>
                      <a:r>
                        <a:rPr lang="en-US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could read Arabic.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6524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41569563"/>
              </p:ext>
            </p:extLst>
          </p:nvPr>
        </p:nvGraphicFramePr>
        <p:xfrm>
          <a:off x="2209800" y="1600200"/>
          <a:ext cx="6705600" cy="49377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35200"/>
                <a:gridCol w="2235200"/>
                <a:gridCol w="22352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Type of Sentence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Introductory Words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Example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Questions with a question word (special questions)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question word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What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has led to this situation?”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asked him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what</a:t>
                      </a:r>
                      <a:r>
                        <a:rPr lang="en-US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had led to that situation.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Imperative sentences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+ V, not to + V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“Open the door, please.”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asked me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to open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door.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“Do not move!”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told me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not to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move.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8372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speech: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Quoted </a:t>
            </a:r>
          </a:p>
          <a:p>
            <a:r>
              <a:rPr lang="en-US" dirty="0" smtClean="0"/>
              <a:t>Reported </a:t>
            </a:r>
          </a:p>
        </p:txBody>
      </p:sp>
    </p:spTree>
    <p:extLst>
      <p:ext uri="{BB962C8B-B14F-4D97-AF65-F5344CB8AC3E}">
        <p14:creationId xmlns:p14="http://schemas.microsoft.com/office/powerpoint/2010/main" xmlns="" val="32598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FF0000"/>
                </a:solidFill>
              </a:rPr>
              <a:t>Have a wonderful day!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Quoted speech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It refers to reproducing words exactly as they were originally spoken.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!!! Quotation marks are used.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Reported speech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refers to using a noun clause ( “that clause”) to report what someone has said.</a:t>
            </a:r>
          </a:p>
          <a:p>
            <a:endParaRPr lang="en-US" dirty="0"/>
          </a:p>
          <a:p>
            <a:r>
              <a:rPr lang="en-US" b="1" dirty="0" smtClean="0">
                <a:solidFill>
                  <a:srgbClr val="FF0000"/>
                </a:solidFill>
              </a:rPr>
              <a:t>No quotation marks are used!!!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6705600" cy="778098"/>
          </a:xfrm>
        </p:spPr>
        <p:txBody>
          <a:bodyPr/>
          <a:lstStyle/>
          <a:p>
            <a:r>
              <a:rPr lang="en-US" dirty="0" smtClean="0"/>
              <a:t>Tense shift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40235"/>
              </p:ext>
            </p:extLst>
          </p:nvPr>
        </p:nvGraphicFramePr>
        <p:xfrm>
          <a:off x="2209800" y="1600200"/>
          <a:ext cx="6705600" cy="4851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352800"/>
                <a:gridCol w="3352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Original tense of the main verb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Tense in Reported Speech</a:t>
                      </a:r>
                      <a:endParaRPr lang="ru-RU" dirty="0"/>
                    </a:p>
                  </a:txBody>
                  <a:tcPr/>
                </a:tc>
              </a:tr>
              <a:tr h="737880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Present Simple </a:t>
                      </a:r>
                      <a:endParaRPr lang="en-US" sz="1800" b="0" i="0" u="none" strike="noStrike" kern="1200" baseline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1800" b="1" i="1" u="none" strike="noStrike" kern="1200" baseline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live</a:t>
                      </a:r>
                      <a:r>
                        <a:rPr lang="en-US" sz="1800" b="1" i="1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1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Tashkent</a:t>
                      </a:r>
                      <a:r>
                        <a:rPr lang="en-US" sz="1800" b="0" i="0" u="none" strike="noStrike" kern="1200" baseline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	</a:t>
                      </a:r>
                    </a:p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smtClean="0"/>
                        <a:t>Past Simple</a:t>
                      </a:r>
                    </a:p>
                    <a:p>
                      <a:r>
                        <a:rPr lang="en-US" i="1" smtClean="0"/>
                        <a:t>He said that he </a:t>
                      </a:r>
                      <a:r>
                        <a:rPr lang="en-US" b="1" i="1" smtClean="0">
                          <a:solidFill>
                            <a:srgbClr val="FF0000"/>
                          </a:solidFill>
                        </a:rPr>
                        <a:t>lived</a:t>
                      </a:r>
                      <a:r>
                        <a:rPr lang="en-US" i="1" smtClean="0"/>
                        <a:t> in Tashkent.</a:t>
                      </a:r>
                      <a:endParaRPr lang="ru-RU" i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Present Continuous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am looking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 an apartment to rent.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Continuous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said that he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was looking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 an apartment to rent.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Present Perfect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have finished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project on Biology.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Perfect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said that he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had finished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his project on Biology.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Present Perfect Continuous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have been working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 my machine for three years.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Perfect Continuous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said he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had been working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 his machine for three years.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480341128"/>
              </p:ext>
            </p:extLst>
          </p:nvPr>
        </p:nvGraphicFramePr>
        <p:xfrm>
          <a:off x="2267744" y="404664"/>
          <a:ext cx="6777608" cy="5669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388804"/>
                <a:gridCol w="3388804"/>
              </a:tblGrid>
              <a:tr h="6074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Original tense of the main verb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Tense in Reported Speech</a:t>
                      </a:r>
                      <a:endParaRPr lang="ru-RU" i="1" dirty="0"/>
                    </a:p>
                  </a:txBody>
                  <a:tcPr/>
                </a:tc>
              </a:tr>
              <a:tr h="1128125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Simple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published</a:t>
                      </a:r>
                      <a:r>
                        <a:rPr lang="en-US" sz="1800" b="1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several articles on this issue.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Perfect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said that he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had published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several articles on that issue.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388462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Continuous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was translating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article from Spanish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Perfect Continuous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said that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he had been translating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article from Spanish.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128125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Perfect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had submitted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essay by that time.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Perfect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said that he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had submitted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his essay by that time.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128125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Perfect Continuous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had been waiting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 her for an hour or so.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Past Perfect Continuous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said he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had been waiting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 her for an hour or so.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90577022"/>
              </p:ext>
            </p:extLst>
          </p:nvPr>
        </p:nvGraphicFramePr>
        <p:xfrm>
          <a:off x="2209800" y="1600200"/>
          <a:ext cx="6705600" cy="23774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352800"/>
                <a:gridCol w="33528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Original tense of the main verb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Tense in Reported Speech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Future Tenses (shall/will)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I’ll be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back in a week.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Future-in-the-Past Tenses (should/would) 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 said 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he</a:t>
                      </a:r>
                      <a:r>
                        <a:rPr lang="en-US" sz="18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’d</a:t>
                      </a:r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 back in a week. 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in Reported Speech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Personal and possessive pronouns </a:t>
            </a:r>
            <a:r>
              <a:rPr lang="en-US" i="1" dirty="0"/>
              <a:t>(I, you, he; my, your, his, etc.) </a:t>
            </a:r>
            <a:r>
              <a:rPr lang="en-US" dirty="0"/>
              <a:t>	</a:t>
            </a:r>
            <a:r>
              <a:rPr lang="en-US" i="1" dirty="0"/>
              <a:t>“</a:t>
            </a:r>
            <a:r>
              <a:rPr lang="en-US" b="1" i="1" dirty="0"/>
              <a:t>I </a:t>
            </a:r>
            <a:r>
              <a:rPr lang="en-US" i="1" dirty="0"/>
              <a:t>like </a:t>
            </a:r>
            <a:r>
              <a:rPr lang="en-US" b="1" i="1" dirty="0"/>
              <a:t>your </a:t>
            </a:r>
            <a:r>
              <a:rPr lang="en-US" i="1" dirty="0"/>
              <a:t>coat.” </a:t>
            </a:r>
            <a:endParaRPr lang="en-US" dirty="0"/>
          </a:p>
          <a:p>
            <a:r>
              <a:rPr lang="en-US" i="1" dirty="0"/>
              <a:t>He said that </a:t>
            </a:r>
            <a:r>
              <a:rPr lang="en-US" b="1" i="1" dirty="0"/>
              <a:t>he </a:t>
            </a:r>
            <a:r>
              <a:rPr lang="en-US" i="1" dirty="0"/>
              <a:t>liked </a:t>
            </a:r>
            <a:r>
              <a:rPr lang="en-US" b="1" i="1" dirty="0"/>
              <a:t>my </a:t>
            </a:r>
            <a:r>
              <a:rPr lang="en-US" i="1" dirty="0"/>
              <a:t>coat. </a:t>
            </a:r>
            <a:r>
              <a:rPr lang="en-US" dirty="0"/>
              <a:t>	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Tense shift </a:t>
            </a:r>
            <a:r>
              <a:rPr lang="en-US" dirty="0"/>
              <a:t>	</a:t>
            </a:r>
            <a:endParaRPr lang="en-US" dirty="0" smtClean="0"/>
          </a:p>
          <a:p>
            <a:r>
              <a:rPr lang="en-US" i="1" dirty="0" smtClean="0"/>
              <a:t>“</a:t>
            </a:r>
            <a:r>
              <a:rPr lang="en-US" i="1" dirty="0"/>
              <a:t>I </a:t>
            </a:r>
            <a:r>
              <a:rPr lang="en-US" b="1" i="1" dirty="0"/>
              <a:t>am looking </a:t>
            </a:r>
            <a:r>
              <a:rPr lang="en-US" i="1" dirty="0"/>
              <a:t>for a post office.” </a:t>
            </a:r>
            <a:endParaRPr lang="en-US" dirty="0"/>
          </a:p>
          <a:p>
            <a:r>
              <a:rPr lang="en-US" i="1" dirty="0"/>
              <a:t>She said that she </a:t>
            </a:r>
            <a:r>
              <a:rPr lang="en-US" b="1" i="1" dirty="0"/>
              <a:t>was looking </a:t>
            </a:r>
            <a:r>
              <a:rPr lang="en-US" i="1" dirty="0"/>
              <a:t>for a post office. </a:t>
            </a:r>
            <a:r>
              <a:rPr lang="en-US" dirty="0"/>
              <a:t>	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spaper-PowerPoint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Newspaper-PowerPoint-Template</Template>
  <TotalTime>319</TotalTime>
  <Words>730</Words>
  <Application>Microsoft Office PowerPoint</Application>
  <PresentationFormat>Экран (4:3)</PresentationFormat>
  <Paragraphs>121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Newspaper-PowerPoint-Template</vt:lpstr>
      <vt:lpstr>Reported Speech</vt:lpstr>
      <vt:lpstr>Types of speech:</vt:lpstr>
      <vt:lpstr>Quoted speech</vt:lpstr>
      <vt:lpstr>Reported speech</vt:lpstr>
      <vt:lpstr>Tense shift</vt:lpstr>
      <vt:lpstr>Слайд 6</vt:lpstr>
      <vt:lpstr>Слайд 7</vt:lpstr>
      <vt:lpstr>Changes in Reported Speech </vt:lpstr>
      <vt:lpstr>Слайд 9</vt:lpstr>
      <vt:lpstr>Слайд 10</vt:lpstr>
      <vt:lpstr>Слайд 11</vt:lpstr>
      <vt:lpstr>Слайд 12</vt:lpstr>
      <vt:lpstr>Слайд 13</vt:lpstr>
      <vt:lpstr>No tense change:</vt:lpstr>
      <vt:lpstr>Слайд 15</vt:lpstr>
      <vt:lpstr>Слайд 16</vt:lpstr>
      <vt:lpstr>!!!</vt:lpstr>
      <vt:lpstr>Introducing Reported Speech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ASUS</dc:creator>
  <cp:lastModifiedBy>ASUS</cp:lastModifiedBy>
  <cp:revision>28</cp:revision>
  <dcterms:created xsi:type="dcterms:W3CDTF">2017-01-12T20:14:06Z</dcterms:created>
  <dcterms:modified xsi:type="dcterms:W3CDTF">2017-03-28T02:13:44Z</dcterms:modified>
</cp:coreProperties>
</file>