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  <p:sldMasterId id="2147484090" r:id="rId2"/>
  </p:sldMasterIdLst>
  <p:sldIdLst>
    <p:sldId id="256" r:id="rId3"/>
    <p:sldId id="258" r:id="rId4"/>
    <p:sldId id="259" r:id="rId5"/>
    <p:sldId id="284" r:id="rId6"/>
    <p:sldId id="266" r:id="rId7"/>
    <p:sldId id="285" r:id="rId8"/>
    <p:sldId id="286" r:id="rId9"/>
    <p:sldId id="265" r:id="rId10"/>
    <p:sldId id="287" r:id="rId11"/>
    <p:sldId id="260" r:id="rId12"/>
    <p:sldId id="288" r:id="rId13"/>
    <p:sldId id="262" r:id="rId14"/>
    <p:sldId id="267" r:id="rId15"/>
    <p:sldId id="27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62EC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25" autoAdjust="0"/>
    <p:restoredTop sz="91981" autoAdjust="0"/>
  </p:normalViewPr>
  <p:slideViewPr>
    <p:cSldViewPr>
      <p:cViewPr varScale="1">
        <p:scale>
          <a:sx n="100" d="100"/>
          <a:sy n="100" d="100"/>
        </p:scale>
        <p:origin x="-28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7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16C6DFC7-926E-4D02-B2C8-D838043837B3}" type="slidenum">
              <a:rPr lang="ru-RU"/>
              <a:pPr lvl="1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476E146A-B1E9-4721-9317-539FAE09417D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A35E4CA9-E63A-4038-BB0F-4A440F0F806D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E971E65B-EE2A-4E92-A9A3-9A0FFDAC8F3D}" type="slidenum">
              <a:rPr lang="ru-RU"/>
              <a:pPr lvl="1"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92498BCF-81E7-41B3-8430-68BAE3F7F2D8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0DB27D23-C29F-4364-A091-4B7CB43DAF13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C697DCB0-C858-496D-A4FA-0B54EBA24A20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26645A09-30E4-47DD-B5BF-78560485FC41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51ADA577-E949-4996-9E7F-22A1ABDCE215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18623629-F235-44F4-A328-A8C4998AE2D2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34C378C8-397C-4462-A04D-D6CEA4F53E57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621F0992-D508-488E-BD5D-4914F510D8BE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9A7DA93C-CEE5-43E6-AE6C-FC9231CAB13F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103F470D-A54D-44CE-83B1-F806AE4FD503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607B9566-69AE-47F4-A59D-F369A8DD43C2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2625" y="609600"/>
            <a:ext cx="8080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2625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5025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2625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199313" y="6148388"/>
            <a:ext cx="1905000" cy="381000"/>
          </a:xfrm>
        </p:spPr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A445B3E6-F2D5-4DA6-87FC-FF62D20347DB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5025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5025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199313" y="6148388"/>
            <a:ext cx="1905000" cy="381000"/>
          </a:xfrm>
        </p:spPr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FC762C69-42AF-4C77-A804-506F0692764C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2BD8C9B5-C682-45B4-8AA1-B4E640D137C1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26DF3677-1678-4FCB-AF53-7F39B7352203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B065DD00-96F4-47F0-86A8-12C6ECF5D71C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EFED4145-61B8-4E6C-826C-B3777D17680B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C64E25C7-46DF-490F-9B28-85CB950F4DAE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68BB47E0-3849-4AFF-926D-836E62C36FB2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A5DC8CB1-BDCD-4066-9E3E-6A8A871CD95C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  <a:lvl2pPr lvl="1">
              <a:defRPr>
                <a:cs typeface="+mn-cs"/>
              </a:defRPr>
            </a:lvl2pPr>
          </a:lstStyle>
          <a:p>
            <a:pPr lvl="1">
              <a:defRPr/>
            </a:pPr>
            <a:fld id="{55676707-E335-4390-A3ED-9A7F886C38AF}" type="slidenum">
              <a:rPr lang="ru-RU"/>
              <a:pPr lvl="1"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4" r:id="rId1"/>
    <p:sldLayoutId id="2147484175" r:id="rId2"/>
    <p:sldLayoutId id="2147484176" r:id="rId3"/>
    <p:sldLayoutId id="2147484177" r:id="rId4"/>
    <p:sldLayoutId id="2147484178" r:id="rId5"/>
    <p:sldLayoutId id="2147484179" r:id="rId6"/>
    <p:sldLayoutId id="2147484180" r:id="rId7"/>
    <p:sldLayoutId id="2147484181" r:id="rId8"/>
    <p:sldLayoutId id="2147484182" r:id="rId9"/>
    <p:sldLayoutId id="2147484183" r:id="rId10"/>
    <p:sldLayoutId id="21474841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kumimoji="0" lang="en-US">
              <a:latin typeface="+mn-lt"/>
              <a:cs typeface="+mn-cs"/>
            </a:endParaRPr>
          </a:p>
        </p:txBody>
      </p:sp>
      <p:sp>
        <p:nvSpPr>
          <p:cNvPr id="2052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  <a:lvl2pPr lvl="1">
              <a:defRPr>
                <a:cs typeface="+mn-cs"/>
              </a:defRPr>
            </a:lvl2pPr>
          </a:lstStyle>
          <a:p>
            <a:pPr lvl="1">
              <a:defRPr/>
            </a:pPr>
            <a:fld id="{87CCAE2F-F808-4822-B002-7418B8DDA3E3}" type="slidenum">
              <a:rPr lang="ru-RU"/>
              <a:pPr lvl="1">
                <a:defRPr/>
              </a:pPr>
              <a:t>‹#›</a:t>
            </a:fld>
            <a:endParaRPr lang="ru-RU"/>
          </a:p>
        </p:txBody>
      </p:sp>
      <p:grpSp>
        <p:nvGrpSpPr>
          <p:cNvPr id="205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kumimoji="0" lang="en-US"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kumimoji="0" lang="en-US"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5" r:id="rId1"/>
    <p:sldLayoutId id="2147484186" r:id="rId2"/>
    <p:sldLayoutId id="2147484187" r:id="rId3"/>
    <p:sldLayoutId id="2147484188" r:id="rId4"/>
    <p:sldLayoutId id="2147484189" r:id="rId5"/>
    <p:sldLayoutId id="2147484190" r:id="rId6"/>
    <p:sldLayoutId id="2147484191" r:id="rId7"/>
    <p:sldLayoutId id="2147484192" r:id="rId8"/>
    <p:sldLayoutId id="2147484193" r:id="rId9"/>
    <p:sldLayoutId id="2147484194" r:id="rId10"/>
    <p:sldLayoutId id="2147484195" r:id="rId11"/>
    <p:sldLayoutId id="2147484196" r:id="rId12"/>
    <p:sldLayoutId id="214748419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0" y="2786058"/>
            <a:ext cx="4932363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Наша</a:t>
            </a:r>
          </a:p>
          <a:p>
            <a:pPr algn="ctr">
              <a:defRPr/>
            </a:pPr>
            <a:r>
              <a:rPr kumimoji="0"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ЛУЧШАЯ</a:t>
            </a:r>
          </a:p>
          <a:p>
            <a:pPr algn="ctr">
              <a:defRPr/>
            </a:pPr>
            <a:r>
              <a:rPr kumimoji="0"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школьная</a:t>
            </a:r>
          </a:p>
          <a:p>
            <a:pPr algn="ctr">
              <a:defRPr/>
            </a:pPr>
            <a:r>
              <a:rPr kumimoji="0"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столовая</a:t>
            </a:r>
            <a:endParaRPr kumimoji="0" lang="ru-RU" sz="4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642938" y="428625"/>
            <a:ext cx="813593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Муниципальное бюджетное общеобразовательное учреждение средняя общеобразовательная школа №14 города Кузнецка имени 354-й </a:t>
            </a:r>
            <a:r>
              <a:rPr lang="ru-RU" sz="2400" dirty="0" err="1">
                <a:solidFill>
                  <a:srgbClr val="FFFF00"/>
                </a:solidFill>
              </a:rPr>
              <a:t>Калинковичской</a:t>
            </a:r>
            <a:r>
              <a:rPr lang="ru-RU" sz="2400" dirty="0">
                <a:solidFill>
                  <a:srgbClr val="FFFF00"/>
                </a:solidFill>
              </a:rPr>
              <a:t> ордена Ленина, Краснознаменной, ордена Суворова стрелковой дивизии</a:t>
            </a: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500306"/>
            <a:ext cx="392909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214313"/>
            <a:ext cx="8080375" cy="1846262"/>
          </a:xfrm>
        </p:spPr>
        <p:txBody>
          <a:bodyPr/>
          <a:lstStyle/>
          <a:p>
            <a:pPr algn="ctr" eaLnBrk="1" hangingPunct="1"/>
            <a:r>
              <a:rPr lang="ru-RU" sz="3200" i="1" smtClean="0">
                <a:solidFill>
                  <a:srgbClr val="262ECA"/>
                </a:solidFill>
                <a:latin typeface="Arial Black" pitchFamily="34" charset="0"/>
              </a:rPr>
              <a:t>Проведение брифинга для родителей по вопросам организации школьного  питания</a:t>
            </a:r>
          </a:p>
        </p:txBody>
      </p:sp>
      <p:sp>
        <p:nvSpPr>
          <p:cNvPr id="3277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463" y="2276475"/>
            <a:ext cx="4999037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429125" y="3357563"/>
            <a:ext cx="4572000" cy="31432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214313"/>
            <a:ext cx="8080375" cy="1846262"/>
          </a:xfrm>
        </p:spPr>
        <p:txBody>
          <a:bodyPr/>
          <a:lstStyle/>
          <a:p>
            <a:pPr algn="ctr" eaLnBrk="1" hangingPunct="1"/>
            <a:r>
              <a:rPr lang="ru-RU" sz="3200" i="1" dirty="0" smtClean="0">
                <a:solidFill>
                  <a:srgbClr val="262ECA"/>
                </a:solidFill>
                <a:latin typeface="Arial Black" pitchFamily="34" charset="0"/>
              </a:rPr>
              <a:t>Круглый стол для родителей «Рациональное питание школьников»</a:t>
            </a:r>
            <a:endParaRPr lang="ru-RU" sz="3200" i="1" dirty="0" smtClean="0">
              <a:solidFill>
                <a:srgbClr val="262ECA"/>
              </a:solidFill>
              <a:latin typeface="Arial Black" pitchFamily="34" charset="0"/>
            </a:endParaRPr>
          </a:p>
        </p:txBody>
      </p:sp>
      <p:sp>
        <p:nvSpPr>
          <p:cNvPr id="3277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64514" name="Picture 2" descr="D:\конкурс лучшая столовая\кругл сто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214554"/>
            <a:ext cx="6072230" cy="4214818"/>
          </a:xfrm>
          <a:prstGeom prst="rect">
            <a:avLst/>
          </a:prstGeom>
          <a:noFill/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908" y="4292600"/>
            <a:ext cx="252095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214313"/>
            <a:ext cx="7715250" cy="1919287"/>
          </a:xfrm>
        </p:spPr>
        <p:txBody>
          <a:bodyPr/>
          <a:lstStyle/>
          <a:p>
            <a:pPr algn="ctr" eaLnBrk="1" hangingPunct="1"/>
            <a:r>
              <a:rPr lang="ru-RU" sz="3200" smtClean="0">
                <a:solidFill>
                  <a:srgbClr val="0000FF"/>
                </a:solidFill>
                <a:latin typeface="Arial Black" pitchFamily="34" charset="0"/>
              </a:rPr>
              <a:t>Демонстрация и дегустация блюд, представленных в меню школьной столовой</a:t>
            </a:r>
          </a:p>
        </p:txBody>
      </p:sp>
      <p:pic>
        <p:nvPicPr>
          <p:cNvPr id="4710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85750" y="2143125"/>
            <a:ext cx="3857625" cy="3073400"/>
          </a:xfrm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2143125"/>
            <a:ext cx="3962400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6" descr="F:\лучшая столовая\дегустац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3571876"/>
            <a:ext cx="4714908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543925" cy="1439862"/>
          </a:xfrm>
        </p:spPr>
        <p:txBody>
          <a:bodyPr/>
          <a:lstStyle/>
          <a:p>
            <a:pPr algn="ctr" eaLnBrk="1" hangingPunct="1"/>
            <a:r>
              <a:rPr lang="ru-RU" sz="2000" dirty="0" smtClean="0">
                <a:solidFill>
                  <a:srgbClr val="0000FF"/>
                </a:solidFill>
                <a:latin typeface="Arial Black" pitchFamily="34" charset="0"/>
              </a:rPr>
              <a:t>В </a:t>
            </a:r>
            <a:r>
              <a:rPr lang="ru-RU" sz="2000" dirty="0" smtClean="0">
                <a:solidFill>
                  <a:srgbClr val="0000FF"/>
                </a:solidFill>
                <a:latin typeface="Arial Black" pitchFamily="34" charset="0"/>
              </a:rPr>
              <a:t>2017-2018 </a:t>
            </a:r>
            <a:r>
              <a:rPr lang="ru-RU" sz="2000" dirty="0" smtClean="0">
                <a:solidFill>
                  <a:srgbClr val="0000FF"/>
                </a:solidFill>
                <a:latin typeface="Arial Black" pitchFamily="34" charset="0"/>
              </a:rPr>
              <a:t>учебном году приоритетным направлением при формировании культуры здорового питания обучающихся МБОУ СОШ №14 г.Кузнецка им. 354 стрелковой дивизии</a:t>
            </a:r>
            <a:br>
              <a:rPr lang="ru-RU" sz="2000" dirty="0" smtClean="0">
                <a:solidFill>
                  <a:srgbClr val="0000FF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0000FF"/>
                </a:solidFill>
                <a:latin typeface="Arial Black" pitchFamily="34" charset="0"/>
              </a:rPr>
              <a:t>признана </a:t>
            </a:r>
            <a:r>
              <a:rPr lang="ru-RU" sz="2000" dirty="0" smtClean="0">
                <a:solidFill>
                  <a:srgbClr val="0000FF"/>
                </a:solidFill>
                <a:latin typeface="Arial Black" pitchFamily="34" charset="0"/>
              </a:rPr>
              <a:t>активная и всесторонняя работа с родителями.</a:t>
            </a:r>
          </a:p>
        </p:txBody>
      </p:sp>
      <p:sp>
        <p:nvSpPr>
          <p:cNvPr id="52230" name="Text Box 10"/>
          <p:cNvSpPr txBox="1">
            <a:spLocks noChangeArrowheads="1"/>
          </p:cNvSpPr>
          <p:nvPr/>
        </p:nvSpPr>
        <p:spPr bwMode="auto">
          <a:xfrm>
            <a:off x="500063" y="1643063"/>
            <a:ext cx="8104187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/>
              <a:t> </a:t>
            </a:r>
            <a:r>
              <a:rPr lang="ru-RU" sz="2000" u="sng" dirty="0"/>
              <a:t>Организация и проведение централизованных родительских собраний;</a:t>
            </a:r>
          </a:p>
          <a:p>
            <a:pPr>
              <a:buFont typeface="Wingdings" pitchFamily="2" charset="2"/>
              <a:buChar char="ü"/>
            </a:pPr>
            <a:r>
              <a:rPr lang="ru-RU" sz="2000" u="sng" dirty="0"/>
              <a:t>Организация и проведение родительской конференции;</a:t>
            </a:r>
          </a:p>
          <a:p>
            <a:pPr>
              <a:buFont typeface="Wingdings" pitchFamily="2" charset="2"/>
              <a:buChar char="ü"/>
            </a:pPr>
            <a:r>
              <a:rPr lang="ru-RU" sz="2000" u="sng" dirty="0"/>
              <a:t>Организация и проведение дней открытых дверей на школьном пищеблоке для родительской общественности;</a:t>
            </a:r>
          </a:p>
          <a:p>
            <a:pPr>
              <a:buFont typeface="Wingdings" pitchFamily="2" charset="2"/>
              <a:buChar char="ü"/>
            </a:pPr>
            <a:r>
              <a:rPr lang="ru-RU" sz="2000" u="sng" dirty="0"/>
              <a:t>Привлечение средств массовой информации в освещение вопросов организации питания в </a:t>
            </a:r>
            <a:r>
              <a:rPr lang="ru-RU" sz="2000" dirty="0"/>
              <a:t>МБОУ СОШ №14 г.Кузнецка им. 354 стрелковой </a:t>
            </a:r>
            <a:r>
              <a:rPr lang="ru-RU" sz="2000" dirty="0" smtClean="0"/>
              <a:t>дивизии</a:t>
            </a:r>
            <a:r>
              <a:rPr lang="ru-RU" sz="2000" u="sng" dirty="0" smtClean="0"/>
              <a:t>;</a:t>
            </a:r>
            <a:endParaRPr lang="ru-RU" sz="2000" u="sng" dirty="0"/>
          </a:p>
          <a:p>
            <a:pPr>
              <a:buFont typeface="Wingdings" pitchFamily="2" charset="2"/>
              <a:buChar char="ü"/>
            </a:pPr>
            <a:r>
              <a:rPr lang="ru-RU" sz="2000" u="sng" dirty="0"/>
              <a:t>Проведение мониторинга «Удовлетворенность учащихся и родителей качеством питания» в образовательном учреждении;</a:t>
            </a:r>
          </a:p>
          <a:p>
            <a:pPr>
              <a:buFont typeface="Wingdings" pitchFamily="2" charset="2"/>
              <a:buChar char="ü"/>
            </a:pPr>
            <a:r>
              <a:rPr lang="ru-RU" sz="2000" u="sng" dirty="0"/>
              <a:t>Презентация столовой;</a:t>
            </a:r>
          </a:p>
          <a:p>
            <a:pPr>
              <a:buFont typeface="Wingdings" pitchFamily="2" charset="2"/>
              <a:buChar char="ü"/>
            </a:pPr>
            <a:r>
              <a:rPr lang="ru-RU" sz="2000" u="sng" dirty="0"/>
              <a:t>Круглый стол «Рациональное питание учащихся» с привлечением родителей , детских гастроэнтерологов и педиатров;</a:t>
            </a:r>
          </a:p>
          <a:p>
            <a:pPr>
              <a:buFont typeface="Wingdings" pitchFamily="2" charset="2"/>
              <a:buChar char="ü"/>
            </a:pPr>
            <a:r>
              <a:rPr lang="ru-RU" sz="2000" u="sng" dirty="0"/>
              <a:t>Кулинарный семейный конкурс с презентациями полезных национальных блюд;</a:t>
            </a:r>
          </a:p>
          <a:p>
            <a:pPr>
              <a:buFont typeface="Wingdings" pitchFamily="2" charset="2"/>
              <a:buChar char="ü"/>
            </a:pPr>
            <a:r>
              <a:rPr lang="ru-RU" sz="2000" u="sng" dirty="0"/>
              <a:t>Семейный конкурс стихов о пользе правильного питания.</a:t>
            </a:r>
          </a:p>
          <a:p>
            <a:pPr>
              <a:buFont typeface="Wingdings" pitchFamily="2" charset="2"/>
              <a:buChar char="ü"/>
            </a:pPr>
            <a:r>
              <a:rPr lang="ru-RU" sz="2000" u="sng" dirty="0"/>
              <a:t>Фотоконкурс « Вкусный и полезный семейный обед»</a:t>
            </a:r>
          </a:p>
          <a:p>
            <a:pPr>
              <a:buFont typeface="Wingdings" pitchFamily="2" charset="2"/>
              <a:buChar char="ü"/>
            </a:pPr>
            <a:endParaRPr lang="ru-RU" sz="2000" u="sng" dirty="0"/>
          </a:p>
          <a:p>
            <a:pPr>
              <a:buFont typeface="Wingdings" pitchFamily="2" charset="2"/>
              <a:buChar char="ü"/>
            </a:pPr>
            <a:endParaRPr lang="ru-RU" sz="2000" u="sng" dirty="0"/>
          </a:p>
          <a:p>
            <a:endParaRPr lang="ru-RU" sz="2000" i="1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2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2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2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2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2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2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2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2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2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2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522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522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522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522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522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522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522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522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522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522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522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522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WordArt 4"/>
          <p:cNvSpPr>
            <a:spLocks noChangeArrowheads="1" noChangeShapeType="1" noTextEdit="1"/>
          </p:cNvSpPr>
          <p:nvPr/>
        </p:nvSpPr>
        <p:spPr bwMode="auto">
          <a:xfrm rot="-1020255">
            <a:off x="1322388" y="1871663"/>
            <a:ext cx="6208712" cy="1663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3588"/>
              </a:avLst>
            </a:prstTxWarp>
          </a:bodyPr>
          <a:lstStyle/>
          <a:p>
            <a:pPr algn="ctr"/>
            <a:r>
              <a:rPr lang="ru-RU" sz="4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B5395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Спасибо за внимание!</a:t>
            </a:r>
          </a:p>
        </p:txBody>
      </p:sp>
      <p:pic>
        <p:nvPicPr>
          <p:cNvPr id="3584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644900"/>
            <a:ext cx="3562350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i="1" dirty="0"/>
              <a:t/>
            </a:r>
            <a:br>
              <a:rPr lang="ru-RU" sz="4000" i="1" dirty="0"/>
            </a:br>
            <a:endParaRPr lang="ru-RU" sz="2400" i="1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357561"/>
            <a:ext cx="7854950" cy="1624013"/>
          </a:xfrm>
        </p:spPr>
        <p:txBody>
          <a:bodyPr/>
          <a:lstStyle/>
          <a:p>
            <a:pPr marR="0" eaLnBrk="1" hangingPunct="1"/>
            <a:endParaRPr lang="ru-RU" dirty="0" smtClean="0"/>
          </a:p>
          <a:p>
            <a:pPr marR="0" eaLnBrk="1" hangingPunct="1"/>
            <a:endParaRPr lang="ru-RU" dirty="0" smtClean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28625" y="80963"/>
            <a:ext cx="850106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kumimoji="0"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  <a:p>
            <a:pPr algn="ctr">
              <a:defRPr/>
            </a:pPr>
            <a:r>
              <a:rPr kumimoji="0"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В целях  совершенствования организации питания</a:t>
            </a:r>
          </a:p>
          <a:p>
            <a:pPr algn="ctr">
              <a:defRPr/>
            </a:pPr>
            <a:r>
              <a:rPr kumimoji="0"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обучающихся в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Муниципальном бюджетном общеобразовательном учреждении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средняя общеобразовательная школа №14 города Кузнецка имени 354-й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Калинковичской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ордена Ленина, Краснознаменной, ордена Суворова стрелковой дивизии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проводится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многоплановая работа</a:t>
            </a:r>
            <a:endParaRPr kumimoji="0"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571472" y="2786059"/>
            <a:ext cx="821537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3200" b="1" u="sng" dirty="0">
              <a:solidFill>
                <a:srgbClr val="0000FF"/>
              </a:solidFill>
            </a:endParaRPr>
          </a:p>
          <a:p>
            <a:pPr algn="ctr"/>
            <a:r>
              <a:rPr lang="ru-RU" sz="3200" b="1" u="sng" dirty="0">
                <a:solidFill>
                  <a:srgbClr val="0000FF"/>
                </a:solidFill>
              </a:rPr>
              <a:t>Цель:</a:t>
            </a:r>
          </a:p>
          <a:p>
            <a:pPr algn="ctr"/>
            <a:r>
              <a:rPr lang="ru-RU" sz="2400" dirty="0"/>
              <a:t/>
            </a:r>
            <a:br>
              <a:rPr lang="ru-RU" sz="2400" dirty="0"/>
            </a:br>
            <a:r>
              <a:rPr lang="ru-RU" b="1" i="1" dirty="0">
                <a:solidFill>
                  <a:srgbClr val="0000FF"/>
                </a:solidFill>
              </a:rPr>
              <a:t>Создание условий, способствующих укреплению здоровья, формированию навыков правильного питания, поиск новых форм обслуживания детей, увеличение охвата обучающихся горячим питанием. </a:t>
            </a:r>
            <a:r>
              <a:rPr lang="ru-RU" i="1" dirty="0"/>
              <a:t/>
            </a:r>
            <a:br>
              <a:rPr lang="ru-RU" i="1" dirty="0"/>
            </a:br>
            <a:endParaRPr lang="ru-RU" b="1" i="1" u="sng" dirty="0">
              <a:solidFill>
                <a:srgbClr val="0000FF"/>
              </a:solidFill>
            </a:endParaRPr>
          </a:p>
          <a:p>
            <a:pPr algn="ctr"/>
            <a:endParaRPr lang="ru-RU" sz="1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1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1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1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85728"/>
            <a:ext cx="8183563" cy="162244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 о порядке организации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горячего питания обучающихся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№14 г.Кузнецка им. 354 стрелковой дивизии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785926"/>
            <a:ext cx="8058150" cy="4379924"/>
          </a:xfrm>
        </p:spPr>
        <p:txBody>
          <a:bodyPr/>
          <a:lstStyle/>
          <a:p>
            <a:pPr marL="265113" indent="-265113" eaLnBrk="1" hangingPunct="1"/>
            <a:r>
              <a:rPr lang="ru-RU" sz="2000" b="1" dirty="0" smtClean="0"/>
              <a:t>Для обучающихся  школы организуется двухразовое горячее питание (завтрак, обед)</a:t>
            </a:r>
          </a:p>
          <a:p>
            <a:pPr marL="265113" indent="-265113" eaLnBrk="1" hangingPunct="1"/>
            <a:r>
              <a:rPr lang="ru-RU" sz="2000" b="1" dirty="0" smtClean="0"/>
              <a:t>100% обучающихся начальных классов охвачены двухразовым питанием</a:t>
            </a:r>
          </a:p>
          <a:p>
            <a:pPr marL="265113" indent="-265113" eaLnBrk="1" hangingPunct="1"/>
            <a:r>
              <a:rPr lang="ru-RU" sz="2000" b="1" dirty="0" smtClean="0"/>
              <a:t>Рацион комплексного горячего питания учащихся соответствует недельному меню, которое составляется с учетом требований действующих санитарных правил и норм, имеющегося технологического и холодильного оборудования пищеблока, методических рекомендаций</a:t>
            </a:r>
            <a:r>
              <a:rPr lang="ru-RU" sz="2000" b="1" dirty="0" smtClean="0"/>
              <a:t>.</a:t>
            </a:r>
          </a:p>
          <a:p>
            <a:pPr marL="265113" indent="-265113" eaLnBrk="1" hangingPunct="1"/>
            <a:r>
              <a:rPr lang="ru-RU" sz="2000" b="1" dirty="0" smtClean="0"/>
              <a:t>Интерьер школьной столовой соответствует стилю «Детского кафе» – уютного, красочного, любимого.</a:t>
            </a:r>
          </a:p>
          <a:p>
            <a:pPr marL="265113" indent="-265113" eaLnBrk="1" hangingPunct="1"/>
            <a:endParaRPr lang="ru-RU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714375" y="785794"/>
            <a:ext cx="4068763" cy="5078313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Охвачены горячим питанием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100% </a:t>
            </a: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обучающихся.</a:t>
            </a:r>
            <a:endParaRPr 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</a:t>
            </a:r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Меру социальной поддержки в виде компенсации за питание получают 115 школьников</a:t>
            </a:r>
            <a:endParaRPr 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pic>
        <p:nvPicPr>
          <p:cNvPr id="29700" name="Picture 4" descr="D:\конкурс лучшая столовая\дети завтра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214422"/>
            <a:ext cx="3664319" cy="3857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2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2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2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23850" y="357188"/>
            <a:ext cx="8328025" cy="62388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Оформление обеденного </a:t>
            </a:r>
            <a:r>
              <a:rPr lang="ru-RU" sz="4000" b="1" dirty="0" smtClean="0">
                <a:solidFill>
                  <a:srgbClr val="FF0000"/>
                </a:solidFill>
              </a:rPr>
              <a:t>зала -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«Зеленая зона»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5066" name="Picture 1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857750" y="4071938"/>
            <a:ext cx="3286125" cy="2362200"/>
          </a:xfrm>
        </p:spPr>
      </p:pic>
      <p:pic>
        <p:nvPicPr>
          <p:cNvPr id="30725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63" y="1571625"/>
            <a:ext cx="2232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D:\конкурс лучшая столовая\зел зон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428736"/>
            <a:ext cx="3143273" cy="2286016"/>
          </a:xfrm>
          <a:prstGeom prst="rect">
            <a:avLst/>
          </a:prstGeom>
          <a:noFill/>
        </p:spPr>
      </p:pic>
      <p:pic>
        <p:nvPicPr>
          <p:cNvPr id="30729" name="Picture 9" descr="D:\конкурс лучшая столовая\зел зон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69" y="1428736"/>
            <a:ext cx="3143273" cy="2286016"/>
          </a:xfrm>
          <a:prstGeom prst="rect">
            <a:avLst/>
          </a:prstGeom>
          <a:noFill/>
        </p:spPr>
      </p:pic>
      <p:pic>
        <p:nvPicPr>
          <p:cNvPr id="30730" name="Picture 10" descr="D:\конкурс лучшая столовая\зел зон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067" y="4071942"/>
            <a:ext cx="3111991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23850" y="357188"/>
            <a:ext cx="8328025" cy="62388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Оформление обеденного </a:t>
            </a:r>
            <a:r>
              <a:rPr lang="ru-RU" sz="4000" b="1" dirty="0" smtClean="0">
                <a:solidFill>
                  <a:srgbClr val="FF0000"/>
                </a:solidFill>
              </a:rPr>
              <a:t>зала -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«</a:t>
            </a:r>
            <a:r>
              <a:rPr lang="ru-RU" sz="4000" b="1" u="sng" dirty="0" err="1" smtClean="0">
                <a:solidFill>
                  <a:srgbClr val="FF0000"/>
                </a:solidFill>
              </a:rPr>
              <a:t>Голубая</a:t>
            </a:r>
            <a:r>
              <a:rPr lang="ru-RU" sz="4000" b="1" u="sng" dirty="0" smtClean="0">
                <a:solidFill>
                  <a:srgbClr val="FF0000"/>
                </a:solidFill>
              </a:rPr>
              <a:t>  зона</a:t>
            </a:r>
            <a:r>
              <a:rPr lang="ru-RU" sz="4000" b="1" dirty="0" smtClean="0">
                <a:solidFill>
                  <a:srgbClr val="FF0000"/>
                </a:solidFill>
              </a:rPr>
              <a:t>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5065" name="Picture 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0" y="1428750"/>
            <a:ext cx="3286125" cy="2363788"/>
          </a:xfrm>
        </p:spPr>
      </p:pic>
      <p:pic>
        <p:nvPicPr>
          <p:cNvPr id="30725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63" y="1571625"/>
            <a:ext cx="2232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9" name="Picture 1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/>
          <a:srcRect t="4675"/>
          <a:stretch>
            <a:fillRect/>
          </a:stretch>
        </p:blipFill>
        <p:spPr>
          <a:xfrm>
            <a:off x="179388" y="1428750"/>
            <a:ext cx="3249612" cy="2360613"/>
          </a:xfrm>
        </p:spPr>
      </p:pic>
      <p:pic>
        <p:nvPicPr>
          <p:cNvPr id="61442" name="Picture 2" descr="D:\конкурс лучшая столовая\голуб ззон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3786190"/>
            <a:ext cx="3857652" cy="2860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23850" y="357188"/>
            <a:ext cx="8328025" cy="62388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Оформление обеденного </a:t>
            </a:r>
            <a:r>
              <a:rPr lang="ru-RU" sz="4000" b="1" dirty="0" smtClean="0">
                <a:solidFill>
                  <a:srgbClr val="FF0000"/>
                </a:solidFill>
              </a:rPr>
              <a:t>зала -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уютная «Буфетная зона»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30725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70437"/>
            <a:ext cx="2232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2" descr="D:\конкурс лучшая столовая\буфе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1785926"/>
            <a:ext cx="6300755" cy="4426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285750"/>
            <a:ext cx="8080375" cy="1428738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rgbClr val="FF0000"/>
                </a:solidFill>
              </a:rPr>
              <a:t>Вкусная и полезная пища готовится с использованием современной техники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sp>
        <p:nvSpPr>
          <p:cNvPr id="31747" name="Text Box 10"/>
          <p:cNvSpPr txBox="1">
            <a:spLocks noChangeArrowheads="1"/>
          </p:cNvSpPr>
          <p:nvPr/>
        </p:nvSpPr>
        <p:spPr bwMode="auto">
          <a:xfrm>
            <a:off x="950913" y="19383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/>
          </a:p>
        </p:txBody>
      </p:sp>
      <p:sp>
        <p:nvSpPr>
          <p:cNvPr id="31748" name="Text Box 11"/>
          <p:cNvSpPr txBox="1">
            <a:spLocks noChangeArrowheads="1"/>
          </p:cNvSpPr>
          <p:nvPr/>
        </p:nvSpPr>
        <p:spPr bwMode="auto">
          <a:xfrm>
            <a:off x="1023938" y="19383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/>
          </a:p>
        </p:txBody>
      </p:sp>
      <p:sp>
        <p:nvSpPr>
          <p:cNvPr id="31749" name="Text Box 12"/>
          <p:cNvSpPr txBox="1">
            <a:spLocks noChangeArrowheads="1"/>
          </p:cNvSpPr>
          <p:nvPr/>
        </p:nvSpPr>
        <p:spPr bwMode="auto">
          <a:xfrm>
            <a:off x="950913" y="19383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/>
          </a:p>
        </p:txBody>
      </p:sp>
      <p:pic>
        <p:nvPicPr>
          <p:cNvPr id="31753" name="Picture 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2908" y="4292600"/>
            <a:ext cx="252095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10" descr="D:\конкурс лучшая столовая\парокн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643050"/>
            <a:ext cx="3810000" cy="2786083"/>
          </a:xfrm>
          <a:prstGeom prst="rect">
            <a:avLst/>
          </a:prstGeom>
          <a:noFill/>
        </p:spPr>
      </p:pic>
      <p:pic>
        <p:nvPicPr>
          <p:cNvPr id="31755" name="Picture 11" descr="D:\конкурс лучшая столовая\пароко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3143248"/>
            <a:ext cx="4572032" cy="3143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285750"/>
            <a:ext cx="8080375" cy="1143000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FF0000"/>
                </a:solidFill>
              </a:rPr>
              <a:t>Оформление информационных стендов</a:t>
            </a:r>
          </a:p>
        </p:txBody>
      </p:sp>
      <p:sp>
        <p:nvSpPr>
          <p:cNvPr id="31747" name="Text Box 10"/>
          <p:cNvSpPr txBox="1">
            <a:spLocks noChangeArrowheads="1"/>
          </p:cNvSpPr>
          <p:nvPr/>
        </p:nvSpPr>
        <p:spPr bwMode="auto">
          <a:xfrm>
            <a:off x="950913" y="19383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/>
          </a:p>
        </p:txBody>
      </p:sp>
      <p:sp>
        <p:nvSpPr>
          <p:cNvPr id="31748" name="Text Box 11"/>
          <p:cNvSpPr txBox="1">
            <a:spLocks noChangeArrowheads="1"/>
          </p:cNvSpPr>
          <p:nvPr/>
        </p:nvSpPr>
        <p:spPr bwMode="auto">
          <a:xfrm>
            <a:off x="1023938" y="19383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/>
          </a:p>
        </p:txBody>
      </p:sp>
      <p:sp>
        <p:nvSpPr>
          <p:cNvPr id="31749" name="Text Box 12"/>
          <p:cNvSpPr txBox="1">
            <a:spLocks noChangeArrowheads="1"/>
          </p:cNvSpPr>
          <p:nvPr/>
        </p:nvSpPr>
        <p:spPr bwMode="auto">
          <a:xfrm>
            <a:off x="950913" y="19383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/>
          </a:p>
        </p:txBody>
      </p:sp>
      <p:pic>
        <p:nvPicPr>
          <p:cNvPr id="31752" name="Picture 1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57224" y="928670"/>
            <a:ext cx="2520950" cy="2952750"/>
          </a:xfrm>
        </p:spPr>
      </p:pic>
      <p:pic>
        <p:nvPicPr>
          <p:cNvPr id="31753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292600"/>
            <a:ext cx="252095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Picture 2" descr="D:\конкурс лучшая столовая\стенд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2214554"/>
            <a:ext cx="2643206" cy="3357586"/>
          </a:xfrm>
          <a:prstGeom prst="rect">
            <a:avLst/>
          </a:prstGeom>
          <a:noFill/>
        </p:spPr>
      </p:pic>
      <p:pic>
        <p:nvPicPr>
          <p:cNvPr id="63491" name="Picture 3" descr="D:\конкурс лучшая столовая\стенд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3000372"/>
            <a:ext cx="2786082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608</TotalTime>
  <Words>351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Times New Roman</vt:lpstr>
      <vt:lpstr>Arial</vt:lpstr>
      <vt:lpstr>Calibri</vt:lpstr>
      <vt:lpstr>Constantia</vt:lpstr>
      <vt:lpstr>Wingdings 2</vt:lpstr>
      <vt:lpstr>Arial Black</vt:lpstr>
      <vt:lpstr>Wingdings</vt:lpstr>
      <vt:lpstr>Тема Office</vt:lpstr>
      <vt:lpstr>Поток</vt:lpstr>
      <vt:lpstr>Слайд 1</vt:lpstr>
      <vt:lpstr>     </vt:lpstr>
      <vt:lpstr>Положение о порядке организации горячего питания обучающихся в МБОУ СОШ №14 г.Кузнецка им. 354 стрелковой дивизии </vt:lpstr>
      <vt:lpstr>Слайд 4</vt:lpstr>
      <vt:lpstr>Оформление обеденного зала - «Зеленая зона»</vt:lpstr>
      <vt:lpstr>Оформление обеденного зала - «Голубая  зона»</vt:lpstr>
      <vt:lpstr>Оформление обеденного зала - уютная «Буфетная зона»</vt:lpstr>
      <vt:lpstr>Вкусная и полезная пища готовится с использованием современной техники</vt:lpstr>
      <vt:lpstr>Оформление информационных стендов</vt:lpstr>
      <vt:lpstr>Проведение брифинга для родителей по вопросам организации школьного  питания</vt:lpstr>
      <vt:lpstr>Круглый стол для родителей «Рациональное питание школьников»</vt:lpstr>
      <vt:lpstr>Демонстрация и дегустация блюд, представленных в меню школьной столовой</vt:lpstr>
      <vt:lpstr>В 2017-2018 учебном году приоритетным направлением при формировании культуры здорового питания обучающихся МБОУ СОШ №14 г.Кузнецка им. 354 стрелковой дивизии признана активная и всесторонняя работа с родителями.</vt:lpstr>
      <vt:lpstr>Слайд 14</vt:lpstr>
    </vt:vector>
  </TitlesOfParts>
  <Company>mmm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insect</dc:creator>
  <cp:lastModifiedBy>админ</cp:lastModifiedBy>
  <cp:revision>56</cp:revision>
  <dcterms:created xsi:type="dcterms:W3CDTF">2009-01-25T08:00:16Z</dcterms:created>
  <dcterms:modified xsi:type="dcterms:W3CDTF">2017-11-11T10:49:07Z</dcterms:modified>
</cp:coreProperties>
</file>