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4" r:id="rId3"/>
    <p:sldId id="295" r:id="rId4"/>
    <p:sldId id="265" r:id="rId5"/>
    <p:sldId id="267" r:id="rId6"/>
    <p:sldId id="260" r:id="rId7"/>
    <p:sldId id="268" r:id="rId8"/>
    <p:sldId id="298" r:id="rId9"/>
    <p:sldId id="299" r:id="rId10"/>
    <p:sldId id="297" r:id="rId11"/>
    <p:sldId id="304" r:id="rId12"/>
    <p:sldId id="294" r:id="rId13"/>
    <p:sldId id="292" r:id="rId14"/>
    <p:sldId id="290" r:id="rId15"/>
    <p:sldId id="273" r:id="rId16"/>
    <p:sldId id="291" r:id="rId17"/>
    <p:sldId id="289" r:id="rId18"/>
    <p:sldId id="288" r:id="rId19"/>
    <p:sldId id="293" r:id="rId20"/>
    <p:sldId id="286" r:id="rId21"/>
    <p:sldId id="301" r:id="rId22"/>
    <p:sldId id="283" r:id="rId23"/>
    <p:sldId id="300" r:id="rId24"/>
    <p:sldId id="272" r:id="rId25"/>
    <p:sldId id="282" r:id="rId26"/>
    <p:sldId id="302" r:id="rId27"/>
    <p:sldId id="296" r:id="rId28"/>
    <p:sldId id="281" r:id="rId29"/>
    <p:sldId id="275" r:id="rId30"/>
    <p:sldId id="279" r:id="rId31"/>
    <p:sldId id="269" r:id="rId32"/>
    <p:sldId id="270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DFFF"/>
    <a:srgbClr val="FFFF00"/>
    <a:srgbClr val="33C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>
        <p:scale>
          <a:sx n="90" d="100"/>
          <a:sy n="90" d="100"/>
        </p:scale>
        <p:origin x="-138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8C4FF4-6EE1-4A76-9B8F-B2F594D6C87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F7A747-1B53-4B3F-B8D2-D8AB0E12814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4BD201-5F9C-4593-BEFD-74C971F0B55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2E6F0-797A-404D-B2F0-96032D2C16E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7A3035-02C7-4538-A480-C6887B19F5A6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18664C-3B03-4311-A452-8E87A1DF2E36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52DDE1-E9F2-4B50-AB95-1A36B28481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87BA6C-DE82-4922-A007-5CB817EE4E20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11FA9-72D4-4D0D-AA04-5200C8F96D1C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BFCBB-F7D8-4AD9-B5F9-93687358CA6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AA105-3B9A-485F-A7BD-B3B1C1BFF994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217202-91A5-4841-8837-12B3422A9C1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03E727-7E97-4B76-A273-97C117DFD6DE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F140D1-42AB-456C-B3EB-2E58162D29C5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2FDA9A-A9AF-4522-BA4E-959710ABA8F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4C3DF-49FF-4AA4-A1AB-8615103FAECA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1C31E6-6AC6-4E62-806B-D0CB1E8C6262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B0E188-B191-46AC-99B7-5113417AE6AB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E59BE0-226E-4980-AAF5-F1A9DF7C7AE8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8319C-EFFD-43A6-A723-9E31BBA50F68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94FB44-2B3A-4EA5-B708-4FEB9F41BBF1}" type="datetimeFigureOut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22.02.2017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C51498-F984-481A-8E8C-4DDFA9BC9183}" type="slidenum">
              <a:rPr lang="ru-RU">
                <a:solidFill>
                  <a:prstClr val="black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611560" y="1124744"/>
            <a:ext cx="7920880" cy="4647422"/>
            <a:chOff x="757342" y="2721913"/>
            <a:chExt cx="7882025" cy="4126748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757342" y="2721913"/>
              <a:ext cx="7882025" cy="18857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4400" b="1" dirty="0" smtClean="0">
                  <a:ln w="19050">
                    <a:solidFill>
                      <a:prstClr val="white"/>
                    </a:solidFill>
                    <a:prstDash val="solid"/>
                  </a:ln>
                  <a:solidFill>
                    <a:schemeClr val="tx2">
                      <a:lumMod val="50000"/>
                    </a:schemeClr>
                  </a:solidFill>
                  <a:effectLst>
                    <a:outerShdw blurRad="50000" dist="50800" dir="7500000" algn="tl">
                      <a:srgbClr val="000000">
                        <a:shade val="5000"/>
                        <a:alpha val="35000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Районный смотр-конкурс зимних участков на территории МБДОУ «Зимняя сказка»</a:t>
              </a:r>
              <a:endParaRPr lang="ru-RU" sz="4400" b="1" dirty="0">
                <a:ln w="19050">
                  <a:solidFill>
                    <a:prstClr val="white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  <a:cs typeface="Arial" charset="0"/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1330580" y="6110765"/>
              <a:ext cx="5374108" cy="7378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МБДОУ  «Детский сад №8»</a:t>
              </a: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2400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itchFamily="66" charset="0"/>
                  <a:cs typeface="Arial" charset="0"/>
                </a:rPr>
                <a:t>2017</a:t>
              </a:r>
              <a:endParaRPr lang="ru-RU" sz="2400" dirty="0">
                <a:solidFill>
                  <a:schemeClr val="tx2">
                    <a:lumMod val="75000"/>
                  </a:schemeClr>
                </a:solidFill>
                <a:latin typeface="Arial" charset="0"/>
                <a:cs typeface="Arial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476672"/>
            <a:ext cx="316835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Путешествуя по территории, воспитанники знакомятся с героями различных сказок, народных и авторских. Побывали в гостях с доктором Айболитом  у  жителей Африки, посетили любимых сказочных героев и зимний огород бабушки </a:t>
            </a:r>
            <a:r>
              <a:rPr lang="ru-RU" sz="24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Сказушки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. Полюбилась деткам обитательница Средней полосы России – рыжая лисица.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" descr="D:\участки\DSC_0732.JPG"/>
          <p:cNvPicPr>
            <a:picLocks noChangeAspect="1" noChangeArrowheads="1"/>
          </p:cNvPicPr>
          <p:nvPr/>
        </p:nvPicPr>
        <p:blipFill>
          <a:blip r:embed="rId2" cstate="print"/>
          <a:srcRect l="5349" t="5363" r="3718"/>
          <a:stretch>
            <a:fillRect/>
          </a:stretch>
        </p:blipFill>
        <p:spPr bwMode="auto">
          <a:xfrm>
            <a:off x="3851920" y="1412776"/>
            <a:ext cx="4682754" cy="3240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764704"/>
            <a:ext cx="5987008" cy="652934"/>
          </a:xfrm>
        </p:spPr>
        <p:txBody>
          <a:bodyPr/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Наш зимний огород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2050" name="Picture 2" descr="F:\чучел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84784"/>
            <a:ext cx="5832648" cy="4374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G:\участки\DSC_090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8811" t="52603" r="34133" b="36671"/>
          <a:stretch>
            <a:fillRect/>
          </a:stretch>
        </p:blipFill>
        <p:spPr bwMode="auto">
          <a:xfrm>
            <a:off x="2771800" y="5445224"/>
            <a:ext cx="5832648" cy="729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G:\участки\DSC_0903.JPG"/>
          <p:cNvPicPr>
            <a:picLocks noChangeAspect="1" noChangeArrowheads="1"/>
          </p:cNvPicPr>
          <p:nvPr/>
        </p:nvPicPr>
        <p:blipFill>
          <a:blip r:embed="rId4" cstate="print"/>
          <a:srcRect r="42688"/>
          <a:stretch>
            <a:fillRect/>
          </a:stretch>
        </p:blipFill>
        <p:spPr bwMode="auto">
          <a:xfrm>
            <a:off x="683568" y="1052736"/>
            <a:ext cx="2004256" cy="23251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4" descr="G:\участки\DSC_0905.JPG"/>
          <p:cNvPicPr>
            <a:picLocks noChangeAspect="1" noChangeArrowheads="1"/>
          </p:cNvPicPr>
          <p:nvPr/>
        </p:nvPicPr>
        <p:blipFill>
          <a:blip r:embed="rId5" cstate="print"/>
          <a:srcRect r="51603"/>
          <a:stretch>
            <a:fillRect/>
          </a:stretch>
        </p:blipFill>
        <p:spPr bwMode="auto">
          <a:xfrm>
            <a:off x="755576" y="3501008"/>
            <a:ext cx="195456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220072" y="1340768"/>
            <a:ext cx="295232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Для развития экологических представлений используются такие снежные постройки, как «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Лисичкина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нора", "«Сказочный лес».</a:t>
            </a:r>
            <a:endParaRPr lang="ru-RU" sz="2800" dirty="0"/>
          </a:p>
        </p:txBody>
      </p:sp>
      <p:pic>
        <p:nvPicPr>
          <p:cNvPr id="3" name="Picture 20" descr="D:\участки\Суринская\DSC_0950.JPG"/>
          <p:cNvPicPr>
            <a:picLocks noChangeAspect="1" noChangeArrowheads="1"/>
          </p:cNvPicPr>
          <p:nvPr/>
        </p:nvPicPr>
        <p:blipFill>
          <a:blip r:embed="rId2" cstate="print"/>
          <a:srcRect l="48037" t="28467" r="37699" b="57324"/>
          <a:stretch>
            <a:fillRect/>
          </a:stretch>
        </p:blipFill>
        <p:spPr bwMode="auto">
          <a:xfrm>
            <a:off x="971600" y="692696"/>
            <a:ext cx="3682997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9" descr="D:\участки\Суринская\DSC_09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501008"/>
            <a:ext cx="3971910" cy="26408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08104" y="764704"/>
            <a:ext cx="320384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На прогулках, во время наблюдений, игр, индивидуальных бесед воспитанники пополняют и углубляют свои знания о животном мире: где живут те или иные  птицы, чем питаются, как приспосабливаются к условиям обитания. 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6" descr="D:\участки\DSC_0877.JPG"/>
          <p:cNvPicPr>
            <a:picLocks noChangeAspect="1" noChangeArrowheads="1"/>
          </p:cNvPicPr>
          <p:nvPr/>
        </p:nvPicPr>
        <p:blipFill>
          <a:blip r:embed="rId2" cstate="print"/>
          <a:srcRect r="16199" b="14188"/>
          <a:stretch>
            <a:fillRect/>
          </a:stretch>
        </p:blipFill>
        <p:spPr bwMode="auto">
          <a:xfrm>
            <a:off x="827584" y="908720"/>
            <a:ext cx="3384376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7" descr="D:\участки\DSC_0843.JPG"/>
          <p:cNvPicPr>
            <a:picLocks noChangeAspect="1" noChangeArrowheads="1"/>
          </p:cNvPicPr>
          <p:nvPr/>
        </p:nvPicPr>
        <p:blipFill>
          <a:blip r:embed="rId3" cstate="print"/>
          <a:srcRect l="14264" r="5501" b="16870"/>
          <a:stretch>
            <a:fillRect/>
          </a:stretch>
        </p:blipFill>
        <p:spPr bwMode="auto">
          <a:xfrm>
            <a:off x="1691680" y="3501008"/>
            <a:ext cx="3384376" cy="2331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4128" y="692696"/>
            <a:ext cx="2915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Снежные постройки используются также при организации занятий по формированию у воспитанников сенсорных и математических представлений. В ходе игр на поляне любимых  сказок, педагоги ненавязчиво помогают детям закрепить знания о цвете и форме.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8" descr="D:\участки\Суринская\DSC_0979.JPG"/>
          <p:cNvPicPr>
            <a:picLocks noChangeAspect="1" noChangeArrowheads="1"/>
          </p:cNvPicPr>
          <p:nvPr/>
        </p:nvPicPr>
        <p:blipFill>
          <a:blip r:embed="rId2" cstate="print"/>
          <a:srcRect l="7388" t="23104" r="7028" b="12537"/>
          <a:stretch>
            <a:fillRect/>
          </a:stretch>
        </p:blipFill>
        <p:spPr bwMode="auto">
          <a:xfrm>
            <a:off x="395536" y="404664"/>
            <a:ext cx="2808312" cy="16966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0" descr="D:\участки\DSC_078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862840"/>
            <a:ext cx="2736304" cy="1819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2" descr="D:\участки\DSC_08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653136"/>
            <a:ext cx="2630700" cy="1749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3" descr="D:\участки\DSC_084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613165"/>
            <a:ext cx="2736304" cy="1819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9" descr="D:\участки\Суринская\DSC_0955.JPG"/>
          <p:cNvPicPr>
            <a:picLocks noChangeAspect="1" noChangeArrowheads="1"/>
          </p:cNvPicPr>
          <p:nvPr/>
        </p:nvPicPr>
        <p:blipFill>
          <a:blip r:embed="rId6" cstate="print"/>
          <a:srcRect l="11754" r="6228" b="16870"/>
          <a:stretch>
            <a:fillRect/>
          </a:stretch>
        </p:blipFill>
        <p:spPr bwMode="auto">
          <a:xfrm>
            <a:off x="2987824" y="1484784"/>
            <a:ext cx="2808312" cy="1892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0" descr="D:\участки\DSC_08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555703" cy="56886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812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Особый восторг у детей вызывает «стена фантазии» с различными замороженными узорами.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36" descr="D:\участки\DSC_0896.JPG"/>
          <p:cNvPicPr>
            <a:picLocks noChangeAspect="1" noChangeArrowheads="1"/>
          </p:cNvPicPr>
          <p:nvPr/>
        </p:nvPicPr>
        <p:blipFill>
          <a:blip r:embed="rId2" cstate="print"/>
          <a:srcRect b="19730"/>
          <a:stretch>
            <a:fillRect/>
          </a:stretch>
        </p:blipFill>
        <p:spPr bwMode="auto">
          <a:xfrm>
            <a:off x="395536" y="1412776"/>
            <a:ext cx="7632848" cy="4660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53" descr="D:\участки\DSC_0894.JPG"/>
          <p:cNvPicPr>
            <a:picLocks noChangeAspect="1" noChangeArrowheads="1"/>
          </p:cNvPicPr>
          <p:nvPr/>
        </p:nvPicPr>
        <p:blipFill>
          <a:blip r:embed="rId3" cstate="print"/>
          <a:srcRect l="21525" r="17853"/>
          <a:stretch>
            <a:fillRect/>
          </a:stretch>
        </p:blipFill>
        <p:spPr bwMode="auto">
          <a:xfrm rot="16200000">
            <a:off x="5950626" y="3706561"/>
            <a:ext cx="2304256" cy="3189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78488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Имеющиеся на территории ДОУ снежные постройки способствуют и развитию представлений о человеке в истории и культуре. Педагоги знакомят воспитанников с укладом жизни и традициями русского народа: рассказывали, как защищали крепость, как проходили масленичные народные игры "Взятие крепости", какими были детские забавы.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34" descr="D:\участки\DSC_07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924944"/>
            <a:ext cx="5040560" cy="33514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580112" y="548680"/>
            <a:ext cx="31683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Большинство снежных построек в первую очередь способствуют повышению двигательной активности детей, укреплению их здоровья и физического развития. </a:t>
            </a:r>
          </a:p>
          <a:p>
            <a:endParaRPr lang="ru-RU" sz="2400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Лыжня с подъёмами и спусками, расположенная на площадке, предназначена </a:t>
            </a:r>
          </a:p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для развития  физических качеств, выносливости . 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37" descr="D:\участки\DSC_07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906469" y="4374452"/>
            <a:ext cx="2634365" cy="17515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8" descr="D:\участки\DSC_07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4711" y="1135531"/>
            <a:ext cx="3502470" cy="23287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4581128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Любим спортом заниматься: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бегать, прыгать, кувыркаться.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 зима настанет –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все на лыжи встанут.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endParaRPr lang="ru-RU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6" name="Picture 42" descr="D:\участки\DSC_08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6200000">
            <a:off x="2407823" y="1200689"/>
            <a:ext cx="3461593" cy="23015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332656"/>
            <a:ext cx="4806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Дети катаются с горок разной высоты, различных траекторий и сравнивают свои ощущения.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Катаясь на высокой и низкой горках, дети расширяют и углубляют естественнонаучные представления.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1" descr="D:\участки\Суринская\DSC_09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3213809" cy="2136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2" descr="D:\участки\DSC_0947.JPG"/>
          <p:cNvPicPr>
            <a:picLocks noChangeAspect="1" noChangeArrowheads="1"/>
          </p:cNvPicPr>
          <p:nvPr/>
        </p:nvPicPr>
        <p:blipFill>
          <a:blip r:embed="rId3" cstate="print"/>
          <a:srcRect l="12737" t="30440" r="65867" b="49557"/>
          <a:stretch>
            <a:fillRect/>
          </a:stretch>
        </p:blipFill>
        <p:spPr bwMode="auto">
          <a:xfrm>
            <a:off x="539552" y="4509120"/>
            <a:ext cx="3240360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3" descr="D:\участки\DSC_09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2492896"/>
            <a:ext cx="3168352" cy="210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5" descr="D:\участки\DSC_08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2564904"/>
            <a:ext cx="3105509" cy="20648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4" descr="D:\участки\DSC_08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5976" y="4509120"/>
            <a:ext cx="3096344" cy="2056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196752"/>
            <a:ext cx="8424936" cy="4958011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Зима – раздолье для зимних игр и забав. Сколько веселья, радости и удовольствия доставляют детям игры в снежки, катание на санках, лыжах , спуски с ледяных горок .  Педагоги  МБДОУ «Детский сад №8» радуют своих воспитанников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не только традиционными снежными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горками, ледяными дорожками, но и </a:t>
            </a:r>
          </a:p>
          <a:p>
            <a:pPr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сюжетными постройками. </a:t>
            </a:r>
            <a:endParaRPr lang="ru-RU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62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1" descr="D:\участки\DSC_08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412776"/>
            <a:ext cx="3573901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39" descr="D:\участки\DSC_0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484784"/>
            <a:ext cx="3609618" cy="24000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476673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Благодаря лабиринтам, воспитанники имеют возможность во время прогулки пройти по ним.</a:t>
            </a:r>
          </a:p>
          <a:p>
            <a:endParaRPr lang="ru-RU" sz="2400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Picture 50" descr="D:\участки\DSC_0876.JPG"/>
          <p:cNvPicPr>
            <a:picLocks noChangeAspect="1" noChangeArrowheads="1"/>
          </p:cNvPicPr>
          <p:nvPr/>
        </p:nvPicPr>
        <p:blipFill>
          <a:blip r:embed="rId4" cstate="print"/>
          <a:srcRect r="10594" b="9855"/>
          <a:stretch>
            <a:fillRect/>
          </a:stretch>
        </p:blipFill>
        <p:spPr bwMode="auto">
          <a:xfrm>
            <a:off x="3096436" y="2852936"/>
            <a:ext cx="2900127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0" descr="D:\участки\Суринская\DSC_09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221088"/>
            <a:ext cx="3456384" cy="2298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4" descr="D:\участки\DSC_092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20072" y="4149080"/>
            <a:ext cx="3532816" cy="23489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1" descr="D:\участки\DSC_08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8220984" cy="54660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62" descr="D:\участки\DSC_0881.JPG"/>
          <p:cNvPicPr>
            <a:picLocks noChangeAspect="1" noChangeArrowheads="1"/>
          </p:cNvPicPr>
          <p:nvPr/>
        </p:nvPicPr>
        <p:blipFill>
          <a:blip r:embed="rId3" cstate="print"/>
          <a:srcRect l="23435" t="7015"/>
          <a:stretch>
            <a:fillRect/>
          </a:stretch>
        </p:blipFill>
        <p:spPr bwMode="auto">
          <a:xfrm>
            <a:off x="6084168" y="4295793"/>
            <a:ext cx="2732112" cy="2206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24128" y="836711"/>
            <a:ext cx="302433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Снежные постройки помогают отрабатывать разные виды движений: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прыжки, лазание и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подлезание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, метание, перешагивание, равновесие, скольжение. 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45" descr="D:\участки\DSC_07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318919" y="985337"/>
            <a:ext cx="346560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9" descr="D:\участки\DSC_0831.JPG"/>
          <p:cNvPicPr>
            <a:picLocks noChangeAspect="1" noChangeArrowheads="1"/>
          </p:cNvPicPr>
          <p:nvPr/>
        </p:nvPicPr>
        <p:blipFill>
          <a:blip r:embed="rId3" cstate="print"/>
          <a:srcRect t="16090"/>
          <a:stretch>
            <a:fillRect/>
          </a:stretch>
        </p:blipFill>
        <p:spPr bwMode="auto">
          <a:xfrm>
            <a:off x="899592" y="3861048"/>
            <a:ext cx="4038600" cy="2253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347864" y="2420888"/>
            <a:ext cx="185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скольжение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8" descr="D:\участки\DSC_0825.JPG"/>
          <p:cNvPicPr>
            <a:picLocks noChangeAspect="1" noChangeArrowheads="1"/>
          </p:cNvPicPr>
          <p:nvPr/>
        </p:nvPicPr>
        <p:blipFill>
          <a:blip r:embed="rId2" cstate="print"/>
          <a:srcRect l="3566" t="26816" r="10850"/>
          <a:stretch>
            <a:fillRect/>
          </a:stretch>
        </p:blipFill>
        <p:spPr bwMode="auto">
          <a:xfrm>
            <a:off x="5292080" y="4293096"/>
            <a:ext cx="3456384" cy="218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55576" y="548680"/>
            <a:ext cx="7776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Перешагивание, лазание, прыжки. </a:t>
            </a:r>
            <a:endParaRPr lang="ru-RU" sz="3600" dirty="0"/>
          </a:p>
        </p:txBody>
      </p:sp>
      <p:pic>
        <p:nvPicPr>
          <p:cNvPr id="7" name="Picture 52" descr="D:\участки\DSC_08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1196752"/>
            <a:ext cx="3384376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54" descr="D:\участки\DSC_0832.JPG"/>
          <p:cNvPicPr>
            <a:picLocks noChangeAspect="1" noChangeArrowheads="1"/>
          </p:cNvPicPr>
          <p:nvPr/>
        </p:nvPicPr>
        <p:blipFill>
          <a:blip r:embed="rId4" cstate="print"/>
          <a:srcRect r="17165"/>
          <a:stretch>
            <a:fillRect/>
          </a:stretch>
        </p:blipFill>
        <p:spPr bwMode="auto">
          <a:xfrm>
            <a:off x="323528" y="1196752"/>
            <a:ext cx="2880320" cy="23119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55" descr="D:\участки\DSC_0870.JPG"/>
          <p:cNvPicPr>
            <a:picLocks noChangeAspect="1" noChangeArrowheads="1"/>
          </p:cNvPicPr>
          <p:nvPr/>
        </p:nvPicPr>
        <p:blipFill>
          <a:blip r:embed="rId5" cstate="print"/>
          <a:srcRect l="16199" t="10726" r="12481" b="6143"/>
          <a:stretch>
            <a:fillRect/>
          </a:stretch>
        </p:blipFill>
        <p:spPr bwMode="auto">
          <a:xfrm rot="16200000">
            <a:off x="2879814" y="1592794"/>
            <a:ext cx="2880317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63" descr="D:\участки\DSC_093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536" y="4293096"/>
            <a:ext cx="3322712" cy="2209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9" descr="D:\участки\DSC_08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645024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71" descr="D:\участки\DSC_08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645024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72" descr="D:\участки\DSC_09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836712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467545" y="1196752"/>
            <a:ext cx="4032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Метание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7" descr="D:\участки\DSC_0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24744"/>
            <a:ext cx="7931224" cy="52734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627784" y="476672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Снежный корд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627784" y="476672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Спортивный городок </a:t>
            </a:r>
            <a:endParaRPr lang="ru-RU" sz="3600" dirty="0"/>
          </a:p>
        </p:txBody>
      </p:sp>
      <p:pic>
        <p:nvPicPr>
          <p:cNvPr id="6" name="Picture 56" descr="D:\участки\DSC_0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112684" cy="5394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9" name="Picture 75" descr="D:\участки\DSC_09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00" name="Picture 76" descr="D:\участки\DSC_09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3016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" name="Прямоугольник 152"/>
          <p:cNvSpPr/>
          <p:nvPr/>
        </p:nvSpPr>
        <p:spPr>
          <a:xfrm>
            <a:off x="611560" y="112474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Площадка для спортивных игр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96136" y="476672"/>
            <a:ext cx="28620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Цветные шарики , необычные замороженные фигуры, цветные снежинки, расположенные по краю территории ДОУ и  на участках, создают весёлое и праздничное настроение. Дети были очень удивлены такой 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«разноцветной палитре»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. Они с интересом трогают и рассматривают ледяные  предметы.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58" descr="D:\участки\DSC_078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2520280" cy="167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9" descr="D:\участки\DSC_08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836712"/>
            <a:ext cx="2448271" cy="16278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0" descr="D:\участки\DSC_08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2636912"/>
            <a:ext cx="2448272" cy="1627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57" descr="D:\участки\DSC_077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132856"/>
            <a:ext cx="2520280" cy="167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67" descr="D:\участки\DSC_0909.JPG"/>
          <p:cNvPicPr>
            <a:picLocks noChangeAspect="1" noChangeArrowheads="1"/>
          </p:cNvPicPr>
          <p:nvPr/>
        </p:nvPicPr>
        <p:blipFill>
          <a:blip r:embed="rId6" cstate="print"/>
          <a:srcRect l="8915" t="15059" r="7284" b="23263"/>
          <a:stretch>
            <a:fillRect/>
          </a:stretch>
        </p:blipFill>
        <p:spPr bwMode="auto">
          <a:xfrm>
            <a:off x="2195736" y="4221088"/>
            <a:ext cx="3384376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1" descr="D:\участки\DSC_080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933056"/>
            <a:ext cx="2530624" cy="1682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6" descr="D:\участки\DSC_07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980728"/>
            <a:ext cx="8075240" cy="5369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611560" y="404664"/>
            <a:ext cx="7920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Зимний пруд с кувшинками. </a:t>
            </a:r>
            <a:endParaRPr lang="ru-RU" sz="36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32040" y="980728"/>
            <a:ext cx="3744416" cy="3384376"/>
          </a:xfrm>
        </p:spPr>
        <p:txBody>
          <a:bodyPr/>
          <a:lstStyle/>
          <a:p>
            <a:pPr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«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Так хочется всем рассказать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Как можно в сказку попасть: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«Чтобы сказку создавать 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Нам не надо много знать.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Мысль мелькнула – и в мгновенье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Вдруг приходит вдохновенье…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День морозный, чудо снег,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Кропотливый труд коллег –</a:t>
            </a:r>
          </a:p>
          <a:p>
            <a:pPr>
              <a:buNone/>
            </a:pP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     Каждый год мы лепим дружно…</a:t>
            </a:r>
            <a:b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Для кого? – детишкам нужно!»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Picture 3" descr="D:\участки\DSC_07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4638054" cy="33986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52628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332656"/>
            <a:ext cx="496855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При оформлении участков большое значение придавалось безопасности и целесообразности построек, а так же эстетическому и </a:t>
            </a:r>
            <a:r>
              <a:rPr lang="ru-RU" sz="28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гендерному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развитию детей. 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Picture 65" descr="D:\участки\DSC_0919.JPG"/>
          <p:cNvPicPr>
            <a:picLocks noChangeAspect="1" noChangeArrowheads="1"/>
          </p:cNvPicPr>
          <p:nvPr/>
        </p:nvPicPr>
        <p:blipFill>
          <a:blip r:embed="rId2" cstate="print"/>
          <a:srcRect r="16199"/>
          <a:stretch>
            <a:fillRect/>
          </a:stretch>
        </p:blipFill>
        <p:spPr bwMode="auto">
          <a:xfrm>
            <a:off x="5364088" y="3717032"/>
            <a:ext cx="3312368" cy="2628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3" descr="D:\участки\DSC_0940.JPG"/>
          <p:cNvPicPr>
            <a:picLocks noChangeAspect="1" noChangeArrowheads="1"/>
          </p:cNvPicPr>
          <p:nvPr/>
        </p:nvPicPr>
        <p:blipFill>
          <a:blip r:embed="rId3" cstate="print"/>
          <a:srcRect l="16176" b="9505"/>
          <a:stretch>
            <a:fillRect/>
          </a:stretch>
        </p:blipFill>
        <p:spPr bwMode="auto">
          <a:xfrm rot="16200000">
            <a:off x="-10999" y="3979550"/>
            <a:ext cx="2881262" cy="2068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68" descr="D:\участки\DSC_079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564904"/>
            <a:ext cx="3430409" cy="22808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74" descr="D:\участки\DSC_094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76672"/>
            <a:ext cx="3250704" cy="2161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48064" y="620689"/>
            <a:ext cx="3600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 создании снежных, сказочных поделок для детей принимали активное участие родители воспитанников. За  это мы говорим им большое спасибо!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2" descr="F:\фото  для презентации зим\IMG_07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 descr="F:\фото  для презентации зим\IMG_07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429000"/>
            <a:ext cx="3462536" cy="25969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484784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Создание снежных построек обогащает зимнюю прогулку, помогает воспитателю рационально организовать время пребывания детей на свежем воздухе, создать условия для развития их самостоятельной игровой, художественно – творческой и познавательной деятельности, двигательной активности.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8840"/>
            <a:ext cx="7772400" cy="4104456"/>
          </a:xfrm>
        </p:spPr>
        <p:txBody>
          <a:bodyPr/>
          <a:lstStyle/>
          <a:p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коллектив ДОУ разработал эскизы  участков. </a:t>
            </a:r>
            <a:b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При этом были учтены определенные </a:t>
            </a:r>
            <a:r>
              <a:rPr lang="ru-RU" sz="2000" b="0" u="sng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требования к постройкам:</a:t>
            </a:r>
            <a:br>
              <a:rPr lang="ru-RU" sz="2000" b="0" u="sng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u="sng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ru-RU" sz="2000" b="0" u="sng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- способствовать физическому, интеллектуальному и эстетическому развитию детей; </a:t>
            </a:r>
            <a:b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- должны быть достаточно крепкими; </a:t>
            </a:r>
            <a:b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- соответствовать технике безопасности, гигиеническим требованиям  и возрасту детей;</a:t>
            </a:r>
            <a:b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- соответствовать интересам детей, выявленным в  ходе опроса о том, что бы они хотели видеть на участках; </a:t>
            </a:r>
            <a:b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-  оригинальность идеи, Творческий подход</a:t>
            </a:r>
            <a:br>
              <a:rPr lang="ru-RU" sz="2000" b="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20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1124744"/>
            <a:ext cx="7772400" cy="576064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Создание снежных построек</a:t>
            </a:r>
            <a:endParaRPr lang="ru-RU" sz="36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551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24136"/>
          </a:xfrm>
        </p:spPr>
        <p:txBody>
          <a:bodyPr/>
          <a:lstStyle/>
          <a:p>
            <a:r>
              <a:rPr lang="ru-RU" sz="32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Использование снежных построек для всестороннего развития ребенка</a:t>
            </a:r>
            <a:endParaRPr lang="ru-RU" sz="32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600200"/>
            <a:ext cx="4104456" cy="4525963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Благодаря совместным усилиям педагогов, сотрудников, воспитанников </a:t>
            </a:r>
          </a:p>
          <a:p>
            <a:pPr>
              <a:buNone/>
            </a:pP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и их родителей, снежные постройки появились на территории детского сада и на всех игровых  площадках. Учитывая  интересы детей, при оформлении построек предпочтение было отдано представителям сказочного мира</a:t>
            </a:r>
            <a:r>
              <a:rPr lang="ru-RU" sz="2400" dirty="0" smtClean="0"/>
              <a:t>.</a:t>
            </a:r>
            <a:r>
              <a:rPr lang="ru-RU" dirty="0" smtClean="0"/>
              <a:t> </a:t>
            </a:r>
            <a:endParaRPr lang="ru-RU" dirty="0"/>
          </a:p>
        </p:txBody>
      </p:sp>
      <p:pic>
        <p:nvPicPr>
          <p:cNvPr id="1026" name="Picture 2" descr="D:\чучело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2204864"/>
            <a:ext cx="4153396" cy="31150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61270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364088" y="908720"/>
            <a:ext cx="33843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На участках появились герои сказок: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«Колобок»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«Снегурочка»</a:t>
            </a:r>
          </a:p>
          <a:p>
            <a:pPr algn="ctr"/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Picture 2" descr="D:\участки\Суринская\DSC_0960.JPG"/>
          <p:cNvPicPr>
            <a:picLocks noChangeAspect="1" noChangeArrowheads="1"/>
          </p:cNvPicPr>
          <p:nvPr/>
        </p:nvPicPr>
        <p:blipFill>
          <a:blip r:embed="rId2" cstate="print"/>
          <a:srcRect l="16172" t="9524" r="4674"/>
          <a:stretch>
            <a:fillRect/>
          </a:stretch>
        </p:blipFill>
        <p:spPr bwMode="auto">
          <a:xfrm rot="16200000">
            <a:off x="331108" y="973148"/>
            <a:ext cx="2937169" cy="2232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 descr="D:\участки\DSC_0841.JPG"/>
          <p:cNvPicPr>
            <a:picLocks noChangeAspect="1" noChangeArrowheads="1"/>
          </p:cNvPicPr>
          <p:nvPr/>
        </p:nvPicPr>
        <p:blipFill>
          <a:blip r:embed="rId3" cstate="print"/>
          <a:srcRect l="8571" r="14287"/>
          <a:stretch>
            <a:fillRect/>
          </a:stretch>
        </p:blipFill>
        <p:spPr bwMode="auto">
          <a:xfrm rot="16200000">
            <a:off x="2649914" y="886590"/>
            <a:ext cx="2952328" cy="24205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5" descr="D:\участки\DSC_0915.JPG"/>
          <p:cNvPicPr>
            <a:picLocks noChangeAspect="1" noChangeArrowheads="1"/>
          </p:cNvPicPr>
          <p:nvPr/>
        </p:nvPicPr>
        <p:blipFill>
          <a:blip r:embed="rId4" cstate="print"/>
          <a:srcRect l="8962" r="10377" b="15754"/>
          <a:stretch>
            <a:fillRect/>
          </a:stretch>
        </p:blipFill>
        <p:spPr bwMode="auto">
          <a:xfrm>
            <a:off x="1331640" y="3861047"/>
            <a:ext cx="3240360" cy="2250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6" descr="D:\участки\DSC_0914.JPG"/>
          <p:cNvPicPr>
            <a:picLocks noChangeAspect="1" noChangeArrowheads="1"/>
          </p:cNvPicPr>
          <p:nvPr/>
        </p:nvPicPr>
        <p:blipFill>
          <a:blip r:embed="rId5" cstate="print"/>
          <a:srcRect r="14520" b="12537"/>
          <a:stretch>
            <a:fillRect/>
          </a:stretch>
        </p:blipFill>
        <p:spPr bwMode="auto">
          <a:xfrm>
            <a:off x="5364088" y="3861048"/>
            <a:ext cx="3096344" cy="223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D:\участки\DSC_0901.JPG"/>
          <p:cNvPicPr>
            <a:picLocks noChangeAspect="1" noChangeArrowheads="1"/>
          </p:cNvPicPr>
          <p:nvPr/>
        </p:nvPicPr>
        <p:blipFill>
          <a:blip r:embed="rId2" cstate="print"/>
          <a:srcRect l="9171" r="10594" b="12537"/>
          <a:stretch>
            <a:fillRect/>
          </a:stretch>
        </p:blipFill>
        <p:spPr bwMode="auto">
          <a:xfrm>
            <a:off x="395536" y="404664"/>
            <a:ext cx="3477230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9" descr="D:\участки\DSC_0892.JPG"/>
          <p:cNvPicPr>
            <a:picLocks noChangeAspect="1" noChangeArrowheads="1"/>
          </p:cNvPicPr>
          <p:nvPr/>
        </p:nvPicPr>
        <p:blipFill>
          <a:blip r:embed="rId3" cstate="print"/>
          <a:srcRect l="9171" t="1651" r="10594" b="9855"/>
          <a:stretch>
            <a:fillRect/>
          </a:stretch>
        </p:blipFill>
        <p:spPr bwMode="auto">
          <a:xfrm>
            <a:off x="2483768" y="2420888"/>
            <a:ext cx="2880320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8" descr="D:\участки\DSC_089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3789040"/>
            <a:ext cx="3790501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139953" y="476672"/>
            <a:ext cx="4320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Сказка</a:t>
            </a:r>
          </a:p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3600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Заюшкина</a:t>
            </a:r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избушка»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2" descr="D:\участки\DSC_0855.JPG"/>
          <p:cNvPicPr>
            <a:picLocks noChangeAspect="1" noChangeArrowheads="1"/>
          </p:cNvPicPr>
          <p:nvPr/>
        </p:nvPicPr>
        <p:blipFill>
          <a:blip r:embed="rId2" cstate="print"/>
          <a:srcRect l="13636"/>
          <a:stretch>
            <a:fillRect/>
          </a:stretch>
        </p:blipFill>
        <p:spPr bwMode="auto">
          <a:xfrm rot="16200000">
            <a:off x="152701" y="719509"/>
            <a:ext cx="2736305" cy="210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11" descr="D:\участки\DSC_0854.JPG"/>
          <p:cNvPicPr>
            <a:picLocks noChangeAspect="1" noChangeArrowheads="1"/>
          </p:cNvPicPr>
          <p:nvPr/>
        </p:nvPicPr>
        <p:blipFill>
          <a:blip r:embed="rId3" cstate="print"/>
          <a:srcRect l="11348"/>
          <a:stretch>
            <a:fillRect/>
          </a:stretch>
        </p:blipFill>
        <p:spPr bwMode="auto">
          <a:xfrm rot="16200000">
            <a:off x="3563888" y="2276872"/>
            <a:ext cx="2880320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14" descr="D:\участки\DSC_0859.JPG"/>
          <p:cNvPicPr>
            <a:picLocks noChangeAspect="1" noChangeArrowheads="1"/>
          </p:cNvPicPr>
          <p:nvPr/>
        </p:nvPicPr>
        <p:blipFill>
          <a:blip r:embed="rId4" cstate="print"/>
          <a:srcRect l="12610" r="10721"/>
          <a:stretch>
            <a:fillRect/>
          </a:stretch>
        </p:blipFill>
        <p:spPr bwMode="auto">
          <a:xfrm rot="16200000">
            <a:off x="5578231" y="3070842"/>
            <a:ext cx="2740066" cy="216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13" descr="D:\участки\DSC_0858.JPG"/>
          <p:cNvPicPr>
            <a:picLocks noChangeAspect="1" noChangeArrowheads="1"/>
          </p:cNvPicPr>
          <p:nvPr/>
        </p:nvPicPr>
        <p:blipFill>
          <a:blip r:embed="rId5" cstate="print"/>
          <a:srcRect l="15691"/>
          <a:stretch>
            <a:fillRect/>
          </a:stretch>
        </p:blipFill>
        <p:spPr bwMode="auto">
          <a:xfrm rot="16200000">
            <a:off x="1834554" y="1485926"/>
            <a:ext cx="2736305" cy="2157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5" descr="D:\участки\DSC_0852.JPG"/>
          <p:cNvPicPr>
            <a:picLocks noChangeAspect="1" noChangeArrowheads="1"/>
          </p:cNvPicPr>
          <p:nvPr/>
        </p:nvPicPr>
        <p:blipFill>
          <a:blip r:embed="rId6" cstate="print"/>
          <a:srcRect t="21453" r="48037" b="11506"/>
          <a:stretch>
            <a:fillRect/>
          </a:stretch>
        </p:blipFill>
        <p:spPr bwMode="auto">
          <a:xfrm>
            <a:off x="6660232" y="4509120"/>
            <a:ext cx="2098576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211960" y="548680"/>
            <a:ext cx="4464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Сказка</a:t>
            </a:r>
          </a:p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«Зимовье зверей»</a:t>
            </a:r>
          </a:p>
        </p:txBody>
      </p:sp>
      <p:pic>
        <p:nvPicPr>
          <p:cNvPr id="8" name="Picture 35" descr="D:\участки\DSC_0879.JPG"/>
          <p:cNvPicPr>
            <a:picLocks noChangeAspect="1" noChangeArrowheads="1"/>
          </p:cNvPicPr>
          <p:nvPr/>
        </p:nvPicPr>
        <p:blipFill>
          <a:blip r:embed="rId7" cstate="print"/>
          <a:srcRect l="10698" r="10850" b="14188"/>
          <a:stretch>
            <a:fillRect/>
          </a:stretch>
        </p:blipFill>
        <p:spPr bwMode="auto">
          <a:xfrm>
            <a:off x="683568" y="3861048"/>
            <a:ext cx="3168352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7" descr="D:\участки\DSC_0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284984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6" descr="D:\участки\DSC_07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76672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8" descr="D:\участки\DSC_07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356992"/>
            <a:ext cx="4038600" cy="2685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580768" y="1052736"/>
            <a:ext cx="406713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Сказка</a:t>
            </a:r>
          </a:p>
          <a:p>
            <a:pPr algn="ctr"/>
            <a:r>
              <a:rPr lang="ru-RU" sz="36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«По щучьему веленью»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4F81BD"/>
      </a:hlink>
      <a:folHlink>
        <a:srgbClr val="4F81BD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482</Words>
  <Application>Microsoft Office PowerPoint</Application>
  <PresentationFormat>Экран (4:3)</PresentationFormat>
  <Paragraphs>50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1_Тема Office</vt:lpstr>
      <vt:lpstr>Слайд 1</vt:lpstr>
      <vt:lpstr>Слайд 2</vt:lpstr>
      <vt:lpstr>Слайд 3</vt:lpstr>
      <vt:lpstr>коллектив ДОУ разработал эскизы  участков.  При этом были учтены определенные требования к постройкам:  - способствовать физическому, интеллектуальному и эстетическому развитию детей;  - должны быть достаточно крепкими;  - соответствовать технике безопасности, гигиеническим требованиям  и возрасту детей;  - соответствовать интересам детей, выявленным в  ходе опроса о том, что бы они хотели видеть на участках;  -  оригинальность идеи, Творческий подход </vt:lpstr>
      <vt:lpstr>Использование снежных построек для всестороннего развития ребенка</vt:lpstr>
      <vt:lpstr>Слайд 6</vt:lpstr>
      <vt:lpstr>Слайд 7</vt:lpstr>
      <vt:lpstr>Слайд 8</vt:lpstr>
      <vt:lpstr>Слайд 9</vt:lpstr>
      <vt:lpstr>Слайд 10</vt:lpstr>
      <vt:lpstr>Наш зимний огород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презентации</dc:title>
  <dc:creator>Шаблон Фокиной Л. П.</dc:creator>
  <cp:lastModifiedBy>MK</cp:lastModifiedBy>
  <cp:revision>72</cp:revision>
  <dcterms:created xsi:type="dcterms:W3CDTF">2014-07-06T18:18:01Z</dcterms:created>
  <dcterms:modified xsi:type="dcterms:W3CDTF">2017-02-22T03:21:10Z</dcterms:modified>
</cp:coreProperties>
</file>