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4" r:id="rId4"/>
    <p:sldId id="262" r:id="rId5"/>
    <p:sldId id="275" r:id="rId6"/>
    <p:sldId id="265" r:id="rId7"/>
    <p:sldId id="261" r:id="rId8"/>
    <p:sldId id="259" r:id="rId9"/>
    <p:sldId id="257" r:id="rId10"/>
    <p:sldId id="260" r:id="rId11"/>
    <p:sldId id="266" r:id="rId12"/>
    <p:sldId id="267" r:id="rId13"/>
    <p:sldId id="268" r:id="rId14"/>
    <p:sldId id="269" r:id="rId15"/>
    <p:sldId id="270" r:id="rId16"/>
    <p:sldId id="272" r:id="rId17"/>
    <p:sldId id="26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0000CC"/>
    <a:srgbClr val="FF3300"/>
    <a:srgbClr val="0000FF"/>
    <a:srgbClr val="3333FF"/>
    <a:srgbClr val="6666FF"/>
    <a:srgbClr val="FF66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683A91-7BF8-4E37-A70F-A24400711CF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822511D5-4D8D-4AF6-8D06-7CCCD2C5D99F}">
      <dgm:prSet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rPr>
            <a:t>АДАПТАЦИЯ</a:t>
          </a:r>
        </a:p>
      </dgm:t>
    </dgm:pt>
    <dgm:pt modelId="{344736C5-DAA9-459E-A623-763D0B4DF757}" type="parTrans" cxnId="{79F328FC-E819-4680-AF7F-405CC7CD4CAD}">
      <dgm:prSet/>
      <dgm:spPr/>
      <dgm:t>
        <a:bodyPr/>
        <a:lstStyle/>
        <a:p>
          <a:endParaRPr lang="ru-RU"/>
        </a:p>
      </dgm:t>
    </dgm:pt>
    <dgm:pt modelId="{D9955705-33E2-4E29-93F4-869B3D3A548C}" type="sibTrans" cxnId="{79F328FC-E819-4680-AF7F-405CC7CD4CAD}">
      <dgm:prSet/>
      <dgm:spPr/>
      <dgm:t>
        <a:bodyPr/>
        <a:lstStyle/>
        <a:p>
          <a:endParaRPr lang="ru-RU"/>
        </a:p>
      </dgm:t>
    </dgm:pt>
    <dgm:pt modelId="{1FA3B4DD-F9E7-4495-9BF4-996B81DF65FA}">
      <dgm:prSet/>
      <dgm:spPr>
        <a:solidFill>
          <a:srgbClr val="FFFF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rPr>
            <a:t>ЛЕГКАЯ</a:t>
          </a:r>
        </a:p>
      </dgm:t>
    </dgm:pt>
    <dgm:pt modelId="{4F0DBD90-4F87-4F53-B473-29ECA0EE6FE8}" type="parTrans" cxnId="{50505515-ED8C-4B5D-B59B-C884B08290C8}">
      <dgm:prSet/>
      <dgm:spPr/>
      <dgm:t>
        <a:bodyPr/>
        <a:lstStyle/>
        <a:p>
          <a:endParaRPr lang="ru-RU"/>
        </a:p>
      </dgm:t>
    </dgm:pt>
    <dgm:pt modelId="{84100471-43D0-4EBD-BE99-E86E2E81B83F}" type="sibTrans" cxnId="{50505515-ED8C-4B5D-B59B-C884B08290C8}">
      <dgm:prSet/>
      <dgm:spPr/>
      <dgm:t>
        <a:bodyPr/>
        <a:lstStyle/>
        <a:p>
          <a:endParaRPr lang="ru-RU"/>
        </a:p>
      </dgm:t>
    </dgm:pt>
    <dgm:pt modelId="{4308D88A-A060-427E-A441-F6D3FF64AD9D}">
      <dgm:prSet/>
      <dgm:spPr>
        <a:solidFill>
          <a:schemeClr val="accent1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rPr>
            <a:t>СРЕДНЯЯ</a:t>
          </a:r>
        </a:p>
      </dgm:t>
    </dgm:pt>
    <dgm:pt modelId="{B4AEE5B6-D5F3-4DFE-83C9-22CC0F8AB408}" type="parTrans" cxnId="{4D4FF78C-6755-4898-B046-C221AAEE73AD}">
      <dgm:prSet/>
      <dgm:spPr/>
      <dgm:t>
        <a:bodyPr/>
        <a:lstStyle/>
        <a:p>
          <a:endParaRPr lang="ru-RU"/>
        </a:p>
      </dgm:t>
    </dgm:pt>
    <dgm:pt modelId="{22DBC1E9-D201-4363-9F70-78204E00E8FC}" type="sibTrans" cxnId="{4D4FF78C-6755-4898-B046-C221AAEE73AD}">
      <dgm:prSet/>
      <dgm:spPr/>
      <dgm:t>
        <a:bodyPr/>
        <a:lstStyle/>
        <a:p>
          <a:endParaRPr lang="ru-RU"/>
        </a:p>
      </dgm:t>
    </dgm:pt>
    <dgm:pt modelId="{8A239311-7F66-43D3-9B9F-043274D662A8}">
      <dgm:prSet/>
      <dgm:spPr>
        <a:solidFill>
          <a:srgbClr val="FF0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rPr>
            <a:t>ТЯЖЕЛАЯ</a:t>
          </a:r>
        </a:p>
      </dgm:t>
    </dgm:pt>
    <dgm:pt modelId="{F4DE293A-8A76-41AD-85D9-49E3AF04B272}" type="parTrans" cxnId="{2D314BD6-9636-452C-AA39-9D7FE25A121B}">
      <dgm:prSet/>
      <dgm:spPr/>
      <dgm:t>
        <a:bodyPr/>
        <a:lstStyle/>
        <a:p>
          <a:endParaRPr lang="ru-RU"/>
        </a:p>
      </dgm:t>
    </dgm:pt>
    <dgm:pt modelId="{18B7400B-A127-4CE0-93C4-D63E77F371BE}" type="sibTrans" cxnId="{2D314BD6-9636-452C-AA39-9D7FE25A121B}">
      <dgm:prSet/>
      <dgm:spPr/>
      <dgm:t>
        <a:bodyPr/>
        <a:lstStyle/>
        <a:p>
          <a:endParaRPr lang="ru-RU"/>
        </a:p>
      </dgm:t>
    </dgm:pt>
    <dgm:pt modelId="{737022D3-6B62-45CB-88EF-4AF2673220C7}" type="pres">
      <dgm:prSet presAssocID="{F8683A91-7BF8-4E37-A70F-A24400711CF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DBDECC9-A202-4349-B274-0C95CBEB91A9}" type="pres">
      <dgm:prSet presAssocID="{822511D5-4D8D-4AF6-8D06-7CCCD2C5D99F}" presName="hierRoot1" presStyleCnt="0">
        <dgm:presLayoutVars>
          <dgm:hierBranch/>
        </dgm:presLayoutVars>
      </dgm:prSet>
      <dgm:spPr/>
    </dgm:pt>
    <dgm:pt modelId="{53E0E5C6-4FC4-4285-B5EF-9B2E01C5AAF3}" type="pres">
      <dgm:prSet presAssocID="{822511D5-4D8D-4AF6-8D06-7CCCD2C5D99F}" presName="rootComposite1" presStyleCnt="0"/>
      <dgm:spPr/>
    </dgm:pt>
    <dgm:pt modelId="{0FDA5E41-2784-4932-B73E-4F48FD46CFA9}" type="pres">
      <dgm:prSet presAssocID="{822511D5-4D8D-4AF6-8D06-7CCCD2C5D99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3EFB27-D273-4EEB-8AB1-9E9E1C150269}" type="pres">
      <dgm:prSet presAssocID="{822511D5-4D8D-4AF6-8D06-7CCCD2C5D99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1A611EB-339D-40DC-85AA-D1DE7FD36483}" type="pres">
      <dgm:prSet presAssocID="{822511D5-4D8D-4AF6-8D06-7CCCD2C5D99F}" presName="hierChild2" presStyleCnt="0"/>
      <dgm:spPr/>
    </dgm:pt>
    <dgm:pt modelId="{6546BD8B-4CEA-4F2F-98B2-EBB04425B28D}" type="pres">
      <dgm:prSet presAssocID="{4F0DBD90-4F87-4F53-B473-29ECA0EE6FE8}" presName="Name35" presStyleLbl="parChTrans1D2" presStyleIdx="0" presStyleCnt="3"/>
      <dgm:spPr/>
      <dgm:t>
        <a:bodyPr/>
        <a:lstStyle/>
        <a:p>
          <a:endParaRPr lang="ru-RU"/>
        </a:p>
      </dgm:t>
    </dgm:pt>
    <dgm:pt modelId="{192FA27E-5D10-464A-A5F5-A783CD28427A}" type="pres">
      <dgm:prSet presAssocID="{1FA3B4DD-F9E7-4495-9BF4-996B81DF65FA}" presName="hierRoot2" presStyleCnt="0">
        <dgm:presLayoutVars>
          <dgm:hierBranch/>
        </dgm:presLayoutVars>
      </dgm:prSet>
      <dgm:spPr/>
    </dgm:pt>
    <dgm:pt modelId="{D30ADC8D-9433-432E-9CB2-5D7F16DBED7D}" type="pres">
      <dgm:prSet presAssocID="{1FA3B4DD-F9E7-4495-9BF4-996B81DF65FA}" presName="rootComposite" presStyleCnt="0"/>
      <dgm:spPr/>
    </dgm:pt>
    <dgm:pt modelId="{2EC1C8E7-2908-44D7-8FD2-17523F7C0191}" type="pres">
      <dgm:prSet presAssocID="{1FA3B4DD-F9E7-4495-9BF4-996B81DF65F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5B6ED8-FBFE-4953-B397-1FB54F8E1921}" type="pres">
      <dgm:prSet presAssocID="{1FA3B4DD-F9E7-4495-9BF4-996B81DF65FA}" presName="rootConnector" presStyleLbl="node2" presStyleIdx="0" presStyleCnt="3"/>
      <dgm:spPr/>
      <dgm:t>
        <a:bodyPr/>
        <a:lstStyle/>
        <a:p>
          <a:endParaRPr lang="ru-RU"/>
        </a:p>
      </dgm:t>
    </dgm:pt>
    <dgm:pt modelId="{9EB4ED84-85AD-44BB-A7FD-CB6B75569186}" type="pres">
      <dgm:prSet presAssocID="{1FA3B4DD-F9E7-4495-9BF4-996B81DF65FA}" presName="hierChild4" presStyleCnt="0"/>
      <dgm:spPr/>
    </dgm:pt>
    <dgm:pt modelId="{239D263A-A3FC-47F3-8135-8DC8E2D9158F}" type="pres">
      <dgm:prSet presAssocID="{1FA3B4DD-F9E7-4495-9BF4-996B81DF65FA}" presName="hierChild5" presStyleCnt="0"/>
      <dgm:spPr/>
    </dgm:pt>
    <dgm:pt modelId="{3547C911-D5D3-4031-ADFB-57E9EC64E816}" type="pres">
      <dgm:prSet presAssocID="{B4AEE5B6-D5F3-4DFE-83C9-22CC0F8AB408}" presName="Name35" presStyleLbl="parChTrans1D2" presStyleIdx="1" presStyleCnt="3"/>
      <dgm:spPr/>
      <dgm:t>
        <a:bodyPr/>
        <a:lstStyle/>
        <a:p>
          <a:endParaRPr lang="ru-RU"/>
        </a:p>
      </dgm:t>
    </dgm:pt>
    <dgm:pt modelId="{1E68A3FC-5F14-4E93-AE57-BB9A208822FA}" type="pres">
      <dgm:prSet presAssocID="{4308D88A-A060-427E-A441-F6D3FF64AD9D}" presName="hierRoot2" presStyleCnt="0">
        <dgm:presLayoutVars>
          <dgm:hierBranch/>
        </dgm:presLayoutVars>
      </dgm:prSet>
      <dgm:spPr/>
    </dgm:pt>
    <dgm:pt modelId="{D842041D-FF1A-43E1-BF49-B5ED1C42095A}" type="pres">
      <dgm:prSet presAssocID="{4308D88A-A060-427E-A441-F6D3FF64AD9D}" presName="rootComposite" presStyleCnt="0"/>
      <dgm:spPr/>
    </dgm:pt>
    <dgm:pt modelId="{EB672196-E5E3-456A-B969-DD69C031A4E1}" type="pres">
      <dgm:prSet presAssocID="{4308D88A-A060-427E-A441-F6D3FF64AD9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675463-0939-4010-8F9F-3827395F4F69}" type="pres">
      <dgm:prSet presAssocID="{4308D88A-A060-427E-A441-F6D3FF64AD9D}" presName="rootConnector" presStyleLbl="node2" presStyleIdx="1" presStyleCnt="3"/>
      <dgm:spPr/>
      <dgm:t>
        <a:bodyPr/>
        <a:lstStyle/>
        <a:p>
          <a:endParaRPr lang="ru-RU"/>
        </a:p>
      </dgm:t>
    </dgm:pt>
    <dgm:pt modelId="{17C7A455-DABE-4ADD-AD32-DE5434891B3B}" type="pres">
      <dgm:prSet presAssocID="{4308D88A-A060-427E-A441-F6D3FF64AD9D}" presName="hierChild4" presStyleCnt="0"/>
      <dgm:spPr/>
    </dgm:pt>
    <dgm:pt modelId="{EEFDC74A-F270-4692-80FF-1F9185569DD6}" type="pres">
      <dgm:prSet presAssocID="{4308D88A-A060-427E-A441-F6D3FF64AD9D}" presName="hierChild5" presStyleCnt="0"/>
      <dgm:spPr/>
    </dgm:pt>
    <dgm:pt modelId="{8297C43F-C441-42F5-99C9-8F2CFE320AFC}" type="pres">
      <dgm:prSet presAssocID="{F4DE293A-8A76-41AD-85D9-49E3AF04B272}" presName="Name35" presStyleLbl="parChTrans1D2" presStyleIdx="2" presStyleCnt="3"/>
      <dgm:spPr/>
      <dgm:t>
        <a:bodyPr/>
        <a:lstStyle/>
        <a:p>
          <a:endParaRPr lang="ru-RU"/>
        </a:p>
      </dgm:t>
    </dgm:pt>
    <dgm:pt modelId="{1DE40F2A-543D-4135-924F-BB2A006B9C00}" type="pres">
      <dgm:prSet presAssocID="{8A239311-7F66-43D3-9B9F-043274D662A8}" presName="hierRoot2" presStyleCnt="0">
        <dgm:presLayoutVars>
          <dgm:hierBranch/>
        </dgm:presLayoutVars>
      </dgm:prSet>
      <dgm:spPr/>
    </dgm:pt>
    <dgm:pt modelId="{CB91F1D4-107A-4E4E-960D-247989D1D496}" type="pres">
      <dgm:prSet presAssocID="{8A239311-7F66-43D3-9B9F-043274D662A8}" presName="rootComposite" presStyleCnt="0"/>
      <dgm:spPr/>
    </dgm:pt>
    <dgm:pt modelId="{4D4B6E0C-478D-4616-8419-03A07E78FBAF}" type="pres">
      <dgm:prSet presAssocID="{8A239311-7F66-43D3-9B9F-043274D662A8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820283-B469-45F5-AA8E-94040D40DE8E}" type="pres">
      <dgm:prSet presAssocID="{8A239311-7F66-43D3-9B9F-043274D662A8}" presName="rootConnector" presStyleLbl="node2" presStyleIdx="2" presStyleCnt="3"/>
      <dgm:spPr/>
      <dgm:t>
        <a:bodyPr/>
        <a:lstStyle/>
        <a:p>
          <a:endParaRPr lang="ru-RU"/>
        </a:p>
      </dgm:t>
    </dgm:pt>
    <dgm:pt modelId="{2B02A2E6-6B45-43D1-B65E-F8A621040092}" type="pres">
      <dgm:prSet presAssocID="{8A239311-7F66-43D3-9B9F-043274D662A8}" presName="hierChild4" presStyleCnt="0"/>
      <dgm:spPr/>
    </dgm:pt>
    <dgm:pt modelId="{5F28AA1B-9ADF-457D-B0CE-CD0CDB37994C}" type="pres">
      <dgm:prSet presAssocID="{8A239311-7F66-43D3-9B9F-043274D662A8}" presName="hierChild5" presStyleCnt="0"/>
      <dgm:spPr/>
    </dgm:pt>
    <dgm:pt modelId="{377F67BE-DF74-4772-BA66-1622622689E5}" type="pres">
      <dgm:prSet presAssocID="{822511D5-4D8D-4AF6-8D06-7CCCD2C5D99F}" presName="hierChild3" presStyleCnt="0"/>
      <dgm:spPr/>
    </dgm:pt>
  </dgm:ptLst>
  <dgm:cxnLst>
    <dgm:cxn modelId="{C981865C-E0EA-4AC1-BC7A-AD4459A4F957}" type="presOf" srcId="{8A239311-7F66-43D3-9B9F-043274D662A8}" destId="{5E820283-B469-45F5-AA8E-94040D40DE8E}" srcOrd="1" destOrd="0" presId="urn:microsoft.com/office/officeart/2005/8/layout/orgChart1"/>
    <dgm:cxn modelId="{F0CD0AAF-DB7B-4A78-B5A5-C34DA12A8999}" type="presOf" srcId="{4308D88A-A060-427E-A441-F6D3FF64AD9D}" destId="{EB672196-E5E3-456A-B969-DD69C031A4E1}" srcOrd="0" destOrd="0" presId="urn:microsoft.com/office/officeart/2005/8/layout/orgChart1"/>
    <dgm:cxn modelId="{8C748B38-B250-4074-8C4F-C63A61B58020}" type="presOf" srcId="{8A239311-7F66-43D3-9B9F-043274D662A8}" destId="{4D4B6E0C-478D-4616-8419-03A07E78FBAF}" srcOrd="0" destOrd="0" presId="urn:microsoft.com/office/officeart/2005/8/layout/orgChart1"/>
    <dgm:cxn modelId="{2D314BD6-9636-452C-AA39-9D7FE25A121B}" srcId="{822511D5-4D8D-4AF6-8D06-7CCCD2C5D99F}" destId="{8A239311-7F66-43D3-9B9F-043274D662A8}" srcOrd="2" destOrd="0" parTransId="{F4DE293A-8A76-41AD-85D9-49E3AF04B272}" sibTransId="{18B7400B-A127-4CE0-93C4-D63E77F371BE}"/>
    <dgm:cxn modelId="{3D343935-B561-410F-BC80-989230799555}" type="presOf" srcId="{4F0DBD90-4F87-4F53-B473-29ECA0EE6FE8}" destId="{6546BD8B-4CEA-4F2F-98B2-EBB04425B28D}" srcOrd="0" destOrd="0" presId="urn:microsoft.com/office/officeart/2005/8/layout/orgChart1"/>
    <dgm:cxn modelId="{AFB64779-BE6C-42D5-99F1-A66417367BB5}" type="presOf" srcId="{822511D5-4D8D-4AF6-8D06-7CCCD2C5D99F}" destId="{0FDA5E41-2784-4932-B73E-4F48FD46CFA9}" srcOrd="0" destOrd="0" presId="urn:microsoft.com/office/officeart/2005/8/layout/orgChart1"/>
    <dgm:cxn modelId="{948823FB-B91E-479B-B9C9-C9BEE755CC46}" type="presOf" srcId="{B4AEE5B6-D5F3-4DFE-83C9-22CC0F8AB408}" destId="{3547C911-D5D3-4031-ADFB-57E9EC64E816}" srcOrd="0" destOrd="0" presId="urn:microsoft.com/office/officeart/2005/8/layout/orgChart1"/>
    <dgm:cxn modelId="{B7671EAC-9DA1-4910-BFEC-94115402FEBA}" type="presOf" srcId="{822511D5-4D8D-4AF6-8D06-7CCCD2C5D99F}" destId="{E23EFB27-D273-4EEB-8AB1-9E9E1C150269}" srcOrd="1" destOrd="0" presId="urn:microsoft.com/office/officeart/2005/8/layout/orgChart1"/>
    <dgm:cxn modelId="{50505515-ED8C-4B5D-B59B-C884B08290C8}" srcId="{822511D5-4D8D-4AF6-8D06-7CCCD2C5D99F}" destId="{1FA3B4DD-F9E7-4495-9BF4-996B81DF65FA}" srcOrd="0" destOrd="0" parTransId="{4F0DBD90-4F87-4F53-B473-29ECA0EE6FE8}" sibTransId="{84100471-43D0-4EBD-BE99-E86E2E81B83F}"/>
    <dgm:cxn modelId="{A605EBB5-4C2C-4491-8F0E-F7DD489D562E}" type="presOf" srcId="{4308D88A-A060-427E-A441-F6D3FF64AD9D}" destId="{DB675463-0939-4010-8F9F-3827395F4F69}" srcOrd="1" destOrd="0" presId="urn:microsoft.com/office/officeart/2005/8/layout/orgChart1"/>
    <dgm:cxn modelId="{4D4FF78C-6755-4898-B046-C221AAEE73AD}" srcId="{822511D5-4D8D-4AF6-8D06-7CCCD2C5D99F}" destId="{4308D88A-A060-427E-A441-F6D3FF64AD9D}" srcOrd="1" destOrd="0" parTransId="{B4AEE5B6-D5F3-4DFE-83C9-22CC0F8AB408}" sibTransId="{22DBC1E9-D201-4363-9F70-78204E00E8FC}"/>
    <dgm:cxn modelId="{DBEE5256-1989-4E4C-B073-0046A7CF2120}" type="presOf" srcId="{1FA3B4DD-F9E7-4495-9BF4-996B81DF65FA}" destId="{2EC1C8E7-2908-44D7-8FD2-17523F7C0191}" srcOrd="0" destOrd="0" presId="urn:microsoft.com/office/officeart/2005/8/layout/orgChart1"/>
    <dgm:cxn modelId="{CF608172-5CAA-4085-8596-DC1502DE69FF}" type="presOf" srcId="{1FA3B4DD-F9E7-4495-9BF4-996B81DF65FA}" destId="{C45B6ED8-FBFE-4953-B397-1FB54F8E1921}" srcOrd="1" destOrd="0" presId="urn:microsoft.com/office/officeart/2005/8/layout/orgChart1"/>
    <dgm:cxn modelId="{79F328FC-E819-4680-AF7F-405CC7CD4CAD}" srcId="{F8683A91-7BF8-4E37-A70F-A24400711CF9}" destId="{822511D5-4D8D-4AF6-8D06-7CCCD2C5D99F}" srcOrd="0" destOrd="0" parTransId="{344736C5-DAA9-459E-A623-763D0B4DF757}" sibTransId="{D9955705-33E2-4E29-93F4-869B3D3A548C}"/>
    <dgm:cxn modelId="{456A7864-79F4-4367-BE4C-C766008CA138}" type="presOf" srcId="{F4DE293A-8A76-41AD-85D9-49E3AF04B272}" destId="{8297C43F-C441-42F5-99C9-8F2CFE320AFC}" srcOrd="0" destOrd="0" presId="urn:microsoft.com/office/officeart/2005/8/layout/orgChart1"/>
    <dgm:cxn modelId="{BE99C1F2-CFF0-4E97-B23B-9FF86AA1FCAF}" type="presOf" srcId="{F8683A91-7BF8-4E37-A70F-A24400711CF9}" destId="{737022D3-6B62-45CB-88EF-4AF2673220C7}" srcOrd="0" destOrd="0" presId="urn:microsoft.com/office/officeart/2005/8/layout/orgChart1"/>
    <dgm:cxn modelId="{6BFD7923-3DB0-409A-9DE9-18A92066871A}" type="presParOf" srcId="{737022D3-6B62-45CB-88EF-4AF2673220C7}" destId="{6DBDECC9-A202-4349-B274-0C95CBEB91A9}" srcOrd="0" destOrd="0" presId="urn:microsoft.com/office/officeart/2005/8/layout/orgChart1"/>
    <dgm:cxn modelId="{56FDCC5B-CCDF-49F0-AC85-FC163422FCDF}" type="presParOf" srcId="{6DBDECC9-A202-4349-B274-0C95CBEB91A9}" destId="{53E0E5C6-4FC4-4285-B5EF-9B2E01C5AAF3}" srcOrd="0" destOrd="0" presId="urn:microsoft.com/office/officeart/2005/8/layout/orgChart1"/>
    <dgm:cxn modelId="{5A87D39C-2669-499C-955D-C2FE8EA7363D}" type="presParOf" srcId="{53E0E5C6-4FC4-4285-B5EF-9B2E01C5AAF3}" destId="{0FDA5E41-2784-4932-B73E-4F48FD46CFA9}" srcOrd="0" destOrd="0" presId="urn:microsoft.com/office/officeart/2005/8/layout/orgChart1"/>
    <dgm:cxn modelId="{3F0C0CF9-9E15-4483-A4EE-FD2FFBBEFBF6}" type="presParOf" srcId="{53E0E5C6-4FC4-4285-B5EF-9B2E01C5AAF3}" destId="{E23EFB27-D273-4EEB-8AB1-9E9E1C150269}" srcOrd="1" destOrd="0" presId="urn:microsoft.com/office/officeart/2005/8/layout/orgChart1"/>
    <dgm:cxn modelId="{9FB8E7E4-E474-4173-A0E9-1CF697F6DDBE}" type="presParOf" srcId="{6DBDECC9-A202-4349-B274-0C95CBEB91A9}" destId="{51A611EB-339D-40DC-85AA-D1DE7FD36483}" srcOrd="1" destOrd="0" presId="urn:microsoft.com/office/officeart/2005/8/layout/orgChart1"/>
    <dgm:cxn modelId="{9B7C5BD4-C7C8-4888-9327-C01BDD3879C9}" type="presParOf" srcId="{51A611EB-339D-40DC-85AA-D1DE7FD36483}" destId="{6546BD8B-4CEA-4F2F-98B2-EBB04425B28D}" srcOrd="0" destOrd="0" presId="urn:microsoft.com/office/officeart/2005/8/layout/orgChart1"/>
    <dgm:cxn modelId="{4BB09CCE-9D34-4D4C-8279-9DED06EEFB7C}" type="presParOf" srcId="{51A611EB-339D-40DC-85AA-D1DE7FD36483}" destId="{192FA27E-5D10-464A-A5F5-A783CD28427A}" srcOrd="1" destOrd="0" presId="urn:microsoft.com/office/officeart/2005/8/layout/orgChart1"/>
    <dgm:cxn modelId="{29293260-48C0-4DFD-9EEE-4336053A8DA7}" type="presParOf" srcId="{192FA27E-5D10-464A-A5F5-A783CD28427A}" destId="{D30ADC8D-9433-432E-9CB2-5D7F16DBED7D}" srcOrd="0" destOrd="0" presId="urn:microsoft.com/office/officeart/2005/8/layout/orgChart1"/>
    <dgm:cxn modelId="{67BAB1DF-BD2D-4038-8952-79D8F964FCBB}" type="presParOf" srcId="{D30ADC8D-9433-432E-9CB2-5D7F16DBED7D}" destId="{2EC1C8E7-2908-44D7-8FD2-17523F7C0191}" srcOrd="0" destOrd="0" presId="urn:microsoft.com/office/officeart/2005/8/layout/orgChart1"/>
    <dgm:cxn modelId="{5A89436C-8D7A-43C0-896F-B238117A4452}" type="presParOf" srcId="{D30ADC8D-9433-432E-9CB2-5D7F16DBED7D}" destId="{C45B6ED8-FBFE-4953-B397-1FB54F8E1921}" srcOrd="1" destOrd="0" presId="urn:microsoft.com/office/officeart/2005/8/layout/orgChart1"/>
    <dgm:cxn modelId="{6116C51F-6511-4321-AC10-208AD4DB28FF}" type="presParOf" srcId="{192FA27E-5D10-464A-A5F5-A783CD28427A}" destId="{9EB4ED84-85AD-44BB-A7FD-CB6B75569186}" srcOrd="1" destOrd="0" presId="urn:microsoft.com/office/officeart/2005/8/layout/orgChart1"/>
    <dgm:cxn modelId="{6CE20485-90C6-417E-AC03-2CF2707D4406}" type="presParOf" srcId="{192FA27E-5D10-464A-A5F5-A783CD28427A}" destId="{239D263A-A3FC-47F3-8135-8DC8E2D9158F}" srcOrd="2" destOrd="0" presId="urn:microsoft.com/office/officeart/2005/8/layout/orgChart1"/>
    <dgm:cxn modelId="{C3051B33-8038-40A9-9471-889BC27F0856}" type="presParOf" srcId="{51A611EB-339D-40DC-85AA-D1DE7FD36483}" destId="{3547C911-D5D3-4031-ADFB-57E9EC64E816}" srcOrd="2" destOrd="0" presId="urn:microsoft.com/office/officeart/2005/8/layout/orgChart1"/>
    <dgm:cxn modelId="{49FF8BFE-2EC1-4701-96BE-AC1F32C33B9F}" type="presParOf" srcId="{51A611EB-339D-40DC-85AA-D1DE7FD36483}" destId="{1E68A3FC-5F14-4E93-AE57-BB9A208822FA}" srcOrd="3" destOrd="0" presId="urn:microsoft.com/office/officeart/2005/8/layout/orgChart1"/>
    <dgm:cxn modelId="{BA33EC53-288E-4BDF-BFFB-52D734ECECFB}" type="presParOf" srcId="{1E68A3FC-5F14-4E93-AE57-BB9A208822FA}" destId="{D842041D-FF1A-43E1-BF49-B5ED1C42095A}" srcOrd="0" destOrd="0" presId="urn:microsoft.com/office/officeart/2005/8/layout/orgChart1"/>
    <dgm:cxn modelId="{354C569D-7307-49FA-9473-8B2961AAB865}" type="presParOf" srcId="{D842041D-FF1A-43E1-BF49-B5ED1C42095A}" destId="{EB672196-E5E3-456A-B969-DD69C031A4E1}" srcOrd="0" destOrd="0" presId="urn:microsoft.com/office/officeart/2005/8/layout/orgChart1"/>
    <dgm:cxn modelId="{6A9A76EB-C8DE-46BD-B975-599502B2A9AA}" type="presParOf" srcId="{D842041D-FF1A-43E1-BF49-B5ED1C42095A}" destId="{DB675463-0939-4010-8F9F-3827395F4F69}" srcOrd="1" destOrd="0" presId="urn:microsoft.com/office/officeart/2005/8/layout/orgChart1"/>
    <dgm:cxn modelId="{FE3E1BCA-A108-4199-A165-74373331435F}" type="presParOf" srcId="{1E68A3FC-5F14-4E93-AE57-BB9A208822FA}" destId="{17C7A455-DABE-4ADD-AD32-DE5434891B3B}" srcOrd="1" destOrd="0" presId="urn:microsoft.com/office/officeart/2005/8/layout/orgChart1"/>
    <dgm:cxn modelId="{1D7B6C89-30C8-42BE-BFBF-3E3DE96179FE}" type="presParOf" srcId="{1E68A3FC-5F14-4E93-AE57-BB9A208822FA}" destId="{EEFDC74A-F270-4692-80FF-1F9185569DD6}" srcOrd="2" destOrd="0" presId="urn:microsoft.com/office/officeart/2005/8/layout/orgChart1"/>
    <dgm:cxn modelId="{027FB86B-26C9-4109-8846-0265BD71D1DF}" type="presParOf" srcId="{51A611EB-339D-40DC-85AA-D1DE7FD36483}" destId="{8297C43F-C441-42F5-99C9-8F2CFE320AFC}" srcOrd="4" destOrd="0" presId="urn:microsoft.com/office/officeart/2005/8/layout/orgChart1"/>
    <dgm:cxn modelId="{1A99F7B8-3769-4EC1-BC38-DC553B5AE053}" type="presParOf" srcId="{51A611EB-339D-40DC-85AA-D1DE7FD36483}" destId="{1DE40F2A-543D-4135-924F-BB2A006B9C00}" srcOrd="5" destOrd="0" presId="urn:microsoft.com/office/officeart/2005/8/layout/orgChart1"/>
    <dgm:cxn modelId="{44176A1B-4CF1-49EC-B346-59B503A31967}" type="presParOf" srcId="{1DE40F2A-543D-4135-924F-BB2A006B9C00}" destId="{CB91F1D4-107A-4E4E-960D-247989D1D496}" srcOrd="0" destOrd="0" presId="urn:microsoft.com/office/officeart/2005/8/layout/orgChart1"/>
    <dgm:cxn modelId="{4BDCFA16-754C-4C52-BE55-D4C6287ECF99}" type="presParOf" srcId="{CB91F1D4-107A-4E4E-960D-247989D1D496}" destId="{4D4B6E0C-478D-4616-8419-03A07E78FBAF}" srcOrd="0" destOrd="0" presId="urn:microsoft.com/office/officeart/2005/8/layout/orgChart1"/>
    <dgm:cxn modelId="{80DB36F5-2FED-4570-9386-D03D337DFD77}" type="presParOf" srcId="{CB91F1D4-107A-4E4E-960D-247989D1D496}" destId="{5E820283-B469-45F5-AA8E-94040D40DE8E}" srcOrd="1" destOrd="0" presId="urn:microsoft.com/office/officeart/2005/8/layout/orgChart1"/>
    <dgm:cxn modelId="{91E31E06-EB28-4EBF-906A-0810C4FA2E4B}" type="presParOf" srcId="{1DE40F2A-543D-4135-924F-BB2A006B9C00}" destId="{2B02A2E6-6B45-43D1-B65E-F8A621040092}" srcOrd="1" destOrd="0" presId="urn:microsoft.com/office/officeart/2005/8/layout/orgChart1"/>
    <dgm:cxn modelId="{4EB5F6EE-69A2-4605-84DF-2A3EBFC5E38C}" type="presParOf" srcId="{1DE40F2A-543D-4135-924F-BB2A006B9C00}" destId="{5F28AA1B-9ADF-457D-B0CE-CD0CDB37994C}" srcOrd="2" destOrd="0" presId="urn:microsoft.com/office/officeart/2005/8/layout/orgChart1"/>
    <dgm:cxn modelId="{A56D707D-6649-417B-8173-B00ABB109345}" type="presParOf" srcId="{6DBDECC9-A202-4349-B274-0C95CBEB91A9}" destId="{377F67BE-DF74-4772-BA66-1622622689E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CA5BBC-5FDE-48DC-A594-1BDC63270C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4547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4BE0E6-9F98-4CEB-82EB-99DD87FA5C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390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DD49BC-7AE7-4530-BE2D-5497F3ED89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3135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2B5F5E-1CEC-4013-8DC0-B811D09FA8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3843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9814B7-84CE-4986-8026-6D3441D7E2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4113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A2F5DA-2A8C-4C58-91D9-272D5FD325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228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60B91C-2C12-406C-A715-B81316C555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011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AD8264-ADED-4383-BEAB-DE04E8D6595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9401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CDD18B-230E-4CCF-B86C-B34634417E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9700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5173E5-2D9D-43CF-AB72-F1F81840E8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86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680DFB-AF23-49DC-B224-A52B854AEF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8371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F98FB3-A222-483D-AB5E-F001218F32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556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FD6BE4D-22E2-4984-B891-27C348725DC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051" name="Rectangle 16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2052" name="Rectangle 17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2053" name="Rectangle 18"/>
          <p:cNvSpPr>
            <a:spLocks noGrp="1" noChangeArrowheads="1"/>
          </p:cNvSpPr>
          <p:nvPr>
            <p:ph sz="half" idx="3"/>
          </p:nvPr>
        </p:nvSpPr>
        <p:spPr/>
        <p:txBody>
          <a:bodyPr/>
          <a:lstStyle/>
          <a:p>
            <a:pPr eaLnBrk="1" hangingPunct="1"/>
            <a:endParaRPr lang="ru-RU" altLang="ru-RU" sz="280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5580112" y="692696"/>
            <a:ext cx="4572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4400" b="1" i="1" dirty="0">
                <a:ln w="8890" cap="flat" cmpd="sng" algn="ctr">
                  <a:solidFill>
                    <a:srgbClr val="FFFFFF"/>
                  </a:solidFill>
                  <a:prstDash val="solid"/>
                  <a:miter lim="0"/>
                </a:ln>
                <a:gradFill>
                  <a:gsLst>
                    <a:gs pos="0">
                      <a:srgbClr val="505050"/>
                    </a:gs>
                    <a:gs pos="49000">
                      <a:srgbClr val="595959"/>
                    </a:gs>
                    <a:gs pos="50000">
                      <a:srgbClr val="000000"/>
                    </a:gs>
                    <a:gs pos="9500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>
                  <a:outerShdw blurRad="50800" algn="tl">
                    <a:srgbClr val="000000"/>
                  </a:outerShdw>
                </a:effectLst>
                <a:latin typeface="Comic Sans MS"/>
                <a:ea typeface="Gungsuh"/>
                <a:cs typeface="Times New Roman"/>
              </a:rPr>
              <a:t>Сенсорная зона.</a:t>
            </a:r>
            <a:endParaRPr lang="ru-RU" sz="4400" i="1" dirty="0">
              <a:solidFill>
                <a:srgbClr val="FFFFFF"/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2055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Rectangle 19"/>
          <p:cNvSpPr>
            <a:spLocks noChangeArrowheads="1"/>
          </p:cNvSpPr>
          <p:nvPr/>
        </p:nvSpPr>
        <p:spPr bwMode="auto">
          <a:xfrm>
            <a:off x="323850" y="404813"/>
            <a:ext cx="83518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0000CC"/>
                </a:solidFill>
                <a:latin typeface="Times New Roman" panose="02020603050405020304" pitchFamily="18" charset="0"/>
              </a:rPr>
              <a:t>Муниципальное бюджетное дошкольное образовательное учреждение «Детский сад №8» г. Балахна </a:t>
            </a:r>
            <a:endParaRPr lang="ru-RU" altLang="ru-RU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7" name="Rectangle 20"/>
          <p:cNvSpPr>
            <a:spLocks noChangeArrowheads="1"/>
          </p:cNvSpPr>
          <p:nvPr/>
        </p:nvSpPr>
        <p:spPr bwMode="auto">
          <a:xfrm>
            <a:off x="4500563" y="5805488"/>
            <a:ext cx="43195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b="1">
                <a:solidFill>
                  <a:srgbClr val="0000CC"/>
                </a:solidFill>
                <a:latin typeface="Times New Roman" panose="02020603050405020304" pitchFamily="18" charset="0"/>
              </a:rPr>
              <a:t>Старший воспитатель</a:t>
            </a:r>
          </a:p>
          <a:p>
            <a:pPr algn="r" eaLnBrk="1" hangingPunct="1"/>
            <a:r>
              <a:rPr lang="ru-RU" altLang="ru-RU" b="1">
                <a:solidFill>
                  <a:srgbClr val="0000CC"/>
                </a:solidFill>
                <a:latin typeface="Times New Roman" panose="02020603050405020304" pitchFamily="18" charset="0"/>
              </a:rPr>
              <a:t>Екатерина Владимировна Курочкина</a:t>
            </a:r>
            <a:r>
              <a:rPr lang="ru-RU" altLang="ru-RU"/>
              <a:t> </a:t>
            </a:r>
          </a:p>
        </p:txBody>
      </p:sp>
      <p:pic>
        <p:nvPicPr>
          <p:cNvPr id="2058" name="Заголовок 1"/>
          <p:cNvPicPr>
            <a:picLocks noChangeArrowheads="1"/>
          </p:cNvPicPr>
          <p:nvPr/>
        </p:nvPicPr>
        <p:blipFill>
          <a:blip r:embed="rId3">
            <a:lum bright="-66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1"/>
          <a:stretch>
            <a:fillRect/>
          </a:stretch>
        </p:blipFill>
        <p:spPr bwMode="auto">
          <a:xfrm>
            <a:off x="1116013" y="1341438"/>
            <a:ext cx="7561262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0246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8208963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ЧАСТЫЕ БОЛЕЗНИ. </a:t>
            </a:r>
            <a:endParaRPr lang="ru-RU" altLang="ru-RU" sz="24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400">
                <a:solidFill>
                  <a:srgbClr val="0000CC"/>
                </a:solidFill>
                <a:latin typeface="Times New Roman" panose="02020603050405020304" pitchFamily="18" charset="0"/>
              </a:rPr>
              <a:t> 	</a:t>
            </a:r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Чаще всего виноват не садик, а сама ситуация перехода ребенка к самостоятельному пребыванию где-то без родителей. </a:t>
            </a:r>
            <a:r>
              <a:rPr lang="ru-RU" altLang="ru-RU" sz="2400">
                <a:solidFill>
                  <a:srgbClr val="0000CC"/>
                </a:solidFill>
                <a:latin typeface="Times New Roman" panose="02020603050405020304" pitchFamily="18" charset="0"/>
              </a:rPr>
              <a:t>Как известно, физическое и психическое развитие ребенка взаимосвязаны, и организм ребенка иногда помогает ему справляться с тревогами и переживаниями. Чаще всего болеют именно те дети, которые не очень сильно капризничают и плачут, не выражая явно, словами и слезами, нежелание идти в садик. Это "послушные" дети, они хотят, чтобы мамы и папы были довольны их самостоятельностью, и стараются их не расстраивать. Но если адаптация для такого ребенка происходит сложно, организм дает эмоциям "передышку": ребенок болеет, остается дома. Многие родители замечают, что спустя несколько месяцев после того, как ребенок пошел в садик, он болеет все реже и становится активнее, разговорчивее, взрослее.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1270" name="Прямоугольник 1"/>
          <p:cNvSpPr>
            <a:spLocks noChangeArrowheads="1"/>
          </p:cNvSpPr>
          <p:nvPr/>
        </p:nvSpPr>
        <p:spPr bwMode="auto">
          <a:xfrm>
            <a:off x="4140200" y="260350"/>
            <a:ext cx="4824413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endParaRPr lang="ru-RU" altLang="ru-RU" sz="2400" b="1">
              <a:solidFill>
                <a:srgbClr val="0000CC"/>
              </a:solidFill>
            </a:endParaRPr>
          </a:p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ДОМА - КАПРИЗЫ, </a:t>
            </a:r>
          </a:p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В САДИКЕ - УСПЕХИ. </a:t>
            </a:r>
          </a:p>
          <a:p>
            <a:pPr algn="just" eaLnBrk="1" hangingPunct="1"/>
            <a:endParaRPr lang="ru-RU" altLang="ru-RU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Дело в том, что в садике ребенок часто видит именно то место, где его готовы воспринять таким, каким он себя ПОКАЖЕТ</a:t>
            </a:r>
            <a:r>
              <a:rPr lang="ru-RU" altLang="ru-RU" sz="2400">
                <a:solidFill>
                  <a:srgbClr val="0000CC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Однако важно понимать, что это непослушание ребенка именно с близкими людьми означает, что он старается приспособиться к обществу и тратит на это много сил.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229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2294" name="Прямоугольник 1"/>
          <p:cNvSpPr>
            <a:spLocks noChangeArrowheads="1"/>
          </p:cNvSpPr>
          <p:nvPr/>
        </p:nvSpPr>
        <p:spPr bwMode="auto">
          <a:xfrm>
            <a:off x="3563938" y="620713"/>
            <a:ext cx="5329237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ДОМА - "ХОРОШИЙ", </a:t>
            </a:r>
          </a:p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В САДИКЕ - «НЕПОСЛУШАЙКА". </a:t>
            </a:r>
          </a:p>
          <a:p>
            <a:pPr algn="just" eaLnBrk="1" hangingPunct="1"/>
            <a:endParaRPr lang="ru-RU" altLang="ru-RU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Чаще всего доброжелательность окружающих взрослых помогает в скором времени ребенку поверить, что для того чтобы быть достаточно хорошим, вовсе не обязателен постоянный контроль взрослых. </a:t>
            </a:r>
            <a:r>
              <a:rPr lang="ru-RU" altLang="ru-RU" sz="2400">
                <a:solidFill>
                  <a:srgbClr val="0000CC"/>
                </a:solidFill>
                <a:latin typeface="Times New Roman" panose="02020603050405020304" pitchFamily="18" charset="0"/>
              </a:rPr>
              <a:t>Успокоившись по поводу отсутствия постоянного постороннего контроля за собой, ребенок начинает чувствовать себя увереннее и лучше общаться как со взрослыми, так и со своими сверстниками.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331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3529012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638" y="1341438"/>
            <a:ext cx="4932362" cy="405130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996666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Нормальный сон</a:t>
            </a:r>
          </a:p>
          <a:p>
            <a:pPr eaLnBrk="1" hangingPunct="1">
              <a:spcBef>
                <a:spcPct val="20000"/>
              </a:spcBef>
              <a:buClr>
                <a:srgbClr val="996666"/>
              </a:buClr>
              <a:buSzPct val="80000"/>
              <a:buFont typeface="Wingdings" panose="05000000000000000000" pitchFamily="2" charset="2"/>
              <a:buNone/>
            </a:pP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  (засыпает как обычно, по ночам не просыпается, не плачет, не разговаривает во сне;</a:t>
            </a:r>
          </a:p>
          <a:p>
            <a:pPr eaLnBrk="1" hangingPunct="1">
              <a:spcBef>
                <a:spcPct val="20000"/>
              </a:spcBef>
              <a:buClr>
                <a:srgbClr val="996666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Хороший аппетит;</a:t>
            </a:r>
          </a:p>
          <a:p>
            <a:pPr eaLnBrk="1" hangingPunct="1">
              <a:spcBef>
                <a:spcPct val="20000"/>
              </a:spcBef>
              <a:buClr>
                <a:srgbClr val="996666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Нормальное поведение, дома ведет себя обычно – не цепляется за маму, не бегает, не капризничает и т.п.;</a:t>
            </a:r>
          </a:p>
          <a:p>
            <a:pPr eaLnBrk="1" hangingPunct="1">
              <a:spcBef>
                <a:spcPct val="20000"/>
              </a:spcBef>
              <a:buClr>
                <a:srgbClr val="996666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Нормальное настроение, легко просыпается утром;</a:t>
            </a:r>
          </a:p>
          <a:p>
            <a:pPr eaLnBrk="1" hangingPunct="1">
              <a:spcBef>
                <a:spcPct val="20000"/>
              </a:spcBef>
              <a:buClr>
                <a:srgbClr val="996666"/>
              </a:buClr>
              <a:buSzPct val="80000"/>
              <a:buFont typeface="Wingdings" panose="05000000000000000000" pitchFamily="2" charset="2"/>
              <a:buChar char="l"/>
            </a:pPr>
            <a:r>
              <a:rPr lang="ru-RU" altLang="ru-RU" sz="20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Желание идти в детский сад.</a:t>
            </a:r>
          </a:p>
        </p:txBody>
      </p:sp>
      <p:pic>
        <p:nvPicPr>
          <p:cNvPr id="13320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385763"/>
            <a:ext cx="8143875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434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4343" name="Прямоугольник 2"/>
          <p:cNvSpPr>
            <a:spLocks noChangeArrowheads="1"/>
          </p:cNvSpPr>
          <p:nvPr/>
        </p:nvSpPr>
        <p:spPr bwMode="auto">
          <a:xfrm>
            <a:off x="4211638" y="1125538"/>
            <a:ext cx="47529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400" b="1">
              <a:solidFill>
                <a:srgbClr val="333399"/>
              </a:solidFill>
            </a:endParaRP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Помните всегда: От родителей во многом зависит эмоциональный настрой ребенка. </a:t>
            </a:r>
          </a:p>
          <a:p>
            <a:pPr algn="just" eaLnBrk="1" hangingPunct="1"/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Никогда не говорите фразы типа: «Вот будешь вести себя плохо, в садике тебя накажут»</a:t>
            </a:r>
            <a:r>
              <a:rPr lang="en-US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, </a:t>
            </a: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«Будешь капризничать- не заберу из детского сада».</a:t>
            </a:r>
          </a:p>
          <a:p>
            <a:pPr algn="just" eaLnBrk="1" hangingPunct="1"/>
            <a:endParaRPr lang="ru-RU" altLang="ru-RU" sz="2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 По утрам когда собираетесь в детсад , старайтесь создавать спокойную, жизнерадостную атмосферу, с позитивным настроем обсуждайте предстоящий день. Тогда он точно будет удачным и для вас и для ребенка.</a:t>
            </a:r>
          </a:p>
          <a:p>
            <a:pPr algn="just" eaLnBrk="1" hangingPunct="1"/>
            <a:endParaRPr lang="ru-RU" altLang="ru-RU" sz="20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7564" y="335846"/>
            <a:ext cx="784887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kern="0" dirty="0">
                <a:ln>
                  <a:solidFill>
                    <a:srgbClr val="00B0F0"/>
                  </a:solidFill>
                </a:ln>
                <a:solidFill>
                  <a:srgbClr val="9900CC"/>
                </a:solidFill>
                <a:effectLst>
                  <a:glow rad="228600">
                    <a:srgbClr val="C86DCF">
                      <a:satMod val="175000"/>
                      <a:alpha val="40000"/>
                    </a:srgbClr>
                  </a:glow>
                </a:effectLst>
                <a:latin typeface="Book Antiqua" pitchFamily="18" charset="0"/>
              </a:rPr>
              <a:t>СОВЕТЫ РОДИТЕЛЯМ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536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2" name="Прямоугольник 1"/>
          <p:cNvSpPr/>
          <p:nvPr/>
        </p:nvSpPr>
        <p:spPr>
          <a:xfrm>
            <a:off x="3492500" y="311150"/>
            <a:ext cx="5256213" cy="6492875"/>
          </a:xfrm>
          <a:prstGeom prst="rect">
            <a:avLst/>
          </a:prstGeom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От того насколько мама открыта воспитателю, доверяет ему, и готова сотрудничать с ним зависит адаптация ребенка. Поэтому очень важна совместная работа воспитателя с родителями.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Установите четкие требования к ребенку и будьте последовательны в их предъявлении. Будьте терпеливы. 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Некоторые родители ошибочно полагают, что если ребенок сходил 2-3 дня в группу нормально, то его можно оставлять на весь день. Это не так. Первая неделя – это знакомство с новым, настоящая адаптация начинается со второй недели, когда малыш понимает, что сюда ему придется ходить каждый день.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Постарайтесь пораньше забирать ребенка из детского сада. 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endParaRPr lang="ru-RU" altLang="ru-RU" sz="20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638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6391" name="Прямоугольник 3"/>
          <p:cNvSpPr>
            <a:spLocks noChangeArrowheads="1"/>
          </p:cNvSpPr>
          <p:nvPr/>
        </p:nvSpPr>
        <p:spPr bwMode="auto">
          <a:xfrm>
            <a:off x="3563938" y="333375"/>
            <a:ext cx="5400675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/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Каждый день читайте ребенку. Заботьтесь о том, чтобы у него были новые впечатления.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Занимайтесь с ребенком совместной творческой деятельностью: играйте, лепите, рисуйте…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Не скупитесь на похвалу. Искренне радуйтесь успехам  малыша и ищите как можно больше плюсов.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Поощряйте любопытство.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В саду дети очень скучают по родителям, дома не отправляйте его играть с игрушками, если он хочет побыть с вами.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Создайте дома атмосферу уютной тишины и спокойствия.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Перед сном почитайте малышу книжку, послушайте музыку, спокойно поговорите о чем-нибудь.</a:t>
            </a:r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09572" name="WordArt 2"/>
          <p:cNvSpPr>
            <a:spLocks noChangeArrowheads="1" noChangeShapeType="1" noTextEdit="1"/>
          </p:cNvSpPr>
          <p:nvPr/>
        </p:nvSpPr>
        <p:spPr bwMode="auto">
          <a:xfrm>
            <a:off x="3492500" y="2133600"/>
            <a:ext cx="5400675" cy="14843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sz="half" idx="3"/>
          </p:nvPr>
        </p:nvSpPr>
        <p:spPr/>
        <p:txBody>
          <a:bodyPr/>
          <a:lstStyle/>
          <a:p>
            <a:pPr eaLnBrk="1" hangingPunct="1"/>
            <a:endParaRPr lang="ru-RU" altLang="ru-RU" sz="2800" smtClean="0"/>
          </a:p>
        </p:txBody>
      </p:sp>
      <p:pic>
        <p:nvPicPr>
          <p:cNvPr id="307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356100" y="333375"/>
            <a:ext cx="446405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u="sng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Адаптация</a:t>
            </a:r>
          </a:p>
          <a:p>
            <a:pPr algn="ctr" eaLnBrk="1" hangingPunct="1"/>
            <a:r>
              <a:rPr lang="ru-RU" altLang="ru-RU" sz="2800" b="1">
                <a:solidFill>
                  <a:srgbClr val="0000CC"/>
                </a:solidFill>
                <a:latin typeface="Times New Roman" panose="02020603050405020304" pitchFamily="18" charset="0"/>
              </a:rPr>
              <a:t>( от лат. adapto — приспособляю), то есть</a:t>
            </a:r>
            <a:r>
              <a:rPr lang="ru-RU" altLang="ru-RU" sz="280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процесс приспособления.</a:t>
            </a:r>
            <a:r>
              <a:rPr lang="ru-RU" altLang="ru-RU" sz="280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</a:p>
          <a:p>
            <a:pPr algn="ctr" eaLnBrk="1" hangingPunct="1"/>
            <a:endParaRPr lang="ru-RU" altLang="ru-RU" sz="28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>
                <a:solidFill>
                  <a:srgbClr val="0000CC"/>
                </a:solidFill>
                <a:latin typeface="Times New Roman" panose="02020603050405020304" pitchFamily="18" charset="0"/>
              </a:rPr>
              <a:t>Адаптация</a:t>
            </a:r>
            <a:r>
              <a:rPr lang="ru-RU" altLang="ru-RU" sz="2800">
                <a:solidFill>
                  <a:srgbClr val="0000CC"/>
                </a:solidFill>
                <a:latin typeface="Times New Roman" panose="02020603050405020304" pitchFamily="18" charset="0"/>
              </a:rPr>
              <a:t>  - это не только приспособление организма к новым или к изменившимся условиям жизни или условиям среды, но и выработка умений и навыков в повседневной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31749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eaLnBrk="1" hangingPunct="1"/>
            <a:endParaRPr lang="ru-RU" altLang="ru-RU" sz="2800" smtClean="0"/>
          </a:p>
        </p:txBody>
      </p:sp>
      <p:pic>
        <p:nvPicPr>
          <p:cNvPr id="3175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356100" y="333375"/>
            <a:ext cx="4464050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Один из ведущих специалистов по воспитанию детей раннего возраста </a:t>
            </a:r>
          </a:p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Н.М. Аскарина, говоря о данной проблеме, часто приводит один и тот же пример: «Садовник пересаживая дерево готовит участок, бережно окапывая дерево, стараясь не повредить его корневую систему, пересаживает вместе с землей- но, несмотря на все его условия, дерево на новом месте болеет пока не приживётся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7174" name="WordArt 16"/>
          <p:cNvSpPr>
            <a:spLocks noChangeArrowheads="1" noChangeShapeType="1" noTextEdit="1"/>
          </p:cNvSpPr>
          <p:nvPr/>
        </p:nvSpPr>
        <p:spPr bwMode="auto">
          <a:xfrm>
            <a:off x="1619250" y="404813"/>
            <a:ext cx="54737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cs typeface="Arial" panose="020B0604020202020204" pitchFamily="34" charset="0"/>
              </a:rPr>
              <a:t>Степени адаптации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211137" y="2492896"/>
          <a:ext cx="8721725" cy="4062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76" name="Прямоугольник 1"/>
          <p:cNvSpPr>
            <a:spLocks noChangeArrowheads="1"/>
          </p:cNvSpPr>
          <p:nvPr/>
        </p:nvSpPr>
        <p:spPr bwMode="auto">
          <a:xfrm>
            <a:off x="433388" y="1341438"/>
            <a:ext cx="820896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Основными показателями степени тяжести являются сроки нормализации поведения, частота и длительность острых заболеваний, проявление невротических реакций.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sz="quarter" idx="4294967295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eaLnBrk="1" hangingPunct="1"/>
            <a:endParaRPr lang="ru-RU" altLang="ru-RU" sz="2400" smtClean="0"/>
          </a:p>
        </p:txBody>
      </p:sp>
      <p:sp>
        <p:nvSpPr>
          <p:cNvPr id="32773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eaLnBrk="1" hangingPunct="1"/>
            <a:endParaRPr lang="ru-RU" altLang="ru-RU" sz="2800" smtClean="0"/>
          </a:p>
        </p:txBody>
      </p:sp>
      <p:pic>
        <p:nvPicPr>
          <p:cNvPr id="327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708400" y="260350"/>
            <a:ext cx="5111750" cy="58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Существует 3 степени адаптации: </a:t>
            </a:r>
          </a:p>
          <a:p>
            <a:pPr eaLnBrk="1" hangingPunct="1"/>
            <a:endParaRPr lang="ru-RU" altLang="ru-RU" sz="20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ru-RU" altLang="ru-RU" sz="2000">
                <a:solidFill>
                  <a:srgbClr val="0000CC"/>
                </a:solidFill>
                <a:latin typeface="Times New Roman" panose="02020603050405020304" pitchFamily="18" charset="0"/>
              </a:rPr>
              <a:t>● При лёгкой адаптации   поведение ребёнка нормализуется в течение месяца. Ребенок кушает, сон спокойный, играет.</a:t>
            </a:r>
          </a:p>
          <a:p>
            <a:pPr eaLnBrk="1" hangingPunct="1"/>
            <a:endParaRPr lang="ru-RU" altLang="ru-RU" sz="20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ru-RU" altLang="ru-RU" sz="2000">
                <a:solidFill>
                  <a:srgbClr val="0000CC"/>
                </a:solidFill>
                <a:latin typeface="Times New Roman" panose="02020603050405020304" pitchFamily="18" charset="0"/>
              </a:rPr>
              <a:t>● Средняя степень адаптации. Продолжительность от 1,5 месяца до 2-3 плаксивость в течении дня. Нарушения в общем состоянии ярче выражено. Плохой аппетит и сон. Частая заболеваемость.</a:t>
            </a:r>
          </a:p>
          <a:p>
            <a:pPr eaLnBrk="1" hangingPunct="1"/>
            <a:endParaRPr lang="ru-RU" altLang="ru-RU" sz="20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ru-RU" altLang="ru-RU" sz="2000">
                <a:solidFill>
                  <a:srgbClr val="0000CC"/>
                </a:solidFill>
                <a:latin typeface="Times New Roman" panose="02020603050405020304" pitchFamily="18" charset="0"/>
              </a:rPr>
              <a:t>● Тяжелая степень адаптации. Длиться более 3-х месяцев. Ребенок практически не садится за стол, ни с кем ни контактирует. Частые пропуски д/с, заболевания, рвота,  истерики даже во сне.</a:t>
            </a:r>
          </a:p>
          <a:p>
            <a:pPr eaLnBrk="1" hangingPunct="1"/>
            <a:endParaRPr lang="ru-RU" altLang="ru-RU" sz="200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ru-RU" altLang="ru-RU" sz="2000">
                <a:solidFill>
                  <a:srgbClr val="0000CC"/>
                </a:solidFill>
                <a:latin typeface="Times New Roman" panose="02020603050405020304" pitchFamily="18" charset="0"/>
              </a:rPr>
              <a:t>● И дезадаптация . Длиться около полугода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10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79388" y="333375"/>
            <a:ext cx="8569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/>
              <a:t> </a:t>
            </a:r>
            <a:r>
              <a:rPr lang="ru-RU" altLang="ru-RU" sz="2800" b="1">
                <a:solidFill>
                  <a:srgbClr val="0000CC"/>
                </a:solidFill>
                <a:latin typeface="Times New Roman" panose="02020603050405020304" pitchFamily="18" charset="0"/>
              </a:rPr>
              <a:t>Какие </a:t>
            </a:r>
            <a:r>
              <a:rPr lang="ru-RU" alt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изменения</a:t>
            </a:r>
            <a:r>
              <a:rPr lang="ru-RU" altLang="ru-RU" sz="2800" b="1">
                <a:solidFill>
                  <a:srgbClr val="0000CC"/>
                </a:solidFill>
                <a:latin typeface="Times New Roman" panose="02020603050405020304" pitchFamily="18" charset="0"/>
              </a:rPr>
              <a:t> произошли в   жизни ребенка: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419475" y="981075"/>
            <a:ext cx="5724525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00CC"/>
                </a:solidFill>
                <a:latin typeface="Times New Roman" panose="02020603050405020304" pitchFamily="18" charset="0"/>
              </a:rPr>
              <a:t>Детям любого возраста очень непросто начинать посещать детский сад. Каждый из них проходит период адаптации к детскому саду. Вся жизнь ребёнка кардинальным образом меняется. В привычную, сложившуюся жизнь в семье буквально врываются изменения: чёткий режим дня, отсутствие родных и близких, постоянное присутствие сверстников, необходимость слушаться и подчиняться незнакомым взрослым, резко уменьшается количество индивидуального внимания.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-965200" y="32464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286000" y="2009775"/>
            <a:ext cx="4572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128" name="Rectangle 9"/>
          <p:cNvSpPr>
            <a:spLocks noChangeArrowheads="1"/>
          </p:cNvSpPr>
          <p:nvPr/>
        </p:nvSpPr>
        <p:spPr bwMode="auto">
          <a:xfrm>
            <a:off x="250825" y="333375"/>
            <a:ext cx="864235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00CC"/>
                </a:solidFill>
                <a:latin typeface="Times New Roman" panose="02020603050405020304" pitchFamily="18" charset="0"/>
              </a:rPr>
              <a:t>Все эти изменения обрушиваются на ребенка одновременно, создавая для него СТРЕССОВУЮ СИТУАЦИЮ, что приводит к: </a:t>
            </a:r>
          </a:p>
        </p:txBody>
      </p:sp>
      <p:sp>
        <p:nvSpPr>
          <p:cNvPr id="5129" name="Rectangle 10"/>
          <p:cNvSpPr>
            <a:spLocks noChangeArrowheads="1"/>
          </p:cNvSpPr>
          <p:nvPr/>
        </p:nvSpPr>
        <p:spPr bwMode="auto">
          <a:xfrm>
            <a:off x="4716463" y="2060575"/>
            <a:ext cx="381635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Char char="•"/>
            </a:pPr>
            <a:r>
              <a:rPr lang="ru-RU" alt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нарушениям эмоционального состояния</a:t>
            </a:r>
          </a:p>
          <a:p>
            <a:pPr algn="ctr" eaLnBrk="1" hangingPunct="1"/>
            <a:endParaRPr lang="ru-RU" altLang="ru-RU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Char char="•"/>
            </a:pPr>
            <a:r>
              <a:rPr lang="ru-RU" alt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нарушениям психофизического состояния</a:t>
            </a:r>
            <a:endParaRPr lang="ru-RU" altLang="ru-RU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30" name="Picture 11" descr="2012-12-07 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3384550" cy="446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8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5003800" y="5876925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000" b="1" i="1"/>
          </a:p>
        </p:txBody>
      </p:sp>
      <p:sp>
        <p:nvSpPr>
          <p:cNvPr id="6150" name="Rectangle 16"/>
          <p:cNvSpPr>
            <a:spLocks noChangeArrowheads="1"/>
          </p:cNvSpPr>
          <p:nvPr/>
        </p:nvSpPr>
        <p:spPr bwMode="auto">
          <a:xfrm>
            <a:off x="3635375" y="404813"/>
            <a:ext cx="5508625" cy="545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</a:rPr>
              <a:t>Факторы, мешающие адаптации малыша к детскому саду:</a:t>
            </a:r>
          </a:p>
          <a:p>
            <a:pPr algn="ctr" eaLnBrk="1" hangingPunct="1"/>
            <a:endParaRPr lang="ru-RU" altLang="ru-RU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Особенности высшей нервной деятельности;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Слишком сильная зависимость ребенка от мамы;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Чрезмерная тревожность родителей;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Нежелание взрослых давать большую самостоятельность малышу, гиперопека;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Состояние здоровья (хронические заболевания, неврологическая симптоматика у ребенка: астеничность, гиперактивность);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Неумение общаться с окружающими; 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Несформированность культурно - гигиенических навыков;</a:t>
            </a:r>
          </a:p>
          <a:p>
            <a:pPr eaLnBrk="1" hangingPunct="1">
              <a:buFontTx/>
              <a:buChar char="•"/>
            </a:pP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Отсутствие в доме адекватного режима дня</a:t>
            </a:r>
            <a:r>
              <a:rPr lang="ru-RU" altLang="ru-RU" sz="2000">
                <a:latin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0000CC"/>
                </a:solidFill>
                <a:latin typeface="Times New Roman" panose="02020603050405020304" pitchFamily="18" charset="0"/>
              </a:rPr>
              <a:t>малышу.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Рисунок 1"/>
          <p:cNvPicPr>
            <a:picLocks noChangeAspect="1" noChangeArrowheads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58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9"/>
          <p:cNvSpPr>
            <a:spLocks noChangeArrowheads="1"/>
          </p:cNvSpPr>
          <p:nvPr/>
        </p:nvSpPr>
        <p:spPr bwMode="auto">
          <a:xfrm>
            <a:off x="4643438" y="1989138"/>
            <a:ext cx="3960812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Ребенок открыто протестует против садика, чаще всего довольно хорошо адаптируется, </a:t>
            </a:r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если родители не ругают его, не стыдят, а выражают сочувствие, оставаясь уверенными в том, что садик - хороший выбор для их ребенка. </a:t>
            </a:r>
          </a:p>
        </p:txBody>
      </p:sp>
      <p:sp>
        <p:nvSpPr>
          <p:cNvPr id="9222" name="Прямоугольник 2"/>
          <p:cNvSpPr>
            <a:spLocks noChangeArrowheads="1"/>
          </p:cNvSpPr>
          <p:nvPr/>
        </p:nvSpPr>
        <p:spPr bwMode="auto">
          <a:xfrm>
            <a:off x="395288" y="350838"/>
            <a:ext cx="86042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Типичные ситуации, с которыми сталкиваются родители, когда ребенок начинает ходить в детский сад </a:t>
            </a:r>
          </a:p>
          <a:p>
            <a:pPr algn="ctr" eaLnBrk="1" hangingPunct="1"/>
            <a:r>
              <a:rPr lang="ru-RU" altLang="ru-RU" sz="24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Helvetica" panose="020B0604020202020204" pitchFamily="34" charset="0"/>
              </a:rPr>
              <a:t>(начало адаптационного периода) </a:t>
            </a:r>
          </a:p>
        </p:txBody>
      </p:sp>
      <p:pic>
        <p:nvPicPr>
          <p:cNvPr id="922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113"/>
            <a:ext cx="3671888" cy="137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4" name="Прямоугольник 4"/>
          <p:cNvSpPr>
            <a:spLocks noChangeArrowheads="1"/>
          </p:cNvSpPr>
          <p:nvPr/>
        </p:nvSpPr>
        <p:spPr bwMode="auto">
          <a:xfrm>
            <a:off x="395288" y="2060575"/>
            <a:ext cx="3600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imes New Roman" panose="02020603050405020304" pitchFamily="18" charset="0"/>
              </a:rPr>
              <a:t>«Не хочу в детский са-а-а-д!</a:t>
            </a:r>
          </a:p>
          <a:p>
            <a:pPr algn="ctr" eaLnBrk="1" hangingPunct="1"/>
            <a:r>
              <a:rPr lang="ru-RU" altLang="ru-RU" b="1">
                <a:solidFill>
                  <a:schemeClr val="bg1"/>
                </a:solidFill>
                <a:latin typeface="Times New Roman" panose="02020603050405020304" pitchFamily="18" charset="0"/>
              </a:rPr>
              <a:t>Не пойду-у-у-у!»</a:t>
            </a:r>
          </a:p>
        </p:txBody>
      </p:sp>
      <p:pic>
        <p:nvPicPr>
          <p:cNvPr id="9225" name="Picture 5" descr="DSC005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22575"/>
            <a:ext cx="3671888" cy="3094038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954</Words>
  <Application>Microsoft Office PowerPoint</Application>
  <PresentationFormat>Экран (4:3)</PresentationFormat>
  <Paragraphs>84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Gungsuh</vt:lpstr>
      <vt:lpstr>Arial</vt:lpstr>
      <vt:lpstr>Book Antiqua</vt:lpstr>
      <vt:lpstr>Calibri</vt:lpstr>
      <vt:lpstr>Comic Sans MS</vt:lpstr>
      <vt:lpstr>Helvetica</vt:lpstr>
      <vt:lpstr>Tahoma</vt:lpstr>
      <vt:lpstr>Times New Roman</vt:lpstr>
      <vt:lpstr>Wingdings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Tycoon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srdhotgl</dc:creator>
  <cp:lastModifiedBy>Детский сад №8</cp:lastModifiedBy>
  <cp:revision>64</cp:revision>
  <dcterms:created xsi:type="dcterms:W3CDTF">2012-12-11T18:02:07Z</dcterms:created>
  <dcterms:modified xsi:type="dcterms:W3CDTF">2017-02-26T12:37:15Z</dcterms:modified>
</cp:coreProperties>
</file>