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3" r:id="rId26"/>
    <p:sldId id="281" r:id="rId27"/>
    <p:sldId id="282" r:id="rId28"/>
    <p:sldId id="284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94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715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495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4388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068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294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474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479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3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244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118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563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6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25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14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6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20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4E099-D52E-4D17-8F49-FB6B380C64D8}" type="datetimeFigureOut">
              <a:rPr lang="ru-RU" smtClean="0"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AECBA-850D-4D1A-9008-8F5601CC4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2257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BAFA3-79BC-452B-8D42-EB7D1DB1B2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chemeClr val="bg1"/>
                </a:solidFill>
              </a:rPr>
            </a:br>
            <a:br>
              <a:rPr lang="ru-RU" b="1" dirty="0">
                <a:solidFill>
                  <a:schemeClr val="bg1"/>
                </a:solidFill>
              </a:rPr>
            </a:b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Культура и повседневная жизнь народов России в </a:t>
            </a:r>
            <a:r>
              <a:rPr lang="en-US" b="1" dirty="0">
                <a:solidFill>
                  <a:schemeClr val="bg1"/>
                </a:solidFill>
              </a:rPr>
              <a:t>XVI</a:t>
            </a:r>
            <a:r>
              <a:rPr lang="ru-RU" b="1" dirty="0">
                <a:solidFill>
                  <a:schemeClr val="bg1"/>
                </a:solidFill>
              </a:rPr>
              <a:t> веке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1B681A6-BB43-4B2D-AB06-656A74CC3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63508" y="4797792"/>
            <a:ext cx="4858042" cy="1655762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7 классы</a:t>
            </a:r>
          </a:p>
        </p:txBody>
      </p:sp>
    </p:spTree>
    <p:extLst>
      <p:ext uri="{BB962C8B-B14F-4D97-AF65-F5344CB8AC3E}">
        <p14:creationId xmlns:p14="http://schemas.microsoft.com/office/powerpoint/2010/main" val="2561342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2B0DA-1FB6-4993-9925-38B745C08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4A17198-3457-48B7-8F83-D3444264D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35" y="376310"/>
            <a:ext cx="10916529" cy="6105379"/>
          </a:xfrm>
        </p:spPr>
      </p:pic>
    </p:spTree>
    <p:extLst>
      <p:ext uri="{BB962C8B-B14F-4D97-AF65-F5344CB8AC3E}">
        <p14:creationId xmlns:p14="http://schemas.microsoft.com/office/powerpoint/2010/main" val="1037614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8058BF-A8B3-45DA-ACE8-2F9264185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здани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7964BA3-E89E-4669-B161-1BEE89BEB2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0"/>
            <a:ext cx="11211950" cy="6857999"/>
          </a:xfrm>
        </p:spPr>
      </p:pic>
    </p:spTree>
    <p:extLst>
      <p:ext uri="{BB962C8B-B14F-4D97-AF65-F5344CB8AC3E}">
        <p14:creationId xmlns:p14="http://schemas.microsoft.com/office/powerpoint/2010/main" val="568552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E9A49-BF2C-449B-B8E7-13EC0056D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FC39E67-6651-41FF-B896-5361DCC78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4" y="196948"/>
            <a:ext cx="11788726" cy="6661052"/>
          </a:xfrm>
        </p:spPr>
      </p:pic>
    </p:spTree>
    <p:extLst>
      <p:ext uri="{BB962C8B-B14F-4D97-AF65-F5344CB8AC3E}">
        <p14:creationId xmlns:p14="http://schemas.microsoft.com/office/powerpoint/2010/main" val="3134855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CA206-54E8-4747-A813-104DF0BD8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газе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3382798-45E0-4265-8362-1D6D8CBFC8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32" y="0"/>
            <a:ext cx="11822762" cy="6857999"/>
          </a:xfrm>
        </p:spPr>
      </p:pic>
    </p:spTree>
    <p:extLst>
      <p:ext uri="{BB962C8B-B14F-4D97-AF65-F5344CB8AC3E}">
        <p14:creationId xmlns:p14="http://schemas.microsoft.com/office/powerpoint/2010/main" val="1573574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F43AE-FD78-4665-BAC6-0AA1A4954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20A6DBE-F1AD-4879-A660-B779371966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474"/>
            <a:ext cx="11999742" cy="6759526"/>
          </a:xfrm>
        </p:spPr>
      </p:pic>
    </p:spTree>
    <p:extLst>
      <p:ext uri="{BB962C8B-B14F-4D97-AF65-F5344CB8AC3E}">
        <p14:creationId xmlns:p14="http://schemas.microsoft.com/office/powerpoint/2010/main" val="3057971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27772B-8D4B-4DCB-9BEC-0B3B06447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60252"/>
            <a:ext cx="9905998" cy="147857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Китай- город</a:t>
            </a:r>
          </a:p>
        </p:txBody>
      </p:sp>
      <p:pic>
        <p:nvPicPr>
          <p:cNvPr id="5" name="Объект 4" descr="Изображение выглядит как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FC31F0D-BC4E-4F69-88FA-32B41467D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85" y="1364567"/>
            <a:ext cx="8961120" cy="5233182"/>
          </a:xfrm>
        </p:spPr>
      </p:pic>
    </p:spTree>
    <p:extLst>
      <p:ext uri="{BB962C8B-B14F-4D97-AF65-F5344CB8AC3E}">
        <p14:creationId xmlns:p14="http://schemas.microsoft.com/office/powerpoint/2010/main" val="37176354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B5BED-07C3-4003-BEB6-AE0943F5D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886" y="195484"/>
            <a:ext cx="9905998" cy="118315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Белый город (Бульварное кольцо) </a:t>
            </a:r>
          </a:p>
        </p:txBody>
      </p:sp>
      <p:pic>
        <p:nvPicPr>
          <p:cNvPr id="5" name="Объект 4" descr="Изображение выглядит как здание, башня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D66957A4-FD03-4E79-B99E-9C7D802BB4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1491176"/>
            <a:ext cx="10154944" cy="5176910"/>
          </a:xfrm>
        </p:spPr>
      </p:pic>
    </p:spTree>
    <p:extLst>
      <p:ext uri="{BB962C8B-B14F-4D97-AF65-F5344CB8AC3E}">
        <p14:creationId xmlns:p14="http://schemas.microsoft.com/office/powerpoint/2010/main" val="3983171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5DC65-C159-48FE-BBD5-0D0375B5F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88388"/>
            <a:ext cx="9905998" cy="104804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Земляной город (Садовое кольцо). </a:t>
            </a:r>
          </a:p>
        </p:txBody>
      </p:sp>
      <p:pic>
        <p:nvPicPr>
          <p:cNvPr id="5" name="Объект 4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9E9DC1D-64EC-4B64-9069-CE11BEC08F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91" y="1674055"/>
            <a:ext cx="10930597" cy="4895557"/>
          </a:xfrm>
        </p:spPr>
      </p:pic>
    </p:spTree>
    <p:extLst>
      <p:ext uri="{BB962C8B-B14F-4D97-AF65-F5344CB8AC3E}">
        <p14:creationId xmlns:p14="http://schemas.microsoft.com/office/powerpoint/2010/main" val="2650645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B6E51-B0C3-4E82-9221-1F070DE2B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Изображение выглядит как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D387D8C-6B1C-497D-BEA3-CF8A3DD857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1" y="140677"/>
            <a:ext cx="11127543" cy="6541477"/>
          </a:xfrm>
        </p:spPr>
      </p:pic>
    </p:spTree>
    <p:extLst>
      <p:ext uri="{BB962C8B-B14F-4D97-AF65-F5344CB8AC3E}">
        <p14:creationId xmlns:p14="http://schemas.microsoft.com/office/powerpoint/2010/main" val="746900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5364D2-8B89-4431-A362-AEE281ACE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фотография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233469A-2307-4848-A7DB-0053F19C65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49" y="140677"/>
            <a:ext cx="11127545" cy="6583680"/>
          </a:xfrm>
        </p:spPr>
      </p:pic>
    </p:spTree>
    <p:extLst>
      <p:ext uri="{BB962C8B-B14F-4D97-AF65-F5344CB8AC3E}">
        <p14:creationId xmlns:p14="http://schemas.microsoft.com/office/powerpoint/2010/main" val="4030811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3A70E-DD19-47CB-BB93-FCF49B22C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Особенности развития культуры России в </a:t>
            </a:r>
            <a:r>
              <a:rPr lang="en-US" b="1" dirty="0">
                <a:solidFill>
                  <a:schemeClr val="bg1"/>
                </a:solidFill>
              </a:rPr>
              <a:t>XVI</a:t>
            </a:r>
            <a:r>
              <a:rPr lang="ru-RU" b="1" dirty="0">
                <a:solidFill>
                  <a:schemeClr val="bg1"/>
                </a:solidFill>
              </a:rPr>
              <a:t> веке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438E8C-F73D-4ECC-B126-0F7EAB8F8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bg1"/>
                </a:solidFill>
              </a:rPr>
              <a:t>Культура (от лат. </a:t>
            </a:r>
            <a:r>
              <a:rPr lang="ru-RU" sz="2800" dirty="0" err="1">
                <a:solidFill>
                  <a:srgbClr val="C00000"/>
                </a:solidFill>
              </a:rPr>
              <a:t>cultura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— возделывание, воспитание, образование, развитие, почитание) - это исторически определенный уровень развития человечества. Культура выражается в создаваемых людьми духовных и материальных ценностях.</a:t>
            </a:r>
          </a:p>
        </p:txBody>
      </p:sp>
    </p:spTree>
    <p:extLst>
      <p:ext uri="{BB962C8B-B14F-4D97-AF65-F5344CB8AC3E}">
        <p14:creationId xmlns:p14="http://schemas.microsoft.com/office/powerpoint/2010/main" val="1337778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E1DD8-E6BF-4439-A4B8-FD06E59CB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9ED4EEA-9639-4084-B87B-AAC671CF83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6" y="196948"/>
            <a:ext cx="10888394" cy="6541477"/>
          </a:xfrm>
        </p:spPr>
      </p:pic>
    </p:spTree>
    <p:extLst>
      <p:ext uri="{BB962C8B-B14F-4D97-AF65-F5344CB8AC3E}">
        <p14:creationId xmlns:p14="http://schemas.microsoft.com/office/powerpoint/2010/main" val="2962534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A2DE0F-B8D7-47B0-A954-4A2F004EC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5883" y="2094854"/>
            <a:ext cx="4590340" cy="147857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Крупнейшим представителем московской школы живописи конца XV — начала XVI в. был знатный князь, ставший монахом, — </a:t>
            </a:r>
            <a:r>
              <a:rPr lang="ru-RU" sz="2800" b="1" i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Дионисий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24B7F5-3820-4CE7-898E-C74F12C64F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4" y="288848"/>
            <a:ext cx="5795888" cy="6569152"/>
          </a:xfrm>
        </p:spPr>
      </p:pic>
    </p:spTree>
    <p:extLst>
      <p:ext uri="{BB962C8B-B14F-4D97-AF65-F5344CB8AC3E}">
        <p14:creationId xmlns:p14="http://schemas.microsoft.com/office/powerpoint/2010/main" val="4069320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C4B2BA-629A-4EDA-9C76-3A5D3C722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718145B-0566-40FE-9D1B-121AB3E9E6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1" y="0"/>
            <a:ext cx="11549575" cy="6724357"/>
          </a:xfrm>
        </p:spPr>
      </p:pic>
    </p:spTree>
    <p:extLst>
      <p:ext uri="{BB962C8B-B14F-4D97-AF65-F5344CB8AC3E}">
        <p14:creationId xmlns:p14="http://schemas.microsoft.com/office/powerpoint/2010/main" val="1362504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8C9A4-4706-4350-9E59-7EB2EE70F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музыка, фортепиан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7AA51DE5-42E4-4CA2-A0C1-7AEB22D51C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7" y="112542"/>
            <a:ext cx="10832122" cy="6745458"/>
          </a:xfrm>
        </p:spPr>
      </p:pic>
    </p:spTree>
    <p:extLst>
      <p:ext uri="{BB962C8B-B14F-4D97-AF65-F5344CB8AC3E}">
        <p14:creationId xmlns:p14="http://schemas.microsoft.com/office/powerpoint/2010/main" val="38397482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FD9C3E-7B88-4B61-AB7D-96CEDBCD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1D8E885F-7545-4AD0-BAA9-3B80F57DF1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68" y="126609"/>
            <a:ext cx="10118944" cy="6611816"/>
          </a:xfrm>
        </p:spPr>
      </p:pic>
    </p:spTree>
    <p:extLst>
      <p:ext uri="{BB962C8B-B14F-4D97-AF65-F5344CB8AC3E}">
        <p14:creationId xmlns:p14="http://schemas.microsoft.com/office/powerpoint/2010/main" val="526585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EF66223-6A4B-44B7-AB35-BD70A1199E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939998"/>
            <a:ext cx="9905999" cy="35417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русского женского костюма по-прежнему составляла длинная рубаха, поверх которой надевали летник с длинными широкими рукавами (эти рукава назывались </a:t>
            </a:r>
            <a:r>
              <a:rPr lang="ru-RU" sz="3600" b="1" i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накапками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916133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одежда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0F7FD31-7A33-44B9-82C8-0138EACA93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97" y="1585107"/>
            <a:ext cx="3172754" cy="4562475"/>
          </a:xfrm>
        </p:spPr>
      </p:pic>
      <p:pic>
        <p:nvPicPr>
          <p:cNvPr id="7" name="Рисунок 6" descr="Изображение выглядит как стена, одежда, внутренний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1B57504-0125-49D7-90F2-B42B032F6A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03" y="1711716"/>
            <a:ext cx="3276600" cy="4562475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деж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D19F076A-0948-42C0-9DCA-00DC859F3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213" y="112541"/>
            <a:ext cx="3449574" cy="663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47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843683C-1C02-410C-9B07-20930BE397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913" y="548411"/>
            <a:ext cx="4078287" cy="5726010"/>
          </a:xfrm>
        </p:spPr>
      </p:pic>
      <p:pic>
        <p:nvPicPr>
          <p:cNvPr id="7" name="Рисунок 6" descr="Изображение выглядит как стена, внутренний, одежда, фотография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272B4445-E62B-429C-8943-288C62D00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45" y="478303"/>
            <a:ext cx="6667500" cy="586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844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69B492-A547-4A62-8397-3EC7C461B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B235B5-E40F-4B12-837E-3C80F2E8D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404446"/>
            <a:ext cx="7132320" cy="6049108"/>
          </a:xfrm>
        </p:spPr>
      </p:pic>
      <p:pic>
        <p:nvPicPr>
          <p:cNvPr id="7" name="Рисунок 6" descr="Изображение выглядит как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B61D2AA-43C7-4465-A3AA-D91C1794BD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571500"/>
            <a:ext cx="4690744" cy="566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64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6287EB-8354-495A-8760-E43A2F6DF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Изображение выглядит как стол,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7292856A-3B07-4C75-BDE5-72D0AB692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16" y="132734"/>
            <a:ext cx="11488994" cy="6489291"/>
          </a:xfrm>
          <a:prstGeom prst="rect">
            <a:avLst/>
          </a:prstGeom>
        </p:spPr>
      </p:pic>
      <p:sp>
        <p:nvSpPr>
          <p:cNvPr id="12" name="Объект 11">
            <a:extLst>
              <a:ext uri="{FF2B5EF4-FFF2-40B4-BE49-F238E27FC236}">
                <a16:creationId xmlns:a16="http://schemas.microsoft.com/office/drawing/2014/main" id="{FF5FAB12-F4B4-4B1B-BF1F-4B99E5267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919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C5295-2A7B-43DE-A9EA-FDB80E60B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Факторы, повлиявшие на особенности развития культуры России в XVI в.: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0F727A-5863-4387-B46D-C8F36B546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388402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1)создание единого многонационального государства;</a:t>
            </a:r>
          </a:p>
          <a:p>
            <a:r>
              <a:rPr lang="ru-RU" dirty="0">
                <a:solidFill>
                  <a:schemeClr val="bg1"/>
                </a:solidFill>
              </a:rPr>
              <a:t>2)культурные достижения всех народов, вошедших в состав России;</a:t>
            </a:r>
          </a:p>
          <a:p>
            <a:r>
              <a:rPr lang="ru-RU" dirty="0">
                <a:solidFill>
                  <a:schemeClr val="bg1"/>
                </a:solidFill>
              </a:rPr>
              <a:t>3)развитие культурных контактов со странами Европы и Азии; Особенно успешно они развивались с Италией. В Россию приезжали работать выдающиеся итальянские зодчие и другие мастера, оставившие глубокий след в развитии русской культуры.</a:t>
            </a:r>
          </a:p>
          <a:p>
            <a:r>
              <a:rPr lang="ru-RU" dirty="0">
                <a:solidFill>
                  <a:schemeClr val="bg1"/>
                </a:solidFill>
              </a:rPr>
              <a:t>4)влияние Русской православной церкви.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054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905C2-4AC5-41B9-93D7-774AA678D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51A5929-481E-4E2C-B9B6-E86630687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611" y="890733"/>
            <a:ext cx="4491602" cy="5348749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женщина, фотография, в поз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9DAB4156-44AA-47AA-A903-AF35FFE97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887" y="890733"/>
            <a:ext cx="6495326" cy="534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26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4898B-D342-4BED-8F35-97842AEC9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037" y="2151896"/>
            <a:ext cx="9905998" cy="1478570"/>
          </a:xfrm>
        </p:spPr>
        <p:txBody>
          <a:bodyPr/>
          <a:lstStyle/>
          <a:p>
            <a:r>
              <a:rPr lang="ru-RU" dirty="0"/>
              <a:t>Дома § подготовиться к повторительно-обобщающему уроку</a:t>
            </a:r>
          </a:p>
        </p:txBody>
      </p:sp>
    </p:spTree>
    <p:extLst>
      <p:ext uri="{BB962C8B-B14F-4D97-AF65-F5344CB8AC3E}">
        <p14:creationId xmlns:p14="http://schemas.microsoft.com/office/powerpoint/2010/main" val="2836472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85CC37-C402-4D25-9002-E5C7F4589A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66" y="140677"/>
            <a:ext cx="10986867" cy="6555545"/>
          </a:xfrm>
        </p:spPr>
      </p:pic>
    </p:spTree>
    <p:extLst>
      <p:ext uri="{BB962C8B-B14F-4D97-AF65-F5344CB8AC3E}">
        <p14:creationId xmlns:p14="http://schemas.microsoft.com/office/powerpoint/2010/main" val="350155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AA557-BCB9-4BC8-95E4-91C525C86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5E94D98-F77E-42D8-8C05-1C2BBD43C9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03" y="225083"/>
            <a:ext cx="10090808" cy="6330462"/>
          </a:xfrm>
        </p:spPr>
      </p:pic>
    </p:spTree>
    <p:extLst>
      <p:ext uri="{BB962C8B-B14F-4D97-AF65-F5344CB8AC3E}">
        <p14:creationId xmlns:p14="http://schemas.microsoft.com/office/powerpoint/2010/main" val="498920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CBA50DB-DBC7-4B6E-B3C1-8FF1EA51979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ED8FB6-AF8D-4D98-913D-E6486FEC1021}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1902285" cy="6858001"/>
            <a:chOff x="0" y="0"/>
            <a:chExt cx="11902285" cy="6858001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A805ED2-113B-4584-8827-567B5792F1FA}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bg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8" name="Rectangle 5">
                <a:extLst>
                  <a:ext uri="{FF2B5EF4-FFF2-40B4-BE49-F238E27FC236}">
                    <a16:creationId xmlns:a16="http://schemas.microsoft.com/office/drawing/2014/main" id="{C6CF21D8-CC72-4F35-A29E-3AF9E6DA1302}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8E60A7C3-087D-47B4-AB5A-C8B1042FD201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7">
                <a:extLst>
                  <a:ext uri="{FF2B5EF4-FFF2-40B4-BE49-F238E27FC236}">
                    <a16:creationId xmlns:a16="http://schemas.microsoft.com/office/drawing/2014/main" id="{1885EECE-F6D9-4128-BC90-01583BF2699D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8">
                <a:extLst>
                  <a:ext uri="{FF2B5EF4-FFF2-40B4-BE49-F238E27FC236}">
                    <a16:creationId xmlns:a16="http://schemas.microsoft.com/office/drawing/2014/main" id="{F44AA128-AA96-4FF2-A1C3-F9D2E7FD38CA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7E52DC12-230B-4892-B284-F2FE9DE16A7C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0">
                <a:extLst>
                  <a:ext uri="{FF2B5EF4-FFF2-40B4-BE49-F238E27FC236}">
                    <a16:creationId xmlns:a16="http://schemas.microsoft.com/office/drawing/2014/main" id="{A68FBF9E-B81A-41D0-8A03-6CFC30811D1F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1">
                <a:extLst>
                  <a:ext uri="{FF2B5EF4-FFF2-40B4-BE49-F238E27FC236}">
                    <a16:creationId xmlns:a16="http://schemas.microsoft.com/office/drawing/2014/main" id="{B0047F84-8480-494F-9241-39FF17CFFFAE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8CAF76D8-4B95-4A8E-9EE5-8CCC0A7AD2CA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792F82F3-05A8-4A55-8C5B-81F6678B595B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14">
                <a:extLst>
                  <a:ext uri="{FF2B5EF4-FFF2-40B4-BE49-F238E27FC236}">
                    <a16:creationId xmlns:a16="http://schemas.microsoft.com/office/drawing/2014/main" id="{B8472536-021A-4E59-BD59-DDC090A18ABE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15">
                <a:extLst>
                  <a:ext uri="{FF2B5EF4-FFF2-40B4-BE49-F238E27FC236}">
                    <a16:creationId xmlns:a16="http://schemas.microsoft.com/office/drawing/2014/main" id="{AEBEF646-3C12-469F-B194-A161A7A95D2F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Line 16">
                <a:extLst>
                  <a:ext uri="{FF2B5EF4-FFF2-40B4-BE49-F238E27FC236}">
                    <a16:creationId xmlns:a16="http://schemas.microsoft.com/office/drawing/2014/main" id="{D4501159-D7AC-4307-9DFC-C8F3A94341DA}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40" name="Freeform 17">
                <a:extLst>
                  <a:ext uri="{FF2B5EF4-FFF2-40B4-BE49-F238E27FC236}">
                    <a16:creationId xmlns:a16="http://schemas.microsoft.com/office/drawing/2014/main" id="{B5244C41-454C-47D8-A6A9-C17EC2A36631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18">
                <a:extLst>
                  <a:ext uri="{FF2B5EF4-FFF2-40B4-BE49-F238E27FC236}">
                    <a16:creationId xmlns:a16="http://schemas.microsoft.com/office/drawing/2014/main" id="{8FA883B8-99FB-4540-B573-F0674BFB1C2A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F1178B7C-5A00-4E5B-9010-B1477621E049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E359D5D8-EE2E-4714-A40A-C3A6D91F9897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Rectangle 21">
                <a:extLst>
                  <a:ext uri="{FF2B5EF4-FFF2-40B4-BE49-F238E27FC236}">
                    <a16:creationId xmlns:a16="http://schemas.microsoft.com/office/drawing/2014/main" id="{8A89C2E5-F892-4666-85FB-995578FBC739}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6DC6174B-0EC3-4A81-A0D1-D10DBB869A5A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2CB96070-0553-4F79-984C-8DABB1CD5DB5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4">
                <a:extLst>
                  <a:ext uri="{FF2B5EF4-FFF2-40B4-BE49-F238E27FC236}">
                    <a16:creationId xmlns:a16="http://schemas.microsoft.com/office/drawing/2014/main" id="{BA23B6E2-3718-4009-B80E-9279154B1918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5">
                <a:extLst>
                  <a:ext uri="{FF2B5EF4-FFF2-40B4-BE49-F238E27FC236}">
                    <a16:creationId xmlns:a16="http://schemas.microsoft.com/office/drawing/2014/main" id="{CAFB32D5-E528-419B-80EE-1475633970AC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6">
                <a:extLst>
                  <a:ext uri="{FF2B5EF4-FFF2-40B4-BE49-F238E27FC236}">
                    <a16:creationId xmlns:a16="http://schemas.microsoft.com/office/drawing/2014/main" id="{A68ADD35-4FEA-404D-B2F3-23556E6E8F72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7">
                <a:extLst>
                  <a:ext uri="{FF2B5EF4-FFF2-40B4-BE49-F238E27FC236}">
                    <a16:creationId xmlns:a16="http://schemas.microsoft.com/office/drawing/2014/main" id="{89CF17CA-49E3-4B4A-836A-4FD55C67BECE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8">
                <a:extLst>
                  <a:ext uri="{FF2B5EF4-FFF2-40B4-BE49-F238E27FC236}">
                    <a16:creationId xmlns:a16="http://schemas.microsoft.com/office/drawing/2014/main" id="{AB394F2E-F3E7-4CED-84A9-35C47AB287C8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29">
                <a:extLst>
                  <a:ext uri="{FF2B5EF4-FFF2-40B4-BE49-F238E27FC236}">
                    <a16:creationId xmlns:a16="http://schemas.microsoft.com/office/drawing/2014/main" id="{FF816C2F-3999-4A9F-8395-5D68ED33A41E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30">
                <a:extLst>
                  <a:ext uri="{FF2B5EF4-FFF2-40B4-BE49-F238E27FC236}">
                    <a16:creationId xmlns:a16="http://schemas.microsoft.com/office/drawing/2014/main" id="{82AD6AC6-71D5-4BD8-9185-D3062968B57E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31">
                <a:extLst>
                  <a:ext uri="{FF2B5EF4-FFF2-40B4-BE49-F238E27FC236}">
                    <a16:creationId xmlns:a16="http://schemas.microsoft.com/office/drawing/2014/main" id="{743A50C2-65CF-4F4C-B412-6149A93ACFE5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C0E7A88-FEDF-4C4F-A6B4-F7DDE9DE926A}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227597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bg2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AE94B3EE-D5C0-4BDE-B6AA-7599F0486EA5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3">
                <a:extLst>
                  <a:ext uri="{FF2B5EF4-FFF2-40B4-BE49-F238E27FC236}">
                    <a16:creationId xmlns:a16="http://schemas.microsoft.com/office/drawing/2014/main" id="{5EF110E8-C00D-454E-8F3A-ECF2D356676F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4">
                <a:extLst>
                  <a:ext uri="{FF2B5EF4-FFF2-40B4-BE49-F238E27FC236}">
                    <a16:creationId xmlns:a16="http://schemas.microsoft.com/office/drawing/2014/main" id="{BFC5F327-6927-4F35-9AF6-C45527BB4512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id="{BF2D314D-AEDE-418D-9702-D3CDB98C30FB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id="{64FD07F8-3CA6-4209-9A9E-30609FE9A36D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7">
                <a:extLst>
                  <a:ext uri="{FF2B5EF4-FFF2-40B4-BE49-F238E27FC236}">
                    <a16:creationId xmlns:a16="http://schemas.microsoft.com/office/drawing/2014/main" id="{AB0AE24D-CD49-4B57-82E0-780F62AE4FDE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id="{66803AF8-6368-45E6-A0B7-C0C4CFFEEB51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id="{B4761E05-2792-472B-A814-9616151CF305}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40B6A261-9427-4E70-9564-048AD009BD83}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Rectangle 41">
                <a:extLst>
                  <a:ext uri="{FF2B5EF4-FFF2-40B4-BE49-F238E27FC236}">
                    <a16:creationId xmlns:a16="http://schemas.microsoft.com/office/drawing/2014/main" id="{68BFDFBE-2286-4123-9436-E1DF84AF494F}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6" name="Picture 2">
            <a:extLst>
              <a:ext uri="{FF2B5EF4-FFF2-40B4-BE49-F238E27FC236}">
                <a16:creationId xmlns:a16="http://schemas.microsoft.com/office/drawing/2014/main" id="{5B3DE270-418F-47A7-B311-C4D876041D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58" name="Round Diagonal Corner Rectangle 11">
            <a:extLst>
              <a:ext uri="{FF2B5EF4-FFF2-40B4-BE49-F238E27FC236}">
                <a16:creationId xmlns:a16="http://schemas.microsoft.com/office/drawing/2014/main" id="{A1351C6B-7343-451F-AB4A-1CE294A4E927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949" y="808057"/>
            <a:ext cx="6752461" cy="5234394"/>
          </a:xfrm>
          <a:prstGeom prst="round2DiagRect">
            <a:avLst>
              <a:gd name="adj1" fmla="val 741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4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CCBB3D8-DEA7-4190-9E6B-3CD0DCA28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63" y="636589"/>
            <a:ext cx="7108941" cy="5413354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036041" y="1093788"/>
            <a:ext cx="3281004" cy="469741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b="1" i="1" u="sng" dirty="0"/>
              <a:t>Азбуковники - </a:t>
            </a:r>
            <a:r>
              <a:rPr lang="ru-RU" sz="2800" b="1" dirty="0"/>
              <a:t>краткие словари, в которых содержались элементарные сведения по грамматике, арифметике, истории, географии</a:t>
            </a:r>
            <a:r>
              <a:rPr lang="ru-RU" sz="1800" dirty="0">
                <a:solidFill>
                  <a:srgbClr val="FFFFFF"/>
                </a:solidFill>
              </a:rPr>
              <a:t>.</a:t>
            </a:r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79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B713CF-0938-4CCE-95CC-8687DFC60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787" y="576775"/>
            <a:ext cx="4162107" cy="493775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Леонтий </a:t>
            </a:r>
            <a:r>
              <a:rPr lang="ru-RU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филиппович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магницкий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его арифметика</a:t>
            </a:r>
          </a:p>
        </p:txBody>
      </p:sp>
      <p:pic>
        <p:nvPicPr>
          <p:cNvPr id="5" name="Объект 4" descr="Изображение выглядит как текс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B4DB730-D758-4216-BDEF-241E989AB2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9" r="45299"/>
          <a:stretch/>
        </p:blipFill>
        <p:spPr>
          <a:xfrm>
            <a:off x="5556738" y="309489"/>
            <a:ext cx="5148776" cy="5992837"/>
          </a:xfrm>
        </p:spPr>
      </p:pic>
    </p:spTree>
    <p:extLst>
      <p:ext uri="{BB962C8B-B14F-4D97-AF65-F5344CB8AC3E}">
        <p14:creationId xmlns:p14="http://schemas.microsoft.com/office/powerpoint/2010/main" val="4027010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66FED5-894A-45C3-80F2-434503C9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 descr="Изображение выглядит как текст, книг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1A23710-5F7F-4345-8A05-19B115EEFC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35" y="348175"/>
            <a:ext cx="10818056" cy="6161649"/>
          </a:xfrm>
        </p:spPr>
      </p:pic>
    </p:spTree>
    <p:extLst>
      <p:ext uri="{BB962C8B-B14F-4D97-AF65-F5344CB8AC3E}">
        <p14:creationId xmlns:p14="http://schemas.microsoft.com/office/powerpoint/2010/main" val="2346118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2172076-9B8B-467C-A5BA-262274AC0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661182"/>
            <a:ext cx="9905999" cy="51300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XVI в. появились писцы-профессионалы. Они составляли послания и прошения для неграмотных заказчиков, выполняли функции нотариуса. Поскольку эти писцы работали на городских площадях, то их называли «площадными» писцами.</a:t>
            </a:r>
          </a:p>
        </p:txBody>
      </p:sp>
    </p:spTree>
    <p:extLst>
      <p:ext uri="{BB962C8B-B14F-4D97-AF65-F5344CB8AC3E}">
        <p14:creationId xmlns:p14="http://schemas.microsoft.com/office/powerpoint/2010/main" val="3803282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86</TotalTime>
  <Words>246</Words>
  <Application>Microsoft Office PowerPoint</Application>
  <PresentationFormat>Широкоэкранный</PresentationFormat>
  <Paragraphs>18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Times New Roman</vt:lpstr>
      <vt:lpstr>Trebuchet MS</vt:lpstr>
      <vt:lpstr>Tw Cen MT</vt:lpstr>
      <vt:lpstr>Контур</vt:lpstr>
      <vt:lpstr>   Культура и повседневная жизнь народов России в XVI веке</vt:lpstr>
      <vt:lpstr>Особенности развития культуры России в XVI веке</vt:lpstr>
      <vt:lpstr>Факторы, повлиявшие на особенности развития культуры России в XVI в.:</vt:lpstr>
      <vt:lpstr>Презентация PowerPoint</vt:lpstr>
      <vt:lpstr>Презентация PowerPoint</vt:lpstr>
      <vt:lpstr>Презентация PowerPoint</vt:lpstr>
      <vt:lpstr>Леонтий филиппович магницкий и его арифметика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Китай- город</vt:lpstr>
      <vt:lpstr>Белый город (Бульварное кольцо) </vt:lpstr>
      <vt:lpstr>Земляной город (Садовое кольцо). </vt:lpstr>
      <vt:lpstr>Презентация PowerPoint</vt:lpstr>
      <vt:lpstr>Презентация PowerPoint</vt:lpstr>
      <vt:lpstr>Презентация PowerPoint</vt:lpstr>
      <vt:lpstr>Крупнейшим представителем московской школы живописи конца XV — начала XVI в. был знатный князь, ставший монахом, — Дионисий.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 § подготовиться к повторительно-обобщающему уроку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 повседневная жизнь народов России в XVI веке</dc:title>
  <dc:creator>1179202</dc:creator>
  <cp:lastModifiedBy>1179202</cp:lastModifiedBy>
  <cp:revision>10</cp:revision>
  <dcterms:created xsi:type="dcterms:W3CDTF">2018-02-10T17:01:36Z</dcterms:created>
  <dcterms:modified xsi:type="dcterms:W3CDTF">2018-02-18T09:24:10Z</dcterms:modified>
</cp:coreProperties>
</file>