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20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30.png" ContentType="image/png"/>
  <Override PartName="/ppt/media/image27.png" ContentType="image/png"/>
  <Override PartName="/ppt/media/image26.png" ContentType="image/png"/>
  <Override PartName="/ppt/media/image28.png" ContentType="image/png"/>
  <Override PartName="/ppt/media/image25.png" ContentType="image/png"/>
  <Override PartName="/ppt/media/image22.png" ContentType="image/png"/>
  <Override PartName="/ppt/media/image24.png" ContentType="image/png"/>
  <Override PartName="/ppt/media/image21.png" ContentType="image/png"/>
  <Override PartName="/ppt/media/image20.png" ContentType="image/png"/>
  <Override PartName="/ppt/media/image19.png" ContentType="image/png"/>
  <Override PartName="/ppt/media/image17.png" ContentType="image/png"/>
  <Override PartName="/ppt/media/image14.png" ContentType="image/png"/>
  <Override PartName="/ppt/media/image16.png" ContentType="image/png"/>
  <Override PartName="/ppt/media/image13.png" ContentType="image/png"/>
  <Override PartName="/ppt/media/image23.png" ContentType="image/png"/>
  <Override PartName="/ppt/media/image12.png" ContentType="image/png"/>
  <Override PartName="/ppt/media/image10.png" ContentType="image/png"/>
  <Override PartName="/ppt/media/image9.png" ContentType="image/png"/>
  <Override PartName="/ppt/media/image15.png" ContentType="image/png"/>
  <Override PartName="/ppt/media/image29.png" ContentType="image/png"/>
  <Override PartName="/ppt/media/image8.png" ContentType="image/png"/>
  <Override PartName="/ppt/media/image6.png" ContentType="image/png"/>
  <Override PartName="/ppt/media/image5.png" ContentType="image/png"/>
  <Override PartName="/ppt/media/image18.png" ContentType="image/png"/>
  <Override PartName="/ppt/media/image4.png" ContentType="image/png"/>
  <Override PartName="/ppt/media/image7.png" ContentType="image/png"/>
  <Override PartName="/ppt/media/image3.png" ContentType="image/png"/>
  <Override PartName="/ppt/media/image2.png" ContentType="image/png"/>
  <Override PartName="/ppt/media/image1.png" ContentType="image/png"/>
  <Override PartName="/ppt/media/image11.png" ContentType="image/png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37720" y="4093920"/>
            <a:ext cx="800748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94100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83772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pic>
        <p:nvPicPr>
          <p:cNvPr id="45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215080" y="1904400"/>
            <a:ext cx="5252400" cy="4190760"/>
          </a:xfrm>
          <a:prstGeom prst="rect">
            <a:avLst/>
          </a:prstGeom>
          <a:ln>
            <a:noFill/>
          </a:ln>
        </p:spPr>
      </p:pic>
      <p:pic>
        <p:nvPicPr>
          <p:cNvPr id="46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215080" y="1904400"/>
            <a:ext cx="5252400" cy="41907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subTitle"/>
          </p:nvPr>
        </p:nvSpPr>
        <p:spPr>
          <a:xfrm>
            <a:off x="837720" y="1904760"/>
            <a:ext cx="8007480" cy="4191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subTitle"/>
          </p:nvPr>
        </p:nvSpPr>
        <p:spPr>
          <a:xfrm>
            <a:off x="457200" y="244440"/>
            <a:ext cx="8385120" cy="6639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83772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837720" y="1904760"/>
            <a:ext cx="8007480" cy="4191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94100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37720" y="4093920"/>
            <a:ext cx="800748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837720" y="4093920"/>
            <a:ext cx="800748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494100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83772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pic>
        <p:nvPicPr>
          <p:cNvPr id="90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215080" y="1904400"/>
            <a:ext cx="5252400" cy="4190760"/>
          </a:xfrm>
          <a:prstGeom prst="rect">
            <a:avLst/>
          </a:prstGeom>
          <a:ln>
            <a:noFill/>
          </a:ln>
        </p:spPr>
      </p:pic>
      <p:pic>
        <p:nvPicPr>
          <p:cNvPr id="91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215080" y="1904400"/>
            <a:ext cx="5252400" cy="41907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44440"/>
            <a:ext cx="8385120" cy="6639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83772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419076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941000" y="409392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197640"/>
            <a:ext cx="8385120" cy="1526040"/>
          </a:xfrm>
          <a:prstGeom prst="rect">
            <a:avLst/>
          </a:prstGeom>
        </p:spPr>
        <p:txBody>
          <a:bodyPr lIns="90000" rIns="90000" tIns="46800" bIns="46800" anchor="ctr"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83772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941000" y="1904760"/>
            <a:ext cx="390744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837720" y="4093920"/>
            <a:ext cx="8007480" cy="1998720"/>
          </a:xfrm>
          <a:prstGeom prst="rect">
            <a:avLst/>
          </a:prstGeom>
        </p:spPr>
        <p:txBody>
          <a:bodyPr lIns="90000" rIns="90000" tIns="46800" bIns="4680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838080" y="4618080"/>
            <a:ext cx="8305920" cy="2239920"/>
          </a:xfrm>
          <a:prstGeom prst="rect">
            <a:avLst/>
          </a:prstGeom>
          <a:solidFill>
            <a:srgbClr val="006600"/>
          </a:solidFill>
          <a:ln>
            <a:noFill/>
          </a:ln>
        </p:spPr>
      </p:sp>
      <p:sp>
        <p:nvSpPr>
          <p:cNvPr id="1" name="CustomShape 2"/>
          <p:cNvSpPr/>
          <p:nvPr/>
        </p:nvSpPr>
        <p:spPr>
          <a:xfrm>
            <a:off x="333360" y="1828800"/>
            <a:ext cx="8810640" cy="5029200"/>
          </a:xfrm>
          <a:prstGeom prst="rect">
            <a:avLst/>
          </a:prstGeom>
          <a:solidFill>
            <a:srgbClr val="006600"/>
          </a:solidFill>
          <a:ln>
            <a:noFill/>
          </a:ln>
        </p:spPr>
      </p:sp>
      <p:sp>
        <p:nvSpPr>
          <p:cNvPr id="2" name="CustomShape 3"/>
          <p:cNvSpPr/>
          <p:nvPr/>
        </p:nvSpPr>
        <p:spPr>
          <a:xfrm>
            <a:off x="838080" y="4654440"/>
            <a:ext cx="8305920" cy="2203560"/>
          </a:xfrm>
          <a:prstGeom prst="rect">
            <a:avLst/>
          </a:prstGeom>
          <a:noFill/>
          <a:ln>
            <a:noFill/>
          </a:ln>
        </p:spPr>
      </p:sp>
      <p:sp>
        <p:nvSpPr>
          <p:cNvPr id="3" name="CustomShape 4"/>
          <p:cNvSpPr/>
          <p:nvPr/>
        </p:nvSpPr>
        <p:spPr>
          <a:xfrm>
            <a:off x="838080" y="1828800"/>
            <a:ext cx="7313760" cy="46080"/>
          </a:xfrm>
          <a:prstGeom prst="rect">
            <a:avLst/>
          </a:prstGeom>
          <a:gradFill>
            <a:gsLst>
              <a:gs pos="0">
                <a:srgbClr val="006600"/>
              </a:gs>
              <a:gs pos="100000">
                <a:srgbClr val="005400"/>
              </a:gs>
            </a:gsLst>
            <a:lin ang="0"/>
          </a:gradFill>
          <a:ln>
            <a:noFill/>
          </a:ln>
        </p:spPr>
      </p:sp>
      <p:sp>
        <p:nvSpPr>
          <p:cNvPr id="4" name="CustomShape 5"/>
          <p:cNvSpPr/>
          <p:nvPr/>
        </p:nvSpPr>
        <p:spPr>
          <a:xfrm>
            <a:off x="838080" y="1828800"/>
            <a:ext cx="46080" cy="2833560"/>
          </a:xfrm>
          <a:prstGeom prst="rect">
            <a:avLst/>
          </a:prstGeom>
          <a:gradFill>
            <a:gsLst>
              <a:gs pos="0">
                <a:srgbClr val="1f791f"/>
              </a:gs>
              <a:gs pos="100000">
                <a:srgbClr val="006600"/>
              </a:gs>
            </a:gsLst>
            <a:lin ang="5400000"/>
          </a:gradFill>
          <a:ln>
            <a:noFill/>
          </a:ln>
        </p:spPr>
      </p:sp>
      <p:sp>
        <p:nvSpPr>
          <p:cNvPr id="5" name="CustomShape 6"/>
          <p:cNvSpPr/>
          <p:nvPr/>
        </p:nvSpPr>
        <p:spPr>
          <a:xfrm>
            <a:off x="836640" y="4610160"/>
            <a:ext cx="46080" cy="2247840"/>
          </a:xfrm>
          <a:prstGeom prst="rect">
            <a:avLst/>
          </a:prstGeom>
          <a:gradFill>
            <a:gsLst>
              <a:gs pos="0">
                <a:srgbClr val="1f791f"/>
              </a:gs>
              <a:gs pos="100000">
                <a:srgbClr val="006600"/>
              </a:gs>
            </a:gsLst>
            <a:lin ang="5400000"/>
          </a:gradFill>
          <a:ln>
            <a:noFill/>
          </a:ln>
        </p:spPr>
      </p:sp>
      <p:sp>
        <p:nvSpPr>
          <p:cNvPr id="6" name="CustomShape 7"/>
          <p:cNvSpPr/>
          <p:nvPr/>
        </p:nvSpPr>
        <p:spPr>
          <a:xfrm>
            <a:off x="318960" y="4610160"/>
            <a:ext cx="4570560" cy="46080"/>
          </a:xfrm>
          <a:prstGeom prst="rect">
            <a:avLst/>
          </a:prstGeom>
          <a:gradFill>
            <a:gsLst>
              <a:gs pos="0">
                <a:srgbClr val="006600"/>
              </a:gs>
              <a:gs pos="100000">
                <a:srgbClr val="005400"/>
              </a:gs>
            </a:gsLst>
            <a:lin ang="0"/>
          </a:gradFill>
          <a:ln>
            <a:noFill/>
          </a:ln>
        </p:spPr>
      </p:sp>
      <p:sp>
        <p:nvSpPr>
          <p:cNvPr id="7" name="CustomShape 8"/>
          <p:cNvSpPr/>
          <p:nvPr/>
        </p:nvSpPr>
        <p:spPr>
          <a:xfrm>
            <a:off x="318960" y="4610160"/>
            <a:ext cx="47880" cy="2247840"/>
          </a:xfrm>
          <a:prstGeom prst="rect">
            <a:avLst/>
          </a:prstGeom>
          <a:gradFill>
            <a:gsLst>
              <a:gs pos="0">
                <a:srgbClr val="1f791f"/>
              </a:gs>
              <a:gs pos="100000">
                <a:srgbClr val="006600"/>
              </a:gs>
            </a:gsLst>
            <a:lin ang="5400000"/>
          </a:gradFill>
          <a:ln>
            <a:noFill/>
          </a:ln>
        </p:spPr>
      </p:sp>
      <p:sp>
        <p:nvSpPr>
          <p:cNvPr id="8" name="PlaceHolder 9"/>
          <p:cNvSpPr>
            <a:spLocks noGrp="1"/>
          </p:cNvSpPr>
          <p:nvPr>
            <p:ph type="dt"/>
          </p:nvPr>
        </p:nvSpPr>
        <p:spPr>
          <a:xfrm>
            <a:off x="837720" y="6244920"/>
            <a:ext cx="1901880" cy="476280"/>
          </a:xfrm>
          <a:prstGeom prst="rect">
            <a:avLst/>
          </a:prstGeom>
        </p:spPr>
        <p:txBody>
          <a:bodyPr lIns="90000" rIns="90000" tIns="46800" bIns="46800"/>
          <a:p>
            <a:pPr/>
            <a:endParaRPr/>
          </a:p>
        </p:txBody>
      </p:sp>
      <p:sp>
        <p:nvSpPr>
          <p:cNvPr id="9" name="PlaceHolder 10"/>
          <p:cNvSpPr>
            <a:spLocks noGrp="1"/>
          </p:cNvSpPr>
          <p:nvPr>
            <p:ph type="ftr"/>
          </p:nvPr>
        </p:nvSpPr>
        <p:spPr>
          <a:xfrm>
            <a:off x="3428640" y="6244920"/>
            <a:ext cx="2895480" cy="476280"/>
          </a:xfrm>
          <a:prstGeom prst="rect">
            <a:avLst/>
          </a:prstGeom>
        </p:spPr>
        <p:txBody>
          <a:bodyPr lIns="90000" rIns="90000" tIns="46800" bIns="46800"/>
          <a:p>
            <a:pPr/>
            <a:endParaRPr/>
          </a:p>
        </p:txBody>
      </p:sp>
      <p:sp>
        <p:nvSpPr>
          <p:cNvPr id="10" name="PlaceHolder 11"/>
          <p:cNvSpPr>
            <a:spLocks noGrp="1"/>
          </p:cNvSpPr>
          <p:nvPr>
            <p:ph type="sldNum"/>
          </p:nvPr>
        </p:nvSpPr>
        <p:spPr>
          <a:xfrm>
            <a:off x="6936840" y="6244920"/>
            <a:ext cx="1901880" cy="476280"/>
          </a:xfrm>
          <a:prstGeom prst="rect">
            <a:avLst/>
          </a:prstGeom>
        </p:spPr>
        <p:txBody>
          <a:bodyPr lIns="90000" rIns="90000" tIns="46800" bIns="46800"/>
          <a:p>
            <a:pPr/>
            <a:fld id="{D86A0529-B0C3-4BC5-ADB8-72B4A99A9971}" type="slidenum">
              <a:rPr lang="ru-RU">
                <a:latin typeface="Arial"/>
              </a:rPr>
              <a:t>&lt;number&gt;</a:t>
            </a:fld>
            <a:endParaRPr/>
          </a:p>
        </p:txBody>
      </p:sp>
      <p:sp>
        <p:nvSpPr>
          <p:cNvPr id="11" name="PlaceHolder 12"/>
          <p:cNvSpPr>
            <a:spLocks noGrp="1"/>
          </p:cNvSpPr>
          <p:nvPr>
            <p:ph type="title"/>
          </p:nvPr>
        </p:nvSpPr>
        <p:spPr>
          <a:xfrm>
            <a:off x="457200" y="244440"/>
            <a:ext cx="8385120" cy="1432080"/>
          </a:xfrm>
          <a:prstGeom prst="rect">
            <a:avLst/>
          </a:prstGeom>
        </p:spPr>
        <p:txBody>
          <a:bodyPr lIns="90000" rIns="90000" tIns="46800" bIns="46800" anchor="ctr"/>
          <a:p>
            <a:r>
              <a:rPr b="1" lang="en-US" sz="4400">
                <a:latin typeface="Arial Black"/>
              </a:rPr>
              <a:t>Click to edit the title text format</a:t>
            </a:r>
            <a:endParaRPr/>
          </a:p>
        </p:txBody>
      </p:sp>
      <p:sp>
        <p:nvSpPr>
          <p:cNvPr id="12" name="PlaceHolder 13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pPr>
              <a:buFont typeface="Wingdings" charset="2"/>
              <a:buChar char="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Wingdings" charset="2"/>
              <a:buChar char="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Font typeface="Wingdings" charset="2"/>
              <a:buChar char="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Font typeface="Wingdings" charset="2"/>
              <a:buChar char="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Font typeface="Wingdings" charset="2"/>
              <a:buChar char="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Font typeface="Wingdings" charset="2"/>
              <a:buChar char="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Font typeface="Wingdings" charset="2"/>
              <a:buChar char="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333360" y="1752480"/>
            <a:ext cx="8810640" cy="5105520"/>
          </a:xfrm>
          <a:prstGeom prst="rect">
            <a:avLst/>
          </a:prstGeom>
          <a:solidFill>
            <a:srgbClr val="006600"/>
          </a:solidFill>
          <a:ln>
            <a:noFill/>
          </a:ln>
        </p:spPr>
      </p:sp>
      <p:sp>
        <p:nvSpPr>
          <p:cNvPr id="48" name="CustomShape 2"/>
          <p:cNvSpPr/>
          <p:nvPr/>
        </p:nvSpPr>
        <p:spPr>
          <a:xfrm>
            <a:off x="838080" y="3809880"/>
            <a:ext cx="8305920" cy="3048120"/>
          </a:xfrm>
          <a:prstGeom prst="rect">
            <a:avLst/>
          </a:prstGeom>
          <a:solidFill>
            <a:srgbClr val="006600"/>
          </a:solidFill>
          <a:ln>
            <a:noFill/>
          </a:ln>
        </p:spPr>
      </p:sp>
      <p:sp>
        <p:nvSpPr>
          <p:cNvPr id="49" name="CustomShape 3"/>
          <p:cNvSpPr/>
          <p:nvPr/>
        </p:nvSpPr>
        <p:spPr>
          <a:xfrm>
            <a:off x="318960" y="3773520"/>
            <a:ext cx="5484960" cy="46080"/>
          </a:xfrm>
          <a:prstGeom prst="rect">
            <a:avLst/>
          </a:prstGeom>
          <a:gradFill>
            <a:gsLst>
              <a:gs pos="0">
                <a:srgbClr val="006600"/>
              </a:gs>
              <a:gs pos="100000">
                <a:srgbClr val="005400"/>
              </a:gs>
            </a:gsLst>
            <a:lin ang="0"/>
          </a:gradFill>
          <a:ln>
            <a:noFill/>
          </a:ln>
        </p:spPr>
      </p:sp>
      <p:sp>
        <p:nvSpPr>
          <p:cNvPr id="50" name="CustomShape 4"/>
          <p:cNvSpPr/>
          <p:nvPr/>
        </p:nvSpPr>
        <p:spPr>
          <a:xfrm>
            <a:off x="838080" y="1752480"/>
            <a:ext cx="7769520" cy="46080"/>
          </a:xfrm>
          <a:prstGeom prst="rect">
            <a:avLst/>
          </a:prstGeom>
          <a:gradFill>
            <a:gsLst>
              <a:gs pos="0">
                <a:srgbClr val="006600"/>
              </a:gs>
              <a:gs pos="100000">
                <a:srgbClr val="005400"/>
              </a:gs>
            </a:gsLst>
            <a:lin ang="0"/>
          </a:gradFill>
          <a:ln>
            <a:noFill/>
          </a:ln>
        </p:spPr>
      </p:sp>
      <p:sp>
        <p:nvSpPr>
          <p:cNvPr id="51" name="CustomShape 5"/>
          <p:cNvSpPr/>
          <p:nvPr/>
        </p:nvSpPr>
        <p:spPr>
          <a:xfrm>
            <a:off x="318960" y="3773520"/>
            <a:ext cx="47880" cy="3108240"/>
          </a:xfrm>
          <a:prstGeom prst="rect">
            <a:avLst/>
          </a:prstGeom>
          <a:gradFill>
            <a:gsLst>
              <a:gs pos="0">
                <a:srgbClr val="1f791f"/>
              </a:gs>
              <a:gs pos="100000">
                <a:srgbClr val="006600"/>
              </a:gs>
            </a:gsLst>
            <a:lin ang="5400000"/>
          </a:gradFill>
          <a:ln>
            <a:noFill/>
          </a:ln>
        </p:spPr>
      </p:sp>
      <p:sp>
        <p:nvSpPr>
          <p:cNvPr id="52" name="CustomShape 6"/>
          <p:cNvSpPr/>
          <p:nvPr/>
        </p:nvSpPr>
        <p:spPr>
          <a:xfrm>
            <a:off x="838080" y="1752480"/>
            <a:ext cx="46080" cy="5119920"/>
          </a:xfrm>
          <a:prstGeom prst="rect">
            <a:avLst/>
          </a:prstGeom>
          <a:gradFill>
            <a:gsLst>
              <a:gs pos="0">
                <a:srgbClr val="1f791f"/>
              </a:gs>
              <a:gs pos="100000">
                <a:srgbClr val="006600"/>
              </a:gs>
            </a:gsLst>
            <a:lin ang="5400000"/>
          </a:gradFill>
          <a:ln>
            <a:noFill/>
          </a:ln>
        </p:spPr>
      </p:sp>
      <p:sp>
        <p:nvSpPr>
          <p:cNvPr id="53" name="PlaceHolder 7"/>
          <p:cNvSpPr>
            <a:spLocks noGrp="1"/>
          </p:cNvSpPr>
          <p:nvPr>
            <p:ph type="title"/>
          </p:nvPr>
        </p:nvSpPr>
        <p:spPr>
          <a:xfrm>
            <a:off x="457200" y="244440"/>
            <a:ext cx="8385120" cy="1432080"/>
          </a:xfrm>
          <a:prstGeom prst="rect">
            <a:avLst/>
          </a:prstGeom>
        </p:spPr>
        <p:txBody>
          <a:bodyPr lIns="90000" rIns="90000" tIns="46800" bIns="46800" anchor="ctr"/>
          <a:p>
            <a:r>
              <a:rPr b="1" lang="en-US" sz="4400">
                <a:latin typeface="Arial Black"/>
              </a:rPr>
              <a:t>Click to edit the title text format</a:t>
            </a:r>
            <a:endParaRPr/>
          </a:p>
        </p:txBody>
      </p:sp>
      <p:sp>
        <p:nvSpPr>
          <p:cNvPr id="54" name="PlaceHolder 8"/>
          <p:cNvSpPr>
            <a:spLocks noGrp="1"/>
          </p:cNvSpPr>
          <p:nvPr>
            <p:ph type="body"/>
          </p:nvPr>
        </p:nvSpPr>
        <p:spPr>
          <a:xfrm>
            <a:off x="837720" y="1904760"/>
            <a:ext cx="8007480" cy="4190760"/>
          </a:xfrm>
          <a:prstGeom prst="rect">
            <a:avLst/>
          </a:prstGeom>
        </p:spPr>
        <p:txBody>
          <a:bodyPr lIns="90000" rIns="90000" tIns="46800" bIns="46800"/>
          <a:p>
            <a:pPr>
              <a:buFont typeface="Wingdings" charset="2"/>
              <a:buChar char="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Font typeface="Wingdings" charset="2"/>
              <a:buChar char="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Font typeface="Wingdings" charset="2"/>
              <a:buChar char="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Font typeface="Wingdings" charset="2"/>
              <a:buChar char="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Font typeface="Wingdings" charset="2"/>
              <a:buChar char="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Font typeface="Wingdings" charset="2"/>
              <a:buChar char="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Font typeface="Wingdings" charset="2"/>
              <a:buChar char="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55" name="PlaceHolder 9"/>
          <p:cNvSpPr>
            <a:spLocks noGrp="1"/>
          </p:cNvSpPr>
          <p:nvPr>
            <p:ph type="dt"/>
          </p:nvPr>
        </p:nvSpPr>
        <p:spPr>
          <a:xfrm>
            <a:off x="990360" y="6244920"/>
            <a:ext cx="1901880" cy="476280"/>
          </a:xfrm>
          <a:prstGeom prst="rect">
            <a:avLst/>
          </a:prstGeom>
        </p:spPr>
        <p:txBody>
          <a:bodyPr lIns="90000" rIns="90000" tIns="46800" bIns="46800"/>
          <a:p>
            <a:pPr>
              <a:buSzPct val="45000"/>
              <a:buFont typeface="StarSymbol"/>
              <a:buChar char=""/>
            </a:pPr>
            <a:endParaRPr/>
          </a:p>
        </p:txBody>
      </p:sp>
      <p:sp>
        <p:nvSpPr>
          <p:cNvPr id="56" name="PlaceHolder 10"/>
          <p:cNvSpPr>
            <a:spLocks noGrp="1"/>
          </p:cNvSpPr>
          <p:nvPr>
            <p:ph type="ftr"/>
          </p:nvPr>
        </p:nvSpPr>
        <p:spPr>
          <a:xfrm>
            <a:off x="3468600" y="6244920"/>
            <a:ext cx="2895840" cy="476280"/>
          </a:xfrm>
          <a:prstGeom prst="rect">
            <a:avLst/>
          </a:prstGeom>
        </p:spPr>
        <p:txBody>
          <a:bodyPr lIns="90000" rIns="90000" tIns="46800" bIns="46800"/>
          <a:p>
            <a:pPr algn="ctr">
              <a:buSzPct val="45000"/>
              <a:buFont typeface="StarSymbol"/>
              <a:buChar char=""/>
            </a:pPr>
            <a:endParaRPr/>
          </a:p>
        </p:txBody>
      </p:sp>
      <p:sp>
        <p:nvSpPr>
          <p:cNvPr id="57" name="PlaceHolder 11"/>
          <p:cNvSpPr>
            <a:spLocks noGrp="1"/>
          </p:cNvSpPr>
          <p:nvPr>
            <p:ph type="sldNum"/>
          </p:nvPr>
        </p:nvSpPr>
        <p:spPr>
          <a:xfrm>
            <a:off x="6936840" y="6244920"/>
            <a:ext cx="1901880" cy="476280"/>
          </a:xfrm>
          <a:prstGeom prst="rect">
            <a:avLst/>
          </a:prstGeom>
        </p:spPr>
        <p:txBody>
          <a:bodyPr lIns="90000" rIns="90000" tIns="46800" bIns="46800"/>
          <a:p>
            <a:pPr algn="r">
              <a:buSzPct val="45000"/>
              <a:buFont typeface="StarSymbol"/>
              <a:buChar char=""/>
            </a:pPr>
            <a:fld id="{AD0A68B7-AFCD-4569-A31D-88B0E54EEB8C}" type="slidenum">
              <a:rPr lang="ru-RU" sz="1400">
                <a:solidFill>
                  <a:srgbClr val="ffffff"/>
                </a:solidFill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2362320" y="2205000"/>
            <a:ext cx="6781680" cy="1752480"/>
          </a:xfrm>
          <a:prstGeom prst="rect">
            <a:avLst/>
          </a:prstGeom>
        </p:spPr>
        <p:txBody>
          <a:bodyPr/>
          <a:p>
            <a:pPr>
              <a:buFont typeface="Wingdings" charset="2"/>
              <a:buChar char=""/>
            </a:pPr>
            <a:r>
              <a:rPr lang="ru-RU" sz="4000">
                <a:latin typeface="Arial"/>
              </a:rPr>
              <a:t>Героическая оборона Севастополя.</a:t>
            </a:r>
            <a:endParaRPr/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39280" y="188640"/>
            <a:ext cx="8007480" cy="4190760"/>
          </a:xfrm>
          <a:prstGeom prst="rect">
            <a:avLst/>
          </a:prstGeom>
        </p:spPr>
        <p:txBody>
          <a:bodyPr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200">
                <a:latin typeface="Arial"/>
              </a:rPr>
              <a:t>19 декабря командир Севастопольской военно-морской базы контр-адмирал Жуков (врио командующего СОР) послал донесение верховному главнокомандующему Сталину: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«Противник, сосредоточив крупные силы, … в течение трёх дней ведёт ожесточённые атаки с целью овладеть Севастополем.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…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Потери за два дня боя достигают 3000 ранеными, много потерь в начсоставе.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Большие потери материальной части, орудий, пулемётов, миномётов.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Большинство тяжёлых батарей береговой обороны подавлено.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Войска почти по всему фронту отошли на второй рубеж.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Резервы, пополнение израсходованы. Снарядов наиболее нужных калибров – 107-миллиметровых корпусных, 122-мм гаубичных, 82-мм мин нет.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Остальной боезапас на исходе.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На 20 декабря с целью усиления частей, действующих на фронте, вводятся в бои личный состав кораблей, береговых батарей, зенитной артиллерии, аэродромной службы и т.д.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[В случае] продолжения атак противника в том же темпе гарнизон Севастополя продержится не более трёх дней.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Крайне необходима поддержка одной сд, авиации, пополнение маршевыми ротами, срочная доставка боеприпасов нужных калибров.»</a:t>
            </a:r>
            <a:r>
              <a:rPr i="1" lang="ru-RU" sz="1200">
                <a:latin typeface="Arial"/>
              </a:rPr>
              <a:t>
</a:t>
            </a:r>
            <a:r>
              <a:rPr i="1"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Однако вопреки прогнозу адмирала Жукова, Севастопольский оборонительный район продержался более трёх дней. 21 декабря в Севастополь прибыла бригада морской пехоты и доставлены боеприпасы для артиллерии. 23 декабря прибыла стрелковая дивизия и отдельный танковый батальон (танки Т-26).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Немецкие войска за две недели боёв продвинулись в северном секторе на 8-10 км (там был прорван не только главный рубеж обороны, но также и тыловой рубеж), на остальных участках немцы продвинулись на 1-3 км. 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Из-за больших потерь немецкое наступление было прекращено 31 декабря 1941. Кроме того, 26 декабря советские войска высадились в восточной части Крыма, и фон Манштейн был вынужден отправить туда две из шести немецких дивизий, осаждавших Севастополь. </a:t>
            </a:r>
            <a:endParaRPr/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1023840" y="208116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23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24000" y="189000"/>
            <a:ext cx="5545080" cy="3514680"/>
          </a:xfrm>
          <a:prstGeom prst="rect">
            <a:avLst/>
          </a:prstGeom>
          <a:ln>
            <a:noFill/>
          </a:ln>
        </p:spPr>
      </p:pic>
      <p:sp>
        <p:nvSpPr>
          <p:cNvPr id="124" name="CustomShape 2"/>
          <p:cNvSpPr/>
          <p:nvPr/>
        </p:nvSpPr>
        <p:spPr>
          <a:xfrm>
            <a:off x="4264200" y="5608800"/>
            <a:ext cx="183960" cy="366480"/>
          </a:xfrm>
          <a:prstGeom prst="rect">
            <a:avLst/>
          </a:prstGeom>
          <a:noFill/>
          <a:ln>
            <a:noFill/>
          </a:ln>
        </p:spPr>
      </p:sp>
      <p:pic>
        <p:nvPicPr>
          <p:cNvPr id="125" name="Picture 7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4067280" y="3213000"/>
            <a:ext cx="4876560" cy="3276720"/>
          </a:xfrm>
          <a:prstGeom prst="rect">
            <a:avLst/>
          </a:prstGeom>
          <a:ln>
            <a:noFill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68360" y="4076640"/>
            <a:ext cx="4813200" cy="2519280"/>
          </a:xfrm>
          <a:prstGeom prst="rect">
            <a:avLst/>
          </a:prstGeom>
          <a:ln>
            <a:noFill/>
          </a:ln>
        </p:spPr>
      </p:pic>
      <p:sp>
        <p:nvSpPr>
          <p:cNvPr id="127" name="CustomShape 1"/>
          <p:cNvSpPr/>
          <p:nvPr/>
        </p:nvSpPr>
        <p:spPr>
          <a:xfrm>
            <a:off x="201240" y="235080"/>
            <a:ext cx="9041400" cy="396504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 algn="ctr"/>
            <a:r>
              <a:rPr b="1" lang="ru-RU" sz="2000">
                <a:latin typeface="Arial"/>
              </a:rPr>
              <a:t>Январь-май 1942</a:t>
            </a:r>
            <a:endParaRPr/>
          </a:p>
          <a:p>
            <a:pPr algn="ctr"/>
            <a:r>
              <a:rPr lang="ru-RU">
                <a:latin typeface="Arial"/>
              </a:rPr>
              <a:t>
</a:t>
            </a:r>
            <a:r>
              <a:rPr lang="ru-RU">
                <a:latin typeface="Arial"/>
              </a:rPr>
              <a:t>В первых числах января 1942 фон Манштейн отправил на восток Крыма ещё одну </a:t>
            </a:r>
            <a:endParaRPr/>
          </a:p>
          <a:p>
            <a:pPr algn="ctr"/>
            <a:r>
              <a:rPr lang="ru-RU">
                <a:latin typeface="Arial"/>
              </a:rPr>
              <a:t>немецкую пехотную дивизию, оставив в осаде Севастополя лишь три немецкие </a:t>
            </a:r>
            <a:endParaRPr/>
          </a:p>
          <a:p>
            <a:pPr algn="ctr"/>
            <a:r>
              <a:rPr lang="ru-RU">
                <a:latin typeface="Arial"/>
              </a:rPr>
              <a:t>пехотные дивизии. В то же время в Севастополь прибыла ещё одна советская </a:t>
            </a:r>
            <a:endParaRPr/>
          </a:p>
          <a:p>
            <a:pPr algn="ctr"/>
            <a:r>
              <a:rPr lang="ru-RU">
                <a:latin typeface="Arial"/>
              </a:rPr>
              <a:t>стрелковая дивизия.</a:t>
            </a:r>
            <a:r>
              <a:rPr lang="ru-RU">
                <a:latin typeface="Arial"/>
              </a:rPr>
              <a:t>
</a:t>
            </a:r>
            <a:r>
              <a:rPr lang="ru-RU">
                <a:latin typeface="Arial"/>
              </a:rPr>
              <a:t>
</a:t>
            </a:r>
            <a:r>
              <a:rPr lang="ru-RU">
                <a:latin typeface="Arial"/>
              </a:rPr>
              <a:t>В январе-феврале 1942 советские и немецкие войска в районе Севастополя вели </a:t>
            </a:r>
            <a:endParaRPr/>
          </a:p>
          <a:p>
            <a:pPr algn="ctr"/>
            <a:r>
              <a:rPr lang="ru-RU">
                <a:latin typeface="Arial"/>
              </a:rPr>
              <a:t>бои местного значения.</a:t>
            </a:r>
            <a:r>
              <a:rPr lang="ru-RU">
                <a:latin typeface="Arial"/>
              </a:rPr>
              <a:t>
</a:t>
            </a:r>
            <a:r>
              <a:rPr lang="ru-RU">
                <a:latin typeface="Arial"/>
              </a:rPr>
              <a:t>
</a:t>
            </a:r>
            <a:r>
              <a:rPr lang="ru-RU">
                <a:latin typeface="Arial"/>
              </a:rPr>
              <a:t>27 февраля 1942 по приказу Ставки ВГК войска СОР перешли в наступление в </a:t>
            </a:r>
            <a:endParaRPr/>
          </a:p>
          <a:p>
            <a:pPr algn="ctr"/>
            <a:r>
              <a:rPr lang="ru-RU">
                <a:latin typeface="Arial"/>
              </a:rPr>
              <a:t>северном секторе, чтобы поддержать действия советских войск на востоке Крыма.</a:t>
            </a:r>
            <a:endParaRPr/>
          </a:p>
          <a:p>
            <a:pPr algn="ctr"/>
            <a:r>
              <a:rPr lang="ru-RU">
                <a:latin typeface="Arial"/>
              </a:rPr>
              <a:t> </a:t>
            </a:r>
            <a:r>
              <a:rPr lang="ru-RU">
                <a:latin typeface="Arial"/>
              </a:rPr>
              <a:t>Активные боевые действия продолжались 5 дней, до 3 марта.</a:t>
            </a:r>
            <a:r>
              <a:rPr lang="ru-RU">
                <a:latin typeface="Arial"/>
              </a:rPr>
              <a:t>
</a:t>
            </a:r>
            <a:endParaRPr/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140440" y="115920"/>
            <a:ext cx="8007120" cy="4191120"/>
          </a:xfrm>
          <a:prstGeom prst="rect">
            <a:avLst/>
          </a:prstGeom>
        </p:spPr>
        <p:txBody>
          <a:bodyPr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В конце июня 1942 положение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защитников Севастополя стало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критическим — город было не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удержать. 26 июня сквозь немецкую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морскую блокаду в Севастополь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прорвался последний из крупных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надводных кораблей — лидер эсминцев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 </a:t>
            </a:r>
            <a:r>
              <a:rPr b="1" i="1" lang="ru-RU" sz="1400">
                <a:latin typeface="Arial"/>
              </a:rPr>
              <a:t>«Ташкент». Корабль принял на борт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свыше 2100 человек и 86 уцелевших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фрагментов панорамы Рубо «Оборона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Севастополя 1854—1855 гг.» и ночью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27 июня 1942 года покинул Севастополь.</a:t>
            </a:r>
            <a:r>
              <a:rPr b="1" i="1" lang="ru-RU" sz="1400">
                <a:latin typeface="Arial"/>
              </a:rPr>
              <a:t>
</a:t>
            </a:r>
            <a:r>
              <a:rPr b="1" i="1" lang="ru-RU" sz="1400">
                <a:latin typeface="Arial"/>
              </a:rPr>
              <a:t>
</a:t>
            </a:r>
            <a:r>
              <a:rPr b="1" i="1" lang="ru-RU" sz="1400">
                <a:latin typeface="Arial"/>
              </a:rPr>
              <a:t>Начиная с 5 часов утра до 9 часов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27 июня 1942 года лидер отражал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 </a:t>
            </a:r>
            <a:r>
              <a:rPr b="1" i="1" lang="ru-RU" sz="1400">
                <a:latin typeface="Arial"/>
              </a:rPr>
              <a:t>групповой налет 86 вражеских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бомбардировщиков. Фашистские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endParaRPr/>
          </a:p>
        </p:txBody>
      </p:sp>
      <p:sp>
        <p:nvSpPr>
          <p:cNvPr id="129" name="CustomShape 2"/>
          <p:cNvSpPr/>
          <p:nvPr/>
        </p:nvSpPr>
        <p:spPr>
          <a:xfrm>
            <a:off x="303120" y="49680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30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89000"/>
            <a:ext cx="5400720" cy="3487680"/>
          </a:xfrm>
          <a:prstGeom prst="rect">
            <a:avLst/>
          </a:prstGeom>
          <a:ln>
            <a:noFill/>
          </a:ln>
        </p:spPr>
      </p:pic>
      <p:sp>
        <p:nvSpPr>
          <p:cNvPr id="131" name="CustomShape 3"/>
          <p:cNvSpPr/>
          <p:nvPr/>
        </p:nvSpPr>
        <p:spPr>
          <a:xfrm>
            <a:off x="0" y="4797360"/>
            <a:ext cx="9320040" cy="227412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В 20.15 27 июня 1942 года повреждённый «Ташкент» под буксиром прибыл ко входу в гавань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i="1" lang="ru-RU" sz="1400">
                <a:latin typeface="Arial"/>
              </a:rPr>
              <a:t>Новороссийска.</a:t>
            </a:r>
            <a:r>
              <a:rPr b="1" i="1" lang="ru-RU" sz="1400">
                <a:latin typeface="Arial"/>
              </a:rPr>
              <a:t>
</a:t>
            </a:r>
            <a:r>
              <a:rPr b="1" i="1"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В январе-мае 1942 в Севастополь прибыло почти 12 тысяч маршевого пополнения, а также бригада морской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400">
                <a:latin typeface="Arial"/>
              </a:rPr>
              <a:t>пехоты.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31 мая 1942 года в составе сухопутных сил СОР было 7 стрелковых дивизий, 4 бригады морской пехоты,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400">
                <a:latin typeface="Arial"/>
              </a:rPr>
              <a:t> </a:t>
            </a:r>
            <a:r>
              <a:rPr lang="ru-RU" sz="1400">
                <a:latin typeface="Arial"/>
              </a:rPr>
              <a:t>2 отдельных полка морской пехоты, 2 танковых батальона (38 танков). Всего в боевых частях, с учётом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400">
                <a:latin typeface="Arial"/>
              </a:rPr>
              <a:t>артиллерии (полевой, береговой, зенитной – 606 орудий) и авиации (109 самолётов) – 82 тысячи человек. </a:t>
            </a:r>
            <a:endParaRPr/>
          </a:p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400">
                <a:latin typeface="Arial"/>
              </a:rPr>
              <a:t>С учётом тыловых частей – 106 тысяч. </a:t>
            </a:r>
            <a:endParaRPr/>
          </a:p>
          <a:p>
            <a:pPr/>
            <a:endParaRPr/>
          </a:p>
        </p:txBody>
      </p:sp>
      <p:sp>
        <p:nvSpPr>
          <p:cNvPr id="132" name="CustomShape 4"/>
          <p:cNvSpPr/>
          <p:nvPr/>
        </p:nvSpPr>
        <p:spPr>
          <a:xfrm>
            <a:off x="0" y="3840120"/>
            <a:ext cx="9199800" cy="115956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b="1" i="1" lang="ru-RU" sz="1400">
                <a:latin typeface="Arial"/>
              </a:rPr>
              <a:t>самолеты сбросили на корабль 336 бомб. Благодаря умелому маневрированию удалось избежать </a:t>
            </a:r>
            <a:endParaRPr/>
          </a:p>
          <a:p>
            <a:pPr/>
            <a:r>
              <a:rPr b="1" i="1" lang="ru-RU" sz="1400">
                <a:latin typeface="Arial"/>
              </a:rPr>
              <a:t>прямых попаданий (только одна 250 кг бомба нанесла скользящий удар в районе левого якоря, но </a:t>
            </a:r>
            <a:endParaRPr/>
          </a:p>
          <a:p>
            <a:pPr/>
            <a:r>
              <a:rPr b="1" i="1" lang="ru-RU" sz="1400">
                <a:latin typeface="Arial"/>
              </a:rPr>
              <a:t>не взорвалась и утонула), но от близких разрывов корабль получил множество повреждений, </a:t>
            </a:r>
            <a:endParaRPr/>
          </a:p>
          <a:p>
            <a:pPr/>
            <a:r>
              <a:rPr b="1" i="1" lang="ru-RU" sz="1400">
                <a:latin typeface="Arial"/>
              </a:rPr>
              <a:t>часть эвакуируемых погибла.</a:t>
            </a:r>
            <a:r>
              <a:rPr b="1" i="1" lang="ru-RU" sz="1400">
                <a:latin typeface="Arial"/>
              </a:rPr>
              <a:t>
</a:t>
            </a:r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457200" y="244440"/>
            <a:ext cx="8385120" cy="1432080"/>
          </a:xfrm>
          <a:prstGeom prst="rect">
            <a:avLst/>
          </a:prstGeom>
        </p:spPr>
        <p:txBody>
          <a:bodyPr anchor="ctr"/>
          <a:p>
            <a:pPr algn="ctr"/>
            <a:r>
              <a:rPr b="1" lang="ru-RU" sz="4000">
                <a:latin typeface="Arial Black"/>
              </a:rPr>
              <a:t>Третье наступление немцев на Севастополь</a:t>
            </a:r>
            <a:r>
              <a:rPr b="1" lang="ru-RU" sz="4000">
                <a:latin typeface="Arial Black"/>
              </a:rPr>
              <a:t>
</a:t>
            </a:r>
            <a:endParaRPr/>
          </a:p>
        </p:txBody>
      </p:sp>
      <p:sp>
        <p:nvSpPr>
          <p:cNvPr id="134" name="TextShape 2"/>
          <p:cNvSpPr txBox="1"/>
          <p:nvPr/>
        </p:nvSpPr>
        <p:spPr>
          <a:xfrm>
            <a:off x="539280" y="1268280"/>
            <a:ext cx="8007480" cy="4191120"/>
          </a:xfrm>
          <a:prstGeom prst="rect">
            <a:avLst/>
          </a:prstGeom>
        </p:spPr>
        <p:txBody>
          <a:bodyPr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400">
                <a:latin typeface="Arial"/>
              </a:rPr>
              <a:t>После ликвидации к 18 мая 1942 советских войск на востоке Крыма, фон Манштейн сосредоточил для взятия Севастополя (операция «Лов осетра») немецкие 7 пехотных дивизий, а также 2 румынские дивизии. Общая численность с учётом корпусных частей – до 150 тысяч человек. Немецким дивизиям были приданы 3 батальона самоходных орудий Stug (танков у фон Манштейна в боях за Севастополь никогда не имелось).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Вместо танков немецкое верховное командование предоставило фон Манштейну для штурма Севастополя большое количество тяжёлой артиллерии, в том числе несколько батарей калибра 305, 350, 420 мм, две мортиры калибра 600 мм и одно орудие калибра 800 мм.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В распоряжении фон Манштейна также был авиационный корпус.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2 июня 1942 года немецкие артиллерия и авиация начали наносить удары по позициям советских войск в районе Севастополя.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7 июня немецкие дивизии перешли в наступление на северном и южном участке. Румынские дивизии вели отвлекающие боевые действия на восточном участке.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К 17 июня немецкие войска практически захватили северный сектор обороны Севастополя и существенно продвинулись на южном участке. В этот период в Севастополь прибыли стрелковая бригада и маршевое пополнение, в сумме около 10 тысяч человек, однако потери войск СОР в то же время составили более 20 тысяч ранеными, пропавшими и убитыми.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24 июня в СОР прибыло последнее пополнение – стрелковая бригада. 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29 июня 1942 немецкие войска вошли в Севастополь. Командование СОР эвакуировалось на мыс Херсонес.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endParaRPr/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39640" y="549360"/>
            <a:ext cx="8007480" cy="4190760"/>
          </a:xfrm>
          <a:prstGeom prst="rect">
            <a:avLst/>
          </a:prstGeom>
          <a:ln>
            <a:noFill/>
          </a:ln>
        </p:spPr>
      </p:pic>
      <p:sp>
        <p:nvSpPr>
          <p:cNvPr id="136" name="CustomShape 1"/>
          <p:cNvSpPr/>
          <p:nvPr/>
        </p:nvSpPr>
        <p:spPr>
          <a:xfrm>
            <a:off x="592200" y="5105520"/>
            <a:ext cx="6159600" cy="3682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lang="ru-RU">
                <a:latin typeface="Arial"/>
              </a:rPr>
              <a:t>Погибшие защитники Севастополя на </a:t>
            </a:r>
            <a:r>
              <a:rPr b="1" lang="ru-RU">
                <a:latin typeface="Arial"/>
              </a:rPr>
              <a:t>мысе</a:t>
            </a:r>
            <a:r>
              <a:rPr lang="ru-RU">
                <a:latin typeface="Arial"/>
              </a:rPr>
              <a:t> </a:t>
            </a:r>
            <a:r>
              <a:rPr b="1" lang="ru-RU">
                <a:latin typeface="Arial"/>
              </a:rPr>
              <a:t>Херсонес</a:t>
            </a:r>
            <a:r>
              <a:rPr lang="ru-RU">
                <a:latin typeface="Arial"/>
              </a:rPr>
              <a:t>. </a:t>
            </a:r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2649600" y="0"/>
            <a:ext cx="6494400" cy="3398760"/>
          </a:xfrm>
          <a:prstGeom prst="rect">
            <a:avLst/>
          </a:prstGeom>
          <a:ln>
            <a:noFill/>
          </a:ln>
        </p:spPr>
      </p:pic>
      <p:sp>
        <p:nvSpPr>
          <p:cNvPr id="138" name="CustomShape 1"/>
          <p:cNvSpPr/>
          <p:nvPr/>
        </p:nvSpPr>
        <p:spPr>
          <a:xfrm>
            <a:off x="0" y="3429000"/>
            <a:ext cx="9356760" cy="307764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b="1" i="1" lang="ru-RU" sz="1400">
                <a:latin typeface="Arial"/>
              </a:rPr>
              <a:t>Офицеры немецких армии и флота идут на позиции разбитой советской бронебашенной батареи</a:t>
            </a:r>
            <a:endParaRPr/>
          </a:p>
          <a:p>
            <a:pPr/>
            <a:r>
              <a:rPr b="1" i="1" lang="ru-RU" sz="1400">
                <a:latin typeface="Arial"/>
              </a:rPr>
              <a:t> №</a:t>
            </a:r>
            <a:r>
              <a:rPr b="1" i="1" lang="ru-RU" sz="1400">
                <a:latin typeface="Arial"/>
              </a:rPr>
              <a:t>35 (ББ-35) Севастополя.</a:t>
            </a:r>
            <a:r>
              <a:rPr b="1" i="1" lang="ru-RU" sz="1400">
                <a:latin typeface="Arial"/>
              </a:rPr>
              <a:t>
</a:t>
            </a:r>
            <a:r>
              <a:rPr b="1" i="1" lang="ru-RU" sz="1400">
                <a:latin typeface="Arial"/>
              </a:rPr>
              <a:t>
</a:t>
            </a:r>
            <a:r>
              <a:rPr b="1" i="1" lang="ru-RU" sz="1400">
                <a:latin typeface="Arial"/>
              </a:rPr>
              <a:t>Из донесения Политуправления Черноморского флота от 22 июля 1942 года об итогах июньских </a:t>
            </a:r>
            <a:endParaRPr/>
          </a:p>
          <a:p>
            <a:pPr/>
            <a:r>
              <a:rPr b="1" i="1" lang="ru-RU" sz="1400">
                <a:latin typeface="Arial"/>
              </a:rPr>
              <a:t>боев и эвакуации Севастополя:</a:t>
            </a:r>
            <a:r>
              <a:rPr b="1" i="1" lang="ru-RU" sz="1400">
                <a:latin typeface="Arial"/>
              </a:rPr>
              <a:t>
</a:t>
            </a:r>
            <a:r>
              <a:rPr b="1" i="1" lang="ru-RU" sz="1400">
                <a:latin typeface="Arial"/>
              </a:rPr>
              <a:t>
</a:t>
            </a:r>
            <a:r>
              <a:rPr b="1" i="1" lang="ru-RU" sz="1400">
                <a:latin typeface="Arial"/>
              </a:rPr>
              <a:t>«В наиболее напряженный период, когда противник большими группами танков прорывался из </a:t>
            </a:r>
            <a:endParaRPr/>
          </a:p>
          <a:p>
            <a:pPr/>
            <a:r>
              <a:rPr b="1" i="1" lang="ru-RU" sz="1400">
                <a:latin typeface="Arial"/>
              </a:rPr>
              <a:t>района хутора Кальфа и Николаевки, большинство средств береговой обороны было разбито, </a:t>
            </a:r>
            <a:endParaRPr/>
          </a:p>
          <a:p>
            <a:pPr/>
            <a:r>
              <a:rPr b="1" i="1" lang="ru-RU" sz="1400">
                <a:latin typeface="Arial"/>
              </a:rPr>
              <a:t>основной удар по прорвавшейся группе нанесла батарея №35, которая начиная с 30 июня 1942 </a:t>
            </a:r>
            <a:endParaRPr/>
          </a:p>
          <a:p>
            <a:pPr/>
            <a:r>
              <a:rPr b="1" i="1" lang="ru-RU" sz="1400">
                <a:latin typeface="Arial"/>
              </a:rPr>
              <a:t>года являлась последним наиболее устойчивым узлом сопротивления на подступах к </a:t>
            </a:r>
            <a:endParaRPr/>
          </a:p>
          <a:p>
            <a:pPr/>
            <a:r>
              <a:rPr b="1" i="1" lang="ru-RU" sz="1400">
                <a:latin typeface="Arial"/>
              </a:rPr>
              <a:t>Херсонесскому полуострову. Личный состав подошедших частей, под прикрытием огня батареи</a:t>
            </a:r>
            <a:endParaRPr/>
          </a:p>
          <a:p>
            <a:pPr/>
            <a:r>
              <a:rPr b="1" i="1" lang="ru-RU" sz="1400">
                <a:latin typeface="Arial"/>
              </a:rPr>
              <a:t> </a:t>
            </a:r>
            <a:r>
              <a:rPr b="1" i="1" lang="ru-RU" sz="1400">
                <a:latin typeface="Arial"/>
              </a:rPr>
              <a:t>последние три дня отбивал многочисленные атаки противника, обеспечивая эвакуацию морем и </a:t>
            </a:r>
            <a:endParaRPr/>
          </a:p>
          <a:p>
            <a:pPr/>
            <a:r>
              <a:rPr b="1" i="1" lang="ru-RU" sz="1400">
                <a:latin typeface="Arial"/>
              </a:rPr>
              <a:t>воздухом. Расстреляв полностью боезапас и выпустив до 50 практических снарядом 35-я батарея</a:t>
            </a:r>
            <a:endParaRPr/>
          </a:p>
          <a:p>
            <a:pPr/>
            <a:r>
              <a:rPr b="1" i="1" lang="ru-RU" sz="1400">
                <a:latin typeface="Arial"/>
              </a:rPr>
              <a:t> </a:t>
            </a:r>
            <a:r>
              <a:rPr b="1" i="1" lang="ru-RU" sz="1400">
                <a:latin typeface="Arial"/>
              </a:rPr>
              <a:t>в ночь с 1 на 2 июля была взорвана».</a:t>
            </a:r>
            <a:r>
              <a:rPr lang="ru-RU" sz="1400">
                <a:latin typeface="Arial"/>
              </a:rPr>
              <a:t> 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324000" y="0"/>
            <a:ext cx="8007120" cy="4191120"/>
          </a:xfrm>
          <a:prstGeom prst="rect">
            <a:avLst/>
          </a:prstGeom>
        </p:spPr>
        <p:txBody>
          <a:bodyPr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400">
                <a:latin typeface="Arial"/>
              </a:rPr>
              <a:t>30 июня 1942 (в 7 часов утра) командующий СОР вице-адмирал Октябрьский отправил донесение командующему Северо-Кавказским фронтом маршалу Будённому:</a:t>
            </a:r>
            <a:r>
              <a:rPr lang="ru-RU" sz="1400">
                <a:latin typeface="Arial"/>
              </a:rPr>
              <a:t>
</a:t>
            </a:r>
            <a:r>
              <a:rPr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«Противник ворвался с северной стороны на Корабельную сторону.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Боевые действия принимают характер уличных боёв.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Оставшиеся войска сильно устали, ярко выражая апатию. Резко увеличилось количество самоутечки, хотя большинство продолжает героически драться.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Противник резко увеличил нажим авиацией, танками, учитывая резкое снижение нашей огневой мощи; надо считать, в таком положении мы продержимся максимум два-три дня.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
</a:t>
            </a:r>
            <a:r>
              <a:rPr i="1" lang="ru-RU" sz="1400">
                <a:latin typeface="Arial"/>
              </a:rPr>
              <a:t>Исходя из данной конкретной обстановки, прошу вас разрешить мне в ночь с 30.6 на 1.7.1942 года вывезти самолётами «Дуглас» 200-250 ответственных работников, командиров на Кавказ, а также, если удастся, самому покинуть Севастополь, оставив здесь своего заместителя генерал-майора Петрова.»</a:t>
            </a:r>
            <a:r>
              <a:rPr i="1" lang="ru-RU" sz="1400">
                <a:latin typeface="Arial"/>
              </a:rPr>
              <a:t>
</a:t>
            </a:r>
            <a:endParaRPr/>
          </a:p>
        </p:txBody>
      </p:sp>
      <p:sp>
        <p:nvSpPr>
          <p:cNvPr id="140" name="CustomShape 2"/>
          <p:cNvSpPr/>
          <p:nvPr/>
        </p:nvSpPr>
        <p:spPr>
          <a:xfrm>
            <a:off x="735120" y="3665520"/>
            <a:ext cx="18396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41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250920" y="3429000"/>
            <a:ext cx="4032000" cy="2759040"/>
          </a:xfrm>
          <a:prstGeom prst="rect">
            <a:avLst/>
          </a:prstGeom>
          <a:ln>
            <a:noFill/>
          </a:ln>
        </p:spPr>
      </p:pic>
      <p:sp>
        <p:nvSpPr>
          <p:cNvPr id="142" name="CustomShape 3"/>
          <p:cNvSpPr/>
          <p:nvPr/>
        </p:nvSpPr>
        <p:spPr>
          <a:xfrm>
            <a:off x="5703840" y="424008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43" name="Picture 7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4390920" y="3284640"/>
            <a:ext cx="4753080" cy="3238560"/>
          </a:xfrm>
          <a:prstGeom prst="rect">
            <a:avLst/>
          </a:prstGeom>
          <a:ln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468000" y="0"/>
            <a:ext cx="8007480" cy="4191120"/>
          </a:xfrm>
          <a:prstGeom prst="rect">
            <a:avLst/>
          </a:prstGeom>
        </p:spPr>
        <p:txBody>
          <a:bodyPr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b="1" lang="ru-RU" sz="1200">
                <a:latin typeface="Arial"/>
              </a:rPr>
              <a:t>В итоге –</a:t>
            </a:r>
            <a:r>
              <a:rPr lang="ru-RU" sz="1200">
                <a:latin typeface="Arial"/>
              </a:rPr>
              <a:t> в ночь на 1 июля 1942 с мыса Херсонес самолётами и подводными лодками благополучно эвакуировались всё командование, политотдел и штаб СОР (в том числе и генерал Петров) и всё партийное руководство Севастополя. Остаткам войск СОР (во главе с командиром дивизии генерал-майором Новиковым) было приказано «драться до конца».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1 июля 1942 Севастополь был полностью занят немцами. Остатки советских войск ушли на мыс Херсонес, надеясь, что их эвакуируют (как это было сделано в Одессе в октябре 1941). Генерал-майор Новиков в ночь на 2 июля попытался эвакуироваться на катере, но в районе Ялты был перехвачен немцами и взят в плен.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 </a:t>
            </a:r>
            <a:r>
              <a:rPr b="1" i="1" lang="ru-RU" sz="1200">
                <a:latin typeface="Arial"/>
              </a:rPr>
              <a:t>Немецкие солдаты в бою в районе 35-й батареи Севастополя. Немцам так и не удалось подавить наши батареи ни артиллерийским огнем, ни с помощью авиации. 1 июля 1942 года 35-я батарея выпустила последние 6 снарядов прямой наводкой по наступающей пехоте противника, и в ночь на 2 июля командир батареи капитан Лещенко организовал подрыв батареи.</a:t>
            </a:r>
            <a:r>
              <a:rPr b="1" i="1" lang="ru-RU" sz="1200">
                <a:latin typeface="Arial"/>
              </a:rPr>
              <a:t>
</a:t>
            </a:r>
            <a:r>
              <a:rPr b="1" i="1"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Сопротивление остатков советских войск на мысе Херсонес продолжалось до 4 июля 1942. Эвакуация не проводилась. В итоге в немецкий плен было взято более 80 тысяч бойцов и командиров Красной Армии и Красного Флота (за время третьего наступления немцев на Севастополь).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
</a:t>
            </a:r>
            <a:r>
              <a:rPr lang="ru-RU" sz="1200">
                <a:latin typeface="Arial"/>
              </a:rPr>
              <a:t>Всего за время обороны Севастополя (с ноября 1941 по июль 1942) советские потери убитыми и пленными составили 156.880 человек (согласно генерал-полковнику Кривошееву). </a:t>
            </a:r>
            <a:endParaRPr/>
          </a:p>
        </p:txBody>
      </p:sp>
      <p:sp>
        <p:nvSpPr>
          <p:cNvPr id="145" name="CustomShape 2"/>
          <p:cNvSpPr/>
          <p:nvPr/>
        </p:nvSpPr>
        <p:spPr>
          <a:xfrm>
            <a:off x="1311120" y="5032440"/>
            <a:ext cx="184320" cy="366480"/>
          </a:xfrm>
          <a:prstGeom prst="rect">
            <a:avLst/>
          </a:prstGeom>
          <a:noFill/>
          <a:ln>
            <a:noFill/>
          </a:ln>
        </p:spPr>
      </p:sp>
      <p:pic>
        <p:nvPicPr>
          <p:cNvPr id="146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059280" y="3284640"/>
            <a:ext cx="4967280" cy="3190680"/>
          </a:xfrm>
          <a:prstGeom prst="rect">
            <a:avLst/>
          </a:prstGeom>
          <a:ln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376200" y="85716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48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250920" y="189000"/>
            <a:ext cx="5113080" cy="2965320"/>
          </a:xfrm>
          <a:prstGeom prst="rect">
            <a:avLst/>
          </a:prstGeom>
          <a:ln>
            <a:noFill/>
          </a:ln>
        </p:spPr>
      </p:pic>
      <p:sp>
        <p:nvSpPr>
          <p:cNvPr id="149" name="CustomShape 2"/>
          <p:cNvSpPr/>
          <p:nvPr/>
        </p:nvSpPr>
        <p:spPr>
          <a:xfrm>
            <a:off x="6784920" y="431316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50" name="Picture 7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580000" y="836640"/>
            <a:ext cx="3335400" cy="5035680"/>
          </a:xfrm>
          <a:prstGeom prst="rect">
            <a:avLst/>
          </a:prstGeom>
          <a:ln>
            <a:noFill/>
          </a:ln>
        </p:spPr>
      </p:pic>
      <p:sp>
        <p:nvSpPr>
          <p:cNvPr id="151" name="CustomShape 3"/>
          <p:cNvSpPr/>
          <p:nvPr/>
        </p:nvSpPr>
        <p:spPr>
          <a:xfrm>
            <a:off x="1095480" y="4960800"/>
            <a:ext cx="18396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52" name="Picture 9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755640" y="3386160"/>
            <a:ext cx="4176720" cy="3471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dur="indefinite" nodeType="mainSeq"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3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457200" y="244440"/>
            <a:ext cx="8385120" cy="1432080"/>
          </a:xfrm>
          <a:prstGeom prst="rect">
            <a:avLst/>
          </a:prstGeom>
        </p:spPr>
        <p:txBody>
          <a:bodyPr anchor="ctr"/>
          <a:p>
            <a:pPr/>
            <a:r>
              <a:rPr b="1" lang="ru-RU" sz="4000">
                <a:latin typeface="Arial Black"/>
              </a:rPr>
              <a:t>Севастополь в годы войны…</a:t>
            </a:r>
            <a:endParaRPr/>
          </a:p>
        </p:txBody>
      </p:sp>
      <p:pic>
        <p:nvPicPr>
          <p:cNvPr id="94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826920" y="1916280"/>
            <a:ext cx="8007480" cy="419076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395280" y="-360"/>
            <a:ext cx="8385120" cy="1268280"/>
          </a:xfrm>
          <a:prstGeom prst="rect">
            <a:avLst/>
          </a:prstGeom>
        </p:spPr>
        <p:txBody>
          <a:bodyPr anchor="ctr"/>
          <a:p>
            <a:pPr/>
            <a:r>
              <a:rPr b="1" lang="ru-RU" sz="4400">
                <a:latin typeface="Arial Black"/>
              </a:rPr>
              <a:t>Севастополь в наши дни…</a:t>
            </a:r>
            <a:endParaRPr/>
          </a:p>
        </p:txBody>
      </p:sp>
      <p:sp>
        <p:nvSpPr>
          <p:cNvPr id="154" name="CustomShape 2"/>
          <p:cNvSpPr/>
          <p:nvPr/>
        </p:nvSpPr>
        <p:spPr>
          <a:xfrm>
            <a:off x="879480" y="186516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55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79280" y="1268280"/>
            <a:ext cx="3961080" cy="2827440"/>
          </a:xfrm>
          <a:prstGeom prst="rect">
            <a:avLst/>
          </a:prstGeom>
          <a:ln>
            <a:noFill/>
          </a:ln>
        </p:spPr>
      </p:pic>
      <p:sp>
        <p:nvSpPr>
          <p:cNvPr id="156" name="CustomShape 3"/>
          <p:cNvSpPr/>
          <p:nvPr/>
        </p:nvSpPr>
        <p:spPr>
          <a:xfrm>
            <a:off x="5559480" y="5248440"/>
            <a:ext cx="183960" cy="366480"/>
          </a:xfrm>
          <a:prstGeom prst="rect">
            <a:avLst/>
          </a:prstGeom>
          <a:noFill/>
          <a:ln>
            <a:noFill/>
          </a:ln>
        </p:spPr>
      </p:sp>
      <p:pic>
        <p:nvPicPr>
          <p:cNvPr id="157" name="Picture 7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4788000" y="1197000"/>
            <a:ext cx="3816360" cy="3736800"/>
          </a:xfrm>
          <a:prstGeom prst="rect">
            <a:avLst/>
          </a:prstGeom>
          <a:ln>
            <a:noFill/>
          </a:ln>
        </p:spPr>
      </p:pic>
      <p:sp>
        <p:nvSpPr>
          <p:cNvPr id="158" name="CustomShape 4"/>
          <p:cNvSpPr/>
          <p:nvPr/>
        </p:nvSpPr>
        <p:spPr>
          <a:xfrm>
            <a:off x="1600200" y="5248440"/>
            <a:ext cx="184320" cy="366480"/>
          </a:xfrm>
          <a:prstGeom prst="rect">
            <a:avLst/>
          </a:prstGeom>
          <a:noFill/>
          <a:ln>
            <a:noFill/>
          </a:ln>
        </p:spPr>
      </p:sp>
      <p:pic>
        <p:nvPicPr>
          <p:cNvPr id="159" name="Picture 9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1258920" y="3213000"/>
            <a:ext cx="5257800" cy="3311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4" dur="indefinite" restart="never" nodeType="tmRoot">
          <p:childTnLst>
            <p:seq>
              <p:cTn id="35" dur="indefinite" nodeType="mainSeq"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5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1384200" y="1216080"/>
            <a:ext cx="184320" cy="366480"/>
          </a:xfrm>
          <a:prstGeom prst="rect">
            <a:avLst/>
          </a:prstGeom>
          <a:noFill/>
          <a:ln>
            <a:noFill/>
          </a:ln>
        </p:spPr>
      </p:sp>
      <p:sp>
        <p:nvSpPr>
          <p:cNvPr id="161" name="CustomShape 2"/>
          <p:cNvSpPr/>
          <p:nvPr/>
        </p:nvSpPr>
        <p:spPr>
          <a:xfrm>
            <a:off x="592200" y="2008080"/>
            <a:ext cx="183960" cy="366840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CustomShape 3"/>
          <p:cNvSpPr/>
          <p:nvPr/>
        </p:nvSpPr>
        <p:spPr>
          <a:xfrm>
            <a:off x="1455840" y="1720800"/>
            <a:ext cx="18396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63" name="Picture 9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250920" y="476280"/>
            <a:ext cx="5545080" cy="3414600"/>
          </a:xfrm>
          <a:prstGeom prst="rect">
            <a:avLst/>
          </a:prstGeom>
          <a:ln>
            <a:noFill/>
          </a:ln>
        </p:spPr>
      </p:pic>
      <p:sp>
        <p:nvSpPr>
          <p:cNvPr id="164" name="CustomShape 4"/>
          <p:cNvSpPr/>
          <p:nvPr/>
        </p:nvSpPr>
        <p:spPr>
          <a:xfrm>
            <a:off x="3759120" y="452916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65" name="Picture 11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1979640" y="1628640"/>
            <a:ext cx="5688000" cy="4260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5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nodeType="clickEffect" fill="hold" presetClass="entr" presetID="5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39280" y="333360"/>
            <a:ext cx="8007480" cy="4191120"/>
          </a:xfrm>
          <a:prstGeom prst="rect">
            <a:avLst/>
          </a:prstGeom>
        </p:spPr>
        <p:txBody>
          <a:bodyPr/>
          <a:p>
            <a:pPr>
              <a:lnSpc>
                <a:spcPct val="90000"/>
              </a:lnSpc>
              <a:buFont typeface="Wingdings" charset="2"/>
              <a:buChar char=""/>
            </a:pPr>
            <a:r>
              <a:rPr lang="ru-RU">
                <a:latin typeface="Arial"/>
              </a:rPr>
              <a:t>Суровым и тяжелейшим испытанием для севастопольцев и моряков Черноморского флота стала Великая Отечественная война 1941 - 1945 гг. Севастополь в числе первых городов СССР 22 июня 1941 г. в 3 часа 15 минут подвергся налету фашистской авиации. Первой нанесла удар по фашистским самолетам зенитно-артиллерийская батарея Черноморского флота N 74, которой командовал лейтенант И.Г.Козовник. Вслед за ней открыли огонь 76, 80, 78 и 75-я батареи и успешно отразили первый налет фашистов. </a:t>
            </a:r>
            <a:endParaRPr/>
          </a:p>
        </p:txBody>
      </p:sp>
      <p:sp>
        <p:nvSpPr>
          <p:cNvPr id="96" name="CustomShape 2"/>
          <p:cNvSpPr/>
          <p:nvPr/>
        </p:nvSpPr>
        <p:spPr>
          <a:xfrm>
            <a:off x="735120" y="712800"/>
            <a:ext cx="18396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97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332000" y="2781360"/>
            <a:ext cx="5664240" cy="3530520"/>
          </a:xfrm>
          <a:prstGeom prst="rect">
            <a:avLst/>
          </a:prstGeom>
          <a:ln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68360" y="3500280"/>
            <a:ext cx="5641920" cy="2953080"/>
          </a:xfrm>
          <a:prstGeom prst="rect">
            <a:avLst/>
          </a:prstGeom>
          <a:ln>
            <a:noFill/>
          </a:ln>
        </p:spPr>
      </p:pic>
      <p:sp>
        <p:nvSpPr>
          <p:cNvPr id="99" name="CustomShape 1"/>
          <p:cNvSpPr/>
          <p:nvPr/>
        </p:nvSpPr>
        <p:spPr>
          <a:xfrm>
            <a:off x="395280" y="2708280"/>
            <a:ext cx="7532640" cy="64260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lang="ru-RU">
                <a:latin typeface="Arial"/>
              </a:rPr>
              <a:t>Моряки Черноморского флота, жители города организованно встали </a:t>
            </a:r>
            <a:endParaRPr/>
          </a:p>
          <a:p>
            <a:pPr/>
            <a:r>
              <a:rPr lang="ru-RU">
                <a:latin typeface="Arial"/>
              </a:rPr>
              <a:t>на защиту Севастополя. </a:t>
            </a:r>
            <a:endParaRPr/>
          </a:p>
        </p:txBody>
      </p:sp>
      <p:sp>
        <p:nvSpPr>
          <p:cNvPr id="100" name="CustomShape 2"/>
          <p:cNvSpPr/>
          <p:nvPr/>
        </p:nvSpPr>
        <p:spPr>
          <a:xfrm>
            <a:off x="0" y="260280"/>
            <a:ext cx="9087120" cy="146556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lang="ru-RU">
                <a:latin typeface="Arial"/>
              </a:rPr>
              <a:t>По решению городских организаций, штаба Черноморского флота воины гарнизона</a:t>
            </a:r>
            <a:endParaRPr/>
          </a:p>
          <a:p>
            <a:pPr/>
            <a:r>
              <a:rPr lang="ru-RU">
                <a:latin typeface="Arial"/>
              </a:rPr>
              <a:t> </a:t>
            </a:r>
            <a:r>
              <a:rPr lang="ru-RU">
                <a:latin typeface="Arial"/>
              </a:rPr>
              <a:t>и севастопольцы в сжатые сроки, к 1 ноября 1941 г., возвели вокруг Севастополя</a:t>
            </a:r>
            <a:endParaRPr/>
          </a:p>
          <a:p>
            <a:pPr/>
            <a:r>
              <a:rPr lang="ru-RU">
                <a:latin typeface="Arial"/>
              </a:rPr>
              <a:t> </a:t>
            </a:r>
            <a:r>
              <a:rPr lang="ru-RU">
                <a:latin typeface="Arial"/>
              </a:rPr>
              <a:t>три рубежа обороны: тыловой, главный и передовой с догами, дзотами и другими</a:t>
            </a:r>
            <a:endParaRPr/>
          </a:p>
          <a:p>
            <a:pPr/>
            <a:r>
              <a:rPr lang="ru-RU">
                <a:latin typeface="Arial"/>
              </a:rPr>
              <a:t> </a:t>
            </a:r>
            <a:r>
              <a:rPr lang="ru-RU">
                <a:latin typeface="Arial"/>
              </a:rPr>
              <a:t>оборонительными сооружениями. Эту работу возглавлял инженерный отдел </a:t>
            </a:r>
            <a:endParaRPr/>
          </a:p>
          <a:p>
            <a:pPr/>
            <a:r>
              <a:rPr lang="ru-RU">
                <a:latin typeface="Arial"/>
              </a:rPr>
              <a:t>флота, руководимый военным инженером 1 ранга В.Г.Парамоновым. </a:t>
            </a:r>
            <a:endParaRPr/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ustomShape 1"/>
          <p:cNvSpPr/>
          <p:nvPr/>
        </p:nvSpPr>
        <p:spPr>
          <a:xfrm>
            <a:off x="519120" y="496800"/>
            <a:ext cx="184320" cy="366840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CustomShape 2"/>
          <p:cNvSpPr/>
          <p:nvPr/>
        </p:nvSpPr>
        <p:spPr>
          <a:xfrm>
            <a:off x="735120" y="639720"/>
            <a:ext cx="18396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03" name="Picture 7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452600" y="981000"/>
            <a:ext cx="6238800" cy="4896000"/>
          </a:xfrm>
          <a:prstGeom prst="rect">
            <a:avLst/>
          </a:prstGeom>
          <a:ln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0" y="0"/>
            <a:ext cx="8385120" cy="1432080"/>
          </a:xfrm>
          <a:prstGeom prst="rect">
            <a:avLst/>
          </a:prstGeom>
        </p:spPr>
        <p:txBody>
          <a:bodyPr anchor="ctr"/>
          <a:p>
            <a:pPr/>
            <a:r>
              <a:rPr b="1" lang="ru-RU" sz="2400">
                <a:latin typeface="Arial Black"/>
              </a:rPr>
              <a:t>Первое наступление немцев на Севастополь</a:t>
            </a:r>
            <a:r>
              <a:rPr b="1" lang="ru-RU" sz="2400">
                <a:latin typeface="Arial Black"/>
              </a:rPr>
              <a:t>
</a:t>
            </a:r>
            <a:endParaRPr/>
          </a:p>
        </p:txBody>
      </p:sp>
      <p:pic>
        <p:nvPicPr>
          <p:cNvPr id="105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276640"/>
            <a:ext cx="4932360" cy="25812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0" y="1125360"/>
            <a:ext cx="8876520" cy="119124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lang="ru-RU">
                <a:latin typeface="Arial"/>
              </a:rPr>
              <a:t>11-21 ноября 1941 немецкие 4 пехотные дивизии атаковали позиции советских </a:t>
            </a:r>
            <a:endParaRPr/>
          </a:p>
          <a:p>
            <a:pPr/>
            <a:r>
              <a:rPr lang="ru-RU">
                <a:latin typeface="Arial"/>
              </a:rPr>
              <a:t>войск на всём периметре обороны. Немцы смогли продвинуться на несколько </a:t>
            </a:r>
            <a:endParaRPr/>
          </a:p>
          <a:p>
            <a:pPr/>
            <a:r>
              <a:rPr lang="ru-RU">
                <a:latin typeface="Arial"/>
              </a:rPr>
              <a:t>километров на южном и восточном участках. Фронт стабилизировался примерно </a:t>
            </a:r>
            <a:endParaRPr/>
          </a:p>
          <a:p>
            <a:pPr/>
            <a:r>
              <a:rPr lang="ru-RU">
                <a:latin typeface="Arial"/>
              </a:rPr>
              <a:t>в 12 км от Севастополя. </a:t>
            </a:r>
            <a:endParaRPr/>
          </a:p>
        </p:txBody>
      </p:sp>
      <p:sp>
        <p:nvSpPr>
          <p:cNvPr id="107" name="CustomShape 3"/>
          <p:cNvSpPr/>
          <p:nvPr/>
        </p:nvSpPr>
        <p:spPr>
          <a:xfrm>
            <a:off x="4932360" y="3141720"/>
            <a:ext cx="4400640" cy="350388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b="1" i="1" lang="ru-RU" sz="1400">
                <a:latin typeface="Arial"/>
              </a:rPr>
              <a:t>Немецкие солдаты на разрушенной башне </a:t>
            </a:r>
            <a:endParaRPr/>
          </a:p>
          <a:p>
            <a:pPr/>
            <a:r>
              <a:rPr b="1" i="1" lang="ru-RU" sz="1400">
                <a:latin typeface="Arial"/>
              </a:rPr>
              <a:t>№</a:t>
            </a:r>
            <a:r>
              <a:rPr b="1" i="1" lang="ru-RU" sz="1400">
                <a:latin typeface="Arial"/>
              </a:rPr>
              <a:t>2 (западной) 30-й береговой батареи </a:t>
            </a:r>
            <a:endParaRPr/>
          </a:p>
          <a:p>
            <a:pPr/>
            <a:r>
              <a:rPr b="1" i="1" lang="ru-RU" sz="1400">
                <a:latin typeface="Arial"/>
              </a:rPr>
              <a:t>Севастополя. С первых дней обороны </a:t>
            </a:r>
            <a:endParaRPr/>
          </a:p>
          <a:p>
            <a:pPr/>
            <a:r>
              <a:rPr b="1" i="1" lang="ru-RU" sz="1400">
                <a:latin typeface="Arial"/>
              </a:rPr>
              <a:t>Севастополя (с 1 ноября 1941 г.) 30-я батарея</a:t>
            </a:r>
            <a:endParaRPr/>
          </a:p>
          <a:p>
            <a:pPr/>
            <a:r>
              <a:rPr b="1" i="1" lang="ru-RU" sz="1400">
                <a:latin typeface="Arial"/>
              </a:rPr>
              <a:t> </a:t>
            </a:r>
            <a:r>
              <a:rPr b="1" i="1" lang="ru-RU" sz="1400">
                <a:latin typeface="Arial"/>
              </a:rPr>
              <a:t>под командованием капитана Г. Александера</a:t>
            </a:r>
            <a:endParaRPr/>
          </a:p>
          <a:p>
            <a:pPr/>
            <a:r>
              <a:rPr b="1" i="1" lang="ru-RU" sz="1400">
                <a:latin typeface="Arial"/>
              </a:rPr>
              <a:t> </a:t>
            </a:r>
            <a:r>
              <a:rPr b="1" i="1" lang="ru-RU" sz="1400">
                <a:latin typeface="Arial"/>
              </a:rPr>
              <a:t>вела огонь по частям наступавшей на </a:t>
            </a:r>
            <a:endParaRPr/>
          </a:p>
          <a:p>
            <a:pPr/>
            <a:r>
              <a:rPr b="1" i="1" lang="ru-RU" sz="1400">
                <a:latin typeface="Arial"/>
              </a:rPr>
              <a:t>главную базу флота 11-й немецкой армии </a:t>
            </a:r>
            <a:endParaRPr/>
          </a:p>
          <a:p>
            <a:pPr/>
            <a:r>
              <a:rPr b="1" i="1" lang="ru-RU" sz="1400">
                <a:latin typeface="Arial"/>
              </a:rPr>
              <a:t>генерал-полковника Манштейна. 26 июня </a:t>
            </a:r>
            <a:endParaRPr/>
          </a:p>
          <a:p>
            <a:pPr/>
            <a:r>
              <a:rPr b="1" i="1" lang="ru-RU" sz="1400">
                <a:latin typeface="Arial"/>
              </a:rPr>
              <a:t>1942 года немцы ворвались внутрь </a:t>
            </a:r>
            <a:endParaRPr/>
          </a:p>
          <a:p>
            <a:pPr/>
            <a:r>
              <a:rPr b="1" i="1" lang="ru-RU" sz="1400">
                <a:latin typeface="Arial"/>
              </a:rPr>
              <a:t>башенного блока и взяли в плен 40 его </a:t>
            </a:r>
            <a:endParaRPr/>
          </a:p>
          <a:p>
            <a:pPr/>
            <a:r>
              <a:rPr b="1" i="1" lang="ru-RU" sz="1400">
                <a:latin typeface="Arial"/>
              </a:rPr>
              <a:t>последних защитников, все они были ранены</a:t>
            </a:r>
            <a:endParaRPr/>
          </a:p>
          <a:p>
            <a:pPr/>
            <a:r>
              <a:rPr b="1" i="1" lang="ru-RU" sz="1400">
                <a:latin typeface="Arial"/>
              </a:rPr>
              <a:t> </a:t>
            </a:r>
            <a:r>
              <a:rPr b="1" i="1" lang="ru-RU" sz="1400">
                <a:latin typeface="Arial"/>
              </a:rPr>
              <a:t>и истощены от голода и жажды. После </a:t>
            </a:r>
            <a:endParaRPr/>
          </a:p>
          <a:p>
            <a:pPr/>
            <a:r>
              <a:rPr b="1" i="1" lang="ru-RU" sz="1400">
                <a:latin typeface="Arial"/>
              </a:rPr>
              <a:t>окончания войны батарея была </a:t>
            </a:r>
            <a:endParaRPr/>
          </a:p>
          <a:p>
            <a:pPr/>
            <a:r>
              <a:rPr b="1" i="1" lang="ru-RU" sz="1400">
                <a:latin typeface="Arial"/>
              </a:rPr>
              <a:t>восстановлена. Сейчас этот объект </a:t>
            </a:r>
            <a:endParaRPr/>
          </a:p>
          <a:p>
            <a:pPr/>
            <a:r>
              <a:rPr b="1" i="1" lang="ru-RU" sz="1400">
                <a:latin typeface="Arial"/>
              </a:rPr>
              <a:t>находится в составе береговых войск </a:t>
            </a:r>
            <a:endParaRPr/>
          </a:p>
          <a:p>
            <a:pPr/>
            <a:r>
              <a:rPr b="1" i="1" lang="ru-RU" sz="1400">
                <a:latin typeface="Arial"/>
              </a:rPr>
              <a:t>Черноморского флота.</a:t>
            </a:r>
            <a:r>
              <a:rPr lang="ru-RU" sz="1400">
                <a:latin typeface="Arial"/>
              </a:rPr>
              <a:t> </a:t>
            </a:r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323640" y="333360"/>
            <a:ext cx="7288200" cy="2016000"/>
          </a:xfrm>
          <a:prstGeom prst="rect">
            <a:avLst/>
          </a:prstGeom>
        </p:spPr>
        <p:txBody>
          <a:bodyPr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>
                <a:latin typeface="Arial"/>
              </a:rPr>
              <a:t>29 октября 1941 г. в Севастополе было введено осадное положение. 30 октября первый удар по моторизованной колонне 11-й немецкой армии генерала Манштейна нанесла 54-я береговая батарея Черноморского флота под командованием лейтенанта И.И.Заики. Артиллеристы три дня вели непрерывные ожесточенные бои с наседавшими фашистами. Почти одновременно с артиллеристами в бой вступили части морской пехоты, сформированные из курсантов военно-морского училища и матросов боевых кораблей и береговых частей флота, при поддержке береговых и зенитно-артиллерийских батарей. </a:t>
            </a:r>
            <a:endParaRPr/>
          </a:p>
        </p:txBody>
      </p:sp>
      <p:sp>
        <p:nvSpPr>
          <p:cNvPr id="109" name="CustomShape 2"/>
          <p:cNvSpPr/>
          <p:nvPr/>
        </p:nvSpPr>
        <p:spPr>
          <a:xfrm>
            <a:off x="1384200" y="431316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10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356000" y="3137040"/>
            <a:ext cx="4464000" cy="2811240"/>
          </a:xfrm>
          <a:prstGeom prst="rect">
            <a:avLst/>
          </a:prstGeom>
          <a:ln>
            <a:noFill/>
          </a:ln>
        </p:spPr>
      </p:pic>
      <p:sp>
        <p:nvSpPr>
          <p:cNvPr id="111" name="CustomShape 3"/>
          <p:cNvSpPr/>
          <p:nvPr/>
        </p:nvSpPr>
        <p:spPr>
          <a:xfrm>
            <a:off x="5919840" y="4097160"/>
            <a:ext cx="18396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12" name="Picture 7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611280" y="2852640"/>
            <a:ext cx="2225520" cy="3283200"/>
          </a:xfrm>
          <a:prstGeom prst="rect">
            <a:avLst/>
          </a:prstGeom>
          <a:ln>
            <a:noFill/>
          </a:ln>
        </p:spPr>
      </p:pic>
      <p:sp>
        <p:nvSpPr>
          <p:cNvPr id="113" name="CustomShape 4"/>
          <p:cNvSpPr/>
          <p:nvPr/>
        </p:nvSpPr>
        <p:spPr>
          <a:xfrm>
            <a:off x="684360" y="6093000"/>
            <a:ext cx="2786760" cy="64260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b="1" lang="ru-RU">
                <a:latin typeface="Arial"/>
              </a:rPr>
              <a:t>Генерал</a:t>
            </a:r>
            <a:r>
              <a:rPr lang="ru-RU">
                <a:latin typeface="Arial"/>
              </a:rPr>
              <a:t>-фельдмаршал </a:t>
            </a:r>
            <a:endParaRPr/>
          </a:p>
          <a:p>
            <a:pPr/>
            <a:r>
              <a:rPr lang="ru-RU">
                <a:latin typeface="Arial"/>
              </a:rPr>
              <a:t>Эрих фон </a:t>
            </a:r>
            <a:r>
              <a:rPr b="1" lang="ru-RU">
                <a:latin typeface="Arial"/>
              </a:rPr>
              <a:t>Манштейн</a:t>
            </a:r>
            <a:r>
              <a:rPr lang="ru-RU">
                <a:latin typeface="Arial"/>
              </a:rPr>
              <a:t>. 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468360" y="0"/>
            <a:ext cx="8385120" cy="1432080"/>
          </a:xfrm>
          <a:prstGeom prst="rect">
            <a:avLst/>
          </a:prstGeom>
        </p:spPr>
        <p:txBody>
          <a:bodyPr anchor="ctr"/>
          <a:p>
            <a:pPr/>
            <a:r>
              <a:rPr b="1" lang="ru-RU" sz="2800">
                <a:latin typeface="Arial Black"/>
              </a:rPr>
              <a:t>Второе наступление немцев на Севастополь</a:t>
            </a:r>
            <a:r>
              <a:rPr b="1" lang="ru-RU" sz="2800">
                <a:latin typeface="Arial Black"/>
              </a:rPr>
              <a:t>
</a:t>
            </a:r>
            <a:endParaRPr/>
          </a:p>
        </p:txBody>
      </p:sp>
      <p:pic>
        <p:nvPicPr>
          <p:cNvPr id="115" name="Picture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042920" y="907920"/>
            <a:ext cx="7575480" cy="3965760"/>
          </a:xfrm>
          <a:prstGeom prst="rect">
            <a:avLst/>
          </a:prstGeom>
          <a:ln>
            <a:noFill/>
          </a:ln>
        </p:spPr>
      </p:pic>
      <p:sp>
        <p:nvSpPr>
          <p:cNvPr id="116" name="CustomShape 2"/>
          <p:cNvSpPr/>
          <p:nvPr/>
        </p:nvSpPr>
        <p:spPr>
          <a:xfrm>
            <a:off x="179280" y="4986360"/>
            <a:ext cx="8907120" cy="155412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6800" bIns="46800"/>
          <a:p>
            <a:pPr/>
            <a:r>
              <a:rPr lang="ru-RU" sz="1600">
                <a:latin typeface="Arial"/>
              </a:rPr>
              <a:t>Фон Манштейн запланировал наступление на Севастополь на 27 ноября, силами немецких </a:t>
            </a:r>
            <a:endParaRPr/>
          </a:p>
          <a:p>
            <a:pPr/>
            <a:r>
              <a:rPr lang="ru-RU" sz="1600">
                <a:latin typeface="Arial"/>
              </a:rPr>
              <a:t>6 пехотных дивизий. Однако из-за сильных дождей, затруднявших передвижение, </a:t>
            </a:r>
            <a:endParaRPr/>
          </a:p>
          <a:p>
            <a:pPr/>
            <a:r>
              <a:rPr lang="ru-RU" sz="1600">
                <a:latin typeface="Arial"/>
              </a:rPr>
              <a:t>наступление было начато лишь 17 декабря 1941.</a:t>
            </a:r>
            <a:r>
              <a:rPr lang="ru-RU" sz="1600">
                <a:latin typeface="Arial"/>
              </a:rPr>
              <a:t>
</a:t>
            </a:r>
            <a:r>
              <a:rPr lang="ru-RU" sz="1600">
                <a:latin typeface="Arial"/>
              </a:rPr>
              <a:t>
</a:t>
            </a:r>
            <a:r>
              <a:rPr lang="ru-RU" sz="1600">
                <a:latin typeface="Arial"/>
              </a:rPr>
              <a:t>В ходе ожесточённых боёв двум немецким дивизиям удалось существенно продвинуться </a:t>
            </a:r>
            <a:endParaRPr/>
          </a:p>
          <a:p>
            <a:pPr/>
            <a:r>
              <a:rPr lang="ru-RU" sz="1600">
                <a:latin typeface="Arial"/>
              </a:rPr>
              <a:t>на северном участке. 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39280" y="244080"/>
            <a:ext cx="8302680" cy="880920"/>
          </a:xfrm>
          <a:prstGeom prst="rect">
            <a:avLst/>
          </a:prstGeom>
        </p:spPr>
        <p:txBody>
          <a:bodyPr anchor="ctr"/>
          <a:p>
            <a:pPr algn="ctr"/>
            <a:r>
              <a:rPr b="1" lang="ru-RU" sz="2800">
                <a:latin typeface="Arial Black"/>
              </a:rPr>
              <a:t>
</a:t>
            </a:r>
            <a:endParaRPr/>
          </a:p>
        </p:txBody>
      </p:sp>
      <p:sp>
        <p:nvSpPr>
          <p:cNvPr id="118" name="TextShape 2"/>
          <p:cNvSpPr txBox="1"/>
          <p:nvPr/>
        </p:nvSpPr>
        <p:spPr>
          <a:xfrm>
            <a:off x="394920" y="259920"/>
            <a:ext cx="7777080" cy="3745080"/>
          </a:xfrm>
          <a:prstGeom prst="rect">
            <a:avLst/>
          </a:prstGeom>
        </p:spPr>
        <p:txBody>
          <a:bodyPr/>
          <a:p>
            <a:pPr>
              <a:lnSpc>
                <a:spcPct val="80000"/>
              </a:lnSpc>
              <a:buFont typeface="Wingdings" charset="2"/>
              <a:buChar char=""/>
            </a:pPr>
            <a:r>
              <a:rPr lang="ru-RU" sz="1600">
                <a:latin typeface="Arial"/>
              </a:rPr>
              <a:t>30 октября 1941 г. началась вторая героическая оборона Севастополя, которая продолжалась 250 дней - до 4 июля 1942 г. С первых боев до последних дней обороны защитники города проявляли самоотверженность, беспримерную стойкость и героизм. 4 ноября для объединения всех сил Главной базы Черноморского флота был создан Севастопольский оборонительный район (СОР). 7 ноября для оперативного руководства обороной Ставка Верховного Главнокомандования возложила руководство СОР на командующего Черноморским флотом вице-адмирала Ф.С.Октябрьского, его заместителей: по сухопутной обороне - командующего Приморской армией генерала И.В.Петрова, по береговой обороне - генерал-майора П.А.Моргунова, по военно-воздушным силам - генерал-майора авиации Н .А.Острякова, а после его гибели - генерал-майора авиации В.В.Ермаченкова. Общее руководство Главной базой Черноморского флота и ее обороной осуществлял Военный Совет Черноморского флота. </a:t>
            </a:r>
            <a:endParaRPr/>
          </a:p>
        </p:txBody>
      </p:sp>
      <p:sp>
        <p:nvSpPr>
          <p:cNvPr id="119" name="CustomShape 3"/>
          <p:cNvSpPr/>
          <p:nvPr/>
        </p:nvSpPr>
        <p:spPr>
          <a:xfrm>
            <a:off x="879480" y="4313160"/>
            <a:ext cx="184320" cy="366840"/>
          </a:xfrm>
          <a:prstGeom prst="rect">
            <a:avLst/>
          </a:prstGeom>
          <a:noFill/>
          <a:ln>
            <a:noFill/>
          </a:ln>
        </p:spPr>
      </p:sp>
      <p:pic>
        <p:nvPicPr>
          <p:cNvPr id="120" name="Picture 5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1547640" y="3429000"/>
            <a:ext cx="4876920" cy="2981160"/>
          </a:xfrm>
          <a:prstGeom prst="rect">
            <a:avLst/>
          </a:prstGeom>
          <a:ln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