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7556501" cy="10699750"/>
  <p:notesSz cx="7556501" cy="10699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15567" y="579113"/>
            <a:ext cx="5680075" cy="0"/>
          </a:xfrm>
          <a:custGeom>
            <a:avLst/>
            <a:gdLst/>
            <a:ahLst/>
            <a:cxnLst/>
            <a:rect l="l" t="t" r="r" b="b"/>
            <a:pathLst>
              <a:path w="5680075" h="0">
                <a:moveTo>
                  <a:pt x="0" y="0"/>
                </a:moveTo>
                <a:lnTo>
                  <a:pt x="56799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737360" y="10006577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737360" y="1001877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66556" y="10036612"/>
            <a:ext cx="2587625" cy="51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fld id="{81D60167-4931-47E6-BA6A-407CBD079E47}" type="slidenum">
              <a:rPr dirty="0" sz="1200"/>
              <a:t>#</a:t>
            </a:fld>
            <a:endParaRPr sz="1200"/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3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59040" cy="10692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7435" cy="34182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43300"/>
              </a:lnSpc>
              <a:spcBef>
                <a:spcPts val="5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5">
                <a:latin typeface="Times New Roman"/>
                <a:cs typeface="Times New Roman"/>
              </a:rPr>
              <a:t>условия эксплуатации сооружения, температуру внутри </a:t>
            </a:r>
            <a:r>
              <a:rPr dirty="0" sz="1200">
                <a:latin typeface="Times New Roman"/>
                <a:cs typeface="Times New Roman"/>
              </a:rPr>
              <a:t>помещений, наличие  и </a:t>
            </a:r>
            <a:r>
              <a:rPr dirty="0" sz="1200" spc="-5">
                <a:latin typeface="Times New Roman"/>
                <a:cs typeface="Times New Roman"/>
              </a:rPr>
              <a:t>характеристики теплоизоляции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конструкции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57200">
              <a:lnSpc>
                <a:spcPct val="143300"/>
              </a:lnSpc>
              <a:spcBef>
                <a:spcPts val="95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5">
                <a:latin typeface="Times New Roman"/>
                <a:cs typeface="Times New Roman"/>
              </a:rPr>
              <a:t>плановые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высотные привязки опорных конструкций сооружения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указанием отметок </a:t>
            </a:r>
            <a:r>
              <a:rPr dirty="0" sz="1200">
                <a:latin typeface="Times New Roman"/>
                <a:cs typeface="Times New Roman"/>
              </a:rPr>
              <a:t>их низа </a:t>
            </a:r>
            <a:r>
              <a:rPr dirty="0" sz="1200" spc="-5">
                <a:latin typeface="Times New Roman"/>
                <a:cs typeface="Times New Roman"/>
              </a:rPr>
              <a:t>(верха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фундамента);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57200">
              <a:lnSpc>
                <a:spcPct val="143900"/>
              </a:lnSpc>
              <a:spcBef>
                <a:spcPts val="85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способ </a:t>
            </a:r>
            <a:r>
              <a:rPr dirty="0" sz="1200">
                <a:latin typeface="Times New Roman"/>
                <a:cs typeface="Times New Roman"/>
              </a:rPr>
              <a:t>крепления </a:t>
            </a:r>
            <a:r>
              <a:rPr dirty="0" sz="1200" spc="-5">
                <a:latin typeface="Times New Roman"/>
                <a:cs typeface="Times New Roman"/>
              </a:rPr>
              <a:t>опорных конструкций сооружения </a:t>
            </a:r>
            <a:r>
              <a:rPr dirty="0" sz="1200">
                <a:latin typeface="Times New Roman"/>
                <a:cs typeface="Times New Roman"/>
              </a:rPr>
              <a:t>к фундаменту – сварное  соединение </a:t>
            </a:r>
            <a:r>
              <a:rPr dirty="0" sz="1200" spc="-5">
                <a:latin typeface="Times New Roman"/>
                <a:cs typeface="Times New Roman"/>
              </a:rPr>
              <a:t>(должны быть указаны габаритные размеры </a:t>
            </a:r>
            <a:r>
              <a:rPr dirty="0" sz="1200">
                <a:latin typeface="Times New Roman"/>
                <a:cs typeface="Times New Roman"/>
              </a:rPr>
              <a:t>площади крепления в плане) </a:t>
            </a:r>
            <a:r>
              <a:rPr dirty="0" sz="1200" spc="-10">
                <a:latin typeface="Times New Roman"/>
                <a:cs typeface="Times New Roman"/>
              </a:rPr>
              <a:t>или  </a:t>
            </a:r>
            <a:r>
              <a:rPr dirty="0" sz="1200" spc="-5">
                <a:latin typeface="Times New Roman"/>
                <a:cs typeface="Times New Roman"/>
              </a:rPr>
              <a:t>болтовое </a:t>
            </a:r>
            <a:r>
              <a:rPr dirty="0" sz="1200">
                <a:latin typeface="Times New Roman"/>
                <a:cs typeface="Times New Roman"/>
              </a:rPr>
              <a:t>соединение </a:t>
            </a:r>
            <a:r>
              <a:rPr dirty="0" sz="1200" spc="-5">
                <a:latin typeface="Times New Roman"/>
                <a:cs typeface="Times New Roman"/>
              </a:rPr>
              <a:t>(должны быть указаны количество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диаметры болтов, </a:t>
            </a:r>
            <a:r>
              <a:rPr dirty="0" sz="1200">
                <a:latin typeface="Times New Roman"/>
                <a:cs typeface="Times New Roman"/>
              </a:rPr>
              <a:t>их </a:t>
            </a:r>
            <a:r>
              <a:rPr dirty="0" sz="1200" spc="-5">
                <a:latin typeface="Times New Roman"/>
                <a:cs typeface="Times New Roman"/>
              </a:rPr>
              <a:t>привязки </a:t>
            </a:r>
            <a:r>
              <a:rPr dirty="0" sz="1200">
                <a:latin typeface="Times New Roman"/>
                <a:cs typeface="Times New Roman"/>
              </a:rPr>
              <a:t>в  плане, величина </a:t>
            </a:r>
            <a:r>
              <a:rPr dirty="0" sz="1200" spc="-5">
                <a:latin typeface="Times New Roman"/>
                <a:cs typeface="Times New Roman"/>
              </a:rPr>
              <a:t>выступающей части </a:t>
            </a:r>
            <a:r>
              <a:rPr dirty="0" sz="1200">
                <a:latin typeface="Times New Roman"/>
                <a:cs typeface="Times New Roman"/>
              </a:rPr>
              <a:t>над </a:t>
            </a:r>
            <a:r>
              <a:rPr dirty="0" sz="1200" spc="-5">
                <a:latin typeface="Times New Roman"/>
                <a:cs typeface="Times New Roman"/>
              </a:rPr>
              <a:t>фундаментом, требуемая </a:t>
            </a:r>
            <a:r>
              <a:rPr dirty="0" sz="1200">
                <a:latin typeface="Times New Roman"/>
                <a:cs typeface="Times New Roman"/>
              </a:rPr>
              <a:t>длина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нарезки);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43800"/>
              </a:lnSpc>
              <a:spcBef>
                <a:spcPts val="80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5">
                <a:latin typeface="Times New Roman"/>
                <a:cs typeface="Times New Roman"/>
              </a:rPr>
              <a:t>нагрузки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сооружения, приведенные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каждую опору: </a:t>
            </a:r>
            <a:r>
              <a:rPr dirty="0" sz="1200">
                <a:latin typeface="Times New Roman"/>
                <a:cs typeface="Times New Roman"/>
              </a:rPr>
              <a:t>статические  </a:t>
            </a:r>
            <a:r>
              <a:rPr dirty="0" sz="1200" spc="-5">
                <a:latin typeface="Times New Roman"/>
                <a:cs typeface="Times New Roman"/>
              </a:rPr>
              <a:t>(равномерное </a:t>
            </a:r>
            <a:r>
              <a:rPr dirty="0" sz="1200">
                <a:latin typeface="Times New Roman"/>
                <a:cs typeface="Times New Roman"/>
              </a:rPr>
              <a:t>распределенные по </a:t>
            </a:r>
            <a:r>
              <a:rPr dirty="0" sz="1200" spc="-5">
                <a:latin typeface="Times New Roman"/>
                <a:cs typeface="Times New Roman"/>
              </a:rPr>
              <a:t>площади, линейные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сосредоточенные вертикальные,  горизонтальные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моментные усилия)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динамические (для фундаментов </a:t>
            </a:r>
            <a:r>
              <a:rPr dirty="0" sz="1200">
                <a:latin typeface="Times New Roman"/>
                <a:cs typeface="Times New Roman"/>
              </a:rPr>
              <a:t>под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оборудование);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11</a:t>
            </a:r>
            <a:endParaRPr sz="1200"/>
          </a:p>
        </p:txBody>
      </p:sp>
      <p:sp>
        <p:nvSpPr>
          <p:cNvPr id="3" name="object 3"/>
          <p:cNvSpPr txBox="1"/>
          <p:nvPr/>
        </p:nvSpPr>
        <p:spPr>
          <a:xfrm>
            <a:off x="1878583" y="3730243"/>
            <a:ext cx="51555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допуски предельных отклонений положения </a:t>
            </a:r>
            <a:r>
              <a:rPr dirty="0" sz="1200">
                <a:latin typeface="Times New Roman"/>
                <a:cs typeface="Times New Roman"/>
              </a:rPr>
              <a:t>опор в плане, 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допуски</a:t>
            </a:r>
            <a:r>
              <a:rPr dirty="0" sz="1200" spc="19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по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78583" y="4175251"/>
            <a:ext cx="51555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необходимость устройства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покрытиям открытых площадок;  максимально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возможная</a:t>
            </a:r>
            <a:r>
              <a:rPr dirty="0" sz="1200" spc="1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площадь</a:t>
            </a:r>
            <a:r>
              <a:rPr dirty="0" sz="1200" spc="1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размещения</a:t>
            </a:r>
            <a:r>
              <a:rPr dirty="0" sz="1200" spc="1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фундаментной</a:t>
            </a:r>
            <a:r>
              <a:rPr dirty="0" sz="1200" spc="1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конструкции</a:t>
            </a:r>
            <a:r>
              <a:rPr dirty="0" sz="1200" spc="1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7983" y="3650995"/>
            <a:ext cx="958215" cy="1635125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algn="ctr" marL="65405">
              <a:lnSpc>
                <a:spcPct val="100000"/>
              </a:lnSpc>
              <a:spcBef>
                <a:spcPts val="725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algn="ctr">
              <a:lnSpc>
                <a:spcPct val="100000"/>
              </a:lnSpc>
              <a:spcBef>
                <a:spcPts val="620"/>
              </a:spcBef>
            </a:pPr>
            <a:r>
              <a:rPr dirty="0" sz="1200" spc="-5">
                <a:latin typeface="Times New Roman"/>
                <a:cs typeface="Times New Roman"/>
              </a:rPr>
              <a:t>деформациям;</a:t>
            </a:r>
            <a:endParaRPr sz="1200">
              <a:latin typeface="Times New Roman"/>
              <a:cs typeface="Times New Roman"/>
            </a:endParaRPr>
          </a:p>
          <a:p>
            <a:pPr algn="ctr" marL="65405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algn="ctr" marL="65405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плане;</a:t>
            </a:r>
            <a:endParaRPr sz="1200">
              <a:latin typeface="Times New Roman"/>
              <a:cs typeface="Times New Roman"/>
            </a:endParaRPr>
          </a:p>
          <a:p>
            <a:pPr algn="ctr" marL="65405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68500" y="5077459"/>
            <a:ext cx="50666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53465" algn="l"/>
                <a:tab pos="2048510" algn="l"/>
                <a:tab pos="3114040" algn="l"/>
                <a:tab pos="3947160" algn="l"/>
                <a:tab pos="4971415" algn="l"/>
              </a:tabLst>
            </a:pP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 spc="-5">
                <a:latin typeface="Times New Roman"/>
                <a:cs typeface="Times New Roman"/>
              </a:rPr>
              <a:t>м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ж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ти	об</a:t>
            </a:r>
            <a:r>
              <a:rPr dirty="0" sz="1200" spc="-5">
                <a:latin typeface="Times New Roman"/>
                <a:cs typeface="Times New Roman"/>
              </a:rPr>
              <a:t>ес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ече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тро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10">
                <a:latin typeface="Times New Roman"/>
                <a:cs typeface="Times New Roman"/>
              </a:rPr>
              <a:t>ь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ой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лощ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д</a:t>
            </a:r>
            <a:r>
              <a:rPr dirty="0" sz="1200" spc="5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-5">
                <a:latin typeface="Times New Roman"/>
                <a:cs typeface="Times New Roman"/>
              </a:rPr>
              <a:t>ма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ам</a:t>
            </a:r>
            <a:r>
              <a:rPr dirty="0" sz="1200">
                <a:latin typeface="Times New Roman"/>
                <a:cs typeface="Times New Roman"/>
              </a:rPr>
              <a:t>и	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7983" y="5258815"/>
            <a:ext cx="6147435" cy="10788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42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строительной техникой (предпочтительный материал фундаментных конструкций, прокаты,  марки стали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бетона, способы </a:t>
            </a:r>
            <a:r>
              <a:rPr dirty="0" sz="1200">
                <a:latin typeface="Times New Roman"/>
                <a:cs typeface="Times New Roman"/>
              </a:rPr>
              <a:t>производства </a:t>
            </a:r>
            <a:r>
              <a:rPr dirty="0" sz="1200" spc="-5">
                <a:latin typeface="Times New Roman"/>
                <a:cs typeface="Times New Roman"/>
              </a:rPr>
              <a:t>работ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другие условия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строительства);</a:t>
            </a:r>
            <a:endParaRPr sz="1200">
              <a:latin typeface="Times New Roman"/>
              <a:cs typeface="Times New Roman"/>
            </a:endParaRPr>
          </a:p>
          <a:p>
            <a:pPr marL="12700" marR="5080" indent="449580">
              <a:lnSpc>
                <a:spcPts val="2080"/>
              </a:lnSpc>
              <a:spcBef>
                <a:spcPts val="160"/>
              </a:spcBef>
            </a:pPr>
            <a:r>
              <a:rPr dirty="0" sz="1200" spc="-20">
                <a:latin typeface="Times New Roman"/>
                <a:cs typeface="Times New Roman"/>
              </a:rPr>
              <a:t>3.8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Комплект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проектной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документации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устройство </a:t>
            </a:r>
            <a:r>
              <a:rPr dirty="0" sz="1200" spc="-20">
                <a:latin typeface="Times New Roman"/>
                <a:cs typeface="Times New Roman"/>
              </a:rPr>
              <a:t>оснований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  сооружений </a:t>
            </a:r>
            <a:r>
              <a:rPr dirty="0" sz="1200" spc="-20">
                <a:latin typeface="Times New Roman"/>
                <a:cs typeface="Times New Roman"/>
              </a:rPr>
              <a:t>площадок обустройства должен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включать: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45183" y="6310375"/>
            <a:ext cx="109220" cy="848360"/>
          </a:xfrm>
          <a:prstGeom prst="rect">
            <a:avLst/>
          </a:prstGeom>
        </p:spPr>
        <p:txBody>
          <a:bodyPr wrap="square" lIns="0" tIns="1041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68500" y="6310375"/>
            <a:ext cx="5069205" cy="848360"/>
          </a:xfrm>
          <a:prstGeom prst="rect">
            <a:avLst/>
          </a:prstGeom>
        </p:spPr>
        <p:txBody>
          <a:bodyPr wrap="square" lIns="0" tIns="1041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dirty="0" sz="1200" spc="-20">
                <a:latin typeface="Times New Roman"/>
                <a:cs typeface="Times New Roman"/>
              </a:rPr>
              <a:t>общую </a:t>
            </a:r>
            <a:r>
              <a:rPr dirty="0" sz="1200" spc="-25">
                <a:latin typeface="Times New Roman"/>
                <a:cs typeface="Times New Roman"/>
              </a:rPr>
              <a:t>пояснительную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записку;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50000"/>
              </a:lnSpc>
            </a:pPr>
            <a:r>
              <a:rPr dirty="0" sz="1200" spc="-20">
                <a:latin typeface="Times New Roman"/>
                <a:cs typeface="Times New Roman"/>
              </a:rPr>
              <a:t>выбор принципа </a:t>
            </a:r>
            <a:r>
              <a:rPr dirty="0" sz="1200" spc="-25">
                <a:latin typeface="Times New Roman"/>
                <a:cs typeface="Times New Roman"/>
              </a:rPr>
              <a:t>использования </a:t>
            </a:r>
            <a:r>
              <a:rPr dirty="0" sz="1200" spc="-20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качестве оснований </a:t>
            </a:r>
            <a:r>
              <a:rPr dirty="0" sz="1200" spc="-25">
                <a:latin typeface="Times New Roman"/>
                <a:cs typeface="Times New Roman"/>
              </a:rPr>
              <a:t>сооружений;  </a:t>
            </a:r>
            <a:r>
              <a:rPr dirty="0" sz="1200" spc="-20">
                <a:latin typeface="Times New Roman"/>
                <a:cs typeface="Times New Roman"/>
              </a:rPr>
              <a:t>проект комплексной </a:t>
            </a:r>
            <a:r>
              <a:rPr dirty="0" sz="1200" spc="-25">
                <a:latin typeface="Times New Roman"/>
                <a:cs typeface="Times New Roman"/>
              </a:rPr>
              <a:t>инженерной </a:t>
            </a:r>
            <a:r>
              <a:rPr dirty="0" sz="1200" spc="-20">
                <a:latin typeface="Times New Roman"/>
                <a:cs typeface="Times New Roman"/>
              </a:rPr>
              <a:t>подготовки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защиты площадок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обустройства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7983" y="7131811"/>
            <a:ext cx="6149340" cy="2677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9525">
              <a:lnSpc>
                <a:spcPct val="1442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прилегающих территорий </a:t>
            </a:r>
            <a:r>
              <a:rPr dirty="0" sz="1200" spc="-15">
                <a:latin typeface="Times New Roman"/>
                <a:cs typeface="Times New Roman"/>
              </a:rPr>
              <a:t>от </a:t>
            </a:r>
            <a:r>
              <a:rPr dirty="0" sz="1200" spc="-25">
                <a:latin typeface="Times New Roman"/>
                <a:cs typeface="Times New Roman"/>
              </a:rPr>
              <a:t>опасных мерзлотных процессов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подтопления, разрабатываемый 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строительный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эксплуатационный</a:t>
            </a:r>
            <a:r>
              <a:rPr dirty="0" sz="1200" spc="-18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периоды;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57200">
              <a:lnSpc>
                <a:spcPct val="144200"/>
              </a:lnSpc>
              <a:spcBef>
                <a:spcPts val="70"/>
              </a:spcBef>
              <a:buFont typeface="Symbol"/>
              <a:buChar char=""/>
              <a:tabLst>
                <a:tab pos="1092835" algn="l"/>
                <a:tab pos="1093470" algn="l"/>
              </a:tabLst>
            </a:pPr>
            <a:r>
              <a:rPr dirty="0" sz="1200" spc="-20">
                <a:latin typeface="Times New Roman"/>
                <a:cs typeface="Times New Roman"/>
              </a:rPr>
              <a:t>проект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 сооружений, </a:t>
            </a:r>
            <a:r>
              <a:rPr dirty="0" sz="1200" spc="-20">
                <a:latin typeface="Times New Roman"/>
                <a:cs typeface="Times New Roman"/>
              </a:rPr>
              <a:t>включающий конструктивные 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решения, </a:t>
            </a:r>
            <a:r>
              <a:rPr dirty="0" sz="1200" spc="-20">
                <a:latin typeface="Times New Roman"/>
                <a:cs typeface="Times New Roman"/>
              </a:rPr>
              <a:t>прочностные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деформационные </a:t>
            </a:r>
            <a:r>
              <a:rPr dirty="0" sz="1200" spc="-20">
                <a:latin typeface="Times New Roman"/>
                <a:cs typeface="Times New Roman"/>
              </a:rPr>
              <a:t>расчеты конструкций фундаментов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22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оснований;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43800"/>
              </a:lnSpc>
              <a:spcBef>
                <a:spcPts val="75"/>
              </a:spcBef>
              <a:buFont typeface="Symbol"/>
              <a:buChar char=""/>
              <a:tabLst>
                <a:tab pos="1092835" algn="l"/>
                <a:tab pos="1093470" algn="l"/>
              </a:tabLst>
            </a:pPr>
            <a:r>
              <a:rPr dirty="0" sz="1200" spc="-20">
                <a:latin typeface="Times New Roman"/>
                <a:cs typeface="Times New Roman"/>
              </a:rPr>
              <a:t>проект </a:t>
            </a:r>
            <a:r>
              <a:rPr dirty="0" sz="1200" spc="-25">
                <a:latin typeface="Times New Roman"/>
                <a:cs typeface="Times New Roman"/>
              </a:rPr>
              <a:t>термостабилизации </a:t>
            </a:r>
            <a:r>
              <a:rPr dirty="0" sz="1200" spc="-20">
                <a:latin typeface="Times New Roman"/>
                <a:cs typeface="Times New Roman"/>
              </a:rPr>
              <a:t>грунтов основания, </a:t>
            </a:r>
            <a:r>
              <a:rPr dirty="0" sz="1200" spc="-25">
                <a:latin typeface="Times New Roman"/>
                <a:cs typeface="Times New Roman"/>
              </a:rPr>
              <a:t>включающий прогноз  </a:t>
            </a:r>
            <a:r>
              <a:rPr dirty="0" sz="1200" spc="-20">
                <a:latin typeface="Times New Roman"/>
                <a:cs typeface="Times New Roman"/>
              </a:rPr>
              <a:t>изменения </a:t>
            </a:r>
            <a:r>
              <a:rPr dirty="0" sz="1200" spc="-25">
                <a:latin typeface="Times New Roman"/>
                <a:cs typeface="Times New Roman"/>
              </a:rPr>
              <a:t>мерзлотно-грунтовых условий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гидрогеологического </a:t>
            </a:r>
            <a:r>
              <a:rPr dirty="0" sz="1200" spc="-20">
                <a:latin typeface="Times New Roman"/>
                <a:cs typeface="Times New Roman"/>
              </a:rPr>
              <a:t>режима </a:t>
            </a:r>
            <a:r>
              <a:rPr dirty="0" sz="1200" spc="-25">
                <a:latin typeface="Times New Roman"/>
                <a:cs typeface="Times New Roman"/>
              </a:rPr>
              <a:t>территорий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процессе  застройки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последующей </a:t>
            </a:r>
            <a:r>
              <a:rPr dirty="0" sz="1200" spc="-20">
                <a:latin typeface="Times New Roman"/>
                <a:cs typeface="Times New Roman"/>
              </a:rPr>
              <a:t>эксплуатации площадок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расположенных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15">
                <a:latin typeface="Times New Roman"/>
                <a:cs typeface="Times New Roman"/>
              </a:rPr>
              <a:t>них </a:t>
            </a:r>
            <a:r>
              <a:rPr dirty="0" sz="1200" spc="-25">
                <a:latin typeface="Times New Roman"/>
                <a:cs typeface="Times New Roman"/>
              </a:rPr>
              <a:t>сооружений, </a:t>
            </a:r>
            <a:r>
              <a:rPr dirty="0" sz="1200">
                <a:latin typeface="Times New Roman"/>
                <a:cs typeface="Times New Roman"/>
              </a:rPr>
              <a:t>а  </a:t>
            </a:r>
            <a:r>
              <a:rPr dirty="0" sz="1200" spc="-20">
                <a:latin typeface="Times New Roman"/>
                <a:cs typeface="Times New Roman"/>
              </a:rPr>
              <a:t>также выбор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расчет </a:t>
            </a:r>
            <a:r>
              <a:rPr dirty="0" sz="1200" spc="-25">
                <a:latin typeface="Times New Roman"/>
                <a:cs typeface="Times New Roman"/>
              </a:rPr>
              <a:t>устройств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мероприятий, </a:t>
            </a:r>
            <a:r>
              <a:rPr dirty="0" sz="1200" spc="-25">
                <a:latin typeface="Times New Roman"/>
                <a:cs typeface="Times New Roman"/>
              </a:rPr>
              <a:t>обеспечивающих соблюдение установленного  </a:t>
            </a:r>
            <a:r>
              <a:rPr dirty="0" sz="1200" spc="-20">
                <a:latin typeface="Times New Roman"/>
                <a:cs typeface="Times New Roman"/>
              </a:rPr>
              <a:t>расчетом теплового режима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основании </a:t>
            </a:r>
            <a:r>
              <a:rPr dirty="0" sz="1200" spc="-25">
                <a:latin typeface="Times New Roman"/>
                <a:cs typeface="Times New Roman"/>
              </a:rPr>
              <a:t>сооружения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процессе его </a:t>
            </a:r>
            <a:r>
              <a:rPr dirty="0" sz="1200" spc="-25">
                <a:latin typeface="Times New Roman"/>
                <a:cs typeface="Times New Roman"/>
              </a:rPr>
              <a:t>строительства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эксплуатации: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9975" cy="93205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43700"/>
              </a:lnSpc>
              <a:buFont typeface="Symbol"/>
              <a:buChar char=""/>
              <a:tabLst>
                <a:tab pos="1092835" algn="l"/>
                <a:tab pos="1093470" algn="l"/>
              </a:tabLst>
            </a:pPr>
            <a:r>
              <a:rPr dirty="0" sz="1200" spc="-20">
                <a:latin typeface="Times New Roman"/>
                <a:cs typeface="Times New Roman"/>
              </a:rPr>
              <a:t>проект </a:t>
            </a:r>
            <a:r>
              <a:rPr dirty="0" sz="1200" spc="-25">
                <a:latin typeface="Times New Roman"/>
                <a:cs typeface="Times New Roman"/>
              </a:rPr>
              <a:t>инженерно-геотехнического мониторинга отдельных </a:t>
            </a:r>
            <a:r>
              <a:rPr dirty="0" sz="1200" spc="-20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0">
                <a:latin typeface="Times New Roman"/>
                <a:cs typeface="Times New Roman"/>
              </a:rPr>
              <a:t>площадки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целом: проведение </a:t>
            </a:r>
            <a:r>
              <a:rPr dirty="0" sz="1200" spc="-25">
                <a:latin typeface="Times New Roman"/>
                <a:cs typeface="Times New Roman"/>
              </a:rPr>
              <a:t>систематических натурных </a:t>
            </a:r>
            <a:r>
              <a:rPr dirty="0" sz="1200" spc="-20">
                <a:latin typeface="Times New Roman"/>
                <a:cs typeface="Times New Roman"/>
              </a:rPr>
              <a:t>наблюдений </a:t>
            </a:r>
            <a:r>
              <a:rPr dirty="0" sz="1200" spc="-10">
                <a:latin typeface="Times New Roman"/>
                <a:cs typeface="Times New Roman"/>
              </a:rPr>
              <a:t>за </a:t>
            </a:r>
            <a:r>
              <a:rPr dirty="0" sz="1200" spc="-25">
                <a:latin typeface="Times New Roman"/>
                <a:cs typeface="Times New Roman"/>
              </a:rPr>
              <a:t>состоянием </a:t>
            </a:r>
            <a:r>
              <a:rPr dirty="0" sz="1200" spc="-20">
                <a:latin typeface="Times New Roman"/>
                <a:cs typeface="Times New Roman"/>
              </a:rPr>
              <a:t>грунтов 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 </a:t>
            </a:r>
            <a:r>
              <a:rPr dirty="0" sz="1200" spc="-10">
                <a:latin typeface="Times New Roman"/>
                <a:cs typeface="Times New Roman"/>
              </a:rPr>
              <a:t>(в </a:t>
            </a:r>
            <a:r>
              <a:rPr dirty="0" sz="1200" spc="-15">
                <a:latin typeface="Times New Roman"/>
                <a:cs typeface="Times New Roman"/>
              </a:rPr>
              <a:t>том </a:t>
            </a:r>
            <a:r>
              <a:rPr dirty="0" sz="1200" spc="-20">
                <a:latin typeface="Times New Roman"/>
                <a:cs typeface="Times New Roman"/>
              </a:rPr>
              <a:t>числе наблюдений </a:t>
            </a:r>
            <a:r>
              <a:rPr dirty="0" sz="1200" spc="-10">
                <a:latin typeface="Times New Roman"/>
                <a:cs typeface="Times New Roman"/>
              </a:rPr>
              <a:t>за </a:t>
            </a:r>
            <a:r>
              <a:rPr dirty="0" sz="1200" spc="-25">
                <a:latin typeface="Times New Roman"/>
                <a:cs typeface="Times New Roman"/>
              </a:rPr>
              <a:t>температурой </a:t>
            </a:r>
            <a:r>
              <a:rPr dirty="0" sz="1200" spc="-20">
                <a:latin typeface="Times New Roman"/>
                <a:cs typeface="Times New Roman"/>
              </a:rPr>
              <a:t>грунтов, как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процессе  </a:t>
            </a:r>
            <a:r>
              <a:rPr dirty="0" sz="1200" spc="-25">
                <a:latin typeface="Times New Roman"/>
                <a:cs typeface="Times New Roman"/>
              </a:rPr>
              <a:t>строительства, </a:t>
            </a:r>
            <a:r>
              <a:rPr dirty="0" sz="1200" spc="-15">
                <a:latin typeface="Times New Roman"/>
                <a:cs typeface="Times New Roman"/>
              </a:rPr>
              <a:t>так </a:t>
            </a:r>
            <a:r>
              <a:rPr dirty="0" sz="1200">
                <a:latin typeface="Times New Roman"/>
                <a:cs typeface="Times New Roman"/>
              </a:rPr>
              <a:t>и в </a:t>
            </a:r>
            <a:r>
              <a:rPr dirty="0" sz="1200" spc="-20">
                <a:latin typeface="Times New Roman"/>
                <a:cs typeface="Times New Roman"/>
              </a:rPr>
              <a:t>период  эксплуатации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сооружения)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устойчивостью зданий </a:t>
            </a:r>
            <a:r>
              <a:rPr dirty="0" sz="1200">
                <a:latin typeface="Times New Roman"/>
                <a:cs typeface="Times New Roman"/>
              </a:rPr>
              <a:t>и  сооружений.</a:t>
            </a:r>
            <a:endParaRPr sz="1200">
              <a:latin typeface="Times New Roman"/>
              <a:cs typeface="Times New Roman"/>
            </a:endParaRPr>
          </a:p>
          <a:p>
            <a:pPr algn="just" lvl="1" marL="12700" indent="449580">
              <a:lnSpc>
                <a:spcPct val="100000"/>
              </a:lnSpc>
              <a:spcBef>
                <a:spcPts val="625"/>
              </a:spcBef>
              <a:buAutoNum type="arabicPeriod" startAt="9"/>
              <a:tabLst>
                <a:tab pos="747395" algn="l"/>
              </a:tabLst>
            </a:pPr>
            <a:r>
              <a:rPr dirty="0" sz="1200" spc="-20">
                <a:latin typeface="Times New Roman"/>
                <a:cs typeface="Times New Roman"/>
              </a:rPr>
              <a:t>Проектное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состояние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грунтов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основания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необходимые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его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соблюдения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ct val="143300"/>
              </a:lnSpc>
              <a:spcBef>
                <a:spcPts val="15"/>
              </a:spcBef>
            </a:pP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правилам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эксплуатации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должны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входить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состав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проектной  </a:t>
            </a:r>
            <a:r>
              <a:rPr dirty="0" sz="1200" spc="-25">
                <a:latin typeface="Times New Roman"/>
                <a:cs typeface="Times New Roman"/>
              </a:rPr>
              <a:t>документации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геотехническому </a:t>
            </a:r>
            <a:r>
              <a:rPr dirty="0" sz="1200" spc="-25">
                <a:latin typeface="Times New Roman"/>
                <a:cs typeface="Times New Roman"/>
              </a:rPr>
              <a:t>мониторингу, передаваемой эксплуатирующей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организации.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Соответствие состояния </a:t>
            </a:r>
            <a:r>
              <a:rPr dirty="0" sz="1200" spc="-20">
                <a:latin typeface="Times New Roman"/>
                <a:cs typeface="Times New Roman"/>
              </a:rPr>
              <a:t>грунтов основания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фундаментов проектным требованиям </a:t>
            </a:r>
            <a:r>
              <a:rPr dirty="0" sz="1200" spc="-25">
                <a:latin typeface="Times New Roman"/>
                <a:cs typeface="Times New Roman"/>
              </a:rPr>
              <a:t>при  </a:t>
            </a:r>
            <a:r>
              <a:rPr dirty="0" sz="1200" spc="-20">
                <a:latin typeface="Times New Roman"/>
                <a:cs typeface="Times New Roman"/>
              </a:rPr>
              <a:t>сдаче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эксплуатацию </a:t>
            </a:r>
            <a:r>
              <a:rPr dirty="0" sz="1200" spc="-20">
                <a:latin typeface="Times New Roman"/>
                <a:cs typeface="Times New Roman"/>
              </a:rPr>
              <a:t>должно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быть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подтверждено результатами </a:t>
            </a:r>
            <a:r>
              <a:rPr dirty="0" sz="1200" spc="-20">
                <a:latin typeface="Times New Roman"/>
                <a:cs typeface="Times New Roman"/>
              </a:rPr>
              <a:t>натурных 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наблюдений, </a:t>
            </a:r>
            <a:r>
              <a:rPr dirty="0" sz="1200" spc="-20">
                <a:latin typeface="Times New Roman"/>
                <a:cs typeface="Times New Roman"/>
              </a:rPr>
              <a:t>выполненных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период </a:t>
            </a:r>
            <a:r>
              <a:rPr dirty="0" sz="1200" spc="-25">
                <a:latin typeface="Times New Roman"/>
                <a:cs typeface="Times New Roman"/>
              </a:rPr>
              <a:t>строительства </a:t>
            </a:r>
            <a:r>
              <a:rPr dirty="0" sz="1200" spc="-20">
                <a:latin typeface="Times New Roman"/>
                <a:cs typeface="Times New Roman"/>
              </a:rPr>
              <a:t>согласно программе. При сдаче  </a:t>
            </a:r>
            <a:r>
              <a:rPr dirty="0" sz="1200" spc="-25">
                <a:latin typeface="Times New Roman"/>
                <a:cs typeface="Times New Roman"/>
              </a:rPr>
              <a:t>законченного строительством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эксплуатирующей </a:t>
            </a:r>
            <a:r>
              <a:rPr dirty="0" sz="1200" spc="-20">
                <a:latin typeface="Times New Roman"/>
                <a:cs typeface="Times New Roman"/>
              </a:rPr>
              <a:t>организации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должны </a:t>
            </a:r>
            <a:r>
              <a:rPr dirty="0" sz="1200" spc="-20">
                <a:latin typeface="Times New Roman"/>
                <a:cs typeface="Times New Roman"/>
              </a:rPr>
              <a:t>быть  переданы план расположения </a:t>
            </a:r>
            <a:r>
              <a:rPr dirty="0" sz="1200" spc="-25">
                <a:latin typeface="Times New Roman"/>
                <a:cs typeface="Times New Roman"/>
              </a:rPr>
              <a:t>наблюдательных </a:t>
            </a:r>
            <a:r>
              <a:rPr dirty="0" sz="1200" spc="-20">
                <a:latin typeface="Times New Roman"/>
                <a:cs typeface="Times New Roman"/>
              </a:rPr>
              <a:t>скважин, нивелировочных реперов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марок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0">
                <a:latin typeface="Times New Roman"/>
                <a:cs typeface="Times New Roman"/>
              </a:rPr>
              <a:t>программа дальнейших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наблюдений.</a:t>
            </a:r>
            <a:endParaRPr sz="1200">
              <a:latin typeface="Times New Roman"/>
              <a:cs typeface="Times New Roman"/>
            </a:endParaRPr>
          </a:p>
          <a:p>
            <a:pPr algn="just" lvl="1" marL="12700" marR="5715" indent="449580">
              <a:lnSpc>
                <a:spcPct val="143600"/>
              </a:lnSpc>
              <a:spcBef>
                <a:spcPts val="10"/>
              </a:spcBef>
              <a:buAutoNum type="arabicPeriod" startAt="10"/>
              <a:tabLst>
                <a:tab pos="765810" algn="l"/>
              </a:tabLst>
            </a:pPr>
            <a:r>
              <a:rPr dirty="0" sz="1200" spc="-20">
                <a:latin typeface="Times New Roman"/>
                <a:cs typeface="Times New Roman"/>
              </a:rPr>
              <a:t>Нагрузки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воздействия, учитываемые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расчетах </a:t>
            </a:r>
            <a:r>
              <a:rPr dirty="0" sz="1200" spc="-25">
                <a:latin typeface="Times New Roman"/>
                <a:cs typeface="Times New Roman"/>
              </a:rPr>
              <a:t>сооружений </a:t>
            </a:r>
            <a:r>
              <a:rPr dirty="0" sz="1200" spc="-20">
                <a:latin typeface="Times New Roman"/>
                <a:cs typeface="Times New Roman"/>
              </a:rPr>
              <a:t>инженерной защиты, 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фундаментов, коэффициенты </a:t>
            </a:r>
            <a:r>
              <a:rPr dirty="0" sz="1200" spc="-20">
                <a:latin typeface="Times New Roman"/>
                <a:cs typeface="Times New Roman"/>
              </a:rPr>
              <a:t>надежности,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15">
                <a:latin typeface="Times New Roman"/>
                <a:cs typeface="Times New Roman"/>
              </a:rPr>
              <a:t>также </a:t>
            </a:r>
            <a:r>
              <a:rPr dirty="0" sz="1200" spc="-25">
                <a:latin typeface="Times New Roman"/>
                <a:cs typeface="Times New Roman"/>
              </a:rPr>
              <a:t>возможные </a:t>
            </a:r>
            <a:r>
              <a:rPr dirty="0" sz="1200" spc="-20">
                <a:latin typeface="Times New Roman"/>
                <a:cs typeface="Times New Roman"/>
              </a:rPr>
              <a:t>сочетания нагрузок  </a:t>
            </a:r>
            <a:r>
              <a:rPr dirty="0" sz="1200" spc="-25">
                <a:latin typeface="Times New Roman"/>
                <a:cs typeface="Times New Roman"/>
              </a:rPr>
              <a:t>следует </a:t>
            </a:r>
            <a:r>
              <a:rPr dirty="0" sz="1200" spc="-20">
                <a:latin typeface="Times New Roman"/>
                <a:cs typeface="Times New Roman"/>
              </a:rPr>
              <a:t>принимать </a:t>
            </a:r>
            <a:r>
              <a:rPr dirty="0" sz="1200" spc="-5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приложению </a:t>
            </a:r>
            <a:r>
              <a:rPr dirty="0" sz="1200">
                <a:latin typeface="Times New Roman"/>
                <a:cs typeface="Times New Roman"/>
              </a:rPr>
              <a:t>А с </a:t>
            </a:r>
            <a:r>
              <a:rPr dirty="0" sz="1200" spc="-25">
                <a:latin typeface="Times New Roman"/>
                <a:cs typeface="Times New Roman"/>
              </a:rPr>
              <a:t>учетом </a:t>
            </a:r>
            <a:r>
              <a:rPr dirty="0" sz="1200" spc="-20">
                <a:latin typeface="Times New Roman"/>
                <a:cs typeface="Times New Roman"/>
              </a:rPr>
              <a:t>требований, приведенных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соответствующих  разделах настоящего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стандарта.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2208530" marR="281305" indent="-1475740">
              <a:lnSpc>
                <a:spcPct val="144200"/>
              </a:lnSpc>
            </a:pPr>
            <a:r>
              <a:rPr dirty="0" sz="1200" b="1">
                <a:latin typeface="Times New Roman"/>
                <a:cs typeface="Times New Roman"/>
              </a:rPr>
              <a:t>4 </a:t>
            </a:r>
            <a:r>
              <a:rPr dirty="0" sz="1200" spc="-5" b="1">
                <a:latin typeface="Times New Roman"/>
                <a:cs typeface="Times New Roman"/>
              </a:rPr>
              <a:t>Классификация </a:t>
            </a:r>
            <a:r>
              <a:rPr dirty="0" sz="1200" b="1">
                <a:latin typeface="Times New Roman"/>
                <a:cs typeface="Times New Roman"/>
              </a:rPr>
              <a:t>и </a:t>
            </a:r>
            <a:r>
              <a:rPr dirty="0" sz="1200" spc="-5" b="1">
                <a:latin typeface="Times New Roman"/>
                <a:cs typeface="Times New Roman"/>
              </a:rPr>
              <a:t>краткая характеристика сооружений, возводимых </a:t>
            </a:r>
            <a:r>
              <a:rPr dirty="0" sz="1200" b="1">
                <a:latin typeface="Times New Roman"/>
                <a:cs typeface="Times New Roman"/>
              </a:rPr>
              <a:t>на  </a:t>
            </a:r>
            <a:r>
              <a:rPr dirty="0" sz="1200" spc="-5" b="1">
                <a:latin typeface="Times New Roman"/>
                <a:cs typeface="Times New Roman"/>
              </a:rPr>
              <a:t>вечномерзлых </a:t>
            </a:r>
            <a:r>
              <a:rPr dirty="0" sz="1200" b="1">
                <a:latin typeface="Times New Roman"/>
                <a:cs typeface="Times New Roman"/>
              </a:rPr>
              <a:t>и талых грунтах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2326005">
              <a:lnSpc>
                <a:spcPct val="100000"/>
              </a:lnSpc>
              <a:spcBef>
                <a:spcPts val="5"/>
              </a:spcBef>
            </a:pPr>
            <a:r>
              <a:rPr dirty="0" sz="1200" spc="-20" b="1">
                <a:latin typeface="Times New Roman"/>
                <a:cs typeface="Times New Roman"/>
              </a:rPr>
              <a:t>4.1 Классификация</a:t>
            </a:r>
            <a:r>
              <a:rPr dirty="0" sz="1200" spc="-75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объектов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7620" indent="449580">
              <a:lnSpc>
                <a:spcPts val="2060"/>
              </a:lnSpc>
              <a:spcBef>
                <a:spcPts val="160"/>
              </a:spcBef>
              <a:buAutoNum type="arabicPeriod"/>
              <a:tabLst>
                <a:tab pos="838835" algn="l"/>
              </a:tabLst>
            </a:pPr>
            <a:r>
              <a:rPr dirty="0" sz="1200" spc="-20">
                <a:latin typeface="Times New Roman"/>
                <a:cs typeface="Times New Roman"/>
              </a:rPr>
              <a:t>Проектные решения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основаниям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фундаментам </a:t>
            </a:r>
            <a:r>
              <a:rPr dirty="0" sz="1200" spc="-20">
                <a:latin typeface="Times New Roman"/>
                <a:cs typeface="Times New Roman"/>
              </a:rPr>
              <a:t>сооружений </a:t>
            </a:r>
            <a:r>
              <a:rPr dirty="0" sz="1200" spc="-25">
                <a:latin typeface="Times New Roman"/>
                <a:cs typeface="Times New Roman"/>
              </a:rPr>
              <a:t>(конструкции  фундаментов, </a:t>
            </a:r>
            <a:r>
              <a:rPr dirty="0" sz="1200" spc="-15">
                <a:latin typeface="Times New Roman"/>
                <a:cs typeface="Times New Roman"/>
              </a:rPr>
              <a:t>тип </a:t>
            </a:r>
            <a:r>
              <a:rPr dirty="0" sz="1200" spc="-20">
                <a:latin typeface="Times New Roman"/>
                <a:cs typeface="Times New Roman"/>
              </a:rPr>
              <a:t>основания,  необходимость,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способы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параметры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упрочнения грунтов  </a:t>
            </a:r>
            <a:r>
              <a:rPr dirty="0" sz="1200" spc="-20">
                <a:latin typeface="Times New Roman"/>
                <a:cs typeface="Times New Roman"/>
              </a:rPr>
              <a:t>основания)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должны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соответствовать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типу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площадки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(п.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4.1.2),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сроку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службы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(п.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4.1.3),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уровню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2060"/>
              </a:lnSpc>
              <a:spcBef>
                <a:spcPts val="25"/>
              </a:spcBef>
            </a:pPr>
            <a:r>
              <a:rPr dirty="0" sz="1200" spc="-25">
                <a:latin typeface="Times New Roman"/>
                <a:cs typeface="Times New Roman"/>
              </a:rPr>
              <a:t>ответственности </a:t>
            </a:r>
            <a:r>
              <a:rPr dirty="0" sz="1200" spc="-20">
                <a:latin typeface="Times New Roman"/>
                <a:cs typeface="Times New Roman"/>
              </a:rPr>
              <a:t>(п. 4.1.6), степени взрыво-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пожароопасности </a:t>
            </a:r>
            <a:r>
              <a:rPr dirty="0" sz="1200" spc="-20">
                <a:latin typeface="Times New Roman"/>
                <a:cs typeface="Times New Roman"/>
              </a:rPr>
              <a:t>(п. 4.1.7), конструктивно- 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технологическим характеристикам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(пп.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4.1.8-4.1.9). </a:t>
            </a:r>
            <a:r>
              <a:rPr dirty="0" sz="1200" spc="-20">
                <a:latin typeface="Times New Roman"/>
                <a:cs typeface="Times New Roman"/>
              </a:rPr>
              <a:t>Классификация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объектов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dirty="0" sz="1200" spc="-20">
                <a:latin typeface="Times New Roman"/>
                <a:cs typeface="Times New Roman"/>
              </a:rPr>
              <a:t>приведена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табл.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4.4.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ts val="2080"/>
              </a:lnSpc>
              <a:spcBef>
                <a:spcPts val="160"/>
              </a:spcBef>
              <a:buAutoNum type="arabicPeriod" startAt="2"/>
              <a:tabLst>
                <a:tab pos="924560" algn="l"/>
              </a:tabLst>
            </a:pPr>
            <a:r>
              <a:rPr dirty="0" sz="1200" spc="-15">
                <a:latin typeface="Times New Roman"/>
                <a:cs typeface="Times New Roman"/>
              </a:rPr>
              <a:t>По </a:t>
            </a:r>
            <a:r>
              <a:rPr dirty="0" sz="1200" spc="-10">
                <a:latin typeface="Times New Roman"/>
                <a:cs typeface="Times New Roman"/>
              </a:rPr>
              <a:t>типу </a:t>
            </a:r>
            <a:r>
              <a:rPr dirty="0" sz="1200" spc="-20">
                <a:latin typeface="Times New Roman"/>
                <a:cs typeface="Times New Roman"/>
              </a:rPr>
              <a:t>площадок </a:t>
            </a:r>
            <a:r>
              <a:rPr dirty="0" sz="1200" spc="-25">
                <a:latin typeface="Times New Roman"/>
                <a:cs typeface="Times New Roman"/>
              </a:rPr>
              <a:t>выделяются </a:t>
            </a:r>
            <a:r>
              <a:rPr dirty="0" sz="1200" spc="-20">
                <a:latin typeface="Times New Roman"/>
                <a:cs typeface="Times New Roman"/>
              </a:rPr>
              <a:t>площадки, </a:t>
            </a:r>
            <a:r>
              <a:rPr dirty="0" sz="1200" spc="-25">
                <a:latin typeface="Times New Roman"/>
                <a:cs typeface="Times New Roman"/>
              </a:rPr>
              <a:t>относящиеся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5">
                <a:latin typeface="Times New Roman"/>
                <a:cs typeface="Times New Roman"/>
              </a:rPr>
              <a:t>производственным  </a:t>
            </a:r>
            <a:r>
              <a:rPr dirty="0" sz="1200" spc="-20">
                <a:latin typeface="Times New Roman"/>
                <a:cs typeface="Times New Roman"/>
              </a:rPr>
              <a:t>сооружениям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площадки </a:t>
            </a:r>
            <a:r>
              <a:rPr dirty="0" sz="1200" spc="-25">
                <a:latin typeface="Times New Roman"/>
                <a:cs typeface="Times New Roman"/>
              </a:rPr>
              <a:t>строительство </a:t>
            </a:r>
            <a:r>
              <a:rPr dirty="0" sz="1200" spc="-20">
                <a:latin typeface="Times New Roman"/>
                <a:cs typeface="Times New Roman"/>
              </a:rPr>
              <a:t>бытового</a:t>
            </a:r>
            <a:r>
              <a:rPr dirty="0" sz="1200" spc="-17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назначения.</a:t>
            </a:r>
            <a:endParaRPr sz="1200">
              <a:latin typeface="Times New Roman"/>
              <a:cs typeface="Times New Roman"/>
            </a:endParaRPr>
          </a:p>
          <a:p>
            <a:pPr lvl="2" marL="810895" indent="-348615">
              <a:lnSpc>
                <a:spcPct val="100000"/>
              </a:lnSpc>
              <a:spcBef>
                <a:spcPts val="445"/>
              </a:spcBef>
              <a:buAutoNum type="arabicPeriod" startAt="2"/>
              <a:tabLst>
                <a:tab pos="811530" algn="l"/>
              </a:tabLst>
            </a:pPr>
            <a:r>
              <a:rPr dirty="0" sz="1200" spc="-15">
                <a:latin typeface="Times New Roman"/>
                <a:cs typeface="Times New Roman"/>
              </a:rPr>
              <a:t>По  сроку </a:t>
            </a:r>
            <a:r>
              <a:rPr dirty="0" sz="1200" spc="-20">
                <a:latin typeface="Times New Roman"/>
                <a:cs typeface="Times New Roman"/>
              </a:rPr>
              <a:t>эксплуатации  </a:t>
            </a:r>
            <a:r>
              <a:rPr dirty="0" sz="1200" spc="-25">
                <a:latin typeface="Times New Roman"/>
                <a:cs typeface="Times New Roman"/>
              </a:rPr>
              <a:t>сооружения  подразделяются  </a:t>
            </a:r>
            <a:r>
              <a:rPr dirty="0" sz="1200" spc="-5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временные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длительного</a:t>
            </a:r>
            <a:endParaRPr sz="1200">
              <a:latin typeface="Times New Roman"/>
              <a:cs typeface="Times New Roman"/>
            </a:endParaRPr>
          </a:p>
          <a:p>
            <a:pPr marL="12700" marR="6985">
              <a:lnSpc>
                <a:spcPct val="143300"/>
              </a:lnSpc>
              <a:spcBef>
                <a:spcPts val="10"/>
              </a:spcBef>
            </a:pPr>
            <a:r>
              <a:rPr dirty="0" sz="1200" spc="-25">
                <a:latin typeface="Times New Roman"/>
                <a:cs typeface="Times New Roman"/>
              </a:rPr>
              <a:t>назначения. </a:t>
            </a:r>
            <a:r>
              <a:rPr dirty="0" sz="1200" spc="-20">
                <a:latin typeface="Times New Roman"/>
                <a:cs typeface="Times New Roman"/>
              </a:rPr>
              <a:t>Период </a:t>
            </a:r>
            <a:r>
              <a:rPr dirty="0" sz="1200" spc="-25">
                <a:latin typeface="Times New Roman"/>
                <a:cs typeface="Times New Roman"/>
              </a:rPr>
              <a:t>эксплуатации временных сооружений </a:t>
            </a:r>
            <a:r>
              <a:rPr dirty="0" sz="1200" spc="-20">
                <a:latin typeface="Times New Roman"/>
                <a:cs typeface="Times New Roman"/>
              </a:rPr>
              <a:t>назначается </a:t>
            </a:r>
            <a:r>
              <a:rPr dirty="0" sz="1200" spc="-25">
                <a:latin typeface="Times New Roman"/>
                <a:cs typeface="Times New Roman"/>
              </a:rPr>
              <a:t>генпроектировщиком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составляет,  </a:t>
            </a:r>
            <a:r>
              <a:rPr dirty="0" sz="1200" spc="-20">
                <a:latin typeface="Times New Roman"/>
                <a:cs typeface="Times New Roman"/>
              </a:rPr>
              <a:t>как  правило,  3-5  лет.  Сооружения  </a:t>
            </a:r>
            <a:r>
              <a:rPr dirty="0" sz="1200" spc="-25">
                <a:latin typeface="Times New Roman"/>
                <a:cs typeface="Times New Roman"/>
              </a:rPr>
              <a:t>длительного  </a:t>
            </a:r>
            <a:r>
              <a:rPr dirty="0" sz="1200" spc="-20">
                <a:latin typeface="Times New Roman"/>
                <a:cs typeface="Times New Roman"/>
              </a:rPr>
              <a:t>назначения  </a:t>
            </a:r>
            <a:r>
              <a:rPr dirty="0" sz="1200" spc="-25">
                <a:latin typeface="Times New Roman"/>
                <a:cs typeface="Times New Roman"/>
              </a:rPr>
              <a:t>действуют 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2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период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12</a:t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51245" cy="8369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43300"/>
              </a:lnSpc>
            </a:pPr>
            <a:r>
              <a:rPr dirty="0" sz="1200" spc="-25">
                <a:latin typeface="Times New Roman"/>
                <a:cs typeface="Times New Roman"/>
              </a:rPr>
              <a:t>обустройства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эксплуатации месторождения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имеют </a:t>
            </a:r>
            <a:r>
              <a:rPr dirty="0" sz="1200" spc="-20">
                <a:latin typeface="Times New Roman"/>
                <a:cs typeface="Times New Roman"/>
              </a:rPr>
              <a:t>срок службы, </a:t>
            </a:r>
            <a:r>
              <a:rPr dirty="0" sz="1200" spc="-15">
                <a:latin typeface="Times New Roman"/>
                <a:cs typeface="Times New Roman"/>
              </a:rPr>
              <a:t>как </a:t>
            </a:r>
            <a:r>
              <a:rPr dirty="0" sz="1200" spc="-20">
                <a:latin typeface="Times New Roman"/>
                <a:cs typeface="Times New Roman"/>
              </a:rPr>
              <a:t>правило, </a:t>
            </a:r>
            <a:r>
              <a:rPr dirty="0" sz="1200" spc="-15">
                <a:latin typeface="Times New Roman"/>
                <a:cs typeface="Times New Roman"/>
              </a:rPr>
              <a:t>30 лет  </a:t>
            </a:r>
            <a:r>
              <a:rPr dirty="0" sz="1200" spc="-25">
                <a:latin typeface="Times New Roman"/>
                <a:cs typeface="Times New Roman"/>
              </a:rPr>
              <a:t>(устанавливается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генпроектировщиком).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7620" indent="449580">
              <a:lnSpc>
                <a:spcPct val="143800"/>
              </a:lnSpc>
              <a:spcBef>
                <a:spcPts val="5"/>
              </a:spcBef>
              <a:buAutoNum type="arabicPeriod" startAt="4"/>
              <a:tabLst>
                <a:tab pos="822325" algn="l"/>
              </a:tabLst>
            </a:pP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объектам </a:t>
            </a:r>
            <a:r>
              <a:rPr dirty="0" sz="1200" spc="-25">
                <a:latin typeface="Times New Roman"/>
                <a:cs typeface="Times New Roman"/>
              </a:rPr>
              <a:t>временного </a:t>
            </a:r>
            <a:r>
              <a:rPr dirty="0" sz="1200" spc="-20">
                <a:latin typeface="Times New Roman"/>
                <a:cs typeface="Times New Roman"/>
              </a:rPr>
              <a:t>назначения относятся </a:t>
            </a:r>
            <a:r>
              <a:rPr dirty="0" sz="1200" spc="-25">
                <a:latin typeface="Times New Roman"/>
                <a:cs typeface="Times New Roman"/>
              </a:rPr>
              <a:t>вспомогательные технологические  </a:t>
            </a:r>
            <a:r>
              <a:rPr dirty="0" sz="1200" spc="-20">
                <a:latin typeface="Times New Roman"/>
                <a:cs typeface="Times New Roman"/>
              </a:rPr>
              <a:t>сооружения,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20">
                <a:latin typeface="Times New Roman"/>
                <a:cs typeface="Times New Roman"/>
              </a:rPr>
              <a:t>также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складские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здания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для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проживания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обеспечения  жизнедеятельности </a:t>
            </a:r>
            <a:r>
              <a:rPr dirty="0" sz="1200" spc="-20">
                <a:latin typeface="Times New Roman"/>
                <a:cs typeface="Times New Roman"/>
              </a:rPr>
              <a:t>людей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период </a:t>
            </a:r>
            <a:r>
              <a:rPr dirty="0" sz="1200" spc="-25">
                <a:latin typeface="Times New Roman"/>
                <a:cs typeface="Times New Roman"/>
              </a:rPr>
              <a:t>строительства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объектов.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20">
                <a:latin typeface="Times New Roman"/>
                <a:cs typeface="Times New Roman"/>
              </a:rPr>
              <a:t>При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проектировании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оснований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фундаментов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временных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сооружений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следует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600"/>
              </a:lnSpc>
              <a:spcBef>
                <a:spcPts val="10"/>
              </a:spcBef>
            </a:pPr>
            <a:r>
              <a:rPr dirty="0" sz="1200" spc="-25">
                <a:latin typeface="Times New Roman"/>
                <a:cs typeface="Times New Roman"/>
              </a:rPr>
              <a:t>учитывать, </a:t>
            </a:r>
            <a:r>
              <a:rPr dirty="0" sz="1200" spc="-20">
                <a:latin typeface="Times New Roman"/>
                <a:cs typeface="Times New Roman"/>
              </a:rPr>
              <a:t>что тепловое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механическое </a:t>
            </a:r>
            <a:r>
              <a:rPr dirty="0" sz="1200" spc="-25">
                <a:latin typeface="Times New Roman"/>
                <a:cs typeface="Times New Roman"/>
              </a:rPr>
              <a:t>воздействие </a:t>
            </a:r>
            <a:r>
              <a:rPr dirty="0" sz="1200" spc="-20">
                <a:latin typeface="Times New Roman"/>
                <a:cs typeface="Times New Roman"/>
              </a:rPr>
              <a:t>этих сооружений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грунты основания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окружающую </a:t>
            </a:r>
            <a:r>
              <a:rPr dirty="0" sz="1200" spc="-15">
                <a:latin typeface="Times New Roman"/>
                <a:cs typeface="Times New Roman"/>
              </a:rPr>
              <a:t>среду носит </a:t>
            </a:r>
            <a:r>
              <a:rPr dirty="0" sz="1200" spc="-25">
                <a:latin typeface="Times New Roman"/>
                <a:cs typeface="Times New Roman"/>
              </a:rPr>
              <a:t>временный </a:t>
            </a:r>
            <a:r>
              <a:rPr dirty="0" sz="1200" spc="-20">
                <a:latin typeface="Times New Roman"/>
                <a:cs typeface="Times New Roman"/>
              </a:rPr>
              <a:t>характер,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связи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0">
                <a:latin typeface="Times New Roman"/>
                <a:cs typeface="Times New Roman"/>
              </a:rPr>
              <a:t>чем,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обеспечения </a:t>
            </a:r>
            <a:r>
              <a:rPr dirty="0" sz="1200" spc="-25">
                <a:latin typeface="Times New Roman"/>
                <a:cs typeface="Times New Roman"/>
              </a:rPr>
              <a:t>устойчивости  временных </a:t>
            </a:r>
            <a:r>
              <a:rPr dirty="0" sz="1200" spc="-20">
                <a:latin typeface="Times New Roman"/>
                <a:cs typeface="Times New Roman"/>
              </a:rPr>
              <a:t>сооружений </a:t>
            </a:r>
            <a:r>
              <a:rPr dirty="0" sz="1200" spc="-25">
                <a:latin typeface="Times New Roman"/>
                <a:cs typeface="Times New Roman"/>
              </a:rPr>
              <a:t>достаточно </a:t>
            </a:r>
            <a:r>
              <a:rPr dirty="0" sz="1200" spc="-20">
                <a:latin typeface="Times New Roman"/>
                <a:cs typeface="Times New Roman"/>
              </a:rPr>
              <a:t>проведения </a:t>
            </a:r>
            <a:r>
              <a:rPr dirty="0" sz="1200" spc="-25">
                <a:latin typeface="Times New Roman"/>
                <a:cs typeface="Times New Roman"/>
              </a:rPr>
              <a:t>мероприятий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стабилизации природного 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состояния грунтов основания </a:t>
            </a:r>
            <a:r>
              <a:rPr dirty="0" sz="1200" spc="-5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короткий период работы сооружения.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случае, если несущей  </a:t>
            </a:r>
            <a:r>
              <a:rPr dirty="0" sz="1200" spc="-25">
                <a:latin typeface="Times New Roman"/>
                <a:cs typeface="Times New Roman"/>
              </a:rPr>
              <a:t>способности </a:t>
            </a:r>
            <a:r>
              <a:rPr dirty="0" sz="1200" spc="-20">
                <a:latin typeface="Times New Roman"/>
                <a:cs typeface="Times New Roman"/>
              </a:rPr>
              <a:t>основания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природном состоянии </a:t>
            </a:r>
            <a:r>
              <a:rPr dirty="0" sz="1200" spc="-25">
                <a:latin typeface="Times New Roman"/>
                <a:cs typeface="Times New Roman"/>
              </a:rPr>
              <a:t>недостаточно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восприятия </a:t>
            </a:r>
            <a:r>
              <a:rPr dirty="0" sz="1200" spc="-25">
                <a:latin typeface="Times New Roman"/>
                <a:cs typeface="Times New Roman"/>
              </a:rPr>
              <a:t>передаваемых </a:t>
            </a:r>
            <a:r>
              <a:rPr dirty="0" sz="1200" spc="-20">
                <a:latin typeface="Times New Roman"/>
                <a:cs typeface="Times New Roman"/>
              </a:rPr>
              <a:t>на  </a:t>
            </a:r>
            <a:r>
              <a:rPr dirty="0" sz="1200" spc="-25">
                <a:latin typeface="Times New Roman"/>
                <a:cs typeface="Times New Roman"/>
              </a:rPr>
              <a:t>фундамент </a:t>
            </a:r>
            <a:r>
              <a:rPr dirty="0" sz="1200" spc="-20">
                <a:latin typeface="Times New Roman"/>
                <a:cs typeface="Times New Roman"/>
              </a:rPr>
              <a:t>нагрузок,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следует </a:t>
            </a:r>
            <a:r>
              <a:rPr dirty="0" sz="1200" spc="-20">
                <a:latin typeface="Times New Roman"/>
                <a:cs typeface="Times New Roman"/>
              </a:rPr>
              <a:t>предусмотреть </a:t>
            </a:r>
            <a:r>
              <a:rPr dirty="0" sz="1200" spc="-25">
                <a:latin typeface="Times New Roman"/>
                <a:cs typeface="Times New Roman"/>
              </a:rPr>
              <a:t>улучшение </a:t>
            </a:r>
            <a:r>
              <a:rPr dirty="0" sz="1200" spc="-15">
                <a:latin typeface="Times New Roman"/>
                <a:cs typeface="Times New Roman"/>
              </a:rPr>
              <a:t>его </a:t>
            </a:r>
            <a:r>
              <a:rPr dirty="0" sz="1200" spc="-25">
                <a:latin typeface="Times New Roman"/>
                <a:cs typeface="Times New Roman"/>
              </a:rPr>
              <a:t>строительных </a:t>
            </a:r>
            <a:r>
              <a:rPr dirty="0" sz="1200" spc="-20">
                <a:latin typeface="Times New Roman"/>
                <a:cs typeface="Times New Roman"/>
              </a:rPr>
              <a:t>свойств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без  применения </a:t>
            </a:r>
            <a:r>
              <a:rPr dirty="0" sz="1200" spc="-20">
                <a:latin typeface="Times New Roman"/>
                <a:cs typeface="Times New Roman"/>
              </a:rPr>
              <a:t>мероприятий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сохранению этих свойств </a:t>
            </a:r>
            <a:r>
              <a:rPr dirty="0" sz="1200" spc="-10">
                <a:latin typeface="Times New Roman"/>
                <a:cs typeface="Times New Roman"/>
              </a:rPr>
              <a:t>на</a:t>
            </a:r>
            <a:r>
              <a:rPr dirty="0" sz="1200" spc="-21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длительный </a:t>
            </a:r>
            <a:r>
              <a:rPr dirty="0" sz="1200" spc="-20">
                <a:latin typeface="Times New Roman"/>
                <a:cs typeface="Times New Roman"/>
              </a:rPr>
              <a:t>срок.</a:t>
            </a:r>
            <a:endParaRPr sz="1200">
              <a:latin typeface="Times New Roman"/>
              <a:cs typeface="Times New Roman"/>
            </a:endParaRPr>
          </a:p>
          <a:p>
            <a:pPr algn="just" marL="12700" marR="889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При проектировании фундаментных конструкций временных </a:t>
            </a:r>
            <a:r>
              <a:rPr dirty="0" sz="1200">
                <a:latin typeface="Times New Roman"/>
                <a:cs typeface="Times New Roman"/>
              </a:rPr>
              <a:t>сооружений, как  правило, </a:t>
            </a:r>
            <a:r>
              <a:rPr dirty="0" sz="1200" spc="-5">
                <a:latin typeface="Times New Roman"/>
                <a:cs typeface="Times New Roman"/>
              </a:rPr>
              <a:t>следует предусматривать </a:t>
            </a:r>
            <a:r>
              <a:rPr dirty="0" sz="1200">
                <a:latin typeface="Times New Roman"/>
                <a:cs typeface="Times New Roman"/>
              </a:rPr>
              <a:t>их </a:t>
            </a:r>
            <a:r>
              <a:rPr dirty="0" sz="1200" spc="-5">
                <a:latin typeface="Times New Roman"/>
                <a:cs typeface="Times New Roman"/>
              </a:rPr>
              <a:t>инвентарность, </a:t>
            </a:r>
            <a:r>
              <a:rPr dirty="0" sz="1200">
                <a:latin typeface="Times New Roman"/>
                <a:cs typeface="Times New Roman"/>
              </a:rPr>
              <a:t>то </a:t>
            </a:r>
            <a:r>
              <a:rPr dirty="0" sz="1200" spc="-5">
                <a:latin typeface="Times New Roman"/>
                <a:cs typeface="Times New Roman"/>
              </a:rPr>
              <a:t>есть возможность демонтажа </a:t>
            </a:r>
            <a:r>
              <a:rPr dirty="0" sz="1200">
                <a:latin typeface="Times New Roman"/>
                <a:cs typeface="Times New Roman"/>
              </a:rPr>
              <a:t>и  повторного </a:t>
            </a:r>
            <a:r>
              <a:rPr dirty="0" sz="1200" spc="-5">
                <a:latin typeface="Times New Roman"/>
                <a:cs typeface="Times New Roman"/>
              </a:rPr>
              <a:t>использования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других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площадках.</a:t>
            </a:r>
            <a:endParaRPr sz="1200">
              <a:latin typeface="Times New Roman"/>
              <a:cs typeface="Times New Roman"/>
            </a:endParaRPr>
          </a:p>
          <a:p>
            <a:pPr lvl="2" marL="789940" indent="-327660">
              <a:lnSpc>
                <a:spcPct val="100000"/>
              </a:lnSpc>
              <a:spcBef>
                <a:spcPts val="625"/>
              </a:spcBef>
              <a:buAutoNum type="arabicPeriod" startAt="5"/>
              <a:tabLst>
                <a:tab pos="789940" algn="l"/>
              </a:tabLst>
            </a:pPr>
            <a:r>
              <a:rPr dirty="0" sz="1200" spc="-25">
                <a:latin typeface="Times New Roman"/>
                <a:cs typeface="Times New Roman"/>
              </a:rPr>
              <a:t>Объектами </a:t>
            </a:r>
            <a:r>
              <a:rPr dirty="0" sz="1200" spc="-20">
                <a:latin typeface="Times New Roman"/>
                <a:cs typeface="Times New Roman"/>
              </a:rPr>
              <a:t>длительного назначения являются практически </a:t>
            </a:r>
            <a:r>
              <a:rPr dirty="0" sz="1200" spc="-15">
                <a:latin typeface="Times New Roman"/>
                <a:cs typeface="Times New Roman"/>
              </a:rPr>
              <a:t>все </a:t>
            </a:r>
            <a:r>
              <a:rPr dirty="0" sz="1200" spc="-20">
                <a:latin typeface="Times New Roman"/>
                <a:cs typeface="Times New Roman"/>
              </a:rPr>
              <a:t>сооружения</a:t>
            </a:r>
            <a:r>
              <a:rPr dirty="0" sz="1200" spc="-17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объектов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8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производства,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20">
                <a:latin typeface="Times New Roman"/>
                <a:cs typeface="Times New Roman"/>
              </a:rPr>
              <a:t>также объекты </a:t>
            </a:r>
            <a:r>
              <a:rPr dirty="0" sz="1200" spc="-25">
                <a:latin typeface="Times New Roman"/>
                <a:cs typeface="Times New Roman"/>
              </a:rPr>
              <a:t>административно-бытового назначения. </a:t>
            </a:r>
            <a:r>
              <a:rPr dirty="0" sz="1200" spc="-20">
                <a:latin typeface="Times New Roman"/>
                <a:cs typeface="Times New Roman"/>
              </a:rPr>
              <a:t>При </a:t>
            </a:r>
            <a:r>
              <a:rPr dirty="0" sz="1200" spc="-25">
                <a:latin typeface="Times New Roman"/>
                <a:cs typeface="Times New Roman"/>
              </a:rPr>
              <a:t>проектировании  </a:t>
            </a:r>
            <a:r>
              <a:rPr dirty="0" sz="1200" spc="-20">
                <a:latin typeface="Times New Roman"/>
                <a:cs typeface="Times New Roman"/>
              </a:rPr>
              <a:t>объектов длительного </a:t>
            </a:r>
            <a:r>
              <a:rPr dirty="0" sz="1200" spc="-25">
                <a:latin typeface="Times New Roman"/>
                <a:cs typeface="Times New Roman"/>
              </a:rPr>
              <a:t>назначения </a:t>
            </a:r>
            <a:r>
              <a:rPr dirty="0" sz="1200" spc="-20">
                <a:latin typeface="Times New Roman"/>
                <a:cs typeface="Times New Roman"/>
              </a:rPr>
              <a:t>необходимо </a:t>
            </a:r>
            <a:r>
              <a:rPr dirty="0" sz="1200" spc="-25">
                <a:latin typeface="Times New Roman"/>
                <a:cs typeface="Times New Roman"/>
              </a:rPr>
              <a:t>учитывать </a:t>
            </a:r>
            <a:r>
              <a:rPr dirty="0" sz="1200" spc="-15">
                <a:latin typeface="Times New Roman"/>
                <a:cs typeface="Times New Roman"/>
              </a:rPr>
              <a:t>все </a:t>
            </a:r>
            <a:r>
              <a:rPr dirty="0" sz="1200" spc="-20">
                <a:latin typeface="Times New Roman"/>
                <a:cs typeface="Times New Roman"/>
              </a:rPr>
              <a:t>факторы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процессы, которые  </a:t>
            </a:r>
            <a:r>
              <a:rPr dirty="0" sz="1200" spc="-25">
                <a:latin typeface="Times New Roman"/>
                <a:cs typeface="Times New Roman"/>
              </a:rPr>
              <a:t>могут </a:t>
            </a:r>
            <a:r>
              <a:rPr dirty="0" sz="1200" spc="-20">
                <a:latin typeface="Times New Roman"/>
                <a:cs typeface="Times New Roman"/>
              </a:rPr>
              <a:t>происходить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период строительства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эксплуатации, </a:t>
            </a:r>
            <a:r>
              <a:rPr dirty="0" sz="1200" spc="-20">
                <a:latin typeface="Times New Roman"/>
                <a:cs typeface="Times New Roman"/>
              </a:rPr>
              <a:t>возникновение новых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особых  воздействий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условий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результате </a:t>
            </a:r>
            <a:r>
              <a:rPr dirty="0" sz="1200" spc="-25">
                <a:latin typeface="Times New Roman"/>
                <a:cs typeface="Times New Roman"/>
              </a:rPr>
              <a:t>продолжительного </a:t>
            </a:r>
            <a:r>
              <a:rPr dirty="0" sz="1200" spc="-20">
                <a:latin typeface="Times New Roman"/>
                <a:cs typeface="Times New Roman"/>
              </a:rPr>
              <a:t>режима работы, которые </a:t>
            </a:r>
            <a:r>
              <a:rPr dirty="0" sz="1200" spc="-25">
                <a:latin typeface="Times New Roman"/>
                <a:cs typeface="Times New Roman"/>
              </a:rPr>
              <a:t>могут </a:t>
            </a:r>
            <a:r>
              <a:rPr dirty="0" sz="1200" spc="-20">
                <a:latin typeface="Times New Roman"/>
                <a:cs typeface="Times New Roman"/>
              </a:rPr>
              <a:t>иметь  </a:t>
            </a:r>
            <a:r>
              <a:rPr dirty="0" sz="1200" spc="-25">
                <a:latin typeface="Times New Roman"/>
                <a:cs typeface="Times New Roman"/>
              </a:rPr>
              <a:t>негативное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воздействие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на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грунты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оснований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течение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расчетного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периода.</a:t>
            </a:r>
            <a:endParaRPr sz="1200">
              <a:latin typeface="Times New Roman"/>
              <a:cs typeface="Times New Roman"/>
            </a:endParaRPr>
          </a:p>
          <a:p>
            <a:pPr lvl="2" marL="800100" indent="-337820">
              <a:lnSpc>
                <a:spcPct val="100000"/>
              </a:lnSpc>
              <a:spcBef>
                <a:spcPts val="625"/>
              </a:spcBef>
              <a:buAutoNum type="arabicPeriod" startAt="6"/>
              <a:tabLst>
                <a:tab pos="800735" algn="l"/>
              </a:tabLst>
            </a:pPr>
            <a:r>
              <a:rPr dirty="0" sz="1200" spc="-15">
                <a:latin typeface="Times New Roman"/>
                <a:cs typeface="Times New Roman"/>
              </a:rPr>
              <a:t>По </a:t>
            </a:r>
            <a:r>
              <a:rPr dirty="0" sz="1200" spc="-25">
                <a:latin typeface="Times New Roman"/>
                <a:cs typeface="Times New Roman"/>
              </a:rPr>
              <a:t>степени ответственности </a:t>
            </a:r>
            <a:r>
              <a:rPr dirty="0" sz="1200" spc="-20">
                <a:latin typeface="Times New Roman"/>
                <a:cs typeface="Times New Roman"/>
              </a:rPr>
              <a:t>сооружения </a:t>
            </a:r>
            <a:r>
              <a:rPr dirty="0" sz="1200" spc="-25">
                <a:latin typeface="Times New Roman"/>
                <a:cs typeface="Times New Roman"/>
              </a:rPr>
              <a:t>подразделяются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три уровня (табл.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4.1).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 spc="-20">
                <a:latin typeface="Times New Roman"/>
                <a:cs typeface="Times New Roman"/>
              </a:rPr>
              <a:t>Уровень </a:t>
            </a:r>
            <a:r>
              <a:rPr dirty="0" sz="1200" spc="-25">
                <a:latin typeface="Times New Roman"/>
                <a:cs typeface="Times New Roman"/>
              </a:rPr>
              <a:t>степени ответственности </a:t>
            </a:r>
            <a:r>
              <a:rPr dirty="0" sz="1200" spc="-20">
                <a:latin typeface="Times New Roman"/>
                <a:cs typeface="Times New Roman"/>
              </a:rPr>
              <a:t>сооружений </a:t>
            </a:r>
            <a:r>
              <a:rPr dirty="0" sz="1200" spc="-25">
                <a:latin typeface="Times New Roman"/>
                <a:cs typeface="Times New Roman"/>
              </a:rPr>
              <a:t>определяется </a:t>
            </a:r>
            <a:r>
              <a:rPr dirty="0" sz="1200" spc="-20">
                <a:latin typeface="Times New Roman"/>
                <a:cs typeface="Times New Roman"/>
              </a:rPr>
              <a:t>размером материального,  социального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экологического ущерба, </a:t>
            </a:r>
            <a:r>
              <a:rPr dirty="0" sz="1200" spc="-20">
                <a:latin typeface="Times New Roman"/>
                <a:cs typeface="Times New Roman"/>
              </a:rPr>
              <a:t>возможного </a:t>
            </a:r>
            <a:r>
              <a:rPr dirty="0" sz="1200" spc="-15">
                <a:latin typeface="Times New Roman"/>
                <a:cs typeface="Times New Roman"/>
              </a:rPr>
              <a:t>при </a:t>
            </a:r>
            <a:r>
              <a:rPr dirty="0" sz="1200" spc="-20">
                <a:latin typeface="Times New Roman"/>
                <a:cs typeface="Times New Roman"/>
              </a:rPr>
              <a:t>достижении </a:t>
            </a:r>
            <a:r>
              <a:rPr dirty="0" sz="1200" spc="-25">
                <a:latin typeface="Times New Roman"/>
                <a:cs typeface="Times New Roman"/>
              </a:rPr>
              <a:t>конструкциями предельных  состояний. </a:t>
            </a:r>
            <a:r>
              <a:rPr dirty="0" sz="1200" spc="-20">
                <a:latin typeface="Times New Roman"/>
                <a:cs typeface="Times New Roman"/>
              </a:rPr>
              <a:t>Соответствие </a:t>
            </a:r>
            <a:r>
              <a:rPr dirty="0" sz="1200" spc="-25">
                <a:latin typeface="Times New Roman"/>
                <a:cs typeface="Times New Roman"/>
              </a:rPr>
              <a:t>сооружений уровням ответственности определяется  генпроектировщиком.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зависимости </a:t>
            </a:r>
            <a:r>
              <a:rPr dirty="0" sz="1200" spc="-15">
                <a:latin typeface="Times New Roman"/>
                <a:cs typeface="Times New Roman"/>
              </a:rPr>
              <a:t>от </a:t>
            </a:r>
            <a:r>
              <a:rPr dirty="0" sz="1200" spc="-25">
                <a:latin typeface="Times New Roman"/>
                <a:cs typeface="Times New Roman"/>
              </a:rPr>
              <a:t>уровня ответственности </a:t>
            </a:r>
            <a:r>
              <a:rPr dirty="0" sz="1200" spc="-20">
                <a:latin typeface="Times New Roman"/>
                <a:cs typeface="Times New Roman"/>
              </a:rPr>
              <a:t>сооружения принимается  </a:t>
            </a:r>
            <a:r>
              <a:rPr dirty="0" sz="1200" spc="-25">
                <a:latin typeface="Times New Roman"/>
                <a:cs typeface="Times New Roman"/>
              </a:rPr>
              <a:t>коэффициент </a:t>
            </a:r>
            <a:r>
              <a:rPr dirty="0" sz="1200" spc="-20">
                <a:latin typeface="Times New Roman"/>
                <a:cs typeface="Times New Roman"/>
              </a:rPr>
              <a:t>надежности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5">
                <a:latin typeface="Times New Roman"/>
                <a:cs typeface="Times New Roman"/>
              </a:rPr>
              <a:t>назначению, используемый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расчетах оснований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фундаментов.</a:t>
            </a:r>
            <a:endParaRPr sz="1200">
              <a:latin typeface="Times New Roman"/>
              <a:cs typeface="Times New Roman"/>
            </a:endParaRPr>
          </a:p>
          <a:p>
            <a:pPr marL="1118870" marR="9525" indent="423926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Таблица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4.1  Классификация </a:t>
            </a:r>
            <a:r>
              <a:rPr dirty="0" sz="1200" spc="-5">
                <a:latin typeface="Times New Roman"/>
                <a:cs typeface="Times New Roman"/>
              </a:rPr>
              <a:t>зданий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уровню</a:t>
            </a:r>
            <a:r>
              <a:rPr dirty="0" sz="1200">
                <a:latin typeface="Times New Roman"/>
                <a:cs typeface="Times New Roman"/>
              </a:rPr>
              <a:t> ответственности</a:t>
            </a:r>
            <a:r>
              <a:rPr dirty="0" baseline="38194" sz="1200">
                <a:latin typeface="Times New Roman"/>
                <a:cs typeface="Times New Roman"/>
                <a:hlinkClick r:id="rId2" action="ppaction://hlinksldjump"/>
              </a:rPr>
              <a:t>*</a:t>
            </a:r>
            <a:endParaRPr baseline="38194" sz="12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29055" y="8695931"/>
          <a:ext cx="6018530" cy="72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8770"/>
                <a:gridCol w="1889759"/>
                <a:gridCol w="1260475"/>
              </a:tblGrid>
              <a:tr h="531495">
                <a:tc>
                  <a:txBody>
                    <a:bodyPr/>
                    <a:lstStyle/>
                    <a:p>
                      <a:pPr marL="1049655" marR="320675" indent="-71501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Уровень ответственности зданий</a:t>
                      </a:r>
                      <a:r>
                        <a:rPr dirty="0" sz="1200" spc="-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сооружений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1790">
                        <a:lnSpc>
                          <a:spcPts val="134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Виды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сооружений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58419">
                        <a:lnSpc>
                          <a:spcPts val="1380"/>
                        </a:lnSpc>
                        <a:tabLst>
                          <a:tab pos="1040765" algn="l"/>
                        </a:tabLst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Коэффициент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еж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	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назначению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γ</a:t>
                      </a:r>
                      <a:r>
                        <a:rPr dirty="0" baseline="-10416" sz="1200" spc="-22">
                          <a:latin typeface="Times New Roman"/>
                          <a:cs typeface="Times New Roman"/>
                        </a:rPr>
                        <a:t>n</a:t>
                      </a:r>
                      <a:endParaRPr baseline="-10416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71120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уровень ответственности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dirty="0" sz="1200" spc="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повышенный: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34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резервуары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нефти</a:t>
                      </a:r>
                      <a:r>
                        <a:rPr dirty="0" sz="1200" spc="-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900683" y="9585959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67816" y="9622027"/>
            <a:ext cx="698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45">
                <a:latin typeface="Arial Black"/>
                <a:cs typeface="Arial Black"/>
              </a:rPr>
              <a:t>*</a:t>
            </a:r>
            <a:endParaRPr sz="700"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13</a:t>
            </a:r>
            <a:endParaRPr sz="1200"/>
          </a:p>
        </p:txBody>
      </p:sp>
      <p:sp>
        <p:nvSpPr>
          <p:cNvPr id="6" name="object 6"/>
          <p:cNvSpPr txBox="1"/>
          <p:nvPr/>
        </p:nvSpPr>
        <p:spPr>
          <a:xfrm>
            <a:off x="1206500" y="9647935"/>
            <a:ext cx="58267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Примечание: классификация приведена согласно Приложению 7 СНиП </a:t>
            </a:r>
            <a:r>
              <a:rPr dirty="0" sz="1000">
                <a:latin typeface="Times New Roman"/>
                <a:cs typeface="Times New Roman"/>
              </a:rPr>
              <a:t>2.01.07-85* </a:t>
            </a:r>
            <a:r>
              <a:rPr dirty="0" sz="1000" spc="-5">
                <a:latin typeface="Times New Roman"/>
                <a:cs typeface="Times New Roman"/>
              </a:rPr>
              <a:t>«Нагрузки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7993" y="9801876"/>
            <a:ext cx="7797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воздействия».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2867" y="246379"/>
            <a:ext cx="5705475" cy="322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63625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70"/>
              </a:lnSpc>
              <a:tabLst>
                <a:tab pos="684530" algn="l"/>
                <a:tab pos="56921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5567" y="579113"/>
            <a:ext cx="5680075" cy="0"/>
          </a:xfrm>
          <a:custGeom>
            <a:avLst/>
            <a:gdLst/>
            <a:ahLst/>
            <a:cxnLst/>
            <a:rect l="l" t="t" r="r" b="b"/>
            <a:pathLst>
              <a:path w="5680075" h="0">
                <a:moveTo>
                  <a:pt x="0" y="0"/>
                </a:moveTo>
                <a:lnTo>
                  <a:pt x="56799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37360" y="10006577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37360" y="1001877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29055" y="810767"/>
          <a:ext cx="6018530" cy="2653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8770"/>
                <a:gridCol w="1889759"/>
                <a:gridCol w="1260475"/>
              </a:tblGrid>
              <a:tr h="1583055">
                <a:tc>
                  <a:txBody>
                    <a:bodyPr/>
                    <a:lstStyle/>
                    <a:p>
                      <a:pPr algn="just" marL="71120" marR="55244">
                        <a:lnSpc>
                          <a:spcPts val="1380"/>
                        </a:lnSpc>
                        <a:tabLst>
                          <a:tab pos="1514475" algn="l"/>
                          <a:tab pos="271399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сооружения,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отказы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которых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могут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привести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тяжелым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ес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	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ци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ьн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	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экологическим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последствиям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81280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нефтепродуктов  вместимостью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10000м</a:t>
                      </a:r>
                      <a:r>
                        <a:rPr dirty="0" baseline="38194" sz="1200" spc="-30"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более, магистральные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трубопроводы,  производственные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пролетом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100м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более,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сооружения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связи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высотой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100м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более,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уникальные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240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γ</a:t>
                      </a:r>
                      <a:r>
                        <a:rPr dirty="0" baseline="-11904" sz="1050" spc="-7">
                          <a:latin typeface="Times New Roman"/>
                          <a:cs typeface="Times New Roman"/>
                        </a:rPr>
                        <a:t>n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1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0,95…1,2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1495">
                <a:tc>
                  <a:txBody>
                    <a:bodyPr/>
                    <a:lstStyle/>
                    <a:p>
                      <a:pPr algn="just" marL="71120" marR="55880">
                        <a:lnSpc>
                          <a:spcPts val="138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II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уровень ответственности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нормальный: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 объектов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массового  строительства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6731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жилые,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общественные,  производственные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γ</a:t>
                      </a:r>
                      <a:r>
                        <a:rPr dirty="0" baseline="-11904" sz="1050" spc="-7" i="1">
                          <a:latin typeface="Times New Roman"/>
                          <a:cs typeface="Times New Roman"/>
                        </a:rPr>
                        <a:t>n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1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0,95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1495">
                <a:tc>
                  <a:txBody>
                    <a:bodyPr/>
                    <a:lstStyle/>
                    <a:p>
                      <a:pPr marL="71120" marR="20447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III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уровень ответственности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пониженный: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 сезонного</a:t>
                      </a:r>
                      <a:r>
                        <a:rPr dirty="0" sz="1200" spc="-1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вспомогательного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назначения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39878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небольшие склады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подобные</a:t>
                      </a:r>
                      <a:r>
                        <a:rPr dirty="0" sz="1200" spc="-1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</a:pPr>
                      <a:r>
                        <a:rPr dirty="0" sz="1100" spc="-5">
                          <a:latin typeface="Times New Roman"/>
                          <a:cs typeface="Times New Roman"/>
                        </a:rPr>
                        <a:t>γ</a:t>
                      </a:r>
                      <a:r>
                        <a:rPr dirty="0" baseline="-11904" sz="1050" spc="-7" i="1">
                          <a:latin typeface="Times New Roman"/>
                          <a:cs typeface="Times New Roman"/>
                        </a:rPr>
                        <a:t>n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= 0,8 …0,</a:t>
                      </a:r>
                      <a:r>
                        <a:rPr dirty="0" sz="110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100">
                          <a:latin typeface="Times New Roman"/>
                          <a:cs typeface="Times New Roman"/>
                        </a:rPr>
                        <a:t>95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1951735" y="3622040"/>
            <a:ext cx="5082540" cy="81343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Times New Roman"/>
                <a:cs typeface="Times New Roman"/>
              </a:rPr>
              <a:t>Таблица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4.2</a:t>
            </a:r>
            <a:endParaRPr sz="1200">
              <a:latin typeface="Times New Roman"/>
              <a:cs typeface="Times New Roman"/>
            </a:endParaRPr>
          </a:p>
          <a:p>
            <a:pPr marL="673735" marR="1067435" indent="-66167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Классификация </a:t>
            </a:r>
            <a:r>
              <a:rPr dirty="0" sz="1200" spc="-5">
                <a:latin typeface="Times New Roman"/>
                <a:cs typeface="Times New Roman"/>
              </a:rPr>
              <a:t>помещений зданий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по степени  </a:t>
            </a:r>
            <a:r>
              <a:rPr dirty="0" sz="1200" spc="-5">
                <a:latin typeface="Times New Roman"/>
                <a:cs typeface="Times New Roman"/>
              </a:rPr>
              <a:t>взрывопожарной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пожарной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опасности</a:t>
            </a:r>
            <a:r>
              <a:rPr dirty="0" baseline="38194" sz="1200">
                <a:latin typeface="Times New Roman"/>
                <a:cs typeface="Times New Roman"/>
                <a:hlinkClick r:id="rId2" action="ppaction://hlinksldjump"/>
              </a:rPr>
              <a:t>*</a:t>
            </a:r>
            <a:endParaRPr baseline="38194"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29055" y="4515611"/>
          <a:ext cx="5748655" cy="4945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580"/>
                <a:gridCol w="4146550"/>
              </a:tblGrid>
              <a:tr h="356235">
                <a:tc>
                  <a:txBody>
                    <a:bodyPr/>
                    <a:lstStyle/>
                    <a:p>
                      <a:pPr marL="71120">
                        <a:lnSpc>
                          <a:spcPts val="134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Категория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помещений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 marR="59055">
                        <a:lnSpc>
                          <a:spcPts val="1380"/>
                        </a:lnSpc>
                        <a:tabLst>
                          <a:tab pos="1282700" algn="l"/>
                          <a:tab pos="1998980" algn="l"/>
                          <a:tab pos="2284095" algn="l"/>
                          <a:tab pos="3247390" algn="l"/>
                        </a:tabLst>
                      </a:pP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ик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а	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	и	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	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одящ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ся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(обращающихся)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помещении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3055">
                <a:tc>
                  <a:txBody>
                    <a:bodyPr/>
                    <a:lstStyle/>
                    <a:p>
                      <a:pPr marL="71120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взрывопожароопасная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69850" marR="55244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газы,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легковоспламеняющиеся жидкости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температурой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вспышки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более 28ºС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таком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количестве,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что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могут образовывать взрывоопасные паровоздушные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смеси,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при  воспламенении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которых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развивается расчетное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избыточное  давление взрыва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помещении, превышающее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2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кПа.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9850" marR="55244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Вещества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материалы,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способные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взрываться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гореть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при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взаимодействии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водой,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кислородом воздуха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друг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другом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таком количестве, что расчетное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избыточное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давление взрыва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помещении превышает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20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2535">
                <a:tc>
                  <a:txBody>
                    <a:bodyPr/>
                    <a:lstStyle/>
                    <a:p>
                      <a:pPr marL="71120">
                        <a:lnSpc>
                          <a:spcPts val="132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Б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40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взрывопожароопасная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69850" marR="54610">
                        <a:lnSpc>
                          <a:spcPts val="1370"/>
                        </a:lnSpc>
                        <a:spcBef>
                          <a:spcPts val="2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 пыли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волокна, легковоспламеняющиеся  жидкости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температурой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вспышки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более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28ºС,</a:t>
                      </a:r>
                      <a:r>
                        <a:rPr dirty="0" sz="1200" spc="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9850" marR="55244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жидкости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таком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количестве, что могут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образовывать  взрывоопасные пылевоздушные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паровоздушные смеси, 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воспламенении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которых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развивается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расчетное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избыточное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давление взрыва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помещении,</a:t>
                      </a:r>
                      <a:r>
                        <a:rPr dirty="0" sz="1200" spc="-1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превышающее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just" marL="69850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кПа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58545">
                <a:tc>
                  <a:txBody>
                    <a:bodyPr/>
                    <a:lstStyle/>
                    <a:p>
                      <a:pPr marL="71120">
                        <a:lnSpc>
                          <a:spcPts val="1325"/>
                        </a:lnSpc>
                      </a:pP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В1…В4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пожароопасные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69850" marR="55880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трудногорючие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жидкости,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твердые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трудногорючие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вещества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материалы, способные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при  воздействии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водой, кислородом воздуха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друг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другом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толькогореть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при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условии,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что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помещения,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которых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они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имеются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наличии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обращаются,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относятся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категориям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</a:t>
                      </a:r>
                      <a:r>
                        <a:rPr dirty="0" sz="1200" spc="-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Б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34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 marL="69850" marR="5588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Негорючие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вещества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материалы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горючем, раскаленном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расплавленном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состоянии, процесс обработки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которых  сопровождается выделением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лучистой теплоты,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искр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пламени;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горючие газы,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жидкости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твердые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вещества,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900683" y="9585959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 h="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887948" y="9647935"/>
            <a:ext cx="6144895" cy="33147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 indent="179705">
              <a:lnSpc>
                <a:spcPct val="101000"/>
              </a:lnSpc>
              <a:spcBef>
                <a:spcPts val="85"/>
              </a:spcBef>
            </a:pPr>
            <a:r>
              <a:rPr dirty="0" baseline="39682" sz="1050" spc="-67">
                <a:latin typeface="Arial Black"/>
                <a:cs typeface="Arial Black"/>
              </a:rPr>
              <a:t>* </a:t>
            </a:r>
            <a:r>
              <a:rPr dirty="0" sz="1000" spc="-5">
                <a:latin typeface="Times New Roman"/>
                <a:cs typeface="Times New Roman"/>
              </a:rPr>
              <a:t>Примечание: классификация принята нормами государственной противопожарной службы МВД </a:t>
            </a:r>
            <a:r>
              <a:rPr dirty="0" sz="1000" spc="-10">
                <a:latin typeface="Times New Roman"/>
                <a:cs typeface="Times New Roman"/>
              </a:rPr>
              <a:t>России  </a:t>
            </a:r>
            <a:r>
              <a:rPr dirty="0" sz="1000" spc="-5">
                <a:latin typeface="Times New Roman"/>
                <a:cs typeface="Times New Roman"/>
              </a:rPr>
              <a:t>НПБ 105-95 </a:t>
            </a:r>
            <a:r>
              <a:rPr dirty="0" sz="1000" spc="-10">
                <a:latin typeface="Times New Roman"/>
                <a:cs typeface="Times New Roman"/>
              </a:rPr>
              <a:t>«Определение </a:t>
            </a:r>
            <a:r>
              <a:rPr dirty="0" sz="1000" spc="-5">
                <a:latin typeface="Times New Roman"/>
                <a:cs typeface="Times New Roman"/>
              </a:rPr>
              <a:t>категорий помещений и зданий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взрывопожарной и пожарной</a:t>
            </a:r>
            <a:r>
              <a:rPr dirty="0" sz="1000" spc="1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опасности»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14</a:t>
            </a:r>
            <a:endParaRPr sz="1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2867" y="246379"/>
            <a:ext cx="5705475" cy="322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63625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70"/>
              </a:lnSpc>
              <a:tabLst>
                <a:tab pos="684530" algn="l"/>
                <a:tab pos="56921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5567" y="579113"/>
            <a:ext cx="5680075" cy="0"/>
          </a:xfrm>
          <a:custGeom>
            <a:avLst/>
            <a:gdLst/>
            <a:ahLst/>
            <a:cxnLst/>
            <a:rect l="l" t="t" r="r" b="b"/>
            <a:pathLst>
              <a:path w="5680075" h="0">
                <a:moveTo>
                  <a:pt x="0" y="0"/>
                </a:moveTo>
                <a:lnTo>
                  <a:pt x="56799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37360" y="10006577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37360" y="1001877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29055" y="810767"/>
          <a:ext cx="5748655" cy="544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580"/>
                <a:gridCol w="4146550"/>
              </a:tblGrid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которые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сжигаются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утилизируются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качестве</a:t>
                      </a:r>
                      <a:r>
                        <a:rPr dirty="0" sz="1200" spc="-1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топлива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71120">
                        <a:lnSpc>
                          <a:spcPts val="134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34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Негорючие вещества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материалы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-2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холодном состоянии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15</a:t>
            </a:r>
            <a:endParaRPr sz="1200"/>
          </a:p>
        </p:txBody>
      </p:sp>
      <p:sp>
        <p:nvSpPr>
          <p:cNvPr id="7" name="object 7"/>
          <p:cNvSpPr txBox="1"/>
          <p:nvPr/>
        </p:nvSpPr>
        <p:spPr>
          <a:xfrm>
            <a:off x="887983" y="1512823"/>
            <a:ext cx="6148705" cy="6859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2" marL="12700" marR="8890" indent="449580">
              <a:lnSpc>
                <a:spcPct val="143300"/>
              </a:lnSpc>
              <a:spcBef>
                <a:spcPts val="100"/>
              </a:spcBef>
              <a:buAutoNum type="arabicPeriod" startAt="7"/>
              <a:tabLst>
                <a:tab pos="817880" algn="l"/>
              </a:tabLst>
            </a:pP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5">
                <a:latin typeface="Times New Roman"/>
                <a:cs typeface="Times New Roman"/>
              </a:rPr>
              <a:t>взрывопожарной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пожарной </a:t>
            </a:r>
            <a:r>
              <a:rPr dirty="0" sz="1200" spc="-20">
                <a:latin typeface="Times New Roman"/>
                <a:cs typeface="Times New Roman"/>
              </a:rPr>
              <a:t>опасности </a:t>
            </a:r>
            <a:r>
              <a:rPr dirty="0" sz="1200" spc="-25">
                <a:latin typeface="Times New Roman"/>
                <a:cs typeface="Times New Roman"/>
              </a:rPr>
              <a:t>категории </a:t>
            </a:r>
            <a:r>
              <a:rPr dirty="0" sz="1200" spc="-20">
                <a:latin typeface="Times New Roman"/>
                <a:cs typeface="Times New Roman"/>
              </a:rPr>
              <a:t>помещений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сооружений  подразделяются </a:t>
            </a:r>
            <a:r>
              <a:rPr dirty="0" sz="1200" spc="-5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категории (табл. 4.2), </a:t>
            </a:r>
            <a:r>
              <a:rPr dirty="0" sz="1200" spc="-25">
                <a:latin typeface="Times New Roman"/>
                <a:cs typeface="Times New Roman"/>
              </a:rPr>
              <a:t>устанавливаемые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генпроектировщиком.</a:t>
            </a:r>
            <a:endParaRPr sz="1200">
              <a:latin typeface="Times New Roman"/>
              <a:cs typeface="Times New Roman"/>
            </a:endParaRPr>
          </a:p>
          <a:p>
            <a:pPr lvl="2" marL="835660" indent="-373380">
              <a:lnSpc>
                <a:spcPct val="100000"/>
              </a:lnSpc>
              <a:spcBef>
                <a:spcPts val="635"/>
              </a:spcBef>
              <a:buAutoNum type="arabicPeriod" startAt="7"/>
              <a:tabLst>
                <a:tab pos="835660" algn="l"/>
              </a:tabLst>
            </a:pPr>
            <a:r>
              <a:rPr dirty="0" sz="1200" spc="-5">
                <a:latin typeface="Times New Roman"/>
                <a:cs typeface="Times New Roman"/>
              </a:rPr>
              <a:t>По конструктивным особенностям сооружения подразделяются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следующие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типы: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буровое оборудование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бурения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скважин;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компрессорные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производственные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цеха;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каркасные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здания;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блочно-модульные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здания;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блочно-комплектные сооружения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(блок-боксы);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вертикальные цилиндрические резервуары;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заглубленные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подземные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горизонтальные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емкости;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открытые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площадки;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вертикальные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горизонтальные факельные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установки;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мачтовые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>
                <a:latin typeface="Times New Roman"/>
                <a:cs typeface="Times New Roman"/>
              </a:rPr>
              <a:t>линейные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сооружения.</a:t>
            </a:r>
            <a:endParaRPr sz="1200">
              <a:latin typeface="Times New Roman"/>
              <a:cs typeface="Times New Roman"/>
            </a:endParaRPr>
          </a:p>
          <a:p>
            <a:pPr lvl="2" marL="12700" indent="449580">
              <a:lnSpc>
                <a:spcPct val="100000"/>
              </a:lnSpc>
              <a:spcBef>
                <a:spcPts val="625"/>
              </a:spcBef>
              <a:buAutoNum type="arabicPeriod" startAt="9"/>
              <a:tabLst>
                <a:tab pos="857250" algn="l"/>
              </a:tabLst>
            </a:pPr>
            <a:r>
              <a:rPr dirty="0" sz="1200" spc="-5">
                <a:latin typeface="Times New Roman"/>
                <a:cs typeface="Times New Roman"/>
              </a:rPr>
              <a:t>По </a:t>
            </a:r>
            <a:r>
              <a:rPr dirty="0" sz="1200">
                <a:latin typeface="Times New Roman"/>
                <a:cs typeface="Times New Roman"/>
              </a:rPr>
              <a:t>режиму </a:t>
            </a:r>
            <a:r>
              <a:rPr dirty="0" sz="1200" spc="-5">
                <a:latin typeface="Times New Roman"/>
                <a:cs typeface="Times New Roman"/>
              </a:rPr>
              <a:t>эксплуатации </a:t>
            </a:r>
            <a:r>
              <a:rPr dirty="0" sz="1200">
                <a:latin typeface="Times New Roman"/>
                <a:cs typeface="Times New Roman"/>
              </a:rPr>
              <a:t>с точки </a:t>
            </a:r>
            <a:r>
              <a:rPr dirty="0" sz="1200" spc="-5">
                <a:latin typeface="Times New Roman"/>
                <a:cs typeface="Times New Roman"/>
              </a:rPr>
              <a:t>зрения тепловых нагрузок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основание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сооружения подразделяются </a:t>
            </a:r>
            <a:r>
              <a:rPr dirty="0" sz="1200">
                <a:latin typeface="Times New Roman"/>
                <a:cs typeface="Times New Roman"/>
              </a:rPr>
              <a:t>на тепловыделяющие </a:t>
            </a:r>
            <a:r>
              <a:rPr dirty="0" sz="1200" spc="-5">
                <a:latin typeface="Times New Roman"/>
                <a:cs typeface="Times New Roman"/>
              </a:rPr>
              <a:t>(отапливаемые </a:t>
            </a:r>
            <a:r>
              <a:rPr dirty="0" sz="1200">
                <a:latin typeface="Times New Roman"/>
                <a:cs typeface="Times New Roman"/>
              </a:rPr>
              <a:t>здания, </a:t>
            </a:r>
            <a:r>
              <a:rPr dirty="0" sz="1200" spc="-5">
                <a:latin typeface="Times New Roman"/>
                <a:cs typeface="Times New Roman"/>
              </a:rPr>
              <a:t>резервуары,  емкости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трубопроводы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продуктами, имеющими положительные температуры, факельные  установки)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холодные (неотапливаемые </a:t>
            </a:r>
            <a:r>
              <a:rPr dirty="0" sz="1200">
                <a:latin typeface="Times New Roman"/>
                <a:cs typeface="Times New Roman"/>
              </a:rPr>
              <a:t>здания, </a:t>
            </a:r>
            <a:r>
              <a:rPr dirty="0" sz="1200" spc="-5">
                <a:latin typeface="Times New Roman"/>
                <a:cs typeface="Times New Roman"/>
              </a:rPr>
              <a:t>резервуары, </a:t>
            </a:r>
            <a:r>
              <a:rPr dirty="0" sz="1200">
                <a:latin typeface="Times New Roman"/>
                <a:cs typeface="Times New Roman"/>
              </a:rPr>
              <a:t>емкости и </a:t>
            </a:r>
            <a:r>
              <a:rPr dirty="0" sz="1200" spc="-5">
                <a:latin typeface="Times New Roman"/>
                <a:cs typeface="Times New Roman"/>
              </a:rPr>
              <a:t>трубопроводы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незамерзающими продуктами, открытые </a:t>
            </a:r>
            <a:r>
              <a:rPr dirty="0" sz="1200">
                <a:latin typeface="Times New Roman"/>
                <a:cs typeface="Times New Roman"/>
              </a:rPr>
              <a:t>площадки, </a:t>
            </a:r>
            <a:r>
              <a:rPr dirty="0" sz="1200" spc="-5">
                <a:latin typeface="Times New Roman"/>
                <a:cs typeface="Times New Roman"/>
              </a:rPr>
              <a:t>мачтовые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сооружения)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800"/>
              </a:lnSpc>
              <a:spcBef>
                <a:spcPts val="5"/>
              </a:spcBef>
              <a:buAutoNum type="arabicPeriod" startAt="10"/>
              <a:tabLst>
                <a:tab pos="910590" algn="l"/>
              </a:tabLst>
            </a:pPr>
            <a:r>
              <a:rPr dirty="0" sz="1200" spc="-20">
                <a:latin typeface="Times New Roman"/>
                <a:cs typeface="Times New Roman"/>
              </a:rPr>
              <a:t>Деформации </a:t>
            </a:r>
            <a:r>
              <a:rPr dirty="0" sz="1200" spc="-25">
                <a:latin typeface="Times New Roman"/>
                <a:cs typeface="Times New Roman"/>
              </a:rPr>
              <a:t>фундаментных </a:t>
            </a:r>
            <a:r>
              <a:rPr dirty="0" sz="1200" spc="-20">
                <a:latin typeface="Times New Roman"/>
                <a:cs typeface="Times New Roman"/>
              </a:rPr>
              <a:t>конструкций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основания </a:t>
            </a:r>
            <a:r>
              <a:rPr dirty="0" sz="1200" spc="-10">
                <a:latin typeface="Times New Roman"/>
                <a:cs typeface="Times New Roman"/>
              </a:rPr>
              <a:t>не </a:t>
            </a:r>
            <a:r>
              <a:rPr dirty="0" sz="1200" spc="-20">
                <a:latin typeface="Times New Roman"/>
                <a:cs typeface="Times New Roman"/>
              </a:rPr>
              <a:t>должны превышать  </a:t>
            </a:r>
            <a:r>
              <a:rPr dirty="0" sz="1200" spc="-25">
                <a:latin typeface="Times New Roman"/>
                <a:cs typeface="Times New Roman"/>
              </a:rPr>
              <a:t>допустимые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каждого типа </a:t>
            </a:r>
            <a:r>
              <a:rPr dirty="0" sz="1200" spc="-25">
                <a:latin typeface="Times New Roman"/>
                <a:cs typeface="Times New Roman"/>
              </a:rPr>
              <a:t>сооружения </a:t>
            </a:r>
            <a:r>
              <a:rPr dirty="0" sz="1200" spc="-20">
                <a:latin typeface="Times New Roman"/>
                <a:cs typeface="Times New Roman"/>
              </a:rPr>
              <a:t>значения (табл. 4.3) как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период </a:t>
            </a:r>
            <a:r>
              <a:rPr dirty="0" sz="1200" spc="-25">
                <a:latin typeface="Times New Roman"/>
                <a:cs typeface="Times New Roman"/>
              </a:rPr>
              <a:t>строительства, </a:t>
            </a:r>
            <a:r>
              <a:rPr dirty="0" sz="1200" spc="-20">
                <a:latin typeface="Times New Roman"/>
                <a:cs typeface="Times New Roman"/>
              </a:rPr>
              <a:t>так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протяжении всего </a:t>
            </a:r>
            <a:r>
              <a:rPr dirty="0" sz="1200" spc="-25">
                <a:latin typeface="Times New Roman"/>
                <a:cs typeface="Times New Roman"/>
              </a:rPr>
              <a:t>эксплуатационного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периода.</a:t>
            </a:r>
            <a:endParaRPr sz="1200">
              <a:latin typeface="Times New Roman"/>
              <a:cs typeface="Times New Roman"/>
            </a:endParaRPr>
          </a:p>
          <a:p>
            <a:pPr algn="r" marR="6985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Таблица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4.3</a:t>
            </a:r>
            <a:endParaRPr sz="1200">
              <a:latin typeface="Times New Roman"/>
              <a:cs typeface="Times New Roman"/>
            </a:endParaRPr>
          </a:p>
          <a:p>
            <a:pPr marL="117221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Предельные деформации оснований зданий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сооружений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29055" y="8452103"/>
          <a:ext cx="5748655" cy="1428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7670"/>
                <a:gridCol w="1082040"/>
                <a:gridCol w="631189"/>
                <a:gridCol w="1079500"/>
              </a:tblGrid>
              <a:tr h="18097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ct val="10000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616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Предельные деформации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основания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0802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0510" marR="73660" indent="-18478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ая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разность  осадок  (∆s/L)u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70510" marR="163195" indent="-9779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ен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800">
                          <a:latin typeface="Times New Roman"/>
                          <a:cs typeface="Times New Roman"/>
                        </a:rPr>
                        <a:t>u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80340" marR="17081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средняя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Su 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(в</a:t>
                      </a:r>
                      <a:r>
                        <a:rPr dirty="0" sz="120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скобках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3660" marR="60960">
                        <a:lnSpc>
                          <a:spcPts val="1380"/>
                        </a:lnSpc>
                      </a:pP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ма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им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осадка,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2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1495">
                <a:tc>
                  <a:txBody>
                    <a:bodyPr/>
                    <a:lstStyle/>
                    <a:p>
                      <a:pPr algn="just" marL="71120" marR="55880">
                        <a:lnSpc>
                          <a:spcPts val="138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1.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Производственные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гражданские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одноэтажные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многоэтажные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здания</a:t>
                      </a:r>
                      <a:r>
                        <a:rPr dirty="0" sz="1200" spc="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полным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каркасом: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2867" y="246379"/>
            <a:ext cx="5705475" cy="322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63625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70"/>
              </a:lnSpc>
              <a:tabLst>
                <a:tab pos="684530" algn="l"/>
                <a:tab pos="56921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5567" y="579113"/>
            <a:ext cx="5680075" cy="0"/>
          </a:xfrm>
          <a:custGeom>
            <a:avLst/>
            <a:gdLst/>
            <a:ahLst/>
            <a:cxnLst/>
            <a:rect l="l" t="t" r="r" b="b"/>
            <a:pathLst>
              <a:path w="5680075" h="0">
                <a:moveTo>
                  <a:pt x="0" y="0"/>
                </a:moveTo>
                <a:lnTo>
                  <a:pt x="56799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37360" y="10006577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37360" y="1001877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29055" y="810767"/>
          <a:ext cx="5748655" cy="864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7670"/>
                <a:gridCol w="1082040"/>
                <a:gridCol w="631189"/>
                <a:gridCol w="1079500"/>
              </a:tblGrid>
              <a:tr h="18097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5715">
                        <a:lnSpc>
                          <a:spcPct val="10000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616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Предельные деформации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основания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0675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0510" marR="73660" indent="-184785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ая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разность  осадок  (∆s/L)u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70510" marR="163195" indent="-9779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ен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800">
                          <a:latin typeface="Times New Roman"/>
                          <a:cs typeface="Times New Roman"/>
                        </a:rPr>
                        <a:t>u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80340" marR="170815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средняя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Su 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(в</a:t>
                      </a:r>
                      <a:r>
                        <a:rPr dirty="0" sz="120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скобках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73660" marR="60960">
                        <a:lnSpc>
                          <a:spcPts val="1380"/>
                        </a:lnSpc>
                      </a:pP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ма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им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)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осадка,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см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297180" indent="-83820">
                        <a:lnSpc>
                          <a:spcPts val="1315"/>
                        </a:lnSpc>
                        <a:buChar char="-"/>
                        <a:tabLst>
                          <a:tab pos="297180" algn="l"/>
                        </a:tabLst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железобетонным;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97180" indent="-83820">
                        <a:lnSpc>
                          <a:spcPts val="1395"/>
                        </a:lnSpc>
                        <a:buChar char="-"/>
                        <a:tabLst>
                          <a:tab pos="29718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стальным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1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1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31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(8)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39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(12)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765">
                <a:tc>
                  <a:txBody>
                    <a:bodyPr/>
                    <a:lstStyle/>
                    <a:p>
                      <a:pPr marL="71120" marR="57150">
                        <a:lnSpc>
                          <a:spcPts val="1380"/>
                        </a:lnSpc>
                        <a:tabLst>
                          <a:tab pos="822325" algn="l"/>
                          <a:tab pos="1189990" algn="l"/>
                          <a:tab pos="2085975" algn="l"/>
                          <a:tab pos="2742565" algn="l"/>
                        </a:tabLst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2.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Здания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сооружения,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конструкциях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отор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х	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е	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зни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	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си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я	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т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>
                        <a:lnSpc>
                          <a:spcPts val="135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неравномерных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осадок.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ct val="10000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ct val="10000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(15)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2535">
                <a:tc>
                  <a:txBody>
                    <a:bodyPr/>
                    <a:lstStyle/>
                    <a:p>
                      <a:pPr marL="71120" marR="55880">
                        <a:lnSpc>
                          <a:spcPts val="1380"/>
                        </a:lnSpc>
                        <a:buAutoNum type="arabicPeriod" startAt="3"/>
                        <a:tabLst>
                          <a:tab pos="277495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Многоэтажные бескаркасные здания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несущими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стенами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из: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lvl="1" marL="71120" indent="70485">
                        <a:lnSpc>
                          <a:spcPts val="1315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крупных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панелей;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lvl="1" marL="71120" marR="57150" indent="70485">
                        <a:lnSpc>
                          <a:spcPts val="1380"/>
                        </a:lnSpc>
                        <a:spcBef>
                          <a:spcPts val="65"/>
                        </a:spcBef>
                        <a:buChar char="-"/>
                        <a:tabLst>
                          <a:tab pos="259079" algn="l"/>
                          <a:tab pos="410845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крупных блоков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или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кирпичной кладки  без	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армирования;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lvl="1" marL="71120" marR="55880" indent="70485">
                        <a:lnSpc>
                          <a:spcPts val="1380"/>
                        </a:lnSpc>
                        <a:buChar char="-"/>
                        <a:tabLst>
                          <a:tab pos="266700" algn="l"/>
                        </a:tabLst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то же,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армированием,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том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числе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устройством железобетонных</a:t>
                      </a:r>
                      <a:r>
                        <a:rPr dirty="0" sz="1200" spc="-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поясов.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340995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40995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409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0,0024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ts val="141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82015">
                <a:tc>
                  <a:txBody>
                    <a:bodyPr/>
                    <a:lstStyle/>
                    <a:p>
                      <a:pPr marL="71120">
                        <a:lnSpc>
                          <a:spcPts val="131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4.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Дымовые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трубы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высотой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Н,</a:t>
                      </a:r>
                      <a:r>
                        <a:rPr dirty="0" sz="1200" spc="-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м: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40080">
                        <a:lnSpc>
                          <a:spcPts val="1380"/>
                        </a:lnSpc>
                        <a:tabLst>
                          <a:tab pos="122174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	Н ≤</a:t>
                      </a:r>
                      <a:r>
                        <a:rPr dirty="0" sz="12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100;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9445">
                        <a:lnSpc>
                          <a:spcPts val="1380"/>
                        </a:lnSpc>
                        <a:tabLst>
                          <a:tab pos="9004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	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100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&lt; Н ≤</a:t>
                      </a:r>
                      <a:r>
                        <a:rPr dirty="0" sz="12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200;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39445">
                        <a:lnSpc>
                          <a:spcPts val="1380"/>
                        </a:lnSpc>
                        <a:tabLst>
                          <a:tab pos="86550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	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200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&lt; Н ≤</a:t>
                      </a:r>
                      <a:r>
                        <a:rPr dirty="0" sz="12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300;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40080">
                        <a:lnSpc>
                          <a:spcPts val="1395"/>
                        </a:lnSpc>
                        <a:tabLst>
                          <a:tab pos="122174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	Н &gt;</a:t>
                      </a:r>
                      <a:r>
                        <a:rPr dirty="0" sz="12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300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1285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1/(2Н)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1285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1/(2Н)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1285">
                        <a:lnSpc>
                          <a:spcPts val="139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1/(2Н)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40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39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235">
                <a:tc>
                  <a:txBody>
                    <a:bodyPr/>
                    <a:lstStyle/>
                    <a:p>
                      <a:pPr marL="71120" marR="56515">
                        <a:lnSpc>
                          <a:spcPts val="138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5.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Жесткие сооружения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высотой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100м,  кроме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указанных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поз.</a:t>
                      </a:r>
                      <a:r>
                        <a:rPr dirty="0" sz="1200" spc="-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4.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4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34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4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57275">
                <a:tc>
                  <a:txBody>
                    <a:bodyPr/>
                    <a:lstStyle/>
                    <a:p>
                      <a:pPr marL="71120">
                        <a:lnSpc>
                          <a:spcPts val="131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6.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Антенные сооружения</a:t>
                      </a:r>
                      <a:r>
                        <a:rPr dirty="0" sz="1200" spc="-1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связи: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5425" indent="-83820">
                        <a:lnSpc>
                          <a:spcPts val="1380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стволы мачт</a:t>
                      </a:r>
                      <a:r>
                        <a:rPr dirty="0" sz="120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заземленные;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5425" indent="-83820">
                        <a:lnSpc>
                          <a:spcPts val="1380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то же,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электрически</a:t>
                      </a:r>
                      <a:r>
                        <a:rPr dirty="0" sz="1200" spc="-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изолированные;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5425" indent="-118745">
                        <a:lnSpc>
                          <a:spcPts val="1380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башни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радио;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5425" indent="-83820">
                        <a:lnSpc>
                          <a:spcPts val="1380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башни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коротковолновые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радиостанций;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25425" indent="-83820">
                        <a:lnSpc>
                          <a:spcPts val="1395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башни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(отдельные</a:t>
                      </a:r>
                      <a:r>
                        <a:rPr dirty="0" sz="120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блоки)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77190" marR="365125" indent="1905">
                        <a:lnSpc>
                          <a:spcPts val="1380"/>
                        </a:lnSpc>
                        <a:spcBef>
                          <a:spcPts val="6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  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ts val="1315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95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38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698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38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395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7795">
                <a:tc>
                  <a:txBody>
                    <a:bodyPr/>
                    <a:lstStyle/>
                    <a:p>
                      <a:pPr marL="71120" marR="1108710">
                        <a:lnSpc>
                          <a:spcPts val="138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7.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Опоры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воздушных</a:t>
                      </a:r>
                      <a:r>
                        <a:rPr dirty="0" sz="1200" spc="-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линий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электропередач: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 indent="35560">
                        <a:lnSpc>
                          <a:spcPts val="1315"/>
                        </a:lnSpc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промежуточные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прямые;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1120" marR="411480" indent="35560">
                        <a:lnSpc>
                          <a:spcPts val="1380"/>
                        </a:lnSpc>
                        <a:spcBef>
                          <a:spcPts val="65"/>
                        </a:spcBef>
                        <a:buChar char="-"/>
                        <a:tabLst>
                          <a:tab pos="226060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анкерные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анкерно-угловые,  промежуточные угловые; концевые, 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порталы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открытых распределительных  устройств;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00" indent="-119380">
                        <a:lnSpc>
                          <a:spcPts val="1330"/>
                        </a:lnSpc>
                        <a:buChar char="-"/>
                        <a:tabLst>
                          <a:tab pos="190500" algn="l"/>
                        </a:tabLst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специальные</a:t>
                      </a:r>
                      <a:r>
                        <a:rPr dirty="0" sz="120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переходные.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425"/>
                        </a:lnSpc>
                        <a:spcBef>
                          <a:spcPts val="109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1557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0,0025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51765">
                        <a:lnSpc>
                          <a:spcPts val="1425"/>
                        </a:lnSpc>
                        <a:spcBef>
                          <a:spcPts val="1090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410"/>
                        </a:lnSpc>
                        <a:spcBef>
                          <a:spcPts val="11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ts val="14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marL="71120">
                        <a:lnSpc>
                          <a:spcPts val="1315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8.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Основания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резервуаров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0350" indent="-118745">
                        <a:lnSpc>
                          <a:spcPts val="1380"/>
                        </a:lnSpc>
                        <a:buChar char="-"/>
                        <a:tabLst>
                          <a:tab pos="260985" algn="l"/>
                        </a:tabLst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горизонтальных;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61620" indent="-154940">
                        <a:lnSpc>
                          <a:spcPts val="1410"/>
                        </a:lnSpc>
                        <a:buChar char="-"/>
                        <a:tabLst>
                          <a:tab pos="262255" algn="l"/>
                        </a:tabLst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вертикальных 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(r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радиус</a:t>
                      </a:r>
                      <a:r>
                        <a:rPr dirty="0" sz="1200" spc="-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резервуара).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5080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0,005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0,003r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1765" marR="139065" indent="141605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 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0,0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  <a:spcBef>
                          <a:spcPts val="5"/>
                        </a:spcBef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ts val="141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71120">
                        <a:lnSpc>
                          <a:spcPts val="1330"/>
                        </a:lnSpc>
                      </a:pP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9.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«Гитара»,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линия</a:t>
                      </a:r>
                      <a:r>
                        <a:rPr dirty="0" sz="1200" spc="-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свай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71120">
                        <a:lnSpc>
                          <a:spcPts val="134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10.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«Гитара»,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остальные сваи АВО</a:t>
                      </a:r>
                      <a:r>
                        <a:rPr dirty="0" sz="1200" spc="-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газа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4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711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11.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Турбоагрегаты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711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12. Сепараторы, фильтры,</a:t>
                      </a:r>
                      <a:r>
                        <a:rPr dirty="0" sz="1200" spc="-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адсорберы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</a:pP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1,5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711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13. Емкости,</a:t>
                      </a:r>
                      <a:r>
                        <a:rPr dirty="0" sz="12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теплообменники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71120">
                        <a:lnSpc>
                          <a:spcPts val="1330"/>
                        </a:lnSpc>
                      </a:pP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15.</a:t>
                      </a:r>
                      <a:r>
                        <a:rPr dirty="0" sz="120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Подогреватели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33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16</a:t>
            </a:r>
            <a:endParaRPr sz="1200"/>
          </a:p>
        </p:txBody>
      </p:sp>
      <p:sp>
        <p:nvSpPr>
          <p:cNvPr id="7" name="object 7"/>
          <p:cNvSpPr txBox="1"/>
          <p:nvPr/>
        </p:nvSpPr>
        <p:spPr>
          <a:xfrm>
            <a:off x="887817" y="9507727"/>
            <a:ext cx="6145530" cy="33464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 indent="179705">
              <a:lnSpc>
                <a:spcPct val="103000"/>
              </a:lnSpc>
              <a:spcBef>
                <a:spcPts val="60"/>
              </a:spcBef>
            </a:pPr>
            <a:r>
              <a:rPr dirty="0" sz="1000" spc="-5">
                <a:latin typeface="Times New Roman"/>
                <a:cs typeface="Times New Roman"/>
              </a:rPr>
              <a:t>П р </a:t>
            </a:r>
            <a:r>
              <a:rPr dirty="0" sz="1000" spc="120">
                <a:latin typeface="Times New Roman"/>
                <a:cs typeface="Times New Roman"/>
              </a:rPr>
              <a:t>им </a:t>
            </a:r>
            <a:r>
              <a:rPr dirty="0" sz="1000" spc="-5">
                <a:latin typeface="Times New Roman"/>
                <a:cs typeface="Times New Roman"/>
              </a:rPr>
              <a:t>е ч а </a:t>
            </a:r>
            <a:r>
              <a:rPr dirty="0" sz="1000" spc="160">
                <a:latin typeface="Times New Roman"/>
                <a:cs typeface="Times New Roman"/>
              </a:rPr>
              <a:t>ния </a:t>
            </a:r>
            <a:r>
              <a:rPr dirty="0" sz="1000" spc="-5">
                <a:latin typeface="Times New Roman"/>
                <a:cs typeface="Times New Roman"/>
              </a:rPr>
              <a:t>: </a:t>
            </a:r>
            <a:r>
              <a:rPr dirty="0" sz="1000">
                <a:latin typeface="Times New Roman"/>
                <a:cs typeface="Times New Roman"/>
              </a:rPr>
              <a:t>1. </a:t>
            </a:r>
            <a:r>
              <a:rPr dirty="0" sz="1000" spc="-5">
                <a:latin typeface="Times New Roman"/>
                <a:cs typeface="Times New Roman"/>
              </a:rPr>
              <a:t>Предельные значения относительного прогиба (выгиба) зданий, указанных в поз. </a:t>
            </a:r>
            <a:r>
              <a:rPr dirty="0" sz="1000">
                <a:latin typeface="Times New Roman"/>
                <a:cs typeface="Times New Roman"/>
              </a:rPr>
              <a:t>3,  </a:t>
            </a:r>
            <a:r>
              <a:rPr dirty="0" sz="1000" spc="-5">
                <a:latin typeface="Times New Roman"/>
                <a:cs typeface="Times New Roman"/>
              </a:rPr>
              <a:t>принимаются равными </a:t>
            </a:r>
            <a:r>
              <a:rPr dirty="0" sz="1000">
                <a:latin typeface="Times New Roman"/>
                <a:cs typeface="Times New Roman"/>
              </a:rPr>
              <a:t>0,5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Symbol"/>
                <a:cs typeface="Symbol"/>
              </a:rPr>
              <a:t></a:t>
            </a:r>
            <a:r>
              <a:rPr dirty="0" sz="1000" spc="-5" i="1">
                <a:latin typeface="Times New Roman"/>
                <a:cs typeface="Times New Roman"/>
              </a:rPr>
              <a:t>s</a:t>
            </a:r>
            <a:r>
              <a:rPr dirty="0" sz="1000" spc="-5">
                <a:latin typeface="Times New Roman"/>
                <a:cs typeface="Times New Roman"/>
              </a:rPr>
              <a:t>/</a:t>
            </a:r>
            <a:r>
              <a:rPr dirty="0" sz="1000" spc="-5" i="1">
                <a:latin typeface="Times New Roman"/>
                <a:cs typeface="Times New Roman"/>
              </a:rPr>
              <a:t>L</a:t>
            </a:r>
            <a:r>
              <a:rPr dirty="0" sz="1000" spc="-5">
                <a:latin typeface="Times New Roman"/>
                <a:cs typeface="Times New Roman"/>
              </a:rPr>
              <a:t>)</a:t>
            </a:r>
            <a:r>
              <a:rPr dirty="0" baseline="-12820" sz="975" spc="-7" i="1">
                <a:latin typeface="Times New Roman"/>
                <a:cs typeface="Times New Roman"/>
              </a:rPr>
              <a:t>u</a:t>
            </a:r>
            <a:r>
              <a:rPr dirty="0" sz="1000" spc="-5">
                <a:latin typeface="Times New Roman"/>
                <a:cs typeface="Times New Roman"/>
              </a:rPr>
              <a:t>.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691" y="246379"/>
            <a:ext cx="6148070" cy="9553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794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algn="just" marL="12700" marR="5080" indent="179705">
              <a:lnSpc>
                <a:spcPts val="1140"/>
              </a:lnSpc>
              <a:spcBef>
                <a:spcPts val="815"/>
              </a:spcBef>
            </a:pPr>
            <a:r>
              <a:rPr dirty="0" sz="1000">
                <a:latin typeface="Times New Roman"/>
                <a:cs typeface="Times New Roman"/>
              </a:rPr>
              <a:t>2. </a:t>
            </a:r>
            <a:r>
              <a:rPr dirty="0" sz="1000" spc="-5">
                <a:latin typeface="Times New Roman"/>
                <a:cs typeface="Times New Roman"/>
              </a:rPr>
              <a:t>При определении относительной разности </a:t>
            </a:r>
            <a:r>
              <a:rPr dirty="0" sz="1000">
                <a:latin typeface="Times New Roman"/>
                <a:cs typeface="Times New Roman"/>
              </a:rPr>
              <a:t>осадок </a:t>
            </a:r>
            <a:r>
              <a:rPr dirty="0" sz="1000" spc="-5">
                <a:latin typeface="Times New Roman"/>
                <a:cs typeface="Times New Roman"/>
              </a:rPr>
              <a:t>(</a:t>
            </a:r>
            <a:r>
              <a:rPr dirty="0" sz="1000" spc="-5">
                <a:latin typeface="Symbol"/>
                <a:cs typeface="Symbol"/>
              </a:rPr>
              <a:t></a:t>
            </a:r>
            <a:r>
              <a:rPr dirty="0" sz="1000" spc="-5" i="1">
                <a:latin typeface="Times New Roman"/>
                <a:cs typeface="Times New Roman"/>
              </a:rPr>
              <a:t>s</a:t>
            </a:r>
            <a:r>
              <a:rPr dirty="0" sz="1000" spc="-5">
                <a:latin typeface="Times New Roman"/>
                <a:cs typeface="Times New Roman"/>
              </a:rPr>
              <a:t>/</a:t>
            </a:r>
            <a:r>
              <a:rPr dirty="0" sz="1000" spc="-5" i="1">
                <a:latin typeface="Times New Roman"/>
                <a:cs typeface="Times New Roman"/>
              </a:rPr>
              <a:t>L</a:t>
            </a:r>
            <a:r>
              <a:rPr dirty="0" sz="1000" spc="-5">
                <a:latin typeface="Times New Roman"/>
                <a:cs typeface="Times New Roman"/>
              </a:rPr>
              <a:t>) в поз. 8 настоящего приложения за </a:t>
            </a:r>
            <a:r>
              <a:rPr dirty="0" sz="1000" spc="-5" i="1">
                <a:latin typeface="Times New Roman"/>
                <a:cs typeface="Times New Roman"/>
              </a:rPr>
              <a:t>L </a:t>
            </a:r>
            <a:r>
              <a:rPr dirty="0" sz="1000" spc="-5">
                <a:latin typeface="Times New Roman"/>
                <a:cs typeface="Times New Roman"/>
              </a:rPr>
              <a:t>принимается  расстояние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между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осями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блоков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фундаментов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направлении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горизонтальных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нагрузок,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а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опорах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оттяжками</a:t>
            </a:r>
            <a:endParaRPr sz="1000">
              <a:latin typeface="Times New Roman"/>
              <a:cs typeface="Times New Roman"/>
            </a:endParaRPr>
          </a:p>
          <a:p>
            <a:pPr marL="85725" indent="-73025">
              <a:lnSpc>
                <a:spcPts val="1095"/>
              </a:lnSpc>
              <a:buChar char="-"/>
              <a:tabLst>
                <a:tab pos="86360" algn="l"/>
              </a:tabLst>
            </a:pPr>
            <a:r>
              <a:rPr dirty="0" sz="1000" spc="-5">
                <a:latin typeface="Times New Roman"/>
                <a:cs typeface="Times New Roman"/>
              </a:rPr>
              <a:t>расстояние между осями сжатого фундамента и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анкера.</a:t>
            </a:r>
            <a:endParaRPr sz="1000">
              <a:latin typeface="Times New Roman"/>
              <a:cs typeface="Times New Roman"/>
            </a:endParaRPr>
          </a:p>
          <a:p>
            <a:pPr algn="just" lvl="1" marL="12700" marR="8255" indent="179705">
              <a:lnSpc>
                <a:spcPts val="1150"/>
              </a:lnSpc>
              <a:spcBef>
                <a:spcPts val="50"/>
              </a:spcBef>
              <a:buAutoNum type="arabicPeriod" startAt="3"/>
              <a:tabLst>
                <a:tab pos="330200" algn="l"/>
              </a:tabLst>
            </a:pPr>
            <a:r>
              <a:rPr dirty="0" sz="1000" spc="-5">
                <a:latin typeface="Times New Roman"/>
                <a:cs typeface="Times New Roman"/>
              </a:rPr>
              <a:t>Если основание сложено горизонтальными (с уклоном </a:t>
            </a:r>
            <a:r>
              <a:rPr dirty="0" sz="1000" spc="-10">
                <a:latin typeface="Times New Roman"/>
                <a:cs typeface="Times New Roman"/>
              </a:rPr>
              <a:t>не </a:t>
            </a:r>
            <a:r>
              <a:rPr dirty="0" sz="1000" spc="-5">
                <a:latin typeface="Times New Roman"/>
                <a:cs typeface="Times New Roman"/>
              </a:rPr>
              <a:t>более </a:t>
            </a:r>
            <a:r>
              <a:rPr dirty="0" sz="1000">
                <a:latin typeface="Times New Roman"/>
                <a:cs typeface="Times New Roman"/>
              </a:rPr>
              <a:t>0,1), </a:t>
            </a:r>
            <a:r>
              <a:rPr dirty="0" sz="1000" spc="-5">
                <a:latin typeface="Times New Roman"/>
                <a:cs typeface="Times New Roman"/>
              </a:rPr>
              <a:t>выдержанными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толщине слоями  грунтов, предельные значения максимальных и средних осадок допускается увеличивать </a:t>
            </a:r>
            <a:r>
              <a:rPr dirty="0" sz="1000" spc="-10">
                <a:latin typeface="Times New Roman"/>
                <a:cs typeface="Times New Roman"/>
              </a:rPr>
              <a:t>на </a:t>
            </a:r>
            <a:r>
              <a:rPr dirty="0" sz="1000">
                <a:latin typeface="Times New Roman"/>
                <a:cs typeface="Times New Roman"/>
              </a:rPr>
              <a:t>20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%.</a:t>
            </a:r>
            <a:endParaRPr sz="1000">
              <a:latin typeface="Times New Roman"/>
              <a:cs typeface="Times New Roman"/>
            </a:endParaRPr>
          </a:p>
          <a:p>
            <a:pPr algn="just" lvl="1" marL="12700" marR="5715" indent="179705">
              <a:lnSpc>
                <a:spcPts val="1150"/>
              </a:lnSpc>
              <a:spcBef>
                <a:spcPts val="5"/>
              </a:spcBef>
              <a:buAutoNum type="arabicPeriod" startAt="3"/>
              <a:tabLst>
                <a:tab pos="384810" algn="l"/>
              </a:tabLst>
            </a:pPr>
            <a:r>
              <a:rPr dirty="0" sz="1000" spc="-5">
                <a:latin typeface="Times New Roman"/>
                <a:cs typeface="Times New Roman"/>
              </a:rPr>
              <a:t>Предельные значения подъема основания, сложенного набухающими и пучинистыми грунтами,  допускается принимать: максимальный и средний подъем в </a:t>
            </a:r>
            <a:r>
              <a:rPr dirty="0" sz="1000">
                <a:latin typeface="Times New Roman"/>
                <a:cs typeface="Times New Roman"/>
              </a:rPr>
              <a:t>размере </a:t>
            </a:r>
            <a:r>
              <a:rPr dirty="0" sz="1000" spc="-10">
                <a:latin typeface="Times New Roman"/>
                <a:cs typeface="Times New Roman"/>
              </a:rPr>
              <a:t>25 </a:t>
            </a:r>
            <a:r>
              <a:rPr dirty="0" sz="1000" spc="-5">
                <a:latin typeface="Times New Roman"/>
                <a:cs typeface="Times New Roman"/>
              </a:rPr>
              <a:t>% и относительную неравномерность  осадок (относительный выгиб) здания в </a:t>
            </a:r>
            <a:r>
              <a:rPr dirty="0" sz="1000">
                <a:latin typeface="Times New Roman"/>
                <a:cs typeface="Times New Roman"/>
              </a:rPr>
              <a:t>размере 50 </a:t>
            </a:r>
            <a:r>
              <a:rPr dirty="0" sz="1000" spc="-5">
                <a:latin typeface="Times New Roman"/>
                <a:cs typeface="Times New Roman"/>
              </a:rPr>
              <a:t>% соответствующих предельных значений деформаций,  приведенных в настоящем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приложении.</a:t>
            </a:r>
            <a:endParaRPr sz="1000">
              <a:latin typeface="Times New Roman"/>
              <a:cs typeface="Times New Roman"/>
            </a:endParaRPr>
          </a:p>
          <a:p>
            <a:pPr lvl="1" marL="329565" indent="-137160">
              <a:lnSpc>
                <a:spcPts val="1095"/>
              </a:lnSpc>
              <a:buAutoNum type="arabicPeriod" startAt="3"/>
              <a:tabLst>
                <a:tab pos="330200" algn="l"/>
              </a:tabLst>
            </a:pPr>
            <a:r>
              <a:rPr dirty="0" sz="1000" spc="-5">
                <a:latin typeface="Times New Roman"/>
                <a:cs typeface="Times New Roman"/>
              </a:rPr>
              <a:t>Для</a:t>
            </a:r>
            <a:r>
              <a:rPr dirty="0" sz="1000" spc="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сооружений,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причисленных</a:t>
            </a:r>
            <a:r>
              <a:rPr dirty="0" sz="1000" spc="6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поз.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1-3,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фундаментами</a:t>
            </a:r>
            <a:r>
              <a:rPr dirty="0" sz="1000" spc="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</a:t>
            </a:r>
            <a:r>
              <a:rPr dirty="0" sz="1000" spc="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виде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сплошных</a:t>
            </a:r>
            <a:r>
              <a:rPr dirty="0" sz="1000" spc="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плит</a:t>
            </a:r>
            <a:r>
              <a:rPr dirty="0" sz="1000" spc="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предельные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значения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50"/>
              </a:lnSpc>
            </a:pPr>
            <a:r>
              <a:rPr dirty="0" sz="1000" spc="-5">
                <a:latin typeface="Times New Roman"/>
                <a:cs typeface="Times New Roman"/>
              </a:rPr>
              <a:t>средних осадок допускается </a:t>
            </a:r>
            <a:r>
              <a:rPr dirty="0" sz="1000" spc="-10">
                <a:latin typeface="Times New Roman"/>
                <a:cs typeface="Times New Roman"/>
              </a:rPr>
              <a:t>увеличивать </a:t>
            </a:r>
            <a:r>
              <a:rPr dirty="0" sz="1000" spc="-5">
                <a:latin typeface="Times New Roman"/>
                <a:cs typeface="Times New Roman"/>
              </a:rPr>
              <a:t>в </a:t>
            </a:r>
            <a:r>
              <a:rPr dirty="0" sz="1000">
                <a:latin typeface="Times New Roman"/>
                <a:cs typeface="Times New Roman"/>
              </a:rPr>
              <a:t>1,5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раза.</a:t>
            </a:r>
            <a:endParaRPr sz="1000">
              <a:latin typeface="Times New Roman"/>
              <a:cs typeface="Times New Roman"/>
            </a:endParaRPr>
          </a:p>
          <a:p>
            <a:pPr algn="just" lvl="1" marL="12700" marR="6985" indent="179705">
              <a:lnSpc>
                <a:spcPts val="1150"/>
              </a:lnSpc>
              <a:spcBef>
                <a:spcPts val="55"/>
              </a:spcBef>
              <a:buAutoNum type="arabicPeriod" startAt="6"/>
              <a:tabLst>
                <a:tab pos="322580" algn="l"/>
              </a:tabLst>
            </a:pPr>
            <a:r>
              <a:rPr dirty="0" sz="1000" spc="-5">
                <a:latin typeface="Times New Roman"/>
                <a:cs typeface="Times New Roman"/>
              </a:rPr>
              <a:t>На основе обобщения опыта проектирования, строительства и эксплуатации отдельных видов сооружений  допускается принимать предельные значения деформаций основания, отличающиеся </a:t>
            </a:r>
            <a:r>
              <a:rPr dirty="0" sz="1000">
                <a:latin typeface="Times New Roman"/>
                <a:cs typeface="Times New Roman"/>
              </a:rPr>
              <a:t>от </a:t>
            </a:r>
            <a:r>
              <a:rPr dirty="0" sz="1000" spc="-5">
                <a:latin typeface="Times New Roman"/>
                <a:cs typeface="Times New Roman"/>
              </a:rPr>
              <a:t>указанных в настоящем  </a:t>
            </a:r>
            <a:r>
              <a:rPr dirty="0" sz="1000" spc="-10">
                <a:latin typeface="Times New Roman"/>
                <a:cs typeface="Times New Roman"/>
              </a:rPr>
              <a:t>приложении.</a:t>
            </a:r>
            <a:endParaRPr sz="1000">
              <a:latin typeface="Times New Roman"/>
              <a:cs typeface="Times New Roman"/>
            </a:endParaRPr>
          </a:p>
          <a:p>
            <a:pPr lvl="1" marL="358140" indent="-165735">
              <a:lnSpc>
                <a:spcPts val="1090"/>
              </a:lnSpc>
              <a:buAutoNum type="arabicPeriod" startAt="6"/>
              <a:tabLst>
                <a:tab pos="358775" algn="l"/>
              </a:tabLst>
            </a:pPr>
            <a:r>
              <a:rPr dirty="0" sz="1000" spc="-5">
                <a:latin typeface="Times New Roman"/>
                <a:cs typeface="Times New Roman"/>
              </a:rPr>
              <a:t>Предельные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деформации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приведены</a:t>
            </a:r>
            <a:r>
              <a:rPr dirty="0" sz="1000" spc="5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в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соответствии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нормами,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установленными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СНиП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2.02.01-83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(пп.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1-</a:t>
            </a:r>
            <a:endParaRPr sz="1000">
              <a:latin typeface="Times New Roman"/>
              <a:cs typeface="Times New Roman"/>
            </a:endParaRPr>
          </a:p>
          <a:p>
            <a:pPr algn="just" marL="12700">
              <a:lnSpc>
                <a:spcPts val="1175"/>
              </a:lnSpc>
            </a:pPr>
            <a:r>
              <a:rPr dirty="0" sz="1000">
                <a:latin typeface="Times New Roman"/>
                <a:cs typeface="Times New Roman"/>
              </a:rPr>
              <a:t>7).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lvl="1" marL="734060" marR="50800" indent="-734060">
              <a:lnSpc>
                <a:spcPct val="143300"/>
              </a:lnSpc>
              <a:buAutoNum type="arabicPeriod" startAt="2"/>
              <a:tabLst>
                <a:tab pos="734060" algn="l"/>
              </a:tabLst>
            </a:pPr>
            <a:r>
              <a:rPr dirty="0" sz="1200" b="1">
                <a:latin typeface="Times New Roman"/>
                <a:cs typeface="Times New Roman"/>
              </a:rPr>
              <a:t>Краткая </a:t>
            </a:r>
            <a:r>
              <a:rPr dirty="0" sz="1200" spc="-5" b="1">
                <a:latin typeface="Times New Roman"/>
                <a:cs typeface="Times New Roman"/>
              </a:rPr>
              <a:t>характеристика сооружений, возводимых </a:t>
            </a:r>
            <a:r>
              <a:rPr dirty="0" sz="1200" b="1">
                <a:latin typeface="Times New Roman"/>
                <a:cs typeface="Times New Roman"/>
              </a:rPr>
              <a:t>на </a:t>
            </a:r>
            <a:r>
              <a:rPr dirty="0" sz="1200" spc="-5" b="1">
                <a:latin typeface="Times New Roman"/>
                <a:cs typeface="Times New Roman"/>
              </a:rPr>
              <a:t>вечномерзлых </a:t>
            </a:r>
            <a:r>
              <a:rPr dirty="0" sz="1200" b="1">
                <a:latin typeface="Times New Roman"/>
                <a:cs typeface="Times New Roman"/>
              </a:rPr>
              <a:t>и талых  грунтах</a:t>
            </a:r>
            <a:endParaRPr sz="12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Font typeface="Times New Roman"/>
              <a:buAutoNum type="arabicPeriod" startAt="2"/>
            </a:pPr>
            <a:endParaRPr sz="1000">
              <a:latin typeface="Times New Roman"/>
              <a:cs typeface="Times New Roman"/>
            </a:endParaRPr>
          </a:p>
          <a:p>
            <a:pPr algn="just" lvl="2" marL="12700" marR="5715" indent="449580">
              <a:lnSpc>
                <a:spcPct val="143700"/>
              </a:lnSpc>
              <a:spcBef>
                <a:spcPts val="5"/>
              </a:spcBef>
              <a:buAutoNum type="arabicPeriod"/>
              <a:tabLst>
                <a:tab pos="921385" algn="l"/>
              </a:tabLst>
            </a:pPr>
            <a:r>
              <a:rPr dirty="0" sz="1200" spc="-5">
                <a:latin typeface="Times New Roman"/>
                <a:cs typeface="Times New Roman"/>
              </a:rPr>
              <a:t>Буровые установки, </a:t>
            </a:r>
            <a:r>
              <a:rPr dirty="0" sz="1200">
                <a:latin typeface="Times New Roman"/>
                <a:cs typeface="Times New Roman"/>
              </a:rPr>
              <a:t>как правило, эшелонные </a:t>
            </a:r>
            <a:r>
              <a:rPr dirty="0" sz="1200" spc="-5">
                <a:latin typeface="Times New Roman"/>
                <a:cs typeface="Times New Roman"/>
              </a:rPr>
              <a:t>самоходные, </a:t>
            </a:r>
            <a:r>
              <a:rPr dirty="0" sz="1200">
                <a:latin typeface="Times New Roman"/>
                <a:cs typeface="Times New Roman"/>
              </a:rPr>
              <a:t>различной  </a:t>
            </a:r>
            <a:r>
              <a:rPr dirty="0" sz="1200" spc="-5">
                <a:latin typeface="Times New Roman"/>
                <a:cs typeface="Times New Roman"/>
              </a:rPr>
              <a:t>грузоподъемности, представляют собой соединенные </a:t>
            </a:r>
            <a:r>
              <a:rPr dirty="0" sz="1200">
                <a:latin typeface="Times New Roman"/>
                <a:cs typeface="Times New Roman"/>
              </a:rPr>
              <a:t>между собой </a:t>
            </a:r>
            <a:r>
              <a:rPr dirty="0" sz="1200" spc="-10">
                <a:latin typeface="Times New Roman"/>
                <a:cs typeface="Times New Roman"/>
              </a:rPr>
              <a:t>буровую </a:t>
            </a:r>
            <a:r>
              <a:rPr dirty="0" sz="1200">
                <a:latin typeface="Times New Roman"/>
                <a:cs typeface="Times New Roman"/>
              </a:rPr>
              <a:t>мачту на  </a:t>
            </a:r>
            <a:r>
              <a:rPr dirty="0" sz="1200" spc="-5">
                <a:latin typeface="Times New Roman"/>
                <a:cs typeface="Times New Roman"/>
              </a:rPr>
              <a:t>платформе-основании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вспомогательные </a:t>
            </a:r>
            <a:r>
              <a:rPr dirty="0" sz="1200" spc="5">
                <a:latin typeface="Times New Roman"/>
                <a:cs typeface="Times New Roman"/>
              </a:rPr>
              <a:t>цеха </a:t>
            </a:r>
            <a:r>
              <a:rPr dirty="0" sz="1200" spc="-5">
                <a:latin typeface="Times New Roman"/>
                <a:cs typeface="Times New Roman"/>
              </a:rPr>
              <a:t>общей длиной около 100м. Сооружение  тепловыделяющее. </a:t>
            </a:r>
            <a:r>
              <a:rPr dirty="0" sz="1200">
                <a:latin typeface="Times New Roman"/>
                <a:cs typeface="Times New Roman"/>
              </a:rPr>
              <a:t>Все </a:t>
            </a:r>
            <a:r>
              <a:rPr dirty="0" sz="1200" spc="-5">
                <a:latin typeface="Times New Roman"/>
                <a:cs typeface="Times New Roman"/>
              </a:rPr>
              <a:t>оборудование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составе </a:t>
            </a:r>
            <a:r>
              <a:rPr dirty="0" sz="1200">
                <a:latin typeface="Times New Roman"/>
                <a:cs typeface="Times New Roman"/>
              </a:rPr>
              <a:t>эшелона имеет </a:t>
            </a:r>
            <a:r>
              <a:rPr dirty="0" sz="1200" spc="-5">
                <a:latin typeface="Times New Roman"/>
                <a:cs typeface="Times New Roman"/>
              </a:rPr>
              <a:t>блочно-модульную  </a:t>
            </a:r>
            <a:r>
              <a:rPr dirty="0" sz="1200">
                <a:latin typeface="Times New Roman"/>
                <a:cs typeface="Times New Roman"/>
              </a:rPr>
              <a:t>компоновку и </a:t>
            </a:r>
            <a:r>
              <a:rPr dirty="0" sz="1200" spc="-5">
                <a:latin typeface="Times New Roman"/>
                <a:cs typeface="Times New Roman"/>
              </a:rPr>
              <a:t>установлено </a:t>
            </a:r>
            <a:r>
              <a:rPr dirty="0" sz="1200">
                <a:latin typeface="Times New Roman"/>
                <a:cs typeface="Times New Roman"/>
              </a:rPr>
              <a:t>на единых </a:t>
            </a:r>
            <a:r>
              <a:rPr dirty="0" sz="1200" spc="-5">
                <a:latin typeface="Times New Roman"/>
                <a:cs typeface="Times New Roman"/>
              </a:rPr>
              <a:t>рельсах. Нагрузки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оборудования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укрытия  передаются через рельсы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основание;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5">
                <a:latin typeface="Times New Roman"/>
                <a:cs typeface="Times New Roman"/>
              </a:rPr>
              <a:t>рельсы должен быть предусмотрен временный  фундамент. </a:t>
            </a:r>
            <a:r>
              <a:rPr dirty="0" sz="1200">
                <a:latin typeface="Times New Roman"/>
                <a:cs typeface="Times New Roman"/>
              </a:rPr>
              <a:t>Наиболее </a:t>
            </a:r>
            <a:r>
              <a:rPr dirty="0" sz="1200" spc="-5">
                <a:latin typeface="Times New Roman"/>
                <a:cs typeface="Times New Roman"/>
              </a:rPr>
              <a:t>нагруженной частью является участок </a:t>
            </a:r>
            <a:r>
              <a:rPr dirty="0" sz="1200">
                <a:latin typeface="Times New Roman"/>
                <a:cs typeface="Times New Roman"/>
              </a:rPr>
              <a:t>рельсов под </a:t>
            </a:r>
            <a:r>
              <a:rPr dirty="0" sz="1200" spc="-5">
                <a:latin typeface="Times New Roman"/>
                <a:cs typeface="Times New Roman"/>
              </a:rPr>
              <a:t>платформой  буровой мачты: </a:t>
            </a:r>
            <a:r>
              <a:rPr dirty="0" sz="1200">
                <a:latin typeface="Times New Roman"/>
                <a:cs typeface="Times New Roman"/>
              </a:rPr>
              <a:t>на платформу с </a:t>
            </a:r>
            <a:r>
              <a:rPr dirty="0" sz="1200" spc="-5">
                <a:latin typeface="Times New Roman"/>
                <a:cs typeface="Times New Roman"/>
              </a:rPr>
              <a:t>размерами </a:t>
            </a:r>
            <a:r>
              <a:rPr dirty="0" sz="1200">
                <a:latin typeface="Times New Roman"/>
                <a:cs typeface="Times New Roman"/>
              </a:rPr>
              <a:t>в плане </a:t>
            </a:r>
            <a:r>
              <a:rPr dirty="0" sz="1200" spc="-5">
                <a:latin typeface="Times New Roman"/>
                <a:cs typeface="Times New Roman"/>
              </a:rPr>
              <a:t>20х20м передаются нагрузки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800т.  Буровая установка является временным сооружением: </a:t>
            </a:r>
            <a:r>
              <a:rPr dirty="0" sz="1200">
                <a:latin typeface="Times New Roman"/>
                <a:cs typeface="Times New Roman"/>
              </a:rPr>
              <a:t>пробурив </a:t>
            </a:r>
            <a:r>
              <a:rPr dirty="0" sz="1200" spc="-5">
                <a:latin typeface="Times New Roman"/>
                <a:cs typeface="Times New Roman"/>
              </a:rPr>
              <a:t>первую </a:t>
            </a:r>
            <a:r>
              <a:rPr dirty="0" sz="1200">
                <a:latin typeface="Times New Roman"/>
                <a:cs typeface="Times New Roman"/>
              </a:rPr>
              <a:t>очередь </a:t>
            </a:r>
            <a:r>
              <a:rPr dirty="0" sz="1200" spc="-5">
                <a:latin typeface="Times New Roman"/>
                <a:cs typeface="Times New Roman"/>
              </a:rPr>
              <a:t>куста  скважин, </a:t>
            </a:r>
            <a:r>
              <a:rPr dirty="0" sz="1200">
                <a:latin typeface="Times New Roman"/>
                <a:cs typeface="Times New Roman"/>
              </a:rPr>
              <a:t>подлежит </a:t>
            </a:r>
            <a:r>
              <a:rPr dirty="0" sz="1200" spc="-5">
                <a:latin typeface="Times New Roman"/>
                <a:cs typeface="Times New Roman"/>
              </a:rPr>
              <a:t>демонтажу </a:t>
            </a:r>
            <a:r>
              <a:rPr dirty="0" sz="1200">
                <a:latin typeface="Times New Roman"/>
                <a:cs typeface="Times New Roman"/>
              </a:rPr>
              <a:t>и перевозке на </a:t>
            </a:r>
            <a:r>
              <a:rPr dirty="0" sz="1200" spc="-5">
                <a:latin typeface="Times New Roman"/>
                <a:cs typeface="Times New Roman"/>
              </a:rPr>
              <a:t>другую кустовую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площадку.</a:t>
            </a:r>
            <a:endParaRPr sz="1200">
              <a:latin typeface="Times New Roman"/>
              <a:cs typeface="Times New Roman"/>
            </a:endParaRPr>
          </a:p>
          <a:p>
            <a:pPr lvl="2" marL="829310" indent="-36703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829944" algn="l"/>
              </a:tabLst>
            </a:pPr>
            <a:r>
              <a:rPr dirty="0" sz="1200" spc="-5">
                <a:latin typeface="Times New Roman"/>
                <a:cs typeface="Times New Roman"/>
              </a:rPr>
              <a:t>Компрессорные</a:t>
            </a:r>
            <a:r>
              <a:rPr dirty="0" sz="1200" spc="1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производственные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цеха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–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длительным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сроком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7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эксплуатации, </a:t>
            </a:r>
            <a:r>
              <a:rPr dirty="0" sz="1200">
                <a:latin typeface="Times New Roman"/>
                <a:cs typeface="Times New Roman"/>
              </a:rPr>
              <a:t>которые </a:t>
            </a:r>
            <a:r>
              <a:rPr dirty="0" sz="1200" spc="-5">
                <a:latin typeface="Times New Roman"/>
                <a:cs typeface="Times New Roman"/>
              </a:rPr>
              <a:t>могут представлять </a:t>
            </a:r>
            <a:r>
              <a:rPr dirty="0" sz="1200">
                <a:latin typeface="Times New Roman"/>
                <a:cs typeface="Times New Roman"/>
              </a:rPr>
              <a:t>собой либо </a:t>
            </a:r>
            <a:r>
              <a:rPr dirty="0" sz="1200" spc="-5">
                <a:latin typeface="Times New Roman"/>
                <a:cs typeface="Times New Roman"/>
              </a:rPr>
              <a:t>открытые площадки, </a:t>
            </a:r>
            <a:r>
              <a:rPr dirty="0" sz="1200">
                <a:latin typeface="Times New Roman"/>
                <a:cs typeface="Times New Roman"/>
              </a:rPr>
              <a:t>либо </a:t>
            </a:r>
            <a:r>
              <a:rPr dirty="0" sz="1200" spc="-5">
                <a:latin typeface="Times New Roman"/>
                <a:cs typeface="Times New Roman"/>
              </a:rPr>
              <a:t>ангары, </a:t>
            </a:r>
            <a:r>
              <a:rPr dirty="0" sz="1200">
                <a:latin typeface="Times New Roman"/>
                <a:cs typeface="Times New Roman"/>
              </a:rPr>
              <a:t>в  которых </a:t>
            </a:r>
            <a:r>
              <a:rPr dirty="0" sz="1200" spc="-5">
                <a:latin typeface="Times New Roman"/>
                <a:cs typeface="Times New Roman"/>
              </a:rPr>
              <a:t>расположены агрегаты,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трубопроводы </a:t>
            </a:r>
            <a:r>
              <a:rPr dirty="0" sz="1200" spc="-5">
                <a:latin typeface="Times New Roman"/>
                <a:cs typeface="Times New Roman"/>
              </a:rPr>
              <a:t>обвязки агрегатов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вспомогательное  оборудование. </a:t>
            </a:r>
            <a:r>
              <a:rPr dirty="0" sz="1200">
                <a:latin typeface="Times New Roman"/>
                <a:cs typeface="Times New Roman"/>
              </a:rPr>
              <a:t>Агрегаты </a:t>
            </a:r>
            <a:r>
              <a:rPr dirty="0" sz="1200" spc="-5">
                <a:latin typeface="Times New Roman"/>
                <a:cs typeface="Times New Roman"/>
              </a:rPr>
              <a:t>передают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фундаменты статические нагрузки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веса  оборудования (значительные моментные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горизонтальные нагрузки)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дополнительных  конструкций (навесы, </a:t>
            </a:r>
            <a:r>
              <a:rPr dirty="0" sz="1200">
                <a:latin typeface="Times New Roman"/>
                <a:cs typeface="Times New Roman"/>
              </a:rPr>
              <a:t>лестницы, </a:t>
            </a:r>
            <a:r>
              <a:rPr dirty="0" sz="1200" spc="-5">
                <a:latin typeface="Times New Roman"/>
                <a:cs typeface="Times New Roman"/>
              </a:rPr>
              <a:t>площадки обслуживания) </a:t>
            </a:r>
            <a:r>
              <a:rPr dirty="0" sz="1200">
                <a:latin typeface="Times New Roman"/>
                <a:cs typeface="Times New Roman"/>
              </a:rPr>
              <a:t>и динамические </a:t>
            </a:r>
            <a:r>
              <a:rPr dirty="0" sz="1200" spc="-5">
                <a:latin typeface="Times New Roman"/>
                <a:cs typeface="Times New Roman"/>
              </a:rPr>
              <a:t>нагрузки (при  частоте </a:t>
            </a:r>
            <a:r>
              <a:rPr dirty="0" sz="1200">
                <a:latin typeface="Times New Roman"/>
                <a:cs typeface="Times New Roman"/>
              </a:rPr>
              <a:t>вращения </a:t>
            </a:r>
            <a:r>
              <a:rPr dirty="0" sz="1200" spc="-5">
                <a:latin typeface="Times New Roman"/>
                <a:cs typeface="Times New Roman"/>
              </a:rPr>
              <a:t>двигателя менее </a:t>
            </a:r>
            <a:r>
              <a:rPr dirty="0" sz="1200">
                <a:latin typeface="Times New Roman"/>
                <a:cs typeface="Times New Roman"/>
              </a:rPr>
              <a:t>1000 об/мин. </a:t>
            </a:r>
            <a:r>
              <a:rPr dirty="0" sz="1200" spc="-5">
                <a:latin typeface="Times New Roman"/>
                <a:cs typeface="Times New Roman"/>
              </a:rPr>
              <a:t>Агрегаты являются тепловыделяющими  сооружениями.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Трубопроводы </a:t>
            </a:r>
            <a:r>
              <a:rPr dirty="0" sz="1200">
                <a:latin typeface="Times New Roman"/>
                <a:cs typeface="Times New Roman"/>
              </a:rPr>
              <a:t>обвязки </a:t>
            </a:r>
            <a:r>
              <a:rPr dirty="0" sz="1200" spc="-5">
                <a:latin typeface="Times New Roman"/>
                <a:cs typeface="Times New Roman"/>
              </a:rPr>
              <a:t>устанавливаются </a:t>
            </a:r>
            <a:r>
              <a:rPr dirty="0" sz="1200">
                <a:latin typeface="Times New Roman"/>
                <a:cs typeface="Times New Roman"/>
              </a:rPr>
              <a:t>на два различных типа опор –   </a:t>
            </a:r>
            <a:r>
              <a:rPr dirty="0" sz="1200" spc="-5">
                <a:latin typeface="Times New Roman"/>
                <a:cs typeface="Times New Roman"/>
              </a:rPr>
              <a:t>подвижные 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неподвижные. На фундаменты подвижных </a:t>
            </a:r>
            <a:r>
              <a:rPr dirty="0" sz="1200">
                <a:latin typeface="Times New Roman"/>
                <a:cs typeface="Times New Roman"/>
              </a:rPr>
              <a:t>опор, в </a:t>
            </a:r>
            <a:r>
              <a:rPr dirty="0" sz="1200" spc="-5">
                <a:latin typeface="Times New Roman"/>
                <a:cs typeface="Times New Roman"/>
              </a:rPr>
              <a:t>основном, передаются вертикальные  вдавливающие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выдергивающие нагрузки, </a:t>
            </a:r>
            <a:r>
              <a:rPr dirty="0" sz="1200">
                <a:latin typeface="Times New Roman"/>
                <a:cs typeface="Times New Roman"/>
              </a:rPr>
              <a:t>иногда в сочетании с </a:t>
            </a:r>
            <a:r>
              <a:rPr dirty="0" sz="1200" spc="-5">
                <a:latin typeface="Times New Roman"/>
                <a:cs typeface="Times New Roman"/>
              </a:rPr>
              <a:t>горизонтальной нагрузкой.  Неподвижные   </a:t>
            </a:r>
            <a:r>
              <a:rPr dirty="0" sz="1200">
                <a:latin typeface="Times New Roman"/>
                <a:cs typeface="Times New Roman"/>
              </a:rPr>
              <a:t>опоры   </a:t>
            </a:r>
            <a:r>
              <a:rPr dirty="0" sz="1200" spc="-5">
                <a:latin typeface="Times New Roman"/>
                <a:cs typeface="Times New Roman"/>
              </a:rPr>
              <a:t>характеризуются   </a:t>
            </a:r>
            <a:r>
              <a:rPr dirty="0" sz="1200">
                <a:latin typeface="Times New Roman"/>
                <a:cs typeface="Times New Roman"/>
              </a:rPr>
              <a:t>небольшими   </a:t>
            </a:r>
            <a:r>
              <a:rPr dirty="0" sz="1200" spc="-5">
                <a:latin typeface="Times New Roman"/>
                <a:cs typeface="Times New Roman"/>
              </a:rPr>
              <a:t>значениями   вертикальных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нагрузок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17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9683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</a:pPr>
            <a:r>
              <a:rPr dirty="0" sz="1200" spc="-5">
                <a:latin typeface="Times New Roman"/>
                <a:cs typeface="Times New Roman"/>
              </a:rPr>
              <a:t>(вдавливающих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выдергивающих)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значительными горизонтальными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моментными  усилиями (часто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10">
                <a:latin typeface="Times New Roman"/>
                <a:cs typeface="Times New Roman"/>
              </a:rPr>
              <a:t>двух </a:t>
            </a:r>
            <a:r>
              <a:rPr dirty="0" sz="1200">
                <a:latin typeface="Times New Roman"/>
                <a:cs typeface="Times New Roman"/>
              </a:rPr>
              <a:t>направлениях </a:t>
            </a:r>
            <a:r>
              <a:rPr dirty="0" sz="1200" spc="-5">
                <a:latin typeface="Times New Roman"/>
                <a:cs typeface="Times New Roman"/>
              </a:rPr>
              <a:t>одновременно). </a:t>
            </a:r>
            <a:r>
              <a:rPr dirty="0" sz="1200">
                <a:latin typeface="Times New Roman"/>
                <a:cs typeface="Times New Roman"/>
              </a:rPr>
              <a:t>Опоры под </a:t>
            </a:r>
            <a:r>
              <a:rPr dirty="0" sz="1200" spc="-5">
                <a:latin typeface="Times New Roman"/>
                <a:cs typeface="Times New Roman"/>
              </a:rPr>
              <a:t>вспомогательные  трубопроводы </a:t>
            </a:r>
            <a:r>
              <a:rPr dirty="0" sz="1200">
                <a:latin typeface="Times New Roman"/>
                <a:cs typeface="Times New Roman"/>
              </a:rPr>
              <a:t>(обогрев, </a:t>
            </a:r>
            <a:r>
              <a:rPr dirty="0" sz="1200" spc="-5">
                <a:latin typeface="Times New Roman"/>
                <a:cs typeface="Times New Roman"/>
              </a:rPr>
              <a:t>водоснабжение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другие)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кабели характеризуются </a:t>
            </a:r>
            <a:r>
              <a:rPr dirty="0" sz="1200">
                <a:latin typeface="Times New Roman"/>
                <a:cs typeface="Times New Roman"/>
              </a:rPr>
              <a:t>небольшими  </a:t>
            </a:r>
            <a:r>
              <a:rPr dirty="0" sz="1200" spc="-5">
                <a:latin typeface="Times New Roman"/>
                <a:cs typeface="Times New Roman"/>
              </a:rPr>
              <a:t>вертикальными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горизонтальными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нагрузками.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10"/>
              </a:spcBef>
              <a:buAutoNum type="arabicPeriod" startAt="3"/>
              <a:tabLst>
                <a:tab pos="979169" algn="l"/>
              </a:tabLst>
            </a:pPr>
            <a:r>
              <a:rPr dirty="0" sz="1200" spc="-5">
                <a:latin typeface="Times New Roman"/>
                <a:cs typeface="Times New Roman"/>
              </a:rPr>
              <a:t>Каркасными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блочно-модульными зданиями являются основные  производственные, административно-бытовые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вспомогательные корпуса </a:t>
            </a:r>
            <a:r>
              <a:rPr dirty="0" sz="1200">
                <a:latin typeface="Times New Roman"/>
                <a:cs typeface="Times New Roman"/>
              </a:rPr>
              <a:t>с длительным  периодом </a:t>
            </a:r>
            <a:r>
              <a:rPr dirty="0" sz="1200" spc="-5">
                <a:latin typeface="Times New Roman"/>
                <a:cs typeface="Times New Roman"/>
              </a:rPr>
              <a:t>эксплуатации. Несущими конструкциями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каркасных зданиях являются колонны,  передающие нагрузки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фундамент; стеновые </a:t>
            </a:r>
            <a:r>
              <a:rPr dirty="0" sz="1200">
                <a:latin typeface="Times New Roman"/>
                <a:cs typeface="Times New Roman"/>
              </a:rPr>
              <a:t>панели </a:t>
            </a:r>
            <a:r>
              <a:rPr dirty="0" sz="1200" spc="-5">
                <a:latin typeface="Times New Roman"/>
                <a:cs typeface="Times New Roman"/>
              </a:rPr>
              <a:t>выполняют ограждающие функции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являются ненесущими навесными </a:t>
            </a:r>
            <a:r>
              <a:rPr dirty="0" sz="1200">
                <a:latin typeface="Times New Roman"/>
                <a:cs typeface="Times New Roman"/>
              </a:rPr>
              <a:t>конструкциями, не </a:t>
            </a:r>
            <a:r>
              <a:rPr dirty="0" sz="1200" spc="-5">
                <a:latin typeface="Times New Roman"/>
                <a:cs typeface="Times New Roman"/>
              </a:rPr>
              <a:t>требующими своего </a:t>
            </a:r>
            <a:r>
              <a:rPr dirty="0" sz="1200">
                <a:latin typeface="Times New Roman"/>
                <a:cs typeface="Times New Roman"/>
              </a:rPr>
              <a:t>фундамента;  </a:t>
            </a:r>
            <a:r>
              <a:rPr dirty="0" sz="1200" spc="-5">
                <a:latin typeface="Times New Roman"/>
                <a:cs typeface="Times New Roman"/>
              </a:rPr>
              <a:t>оборудование внутри корпусов устанавливается </a:t>
            </a:r>
            <a:r>
              <a:rPr dirty="0" sz="1200">
                <a:latin typeface="Times New Roman"/>
                <a:cs typeface="Times New Roman"/>
              </a:rPr>
              <a:t>на перекрытие или на </a:t>
            </a:r>
            <a:r>
              <a:rPr dirty="0" sz="1200" spc="-5">
                <a:latin typeface="Times New Roman"/>
                <a:cs typeface="Times New Roman"/>
              </a:rPr>
              <a:t>отдельные  фундаменты. </a:t>
            </a:r>
            <a:r>
              <a:rPr dirty="0" sz="1200">
                <a:latin typeface="Times New Roman"/>
                <a:cs typeface="Times New Roman"/>
              </a:rPr>
              <a:t>В зданиях </a:t>
            </a:r>
            <a:r>
              <a:rPr dirty="0" sz="1200" spc="-5">
                <a:latin typeface="Times New Roman"/>
                <a:cs typeface="Times New Roman"/>
              </a:rPr>
              <a:t>модульного </a:t>
            </a:r>
            <a:r>
              <a:rPr dirty="0" sz="1200">
                <a:latin typeface="Times New Roman"/>
                <a:cs typeface="Times New Roman"/>
              </a:rPr>
              <a:t>типа </a:t>
            </a:r>
            <a:r>
              <a:rPr dirty="0" sz="1200" spc="-5">
                <a:latin typeface="Times New Roman"/>
                <a:cs typeface="Times New Roman"/>
              </a:rPr>
              <a:t>нагрузки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пола, наружных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внутренних </a:t>
            </a:r>
            <a:r>
              <a:rPr dirty="0" sz="1200">
                <a:latin typeface="Times New Roman"/>
                <a:cs typeface="Times New Roman"/>
              </a:rPr>
              <a:t>стен,  покрытия и </a:t>
            </a:r>
            <a:r>
              <a:rPr dirty="0" sz="1200" spc="-5">
                <a:latin typeface="Times New Roman"/>
                <a:cs typeface="Times New Roman"/>
              </a:rPr>
              <a:t>оборудования, установленного внутри </a:t>
            </a:r>
            <a:r>
              <a:rPr dirty="0" sz="1200">
                <a:latin typeface="Times New Roman"/>
                <a:cs typeface="Times New Roman"/>
              </a:rPr>
              <a:t>здания, </a:t>
            </a:r>
            <a:r>
              <a:rPr dirty="0" sz="1200" spc="-5">
                <a:latin typeface="Times New Roman"/>
                <a:cs typeface="Times New Roman"/>
              </a:rPr>
              <a:t>передаются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фундамент </a:t>
            </a:r>
            <a:r>
              <a:rPr dirty="0" sz="1200">
                <a:latin typeface="Times New Roman"/>
                <a:cs typeface="Times New Roman"/>
              </a:rPr>
              <a:t>через  опорные </a:t>
            </a:r>
            <a:r>
              <a:rPr dirty="0" sz="1200" spc="-5">
                <a:latin typeface="Times New Roman"/>
                <a:cs typeface="Times New Roman"/>
              </a:rPr>
              <a:t>элементы днища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модуля.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Каркасные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блочно-модульные здания могут быть отапливаемыми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неотапливаемыми.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установленного генпроектировщиком </a:t>
            </a:r>
            <a:r>
              <a:rPr dirty="0" sz="1200" spc="-10">
                <a:latin typeface="Times New Roman"/>
                <a:cs typeface="Times New Roman"/>
              </a:rPr>
              <a:t>уровня  </a:t>
            </a:r>
            <a:r>
              <a:rPr dirty="0" sz="1200" spc="-5">
                <a:latin typeface="Times New Roman"/>
                <a:cs typeface="Times New Roman"/>
              </a:rPr>
              <a:t>расположения </a:t>
            </a:r>
            <a:r>
              <a:rPr dirty="0" sz="1200">
                <a:latin typeface="Times New Roman"/>
                <a:cs typeface="Times New Roman"/>
              </a:rPr>
              <a:t>пола </a:t>
            </a:r>
            <a:r>
              <a:rPr dirty="0" sz="1200" spc="-5">
                <a:latin typeface="Times New Roman"/>
                <a:cs typeface="Times New Roman"/>
              </a:rPr>
              <a:t>первого этажа выделяются </a:t>
            </a:r>
            <a:r>
              <a:rPr dirty="0" sz="1200">
                <a:latin typeface="Times New Roman"/>
                <a:cs typeface="Times New Roman"/>
              </a:rPr>
              <a:t>здания с </a:t>
            </a:r>
            <a:r>
              <a:rPr dirty="0" sz="1200" spc="-5">
                <a:latin typeface="Times New Roman"/>
                <a:cs typeface="Times New Roman"/>
              </a:rPr>
              <a:t>вентилируемым </a:t>
            </a:r>
            <a:r>
              <a:rPr dirty="0" sz="1200">
                <a:latin typeface="Times New Roman"/>
                <a:cs typeface="Times New Roman"/>
              </a:rPr>
              <a:t>подпольем и с  </a:t>
            </a:r>
            <a:r>
              <a:rPr dirty="0" sz="1200" spc="-5">
                <a:latin typeface="Times New Roman"/>
                <a:cs typeface="Times New Roman"/>
              </a:rPr>
              <a:t>полами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грунту.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проектировании цокольных перекрытий (полов </a:t>
            </a:r>
            <a:r>
              <a:rPr dirty="0" sz="1200">
                <a:latin typeface="Times New Roman"/>
                <a:cs typeface="Times New Roman"/>
              </a:rPr>
              <a:t>о </a:t>
            </a:r>
            <a:r>
              <a:rPr dirty="0" sz="1200" spc="-5">
                <a:latin typeface="Times New Roman"/>
                <a:cs typeface="Times New Roman"/>
              </a:rPr>
              <a:t>грунту) следует  предусмотреть обеспечение температурного режима грунтов </a:t>
            </a:r>
            <a:r>
              <a:rPr dirty="0" sz="1200">
                <a:latin typeface="Times New Roman"/>
                <a:cs typeface="Times New Roman"/>
              </a:rPr>
              <a:t>основания и </a:t>
            </a:r>
            <a:r>
              <a:rPr dirty="0" sz="1200" spc="-5">
                <a:latin typeface="Times New Roman"/>
                <a:cs typeface="Times New Roman"/>
              </a:rPr>
              <a:t>нормативных  требований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температурному </a:t>
            </a:r>
            <a:r>
              <a:rPr dirty="0" sz="1200">
                <a:latin typeface="Times New Roman"/>
                <a:cs typeface="Times New Roman"/>
              </a:rPr>
              <a:t>режиму в здании. </a:t>
            </a:r>
            <a:r>
              <a:rPr dirty="0" sz="1200" spc="-5">
                <a:latin typeface="Times New Roman"/>
                <a:cs typeface="Times New Roman"/>
              </a:rPr>
              <a:t>Теплоизоляция модульных зданий входит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конструкцию стен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днища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модуля.</a:t>
            </a:r>
            <a:endParaRPr sz="1200">
              <a:latin typeface="Times New Roman"/>
              <a:cs typeface="Times New Roman"/>
            </a:endParaRPr>
          </a:p>
          <a:p>
            <a:pPr lvl="2" marL="928369" indent="-466090">
              <a:lnSpc>
                <a:spcPct val="100000"/>
              </a:lnSpc>
              <a:spcBef>
                <a:spcPts val="625"/>
              </a:spcBef>
              <a:buAutoNum type="arabicPeriod" startAt="4"/>
              <a:tabLst>
                <a:tab pos="928369" algn="l"/>
                <a:tab pos="929005" algn="l"/>
                <a:tab pos="2479675" algn="l"/>
                <a:tab pos="3420110" algn="l"/>
                <a:tab pos="3657600" algn="l"/>
                <a:tab pos="4249420" algn="l"/>
                <a:tab pos="5256530" algn="l"/>
              </a:tabLst>
            </a:pPr>
            <a:r>
              <a:rPr dirty="0" sz="1200" spc="-5">
                <a:latin typeface="Times New Roman"/>
                <a:cs typeface="Times New Roman"/>
              </a:rPr>
              <a:t>Блочно-комплектные	сооружения	</a:t>
            </a:r>
            <a:r>
              <a:rPr dirty="0" sz="1200">
                <a:latin typeface="Times New Roman"/>
                <a:cs typeface="Times New Roman"/>
              </a:rPr>
              <a:t>–	легкие	</a:t>
            </a:r>
            <a:r>
              <a:rPr dirty="0" sz="1200" spc="-5">
                <a:latin typeface="Times New Roman"/>
                <a:cs typeface="Times New Roman"/>
              </a:rPr>
              <a:t>инвентарные	конструкции,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характеризующиеся </a:t>
            </a:r>
            <a:r>
              <a:rPr dirty="0" sz="1200">
                <a:latin typeface="Times New Roman"/>
                <a:cs typeface="Times New Roman"/>
              </a:rPr>
              <a:t>небольшими </a:t>
            </a:r>
            <a:r>
              <a:rPr dirty="0" sz="1200" spc="-5">
                <a:latin typeface="Times New Roman"/>
                <a:cs typeface="Times New Roman"/>
              </a:rPr>
              <a:t>вдавливающими нагрузками, отсутствием передаваемых </a:t>
            </a:r>
            <a:r>
              <a:rPr dirty="0" sz="1200">
                <a:latin typeface="Times New Roman"/>
                <a:cs typeface="Times New Roman"/>
              </a:rPr>
              <a:t>на  </a:t>
            </a:r>
            <a:r>
              <a:rPr dirty="0" sz="1200" spc="-5">
                <a:latin typeface="Times New Roman"/>
                <a:cs typeface="Times New Roman"/>
              </a:rPr>
              <a:t>фундаменты горизонтальных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моментных нагрузок, возможностью регулирования опорных  конструкций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процессе </a:t>
            </a:r>
            <a:r>
              <a:rPr dirty="0" sz="1200">
                <a:latin typeface="Times New Roman"/>
                <a:cs typeface="Times New Roman"/>
              </a:rPr>
              <a:t>эксплуатации, </a:t>
            </a:r>
            <a:r>
              <a:rPr dirty="0" sz="1200" spc="-5">
                <a:latin typeface="Times New Roman"/>
                <a:cs typeface="Times New Roman"/>
              </a:rPr>
              <a:t>высокой готовностью конструкций, привозимых </a:t>
            </a:r>
            <a:r>
              <a:rPr dirty="0" sz="1200">
                <a:latin typeface="Times New Roman"/>
                <a:cs typeface="Times New Roman"/>
              </a:rPr>
              <a:t>на  </a:t>
            </a:r>
            <a:r>
              <a:rPr dirty="0" sz="1200" spc="-5">
                <a:latin typeface="Times New Roman"/>
                <a:cs typeface="Times New Roman"/>
              </a:rPr>
              <a:t>строительную </a:t>
            </a:r>
            <a:r>
              <a:rPr dirty="0" sz="1200">
                <a:latin typeface="Times New Roman"/>
                <a:cs typeface="Times New Roman"/>
              </a:rPr>
              <a:t>площадку. Опирание блок-боксов на </a:t>
            </a: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зависит от </a:t>
            </a:r>
            <a:r>
              <a:rPr dirty="0" sz="1200" spc="-5">
                <a:latin typeface="Times New Roman"/>
                <a:cs typeface="Times New Roman"/>
              </a:rPr>
              <a:t>конструкции  самого </a:t>
            </a:r>
            <a:r>
              <a:rPr dirty="0" sz="1200">
                <a:latin typeface="Times New Roman"/>
                <a:cs typeface="Times New Roman"/>
              </a:rPr>
              <a:t>блока и </a:t>
            </a:r>
            <a:r>
              <a:rPr dirty="0" sz="1200" spc="-5">
                <a:latin typeface="Times New Roman"/>
                <a:cs typeface="Times New Roman"/>
              </a:rPr>
              <a:t>возможно рельсовое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точечное. </a:t>
            </a:r>
            <a:r>
              <a:rPr dirty="0" sz="1200">
                <a:latin typeface="Times New Roman"/>
                <a:cs typeface="Times New Roman"/>
              </a:rPr>
              <a:t>В виде </a:t>
            </a:r>
            <a:r>
              <a:rPr dirty="0" sz="1200" spc="-5">
                <a:latin typeface="Times New Roman"/>
                <a:cs typeface="Times New Roman"/>
              </a:rPr>
              <a:t>блок-боксов выполняются  вспомогательные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обслуживающие </a:t>
            </a:r>
            <a:r>
              <a:rPr dirty="0" sz="1200">
                <a:latin typeface="Times New Roman"/>
                <a:cs typeface="Times New Roman"/>
              </a:rPr>
              <a:t>как временные, </a:t>
            </a:r>
            <a:r>
              <a:rPr dirty="0" sz="1200" spc="-5">
                <a:latin typeface="Times New Roman"/>
                <a:cs typeface="Times New Roman"/>
              </a:rPr>
              <a:t>так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постоянные сооружения </a:t>
            </a:r>
            <a:r>
              <a:rPr dirty="0" sz="1200">
                <a:latin typeface="Times New Roman"/>
                <a:cs typeface="Times New Roman"/>
              </a:rPr>
              <a:t>площадок  </a:t>
            </a:r>
            <a:r>
              <a:rPr dirty="0" sz="1200" spc="-5">
                <a:latin typeface="Times New Roman"/>
                <a:cs typeface="Times New Roman"/>
              </a:rPr>
              <a:t>обустройства. </a:t>
            </a:r>
            <a:r>
              <a:rPr dirty="0" sz="1200">
                <a:latin typeface="Times New Roman"/>
                <a:cs typeface="Times New Roman"/>
              </a:rPr>
              <a:t>С точки </a:t>
            </a:r>
            <a:r>
              <a:rPr dirty="0" sz="1200" spc="-5">
                <a:latin typeface="Times New Roman"/>
                <a:cs typeface="Times New Roman"/>
              </a:rPr>
              <a:t>зрения тепловых нагрузок блочно-комплектные сооружения </a:t>
            </a:r>
            <a:r>
              <a:rPr dirty="0" sz="1200" spc="-10">
                <a:latin typeface="Times New Roman"/>
                <a:cs typeface="Times New Roman"/>
              </a:rPr>
              <a:t>могут  </a:t>
            </a:r>
            <a:r>
              <a:rPr dirty="0" sz="1200" spc="-5">
                <a:latin typeface="Times New Roman"/>
                <a:cs typeface="Times New Roman"/>
              </a:rPr>
              <a:t>быть отапливаемыми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неотапливаемыми,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вентилируемыми подпольями </a:t>
            </a:r>
            <a:r>
              <a:rPr dirty="0" sz="1200">
                <a:latin typeface="Times New Roman"/>
                <a:cs typeface="Times New Roman"/>
              </a:rPr>
              <a:t>и с </a:t>
            </a:r>
            <a:r>
              <a:rPr dirty="0" sz="1200" spc="-5">
                <a:latin typeface="Times New Roman"/>
                <a:cs typeface="Times New Roman"/>
              </a:rPr>
              <a:t>полами по  грунту.</a:t>
            </a:r>
            <a:endParaRPr sz="1200">
              <a:latin typeface="Times New Roman"/>
              <a:cs typeface="Times New Roman"/>
            </a:endParaRPr>
          </a:p>
          <a:p>
            <a:pPr lvl="2" marL="841375" indent="-379095">
              <a:lnSpc>
                <a:spcPct val="100000"/>
              </a:lnSpc>
              <a:spcBef>
                <a:spcPts val="625"/>
              </a:spcBef>
              <a:buAutoNum type="arabicPeriod" startAt="5"/>
              <a:tabLst>
                <a:tab pos="842010" algn="l"/>
              </a:tabLst>
            </a:pPr>
            <a:r>
              <a:rPr dirty="0" sz="1200" spc="-5">
                <a:latin typeface="Times New Roman"/>
                <a:cs typeface="Times New Roman"/>
              </a:rPr>
              <a:t>Вертикальные цилиндрические резервуары различных объемов </a:t>
            </a:r>
            <a:r>
              <a:rPr dirty="0" sz="1200">
                <a:latin typeface="Times New Roman"/>
                <a:cs typeface="Times New Roman"/>
              </a:rPr>
              <a:t>–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длительного назначения; предусматриваются </a:t>
            </a:r>
            <a:r>
              <a:rPr dirty="0" sz="1200">
                <a:latin typeface="Times New Roman"/>
                <a:cs typeface="Times New Roman"/>
              </a:rPr>
              <a:t>для хранения </a:t>
            </a:r>
            <a:r>
              <a:rPr dirty="0" sz="1200" spc="-5">
                <a:latin typeface="Times New Roman"/>
                <a:cs typeface="Times New Roman"/>
              </a:rPr>
              <a:t>жидких продуктов </a:t>
            </a:r>
            <a:r>
              <a:rPr dirty="0" sz="1200">
                <a:latin typeface="Times New Roman"/>
                <a:cs typeface="Times New Roman"/>
              </a:rPr>
              <a:t>(нефти,  </a:t>
            </a:r>
            <a:r>
              <a:rPr dirty="0" sz="1200" spc="-5">
                <a:latin typeface="Times New Roman"/>
                <a:cs typeface="Times New Roman"/>
              </a:rPr>
              <a:t>нефтепродуктов, метанола, горюче-смазочных материалов),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</a:t>
            </a:r>
            <a:r>
              <a:rPr dirty="0" sz="1200">
                <a:latin typeface="Times New Roman"/>
                <a:cs typeface="Times New Roman"/>
              </a:rPr>
              <a:t>накопителей  </a:t>
            </a:r>
            <a:r>
              <a:rPr dirty="0" sz="1200" spc="-5">
                <a:latin typeface="Times New Roman"/>
                <a:cs typeface="Times New Roman"/>
              </a:rPr>
              <a:t>дождевых вод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противопожарных </a:t>
            </a:r>
            <a:r>
              <a:rPr dirty="0" sz="1200" spc="-10">
                <a:latin typeface="Times New Roman"/>
                <a:cs typeface="Times New Roman"/>
              </a:rPr>
              <a:t>нужд.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вида </a:t>
            </a:r>
            <a:r>
              <a:rPr dirty="0" sz="1200" spc="-5">
                <a:latin typeface="Times New Roman"/>
                <a:cs typeface="Times New Roman"/>
              </a:rPr>
              <a:t>продукта, резервуары  могут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быть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холодными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тепловыделяющими.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Нагрузка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от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хранимого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резервуаре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продукта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18</a:t>
            </a: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8895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300"/>
              </a:lnSpc>
            </a:pPr>
            <a:r>
              <a:rPr dirty="0" sz="1200" spc="-5">
                <a:latin typeface="Times New Roman"/>
                <a:cs typeface="Times New Roman"/>
              </a:rPr>
              <a:t>передается </a:t>
            </a:r>
            <a:r>
              <a:rPr dirty="0" sz="1200">
                <a:latin typeface="Times New Roman"/>
                <a:cs typeface="Times New Roman"/>
              </a:rPr>
              <a:t>равномерно распределенной на </a:t>
            </a:r>
            <a:r>
              <a:rPr dirty="0" sz="1200" spc="-5">
                <a:latin typeface="Times New Roman"/>
                <a:cs typeface="Times New Roman"/>
              </a:rPr>
              <a:t>днище (от веса столба </a:t>
            </a:r>
            <a:r>
              <a:rPr dirty="0" sz="1200">
                <a:latin typeface="Times New Roman"/>
                <a:cs typeface="Times New Roman"/>
              </a:rPr>
              <a:t>жидкости), и на стенки  </a:t>
            </a:r>
            <a:r>
              <a:rPr dirty="0" sz="1200" spc="-5">
                <a:latin typeface="Times New Roman"/>
                <a:cs typeface="Times New Roman"/>
              </a:rPr>
              <a:t>резервуара (от веса </a:t>
            </a:r>
            <a:r>
              <a:rPr dirty="0" sz="1200">
                <a:latin typeface="Times New Roman"/>
                <a:cs typeface="Times New Roman"/>
              </a:rPr>
              <a:t>конструкции </a:t>
            </a:r>
            <a:r>
              <a:rPr dirty="0" sz="1200" spc="-5">
                <a:latin typeface="Times New Roman"/>
                <a:cs typeface="Times New Roman"/>
              </a:rPr>
              <a:t>стенки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гидростатического давления столба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жидкости).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10"/>
              </a:spcBef>
              <a:buAutoNum type="arabicPeriod" startAt="6"/>
              <a:tabLst>
                <a:tab pos="868044" algn="l"/>
              </a:tabLst>
            </a:pPr>
            <a:r>
              <a:rPr dirty="0" sz="1200" spc="-5">
                <a:latin typeface="Times New Roman"/>
                <a:cs typeface="Times New Roman"/>
              </a:rPr>
              <a:t>Канализационные (для стоков </a:t>
            </a:r>
            <a:r>
              <a:rPr dirty="0" sz="1200">
                <a:latin typeface="Times New Roman"/>
                <a:cs typeface="Times New Roman"/>
              </a:rPr>
              <a:t>различного назначения) или </a:t>
            </a:r>
            <a:r>
              <a:rPr dirty="0" sz="1200" spc="-5">
                <a:latin typeface="Times New Roman"/>
                <a:cs typeface="Times New Roman"/>
              </a:rPr>
              <a:t>водопроводные  насосные </a:t>
            </a:r>
            <a:r>
              <a:rPr dirty="0" sz="1200">
                <a:latin typeface="Times New Roman"/>
                <a:cs typeface="Times New Roman"/>
              </a:rPr>
              <a:t>станции, 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различные </a:t>
            </a:r>
            <a:r>
              <a:rPr dirty="0" sz="1200" spc="-5">
                <a:latin typeface="Times New Roman"/>
                <a:cs typeface="Times New Roman"/>
              </a:rPr>
              <a:t>емкости конструктивно выполняются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10">
                <a:latin typeface="Times New Roman"/>
                <a:cs typeface="Times New Roman"/>
              </a:rPr>
              <a:t>виде  </a:t>
            </a:r>
            <a:r>
              <a:rPr dirty="0" sz="1200" spc="-5">
                <a:latin typeface="Times New Roman"/>
                <a:cs typeface="Times New Roman"/>
              </a:rPr>
              <a:t>заглубленных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подземных сооружений. По </a:t>
            </a:r>
            <a:r>
              <a:rPr dirty="0" sz="1200">
                <a:latin typeface="Times New Roman"/>
                <a:cs typeface="Times New Roman"/>
              </a:rPr>
              <a:t>сроку эксплуатации </a:t>
            </a:r>
            <a:r>
              <a:rPr dirty="0" sz="1200" spc="-5">
                <a:latin typeface="Times New Roman"/>
                <a:cs typeface="Times New Roman"/>
              </a:rPr>
              <a:t>относятся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сооружениям  длительного назначения. Как </a:t>
            </a:r>
            <a:r>
              <a:rPr dirty="0" sz="1200">
                <a:latin typeface="Times New Roman"/>
                <a:cs typeface="Times New Roman"/>
              </a:rPr>
              <a:t>правило, </a:t>
            </a:r>
            <a:r>
              <a:rPr dirty="0" sz="1200" spc="-5">
                <a:latin typeface="Times New Roman"/>
                <a:cs typeface="Times New Roman"/>
              </a:rPr>
              <a:t>сооружения тепловыделяющие. При проектировании  фундаментов </a:t>
            </a:r>
            <a:r>
              <a:rPr dirty="0" sz="1200">
                <a:latin typeface="Times New Roman"/>
                <a:cs typeface="Times New Roman"/>
              </a:rPr>
              <a:t>должна быть </a:t>
            </a:r>
            <a:r>
              <a:rPr dirty="0" sz="1200" spc="-5">
                <a:latin typeface="Times New Roman"/>
                <a:cs typeface="Times New Roman"/>
              </a:rPr>
              <a:t>предусмотрена </a:t>
            </a:r>
            <a:r>
              <a:rPr dirty="0" sz="1200">
                <a:latin typeface="Times New Roman"/>
                <a:cs typeface="Times New Roman"/>
              </a:rPr>
              <a:t>теплоизоляционная и </a:t>
            </a:r>
            <a:r>
              <a:rPr dirty="0" sz="1200" spc="-5">
                <a:latin typeface="Times New Roman"/>
                <a:cs typeface="Times New Roman"/>
              </a:rPr>
              <a:t>гидроизоляционная защита  конструкций,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защита </a:t>
            </a:r>
            <a:r>
              <a:rPr dirty="0" sz="1200">
                <a:latin typeface="Times New Roman"/>
                <a:cs typeface="Times New Roman"/>
              </a:rPr>
              <a:t>против </a:t>
            </a:r>
            <a:r>
              <a:rPr dirty="0" sz="1200" spc="-5">
                <a:latin typeface="Times New Roman"/>
                <a:cs typeface="Times New Roman"/>
              </a:rPr>
              <a:t>всплытия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выпучивания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5"/>
              </a:spcBef>
              <a:buAutoNum type="arabicPeriod" startAt="6"/>
              <a:tabLst>
                <a:tab pos="913765" algn="l"/>
              </a:tabLst>
            </a:pPr>
            <a:r>
              <a:rPr dirty="0" sz="1200" spc="-5">
                <a:latin typeface="Times New Roman"/>
                <a:cs typeface="Times New Roman"/>
              </a:rPr>
              <a:t>Открытые площадки выполняются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обслуживания оборудования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трубопроводов, эксплуатируемых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открытом воздухе, </a:t>
            </a:r>
            <a:r>
              <a:rPr dirty="0" sz="1200">
                <a:latin typeface="Times New Roman"/>
                <a:cs typeface="Times New Roman"/>
              </a:rPr>
              <a:t>и должны </a:t>
            </a:r>
            <a:r>
              <a:rPr dirty="0" sz="1200" spc="-5">
                <a:latin typeface="Times New Roman"/>
                <a:cs typeface="Times New Roman"/>
              </a:rPr>
              <a:t>иметь жесткое покрытие.  Площадки обслуживания горизонтальных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вертикальных емкостей должны  предусматривать защиту </a:t>
            </a:r>
            <a:r>
              <a:rPr dirty="0" sz="1200">
                <a:latin typeface="Times New Roman"/>
                <a:cs typeface="Times New Roman"/>
              </a:rPr>
              <a:t>от проникания </a:t>
            </a:r>
            <a:r>
              <a:rPr dirty="0" sz="1200" spc="-5">
                <a:latin typeface="Times New Roman"/>
                <a:cs typeface="Times New Roman"/>
              </a:rPr>
              <a:t>хранимого продукта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случае его разлива:  герметичное </a:t>
            </a:r>
            <a:r>
              <a:rPr dirty="0" sz="1200">
                <a:latin typeface="Times New Roman"/>
                <a:cs typeface="Times New Roman"/>
              </a:rPr>
              <a:t>покрытие с бортикам. Площадки </a:t>
            </a:r>
            <a:r>
              <a:rPr dirty="0" sz="1200" spc="-10">
                <a:latin typeface="Times New Roman"/>
                <a:cs typeface="Times New Roman"/>
              </a:rPr>
              <a:t>могут </a:t>
            </a:r>
            <a:r>
              <a:rPr dirty="0" sz="1200" spc="-5">
                <a:latin typeface="Times New Roman"/>
                <a:cs typeface="Times New Roman"/>
              </a:rPr>
              <a:t>иметь </a:t>
            </a:r>
            <a:r>
              <a:rPr dirty="0" sz="1200">
                <a:latin typeface="Times New Roman"/>
                <a:cs typeface="Times New Roman"/>
              </a:rPr>
              <a:t>временное и </a:t>
            </a:r>
            <a:r>
              <a:rPr dirty="0" sz="1200" spc="-5">
                <a:latin typeface="Times New Roman"/>
                <a:cs typeface="Times New Roman"/>
              </a:rPr>
              <a:t>длительное  </a:t>
            </a:r>
            <a:r>
              <a:rPr dirty="0" sz="1200">
                <a:latin typeface="Times New Roman"/>
                <a:cs typeface="Times New Roman"/>
              </a:rPr>
              <a:t>назначение. </a:t>
            </a:r>
            <a:r>
              <a:rPr dirty="0" sz="1200" spc="-5">
                <a:latin typeface="Times New Roman"/>
                <a:cs typeface="Times New Roman"/>
              </a:rPr>
              <a:t>По </a:t>
            </a:r>
            <a:r>
              <a:rPr dirty="0" sz="1200">
                <a:latin typeface="Times New Roman"/>
                <a:cs typeface="Times New Roman"/>
              </a:rPr>
              <a:t>тепловому </a:t>
            </a:r>
            <a:r>
              <a:rPr dirty="0" sz="1200" spc="-5">
                <a:latin typeface="Times New Roman"/>
                <a:cs typeface="Times New Roman"/>
              </a:rPr>
              <a:t>взаимодействию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основанием открытые </a:t>
            </a:r>
            <a:r>
              <a:rPr dirty="0" sz="1200">
                <a:latin typeface="Times New Roman"/>
                <a:cs typeface="Times New Roman"/>
              </a:rPr>
              <a:t>площадки </a:t>
            </a:r>
            <a:r>
              <a:rPr dirty="0" sz="1200" spc="-5">
                <a:latin typeface="Times New Roman"/>
                <a:cs typeface="Times New Roman"/>
              </a:rPr>
              <a:t>относятся </a:t>
            </a:r>
            <a:r>
              <a:rPr dirty="0" sz="1200">
                <a:latin typeface="Times New Roman"/>
                <a:cs typeface="Times New Roman"/>
              </a:rPr>
              <a:t>к  </a:t>
            </a:r>
            <a:r>
              <a:rPr dirty="0" sz="1200" spc="-5">
                <a:latin typeface="Times New Roman"/>
                <a:cs typeface="Times New Roman"/>
              </a:rPr>
              <a:t>холодным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сооружениям.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57200">
              <a:lnSpc>
                <a:spcPct val="143700"/>
              </a:lnSpc>
              <a:spcBef>
                <a:spcPts val="10"/>
              </a:spcBef>
              <a:buAutoNum type="arabicPeriod" startAt="6"/>
              <a:tabLst>
                <a:tab pos="864869" algn="l"/>
              </a:tabLst>
            </a:pPr>
            <a:r>
              <a:rPr dirty="0" sz="1200" spc="-5">
                <a:latin typeface="Times New Roman"/>
                <a:cs typeface="Times New Roman"/>
              </a:rPr>
              <a:t>Высотные </a:t>
            </a:r>
            <a:r>
              <a:rPr dirty="0" sz="1200">
                <a:latin typeface="Times New Roman"/>
                <a:cs typeface="Times New Roman"/>
              </a:rPr>
              <a:t>сооружения </a:t>
            </a:r>
            <a:r>
              <a:rPr dirty="0" sz="1200" spc="-5">
                <a:latin typeface="Times New Roman"/>
                <a:cs typeface="Times New Roman"/>
              </a:rPr>
              <a:t>(мачты, </a:t>
            </a:r>
            <a:r>
              <a:rPr dirty="0" sz="1200">
                <a:latin typeface="Times New Roman"/>
                <a:cs typeface="Times New Roman"/>
              </a:rPr>
              <a:t>дымовые </a:t>
            </a:r>
            <a:r>
              <a:rPr dirty="0" sz="1200" spc="-5">
                <a:latin typeface="Times New Roman"/>
                <a:cs typeface="Times New Roman"/>
              </a:rPr>
              <a:t>трубы) характеризуются </a:t>
            </a:r>
            <a:r>
              <a:rPr dirty="0" sz="1200">
                <a:latin typeface="Times New Roman"/>
                <a:cs typeface="Times New Roman"/>
              </a:rPr>
              <a:t>наличием  </a:t>
            </a:r>
            <a:r>
              <a:rPr dirty="0" sz="1200" spc="-5">
                <a:latin typeface="Times New Roman"/>
                <a:cs typeface="Times New Roman"/>
              </a:rPr>
              <a:t>больших опрокидывающих моментов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ветрового воздействия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сочетании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относительно  малой массой </a:t>
            </a:r>
            <a:r>
              <a:rPr dirty="0" sz="1200">
                <a:latin typeface="Times New Roman"/>
                <a:cs typeface="Times New Roman"/>
              </a:rPr>
              <a:t>сооружения, </a:t>
            </a:r>
            <a:r>
              <a:rPr dirty="0" sz="1200" spc="-5">
                <a:latin typeface="Times New Roman"/>
                <a:cs typeface="Times New Roman"/>
              </a:rPr>
              <a:t>что приводит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возникновению больших выдергивающих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незначительных вдавливающих нагрузок </a:t>
            </a:r>
            <a:r>
              <a:rPr dirty="0" sz="1200">
                <a:latin typeface="Times New Roman"/>
                <a:cs typeface="Times New Roman"/>
              </a:rPr>
              <a:t>на фундаменты. </a:t>
            </a:r>
            <a:r>
              <a:rPr dirty="0" sz="1200" spc="-5">
                <a:latin typeface="Times New Roman"/>
                <a:cs typeface="Times New Roman"/>
              </a:rPr>
              <a:t>Сооружения холодные, временного 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длительного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назначения.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57200">
              <a:lnSpc>
                <a:spcPts val="2080"/>
              </a:lnSpc>
              <a:spcBef>
                <a:spcPts val="160"/>
              </a:spcBef>
              <a:buAutoNum type="arabicPeriod" startAt="6"/>
              <a:tabLst>
                <a:tab pos="876935" algn="l"/>
              </a:tabLst>
            </a:pPr>
            <a:r>
              <a:rPr dirty="0" sz="1200">
                <a:latin typeface="Times New Roman"/>
                <a:cs typeface="Times New Roman"/>
              </a:rPr>
              <a:t>К линейным </a:t>
            </a:r>
            <a:r>
              <a:rPr dirty="0" sz="1200" spc="-5">
                <a:latin typeface="Times New Roman"/>
                <a:cs typeface="Times New Roman"/>
              </a:rPr>
              <a:t>сооружениями относятся внутриплощадочные сети,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состав  </a:t>
            </a:r>
            <a:r>
              <a:rPr dirty="0" sz="1200">
                <a:latin typeface="Times New Roman"/>
                <a:cs typeface="Times New Roman"/>
              </a:rPr>
              <a:t>которых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входят:</a:t>
            </a:r>
            <a:endParaRPr sz="1200">
              <a:latin typeface="Times New Roman"/>
              <a:cs typeface="Times New Roman"/>
            </a:endParaRPr>
          </a:p>
          <a:p>
            <a:pPr marL="558165" indent="-88265">
              <a:lnSpc>
                <a:spcPct val="100000"/>
              </a:lnSpc>
              <a:spcBef>
                <a:spcPts val="440"/>
              </a:spcBef>
              <a:buChar char="-"/>
              <a:tabLst>
                <a:tab pos="558800" algn="l"/>
              </a:tabLst>
            </a:pPr>
            <a:r>
              <a:rPr dirty="0" sz="1200" spc="-5">
                <a:latin typeface="Times New Roman"/>
                <a:cs typeface="Times New Roman"/>
              </a:rPr>
              <a:t>технологические трубопроводы;</a:t>
            </a:r>
            <a:endParaRPr sz="1200">
              <a:latin typeface="Times New Roman"/>
              <a:cs typeface="Times New Roman"/>
            </a:endParaRPr>
          </a:p>
          <a:p>
            <a:pPr marL="558165" indent="-88265">
              <a:lnSpc>
                <a:spcPct val="100000"/>
              </a:lnSpc>
              <a:spcBef>
                <a:spcPts val="640"/>
              </a:spcBef>
              <a:buChar char="-"/>
              <a:tabLst>
                <a:tab pos="558800" algn="l"/>
              </a:tabLst>
            </a:pPr>
            <a:r>
              <a:rPr dirty="0" sz="1200" spc="-5">
                <a:latin typeface="Times New Roman"/>
                <a:cs typeface="Times New Roman"/>
              </a:rPr>
              <a:t>трубопроводы систем </a:t>
            </a:r>
            <a:r>
              <a:rPr dirty="0" sz="1200">
                <a:latin typeface="Times New Roman"/>
                <a:cs typeface="Times New Roman"/>
              </a:rPr>
              <a:t>холодного и </a:t>
            </a:r>
            <a:r>
              <a:rPr dirty="0" sz="1200" spc="-5">
                <a:latin typeface="Times New Roman"/>
                <a:cs typeface="Times New Roman"/>
              </a:rPr>
              <a:t>горячего водоснабжения,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канализации;</a:t>
            </a:r>
            <a:endParaRPr sz="1200">
              <a:latin typeface="Times New Roman"/>
              <a:cs typeface="Times New Roman"/>
            </a:endParaRPr>
          </a:p>
          <a:p>
            <a:pPr marL="558165" indent="-88265">
              <a:lnSpc>
                <a:spcPct val="100000"/>
              </a:lnSpc>
              <a:spcBef>
                <a:spcPts val="620"/>
              </a:spcBef>
              <a:buChar char="-"/>
              <a:tabLst>
                <a:tab pos="55880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системы </a:t>
            </a:r>
            <a:r>
              <a:rPr dirty="0" sz="1200">
                <a:latin typeface="Times New Roman"/>
                <a:cs typeface="Times New Roman"/>
              </a:rPr>
              <a:t>противопожарной </a:t>
            </a:r>
            <a:r>
              <a:rPr dirty="0" sz="1200" spc="-5">
                <a:latin typeface="Times New Roman"/>
                <a:cs typeface="Times New Roman"/>
              </a:rPr>
              <a:t>зашиты;</a:t>
            </a:r>
            <a:endParaRPr sz="1200">
              <a:latin typeface="Times New Roman"/>
              <a:cs typeface="Times New Roman"/>
            </a:endParaRPr>
          </a:p>
          <a:p>
            <a:pPr marL="558165" indent="-88265">
              <a:lnSpc>
                <a:spcPct val="100000"/>
              </a:lnSpc>
              <a:spcBef>
                <a:spcPts val="640"/>
              </a:spcBef>
              <a:buChar char="-"/>
              <a:tabLst>
                <a:tab pos="55880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системы электро- </a:t>
            </a:r>
            <a:r>
              <a:rPr dirty="0" sz="1200">
                <a:latin typeface="Times New Roman"/>
                <a:cs typeface="Times New Roman"/>
              </a:rPr>
              <a:t>и газоснабжения и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др.</a:t>
            </a:r>
            <a:endParaRPr sz="1200">
              <a:latin typeface="Times New Roman"/>
              <a:cs typeface="Times New Roman"/>
            </a:endParaRPr>
          </a:p>
          <a:p>
            <a:pPr algn="just" marL="12700" indent="449580">
              <a:lnSpc>
                <a:spcPct val="100000"/>
              </a:lnSpc>
              <a:spcBef>
                <a:spcPts val="620"/>
              </a:spcBef>
            </a:pPr>
            <a:r>
              <a:rPr dirty="0" sz="1200" spc="-5">
                <a:latin typeface="Times New Roman"/>
                <a:cs typeface="Times New Roman"/>
              </a:rPr>
              <a:t>Трубопроводы </a:t>
            </a:r>
            <a:r>
              <a:rPr dirty="0" sz="1200">
                <a:latin typeface="Times New Roman"/>
                <a:cs typeface="Times New Roman"/>
              </a:rPr>
              <a:t>и кабели </a:t>
            </a:r>
            <a:r>
              <a:rPr dirty="0" sz="1200" spc="-5">
                <a:latin typeface="Times New Roman"/>
                <a:cs typeface="Times New Roman"/>
              </a:rPr>
              <a:t>собраны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компактные группы, </a:t>
            </a:r>
            <a:r>
              <a:rPr dirty="0" sz="1200">
                <a:latin typeface="Times New Roman"/>
                <a:cs typeface="Times New Roman"/>
              </a:rPr>
              <a:t>которые </a:t>
            </a:r>
            <a:r>
              <a:rPr dirty="0" sz="1200" spc="-5">
                <a:latin typeface="Times New Roman"/>
                <a:cs typeface="Times New Roman"/>
              </a:rPr>
              <a:t>располагаются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общих </a:t>
            </a:r>
            <a:r>
              <a:rPr dirty="0" sz="1200">
                <a:latin typeface="Times New Roman"/>
                <a:cs typeface="Times New Roman"/>
              </a:rPr>
              <a:t>опорах </a:t>
            </a:r>
            <a:r>
              <a:rPr dirty="0" sz="1200" spc="-5">
                <a:latin typeface="Times New Roman"/>
                <a:cs typeface="Times New Roman"/>
              </a:rPr>
              <a:t>или на </a:t>
            </a:r>
            <a:r>
              <a:rPr dirty="0" sz="1200">
                <a:latin typeface="Times New Roman"/>
                <a:cs typeface="Times New Roman"/>
              </a:rPr>
              <a:t>опорах, </a:t>
            </a:r>
            <a:r>
              <a:rPr dirty="0" sz="1200" spc="-5">
                <a:latin typeface="Times New Roman"/>
                <a:cs typeface="Times New Roman"/>
              </a:rPr>
              <a:t>расположенных рядом. Транспортируемые </a:t>
            </a:r>
            <a:r>
              <a:rPr dirty="0" sz="1200">
                <a:latin typeface="Times New Roman"/>
                <a:cs typeface="Times New Roman"/>
              </a:rPr>
              <a:t>жидкие и  </a:t>
            </a:r>
            <a:r>
              <a:rPr dirty="0" sz="1200" spc="-5">
                <a:latin typeface="Times New Roman"/>
                <a:cs typeface="Times New Roman"/>
              </a:rPr>
              <a:t>газообразные продукты,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технологические отходы </a:t>
            </a:r>
            <a:r>
              <a:rPr dirty="0" sz="1200" spc="-5">
                <a:latin typeface="Times New Roman"/>
                <a:cs typeface="Times New Roman"/>
              </a:rPr>
              <a:t>имеют как положительную, так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отрицательную температуры: температурный </a:t>
            </a:r>
            <a:r>
              <a:rPr dirty="0" sz="1200">
                <a:latin typeface="Times New Roman"/>
                <a:cs typeface="Times New Roman"/>
              </a:rPr>
              <a:t>диапазон </a:t>
            </a:r>
            <a:r>
              <a:rPr dirty="0" sz="1200" spc="-5">
                <a:latin typeface="Times New Roman"/>
                <a:cs typeface="Times New Roman"/>
              </a:rPr>
              <a:t>продукта может колебаться </a:t>
            </a:r>
            <a:r>
              <a:rPr dirty="0" sz="1200">
                <a:latin typeface="Times New Roman"/>
                <a:cs typeface="Times New Roman"/>
              </a:rPr>
              <a:t>в  пределах: </a:t>
            </a:r>
            <a:r>
              <a:rPr dirty="0" sz="1200" spc="-5">
                <a:latin typeface="Times New Roman"/>
                <a:cs typeface="Times New Roman"/>
              </a:rPr>
              <a:t>«холодный» </a:t>
            </a:r>
            <a:r>
              <a:rPr dirty="0" sz="1200">
                <a:latin typeface="Times New Roman"/>
                <a:cs typeface="Times New Roman"/>
              </a:rPr>
              <a:t>- от </a:t>
            </a:r>
            <a:r>
              <a:rPr dirty="0" sz="1200" spc="-5">
                <a:latin typeface="Times New Roman"/>
                <a:cs typeface="Times New Roman"/>
              </a:rPr>
              <a:t>нуля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минус 20,0˚С, «теплый» </a:t>
            </a:r>
            <a:r>
              <a:rPr dirty="0" sz="1200">
                <a:latin typeface="Times New Roman"/>
                <a:cs typeface="Times New Roman"/>
              </a:rPr>
              <a:t>- от </a:t>
            </a:r>
            <a:r>
              <a:rPr dirty="0" sz="1200" spc="-5">
                <a:latin typeface="Times New Roman"/>
                <a:cs typeface="Times New Roman"/>
              </a:rPr>
              <a:t>нуля </a:t>
            </a:r>
            <a:r>
              <a:rPr dirty="0" sz="1200">
                <a:latin typeface="Times New Roman"/>
                <a:cs typeface="Times New Roman"/>
              </a:rPr>
              <a:t>до плюс 45,0˚С.  </a:t>
            </a:r>
            <a:r>
              <a:rPr dirty="0" sz="1200" spc="-5">
                <a:latin typeface="Times New Roman"/>
                <a:cs typeface="Times New Roman"/>
              </a:rPr>
              <a:t>Внутриплощадочные </a:t>
            </a:r>
            <a:r>
              <a:rPr dirty="0" sz="1200">
                <a:latin typeface="Times New Roman"/>
                <a:cs typeface="Times New Roman"/>
              </a:rPr>
              <a:t>сети </a:t>
            </a:r>
            <a:r>
              <a:rPr dirty="0" sz="1200" spc="-5">
                <a:latin typeface="Times New Roman"/>
                <a:cs typeface="Times New Roman"/>
              </a:rPr>
              <a:t>являются сооружениями длительного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назначения.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19</a:t>
            </a:r>
            <a:endParaRPr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596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algn="ctr" marR="5080">
              <a:lnSpc>
                <a:spcPts val="1170"/>
              </a:lnSpc>
              <a:tabLst>
                <a:tab pos="671830" algn="l"/>
                <a:tab pos="56794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952500">
              <a:lnSpc>
                <a:spcPct val="100000"/>
              </a:lnSpc>
              <a:spcBef>
                <a:spcPts val="645"/>
              </a:spcBef>
            </a:pPr>
            <a:r>
              <a:rPr dirty="0" sz="1200" b="1">
                <a:latin typeface="Times New Roman"/>
                <a:cs typeface="Times New Roman"/>
              </a:rPr>
              <a:t>5 </a:t>
            </a:r>
            <a:r>
              <a:rPr dirty="0" sz="1200" spc="-5" b="1">
                <a:latin typeface="Times New Roman"/>
                <a:cs typeface="Times New Roman"/>
              </a:rPr>
              <a:t>Основные положения проектирования оснований </a:t>
            </a:r>
            <a:r>
              <a:rPr dirty="0" sz="1200" b="1">
                <a:latin typeface="Times New Roman"/>
                <a:cs typeface="Times New Roman"/>
              </a:rPr>
              <a:t>и</a:t>
            </a:r>
            <a:r>
              <a:rPr dirty="0" sz="1200" spc="1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фундаментов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768350">
              <a:lnSpc>
                <a:spcPct val="100000"/>
              </a:lnSpc>
            </a:pPr>
            <a:r>
              <a:rPr dirty="0" sz="1200" spc="-20" b="1">
                <a:latin typeface="Times New Roman"/>
                <a:cs typeface="Times New Roman"/>
              </a:rPr>
              <a:t>5.1 Принципы использования вечномерзлых грунтов </a:t>
            </a:r>
            <a:r>
              <a:rPr dirty="0" sz="1200" b="1">
                <a:latin typeface="Times New Roman"/>
                <a:cs typeface="Times New Roman"/>
              </a:rPr>
              <a:t>в</a:t>
            </a:r>
            <a:r>
              <a:rPr dirty="0" sz="1200" spc="-21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качестве оснований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715" indent="449580">
              <a:lnSpc>
                <a:spcPct val="143800"/>
              </a:lnSpc>
              <a:spcBef>
                <a:spcPts val="675"/>
              </a:spcBef>
              <a:buAutoNum type="arabicPeriod"/>
              <a:tabLst>
                <a:tab pos="80708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строительстве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вечномерзлых грунтах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конструктивных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технологических особенностей зданий </a:t>
            </a:r>
            <a:r>
              <a:rPr dirty="0" sz="1200">
                <a:latin typeface="Times New Roman"/>
                <a:cs typeface="Times New Roman"/>
              </a:rPr>
              <a:t>и сооружений, </a:t>
            </a:r>
            <a:r>
              <a:rPr dirty="0" sz="1200" spc="-5">
                <a:latin typeface="Times New Roman"/>
                <a:cs typeface="Times New Roman"/>
              </a:rPr>
              <a:t>инженерно-геокриологических  условий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возможности целенаправленного изменения свойств грунтов </a:t>
            </a:r>
            <a:r>
              <a:rPr dirty="0" sz="1200">
                <a:latin typeface="Times New Roman"/>
                <a:cs typeface="Times New Roman"/>
              </a:rPr>
              <a:t>основания  </a:t>
            </a:r>
            <a:r>
              <a:rPr dirty="0" sz="1200" spc="-5">
                <a:latin typeface="Times New Roman"/>
                <a:cs typeface="Times New Roman"/>
              </a:rPr>
              <a:t>применяется </a:t>
            </a:r>
            <a:r>
              <a:rPr dirty="0" sz="1200">
                <a:latin typeface="Times New Roman"/>
                <a:cs typeface="Times New Roman"/>
              </a:rPr>
              <a:t>один </a:t>
            </a:r>
            <a:r>
              <a:rPr dirty="0" sz="1200" spc="-5">
                <a:latin typeface="Times New Roman"/>
                <a:cs typeface="Times New Roman"/>
              </a:rPr>
              <a:t>из следующих принципов </a:t>
            </a:r>
            <a:r>
              <a:rPr dirty="0" sz="1200">
                <a:latin typeface="Times New Roman"/>
                <a:cs typeface="Times New Roman"/>
              </a:rPr>
              <a:t>использования </a:t>
            </a:r>
            <a:r>
              <a:rPr dirty="0" sz="1200" spc="-5">
                <a:latin typeface="Times New Roman"/>
                <a:cs typeface="Times New Roman"/>
              </a:rPr>
              <a:t>вечномерзлых грунтов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качестве </a:t>
            </a:r>
            <a:r>
              <a:rPr dirty="0" sz="1200">
                <a:latin typeface="Times New Roman"/>
                <a:cs typeface="Times New Roman"/>
              </a:rPr>
              <a:t>основания</a:t>
            </a:r>
            <a:r>
              <a:rPr dirty="0" sz="1200" spc="-5">
                <a:latin typeface="Times New Roman"/>
                <a:cs typeface="Times New Roman"/>
              </a:rPr>
              <a:t> сооружений: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ts val="2080"/>
              </a:lnSpc>
              <a:spcBef>
                <a:spcPts val="160"/>
              </a:spcBef>
            </a:pPr>
            <a:r>
              <a:rPr dirty="0" sz="1200" spc="-5">
                <a:latin typeface="Times New Roman"/>
                <a:cs typeface="Times New Roman"/>
              </a:rPr>
              <a:t>принцип </a:t>
            </a:r>
            <a:r>
              <a:rPr dirty="0" sz="1200">
                <a:latin typeface="Times New Roman"/>
                <a:cs typeface="Times New Roman"/>
              </a:rPr>
              <a:t>I - </a:t>
            </a:r>
            <a:r>
              <a:rPr dirty="0" sz="1200" spc="-5">
                <a:latin typeface="Times New Roman"/>
                <a:cs typeface="Times New Roman"/>
              </a:rPr>
              <a:t>вечномерзлые грунты основания используются </a:t>
            </a:r>
            <a:r>
              <a:rPr dirty="0" sz="1200">
                <a:latin typeface="Times New Roman"/>
                <a:cs typeface="Times New Roman"/>
              </a:rPr>
              <a:t>в мерзлом </a:t>
            </a:r>
            <a:r>
              <a:rPr dirty="0" sz="1200" spc="-5">
                <a:latin typeface="Times New Roman"/>
                <a:cs typeface="Times New Roman"/>
              </a:rPr>
              <a:t>состоянии,  сохраняемом </a:t>
            </a:r>
            <a:r>
              <a:rPr dirty="0" sz="1200">
                <a:latin typeface="Times New Roman"/>
                <a:cs typeface="Times New Roman"/>
              </a:rPr>
              <a:t>в процессе </a:t>
            </a:r>
            <a:r>
              <a:rPr dirty="0" sz="1200" spc="-5">
                <a:latin typeface="Times New Roman"/>
                <a:cs typeface="Times New Roman"/>
              </a:rPr>
              <a:t>строительства </a:t>
            </a:r>
            <a:r>
              <a:rPr dirty="0" sz="1200">
                <a:latin typeface="Times New Roman"/>
                <a:cs typeface="Times New Roman"/>
              </a:rPr>
              <a:t>и в </a:t>
            </a:r>
            <a:r>
              <a:rPr dirty="0" sz="1200" spc="-5">
                <a:latin typeface="Times New Roman"/>
                <a:cs typeface="Times New Roman"/>
              </a:rPr>
              <a:t>течение всего </a:t>
            </a:r>
            <a:r>
              <a:rPr dirty="0" sz="1200">
                <a:latin typeface="Times New Roman"/>
                <a:cs typeface="Times New Roman"/>
              </a:rPr>
              <a:t>периода </a:t>
            </a:r>
            <a:r>
              <a:rPr dirty="0" sz="1200" spc="-5">
                <a:latin typeface="Times New Roman"/>
                <a:cs typeface="Times New Roman"/>
              </a:rPr>
              <a:t>эксплуатации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445"/>
              </a:spcBef>
            </a:pPr>
            <a:r>
              <a:rPr dirty="0" sz="1200" spc="-5">
                <a:latin typeface="Times New Roman"/>
                <a:cs typeface="Times New Roman"/>
              </a:rPr>
              <a:t>принцип   </a:t>
            </a:r>
            <a:r>
              <a:rPr dirty="0" sz="1200" spc="-10">
                <a:latin typeface="Times New Roman"/>
                <a:cs typeface="Times New Roman"/>
              </a:rPr>
              <a:t>II   </a:t>
            </a:r>
            <a:r>
              <a:rPr dirty="0" sz="1200">
                <a:latin typeface="Times New Roman"/>
                <a:cs typeface="Times New Roman"/>
              </a:rPr>
              <a:t>-   </a:t>
            </a:r>
            <a:r>
              <a:rPr dirty="0" sz="1200" spc="-5">
                <a:latin typeface="Times New Roman"/>
                <a:cs typeface="Times New Roman"/>
              </a:rPr>
              <a:t>вечномерзлые   грунты   </a:t>
            </a:r>
            <a:r>
              <a:rPr dirty="0" sz="1200">
                <a:latin typeface="Times New Roman"/>
                <a:cs typeface="Times New Roman"/>
              </a:rPr>
              <a:t>основания   </a:t>
            </a:r>
            <a:r>
              <a:rPr dirty="0" sz="1200" spc="-5">
                <a:latin typeface="Times New Roman"/>
                <a:cs typeface="Times New Roman"/>
              </a:rPr>
              <a:t>используются   </a:t>
            </a:r>
            <a:r>
              <a:rPr dirty="0" sz="1200">
                <a:latin typeface="Times New Roman"/>
                <a:cs typeface="Times New Roman"/>
              </a:rPr>
              <a:t>в   оттаянном 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или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оттаивающем  </a:t>
            </a:r>
            <a:r>
              <a:rPr dirty="0" sz="1200">
                <a:latin typeface="Times New Roman"/>
                <a:cs typeface="Times New Roman"/>
              </a:rPr>
              <a:t>состоянии  </a:t>
            </a:r>
            <a:r>
              <a:rPr dirty="0" sz="1200" spc="-5">
                <a:latin typeface="Times New Roman"/>
                <a:cs typeface="Times New Roman"/>
              </a:rPr>
              <a:t>(с  их   предварительным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оттаиванием  </a:t>
            </a:r>
            <a:r>
              <a:rPr dirty="0" sz="1200">
                <a:latin typeface="Times New Roman"/>
                <a:cs typeface="Times New Roman"/>
              </a:rPr>
              <a:t>на  </a:t>
            </a:r>
            <a:r>
              <a:rPr dirty="0" sz="1200" spc="-5">
                <a:latin typeface="Times New Roman"/>
                <a:cs typeface="Times New Roman"/>
              </a:rPr>
              <a:t>расчетную   </a:t>
            </a:r>
            <a:r>
              <a:rPr dirty="0" sz="1200">
                <a:latin typeface="Times New Roman"/>
                <a:cs typeface="Times New Roman"/>
              </a:rPr>
              <a:t>глубину 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до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начала возведения сооружения </a:t>
            </a:r>
            <a:r>
              <a:rPr dirty="0" sz="1200">
                <a:latin typeface="Times New Roman"/>
                <a:cs typeface="Times New Roman"/>
              </a:rPr>
              <a:t>или с допущением их </a:t>
            </a:r>
            <a:r>
              <a:rPr dirty="0" sz="1200" spc="-5">
                <a:latin typeface="Times New Roman"/>
                <a:cs typeface="Times New Roman"/>
              </a:rPr>
              <a:t>оттаивания </a:t>
            </a:r>
            <a:r>
              <a:rPr dirty="0" sz="1200">
                <a:latin typeface="Times New Roman"/>
                <a:cs typeface="Times New Roman"/>
              </a:rPr>
              <a:t>в период </a:t>
            </a:r>
            <a:r>
              <a:rPr dirty="0" sz="1200" spc="-5">
                <a:latin typeface="Times New Roman"/>
                <a:cs typeface="Times New Roman"/>
              </a:rPr>
              <a:t>эксплуатации  сооружения).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800"/>
              </a:lnSpc>
              <a:spcBef>
                <a:spcPts val="5"/>
              </a:spcBef>
              <a:buAutoNum type="arabicPeriod" startAt="2"/>
              <a:tabLst>
                <a:tab pos="855980" algn="l"/>
              </a:tabLst>
            </a:pPr>
            <a:r>
              <a:rPr dirty="0" sz="1200">
                <a:latin typeface="Times New Roman"/>
                <a:cs typeface="Times New Roman"/>
              </a:rPr>
              <a:t>Принцип I </a:t>
            </a:r>
            <a:r>
              <a:rPr dirty="0" sz="1200" spc="-5">
                <a:latin typeface="Times New Roman"/>
                <a:cs typeface="Times New Roman"/>
              </a:rPr>
              <a:t>следует </a:t>
            </a:r>
            <a:r>
              <a:rPr dirty="0" sz="1200">
                <a:latin typeface="Times New Roman"/>
                <a:cs typeface="Times New Roman"/>
              </a:rPr>
              <a:t>применять, </a:t>
            </a:r>
            <a:r>
              <a:rPr dirty="0" sz="1200" spc="-5">
                <a:latin typeface="Times New Roman"/>
                <a:cs typeface="Times New Roman"/>
              </a:rPr>
              <a:t>если грунты </a:t>
            </a:r>
            <a:r>
              <a:rPr dirty="0" sz="1200">
                <a:latin typeface="Times New Roman"/>
                <a:cs typeface="Times New Roman"/>
              </a:rPr>
              <a:t>основания можно </a:t>
            </a:r>
            <a:r>
              <a:rPr dirty="0" sz="1200" spc="-5">
                <a:latin typeface="Times New Roman"/>
                <a:cs typeface="Times New Roman"/>
              </a:rPr>
              <a:t>сохранить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мерзлом </a:t>
            </a:r>
            <a:r>
              <a:rPr dirty="0" sz="1200">
                <a:latin typeface="Times New Roman"/>
                <a:cs typeface="Times New Roman"/>
              </a:rPr>
              <a:t>состоянии при </a:t>
            </a:r>
            <a:r>
              <a:rPr dirty="0" sz="1200" spc="-5">
                <a:latin typeface="Times New Roman"/>
                <a:cs typeface="Times New Roman"/>
              </a:rPr>
              <a:t>экономически целесообразных затратах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мероприятия,  обеспечивающие </a:t>
            </a:r>
            <a:r>
              <a:rPr dirty="0" sz="1200">
                <a:latin typeface="Times New Roman"/>
                <a:cs typeface="Times New Roman"/>
              </a:rPr>
              <a:t>сохранение </a:t>
            </a:r>
            <a:r>
              <a:rPr dirty="0" sz="1200" spc="-5">
                <a:latin typeface="Times New Roman"/>
                <a:cs typeface="Times New Roman"/>
              </a:rPr>
              <a:t>такого состояния. На участках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твердомерзлыми грунтами,  льдистыми грунтами.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повышенной сейсмичности </a:t>
            </a:r>
            <a:r>
              <a:rPr dirty="0" sz="1200">
                <a:latin typeface="Times New Roman"/>
                <a:cs typeface="Times New Roman"/>
              </a:rPr>
              <a:t>района </a:t>
            </a:r>
            <a:r>
              <a:rPr dirty="0" sz="1200" spc="-5">
                <a:latin typeface="Times New Roman"/>
                <a:cs typeface="Times New Roman"/>
              </a:rPr>
              <a:t>следует </a:t>
            </a:r>
            <a:r>
              <a:rPr dirty="0" sz="1200">
                <a:latin typeface="Times New Roman"/>
                <a:cs typeface="Times New Roman"/>
              </a:rPr>
              <a:t>принимать, </a:t>
            </a:r>
            <a:r>
              <a:rPr dirty="0" sz="1200" spc="-5">
                <a:latin typeface="Times New Roman"/>
                <a:cs typeface="Times New Roman"/>
              </a:rPr>
              <a:t>как  </a:t>
            </a:r>
            <a:r>
              <a:rPr dirty="0" sz="1200">
                <a:latin typeface="Times New Roman"/>
                <a:cs typeface="Times New Roman"/>
              </a:rPr>
              <a:t>правило, </a:t>
            </a:r>
            <a:r>
              <a:rPr dirty="0" sz="1200" spc="-5">
                <a:latin typeface="Times New Roman"/>
                <a:cs typeface="Times New Roman"/>
              </a:rPr>
              <a:t>использование вечномерзлых грунтов </a:t>
            </a:r>
            <a:r>
              <a:rPr dirty="0" sz="1200">
                <a:latin typeface="Times New Roman"/>
                <a:cs typeface="Times New Roman"/>
              </a:rPr>
              <a:t>по принципу</a:t>
            </a:r>
            <a:r>
              <a:rPr dirty="0" sz="1200" spc="-10">
                <a:latin typeface="Times New Roman"/>
                <a:cs typeface="Times New Roman"/>
              </a:rPr>
              <a:t> I.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  <a:tabLst>
                <a:tab pos="911225" algn="l"/>
                <a:tab pos="2014855" algn="l"/>
                <a:tab pos="2345690" algn="l"/>
                <a:tab pos="3759835" algn="l"/>
                <a:tab pos="4447540" algn="l"/>
                <a:tab pos="5166995" algn="l"/>
                <a:tab pos="5564505" algn="l"/>
              </a:tabLst>
            </a:pPr>
            <a:r>
              <a:rPr dirty="0" sz="1200" spc="-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ри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тро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ль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ас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ч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ме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х	</a:t>
            </a:r>
            <a:r>
              <a:rPr dirty="0" sz="1200" spc="-5">
                <a:latin typeface="Times New Roman"/>
                <a:cs typeface="Times New Roman"/>
              </a:rPr>
              <a:t>г</a:t>
            </a:r>
            <a:r>
              <a:rPr dirty="0" sz="1200" spc="10">
                <a:latin typeface="Times New Roman"/>
                <a:cs typeface="Times New Roman"/>
              </a:rPr>
              <a:t>р</a:t>
            </a:r>
            <a:r>
              <a:rPr dirty="0" sz="1200" spc="-40">
                <a:latin typeface="Times New Roman"/>
                <a:cs typeface="Times New Roman"/>
              </a:rPr>
              <a:t>у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х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25">
                <a:latin typeface="Times New Roman"/>
                <a:cs typeface="Times New Roman"/>
              </a:rPr>
              <a:t>д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т,	</a:t>
            </a:r>
            <a:r>
              <a:rPr dirty="0" sz="1200" spc="5">
                <a:latin typeface="Times New Roman"/>
                <a:cs typeface="Times New Roman"/>
              </a:rPr>
              <a:t>к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к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-5">
                <a:latin typeface="Times New Roman"/>
                <a:cs typeface="Times New Roman"/>
              </a:rPr>
              <a:t>ав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ло,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предусматривать </a:t>
            </a:r>
            <a:r>
              <a:rPr dirty="0" sz="1200">
                <a:latin typeface="Times New Roman"/>
                <a:cs typeface="Times New Roman"/>
              </a:rPr>
              <a:t>мероприятия по </a:t>
            </a:r>
            <a:r>
              <a:rPr dirty="0" sz="1200" spc="-5">
                <a:latin typeface="Times New Roman"/>
                <a:cs typeface="Times New Roman"/>
              </a:rPr>
              <a:t>понижению температуры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установленных расчетом  </a:t>
            </a:r>
            <a:r>
              <a:rPr dirty="0" sz="1200">
                <a:latin typeface="Times New Roman"/>
                <a:cs typeface="Times New Roman"/>
              </a:rPr>
              <a:t>значений </a:t>
            </a:r>
            <a:r>
              <a:rPr dirty="0" sz="1200" spc="-5">
                <a:latin typeface="Times New Roman"/>
                <a:cs typeface="Times New Roman"/>
              </a:rPr>
              <a:t>(до твердомерзлого состояния), </a:t>
            </a:r>
            <a:r>
              <a:rPr dirty="0" sz="1200">
                <a:latin typeface="Times New Roman"/>
                <a:cs typeface="Times New Roman"/>
              </a:rPr>
              <a:t>а при </a:t>
            </a:r>
            <a:r>
              <a:rPr dirty="0" sz="1200" spc="-5">
                <a:latin typeface="Times New Roman"/>
                <a:cs typeface="Times New Roman"/>
              </a:rPr>
              <a:t>использовании </a:t>
            </a:r>
            <a:r>
              <a:rPr dirty="0" sz="1200">
                <a:latin typeface="Times New Roman"/>
                <a:cs typeface="Times New Roman"/>
              </a:rPr>
              <a:t>их в </a:t>
            </a:r>
            <a:r>
              <a:rPr dirty="0" sz="1200" spc="-5">
                <a:latin typeface="Times New Roman"/>
                <a:cs typeface="Times New Roman"/>
              </a:rPr>
              <a:t>пластичномерзлом  </a:t>
            </a:r>
            <a:r>
              <a:rPr dirty="0" sz="1200">
                <a:latin typeface="Times New Roman"/>
                <a:cs typeface="Times New Roman"/>
              </a:rPr>
              <a:t>состоянии </a:t>
            </a:r>
            <a:r>
              <a:rPr dirty="0" sz="1200" spc="-5">
                <a:latin typeface="Times New Roman"/>
                <a:cs typeface="Times New Roman"/>
              </a:rPr>
              <a:t>следует учитывать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расчетах оснований пластические деформации этих грунтов  </a:t>
            </a:r>
            <a:r>
              <a:rPr dirty="0" sz="1200">
                <a:latin typeface="Times New Roman"/>
                <a:cs typeface="Times New Roman"/>
              </a:rPr>
              <a:t>под</a:t>
            </a:r>
            <a:r>
              <a:rPr dirty="0" sz="1200" spc="-5">
                <a:latin typeface="Times New Roman"/>
                <a:cs typeface="Times New Roman"/>
              </a:rPr>
              <a:t> нагрузкой.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800"/>
              </a:lnSpc>
              <a:spcBef>
                <a:spcPts val="5"/>
              </a:spcBef>
              <a:buAutoNum type="arabicPeriod" startAt="3"/>
              <a:tabLst>
                <a:tab pos="82550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Принцип II следует применять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наличии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основании скальных или других  малосжимаемых грунтов, деформации которых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оттаивании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превышают предельно  допустимых </a:t>
            </a:r>
            <a:r>
              <a:rPr dirty="0" sz="1200">
                <a:latin typeface="Times New Roman"/>
                <a:cs typeface="Times New Roman"/>
              </a:rPr>
              <a:t>значений для </a:t>
            </a:r>
            <a:r>
              <a:rPr dirty="0" sz="1200" spc="-5">
                <a:latin typeface="Times New Roman"/>
                <a:cs typeface="Times New Roman"/>
              </a:rPr>
              <a:t>проектируемого сооружения (табл. 4.3), </a:t>
            </a:r>
            <a:r>
              <a:rPr dirty="0" sz="1200">
                <a:latin typeface="Times New Roman"/>
                <a:cs typeface="Times New Roman"/>
              </a:rPr>
              <a:t>при несплошном  </a:t>
            </a:r>
            <a:r>
              <a:rPr dirty="0" sz="1200" spc="-5">
                <a:latin typeface="Times New Roman"/>
                <a:cs typeface="Times New Roman"/>
              </a:rPr>
              <a:t>распространении вечномерзлых грунтов, </a:t>
            </a:r>
            <a:r>
              <a:rPr dirty="0" sz="1200">
                <a:latin typeface="Times New Roman"/>
                <a:cs typeface="Times New Roman"/>
              </a:rPr>
              <a:t>а также в </a:t>
            </a:r>
            <a:r>
              <a:rPr dirty="0" sz="1200" spc="-5">
                <a:latin typeface="Times New Roman"/>
                <a:cs typeface="Times New Roman"/>
              </a:rPr>
              <a:t>тех </a:t>
            </a:r>
            <a:r>
              <a:rPr dirty="0" sz="1200">
                <a:latin typeface="Times New Roman"/>
                <a:cs typeface="Times New Roman"/>
              </a:rPr>
              <a:t>случаях, когда по техническим и  </a:t>
            </a:r>
            <a:r>
              <a:rPr dirty="0" sz="1200" spc="-5">
                <a:latin typeface="Times New Roman"/>
                <a:cs typeface="Times New Roman"/>
              </a:rPr>
              <a:t>конструктивным особенностям сооружения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инженерно-геокриологическим условиям  участка невозможно или технически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экономически нецелесообразно </a:t>
            </a:r>
            <a:r>
              <a:rPr dirty="0" sz="1200">
                <a:latin typeface="Times New Roman"/>
                <a:cs typeface="Times New Roman"/>
              </a:rPr>
              <a:t>сохранение </a:t>
            </a:r>
            <a:r>
              <a:rPr dirty="0" sz="1200" spc="-5">
                <a:latin typeface="Times New Roman"/>
                <a:cs typeface="Times New Roman"/>
              </a:rPr>
              <a:t>мерзлого  </a:t>
            </a:r>
            <a:r>
              <a:rPr dirty="0" sz="1200">
                <a:latin typeface="Times New Roman"/>
                <a:cs typeface="Times New Roman"/>
              </a:rPr>
              <a:t>состояния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основания для </a:t>
            </a:r>
            <a:r>
              <a:rPr dirty="0" sz="1200" spc="-5">
                <a:latin typeface="Times New Roman"/>
                <a:cs typeface="Times New Roman"/>
              </a:rPr>
              <a:t>обеспечения требуемого уровня надежности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строительства.</a:t>
            </a:r>
            <a:endParaRPr sz="1200">
              <a:latin typeface="Times New Roman"/>
              <a:cs typeface="Times New Roman"/>
            </a:endParaRPr>
          </a:p>
          <a:p>
            <a:pPr lvl="2" marL="838200" indent="-375920">
              <a:lnSpc>
                <a:spcPct val="100000"/>
              </a:lnSpc>
              <a:spcBef>
                <a:spcPts val="625"/>
              </a:spcBef>
              <a:buAutoNum type="arabicPeriod" startAt="3"/>
              <a:tabLst>
                <a:tab pos="838835" algn="l"/>
              </a:tabLst>
            </a:pPr>
            <a:r>
              <a:rPr dirty="0" sz="1200" spc="-5">
                <a:latin typeface="Times New Roman"/>
                <a:cs typeface="Times New Roman"/>
              </a:rPr>
              <a:t>Выбор </a:t>
            </a:r>
            <a:r>
              <a:rPr dirty="0" sz="1200">
                <a:latin typeface="Times New Roman"/>
                <a:cs typeface="Times New Roman"/>
              </a:rPr>
              <a:t>принципа использования </a:t>
            </a:r>
            <a:r>
              <a:rPr dirty="0" sz="1200" spc="-5">
                <a:latin typeface="Times New Roman"/>
                <a:cs typeface="Times New Roman"/>
              </a:rPr>
              <a:t>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оснований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сооружений, а </a:t>
            </a:r>
            <a:r>
              <a:rPr dirty="0" sz="1200" spc="-5">
                <a:latin typeface="Times New Roman"/>
                <a:cs typeface="Times New Roman"/>
              </a:rPr>
              <a:t>также способов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средств, необходимых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обеспечения </a:t>
            </a:r>
            <a:r>
              <a:rPr dirty="0" sz="1200">
                <a:latin typeface="Times New Roman"/>
                <a:cs typeface="Times New Roman"/>
              </a:rPr>
              <a:t>принятого в проекте  </a:t>
            </a:r>
            <a:r>
              <a:rPr dirty="0" sz="1200" spc="-5">
                <a:latin typeface="Times New Roman"/>
                <a:cs typeface="Times New Roman"/>
              </a:rPr>
              <a:t>температурного </a:t>
            </a:r>
            <a:r>
              <a:rPr dirty="0" sz="1200">
                <a:latin typeface="Times New Roman"/>
                <a:cs typeface="Times New Roman"/>
              </a:rPr>
              <a:t>режима </a:t>
            </a:r>
            <a:r>
              <a:rPr dirty="0" sz="1200" spc="-5">
                <a:latin typeface="Times New Roman"/>
                <a:cs typeface="Times New Roman"/>
              </a:rPr>
              <a:t>грунтов, следует </a:t>
            </a:r>
            <a:r>
              <a:rPr dirty="0" sz="1200">
                <a:latin typeface="Times New Roman"/>
                <a:cs typeface="Times New Roman"/>
              </a:rPr>
              <a:t>производить на </a:t>
            </a:r>
            <a:r>
              <a:rPr dirty="0" sz="1200" spc="-5">
                <a:latin typeface="Times New Roman"/>
                <a:cs typeface="Times New Roman"/>
              </a:rPr>
              <a:t>основании сравнительных технико-  экономических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расчетов.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20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944" y="548640"/>
            <a:ext cx="6364224" cy="9217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2324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</a:pPr>
            <a:r>
              <a:rPr dirty="0" sz="1200">
                <a:latin typeface="Times New Roman"/>
                <a:cs typeface="Times New Roman"/>
              </a:rPr>
              <a:t>5.1.5 В пределах </a:t>
            </a:r>
            <a:r>
              <a:rPr dirty="0" sz="1200" spc="-5">
                <a:latin typeface="Times New Roman"/>
                <a:cs typeface="Times New Roman"/>
              </a:rPr>
              <a:t>застраиваемой </a:t>
            </a:r>
            <a:r>
              <a:rPr dirty="0" sz="1200">
                <a:latin typeface="Times New Roman"/>
                <a:cs typeface="Times New Roman"/>
              </a:rPr>
              <a:t>территории </a:t>
            </a:r>
            <a:r>
              <a:rPr dirty="0" sz="1200" spc="-5">
                <a:latin typeface="Times New Roman"/>
                <a:cs typeface="Times New Roman"/>
              </a:rPr>
              <a:t>надлежит предусматривать, </a:t>
            </a:r>
            <a:r>
              <a:rPr dirty="0" sz="1200">
                <a:latin typeface="Times New Roman"/>
                <a:cs typeface="Times New Roman"/>
              </a:rPr>
              <a:t>как правило,  один </a:t>
            </a:r>
            <a:r>
              <a:rPr dirty="0" sz="1200" spc="-5">
                <a:latin typeface="Times New Roman"/>
                <a:cs typeface="Times New Roman"/>
              </a:rPr>
              <a:t>принцип использования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</a:t>
            </a:r>
            <a:r>
              <a:rPr dirty="0" sz="1200">
                <a:latin typeface="Times New Roman"/>
                <a:cs typeface="Times New Roman"/>
              </a:rPr>
              <a:t>оснований. </a:t>
            </a:r>
            <a:r>
              <a:rPr dirty="0" sz="1200" spc="-5">
                <a:latin typeface="Times New Roman"/>
                <a:cs typeface="Times New Roman"/>
              </a:rPr>
              <a:t>Это требование  следует учитывать также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проектировании новых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реконструкции существующих  сооружений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застроенной территории, размещении мобильных (временных) </a:t>
            </a:r>
            <a:r>
              <a:rPr dirty="0" sz="1200">
                <a:latin typeface="Times New Roman"/>
                <a:cs typeface="Times New Roman"/>
              </a:rPr>
              <a:t>зданий и  прокладке </a:t>
            </a:r>
            <a:r>
              <a:rPr dirty="0" sz="1200" spc="-5">
                <a:latin typeface="Times New Roman"/>
                <a:cs typeface="Times New Roman"/>
              </a:rPr>
              <a:t>инженерно-технических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сетей.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 indent="44958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Применение </a:t>
            </a:r>
            <a:r>
              <a:rPr dirty="0" sz="1200" spc="-5">
                <a:latin typeface="Times New Roman"/>
                <a:cs typeface="Times New Roman"/>
              </a:rPr>
              <a:t>разных принципов использования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пределах  застраиваемой </a:t>
            </a:r>
            <a:r>
              <a:rPr dirty="0" sz="1200">
                <a:latin typeface="Times New Roman"/>
                <a:cs typeface="Times New Roman"/>
              </a:rPr>
              <a:t>территории </a:t>
            </a:r>
            <a:r>
              <a:rPr dirty="0" sz="1200" spc="-5">
                <a:latin typeface="Times New Roman"/>
                <a:cs typeface="Times New Roman"/>
              </a:rPr>
              <a:t>допускается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участках, обособленных </a:t>
            </a:r>
            <a:r>
              <a:rPr dirty="0" sz="1200">
                <a:latin typeface="Times New Roman"/>
                <a:cs typeface="Times New Roman"/>
              </a:rPr>
              <a:t>по рельефу и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другим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21</a:t>
            </a:r>
            <a:endParaRPr sz="1200"/>
          </a:p>
        </p:txBody>
      </p:sp>
      <p:sp>
        <p:nvSpPr>
          <p:cNvPr id="3" name="object 3"/>
          <p:cNvSpPr txBox="1"/>
          <p:nvPr/>
        </p:nvSpPr>
        <p:spPr>
          <a:xfrm>
            <a:off x="887983" y="2543047"/>
            <a:ext cx="4114800" cy="8153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43800"/>
              </a:lnSpc>
              <a:spcBef>
                <a:spcPts val="105"/>
              </a:spcBef>
            </a:pPr>
            <a:r>
              <a:rPr dirty="0" sz="1200" spc="-5">
                <a:latin typeface="Times New Roman"/>
                <a:cs typeface="Times New Roman"/>
              </a:rPr>
              <a:t>природным условиям,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различными геокриологическими  </a:t>
            </a:r>
            <a:r>
              <a:rPr dirty="0" sz="1200">
                <a:latin typeface="Times New Roman"/>
                <a:cs typeface="Times New Roman"/>
              </a:rPr>
              <a:t>несплошного </a:t>
            </a:r>
            <a:r>
              <a:rPr dirty="0" sz="1200" spc="-5">
                <a:latin typeface="Times New Roman"/>
                <a:cs typeface="Times New Roman"/>
              </a:rPr>
              <a:t>распространения вечномерзлых грунтов </a:t>
            </a:r>
            <a:r>
              <a:rPr dirty="0" sz="1200">
                <a:latin typeface="Times New Roman"/>
                <a:cs typeface="Times New Roman"/>
              </a:rPr>
              <a:t>а в  </a:t>
            </a:r>
            <a:r>
              <a:rPr dirty="0" sz="1200" spc="-5">
                <a:latin typeface="Times New Roman"/>
                <a:cs typeface="Times New Roman"/>
              </a:rPr>
              <a:t>природно-необособленных участках, если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предусмотрены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85029" y="2543047"/>
            <a:ext cx="1951355" cy="8153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 indent="-635">
              <a:lnSpc>
                <a:spcPct val="143800"/>
              </a:lnSpc>
              <a:spcBef>
                <a:spcPts val="105"/>
              </a:spcBef>
            </a:pPr>
            <a:r>
              <a:rPr dirty="0" sz="1200" spc="-5">
                <a:latin typeface="Times New Roman"/>
                <a:cs typeface="Times New Roman"/>
              </a:rPr>
              <a:t>условиями,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территориях  необходимых случаях </a:t>
            </a:r>
            <a:r>
              <a:rPr dirty="0" sz="1200">
                <a:latin typeface="Times New Roman"/>
                <a:cs typeface="Times New Roman"/>
              </a:rPr>
              <a:t>- на  и </a:t>
            </a:r>
            <a:r>
              <a:rPr dirty="0" sz="1200" spc="-5">
                <a:latin typeface="Times New Roman"/>
                <a:cs typeface="Times New Roman"/>
              </a:rPr>
              <a:t>подтверждены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расчетом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7983" y="3334004"/>
            <a:ext cx="6148070" cy="65957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6985">
              <a:lnSpc>
                <a:spcPct val="1433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специальные </a:t>
            </a:r>
            <a:r>
              <a:rPr dirty="0" sz="1200" spc="-5">
                <a:latin typeface="Times New Roman"/>
                <a:cs typeface="Times New Roman"/>
              </a:rPr>
              <a:t>меры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обеспечению расчетного теплового режима грунтов </a:t>
            </a:r>
            <a:r>
              <a:rPr dirty="0" sz="1200">
                <a:latin typeface="Times New Roman"/>
                <a:cs typeface="Times New Roman"/>
              </a:rPr>
              <a:t>в основании  </a:t>
            </a:r>
            <a:r>
              <a:rPr dirty="0" sz="1200" spc="-5">
                <a:latin typeface="Times New Roman"/>
                <a:cs typeface="Times New Roman"/>
              </a:rPr>
              <a:t>соседних </a:t>
            </a:r>
            <a:r>
              <a:rPr dirty="0" sz="1200">
                <a:latin typeface="Times New Roman"/>
                <a:cs typeface="Times New Roman"/>
              </a:rPr>
              <a:t>зданий, </a:t>
            </a:r>
            <a:r>
              <a:rPr dirty="0" sz="1200" spc="-5">
                <a:latin typeface="Times New Roman"/>
                <a:cs typeface="Times New Roman"/>
              </a:rPr>
              <a:t>возведенных (или возводимых) </a:t>
            </a:r>
            <a:r>
              <a:rPr dirty="0" sz="1200">
                <a:latin typeface="Times New Roman"/>
                <a:cs typeface="Times New Roman"/>
              </a:rPr>
              <a:t>по разным </a:t>
            </a:r>
            <a:r>
              <a:rPr dirty="0" sz="1200" spc="-5">
                <a:latin typeface="Times New Roman"/>
                <a:cs typeface="Times New Roman"/>
              </a:rPr>
              <a:t>принципам (резервирование зон  </a:t>
            </a:r>
            <a:r>
              <a:rPr dirty="0" sz="1200">
                <a:latin typeface="Times New Roman"/>
                <a:cs typeface="Times New Roman"/>
              </a:rPr>
              <a:t>безопасности, </a:t>
            </a:r>
            <a:r>
              <a:rPr dirty="0" sz="1200" spc="-5">
                <a:latin typeface="Times New Roman"/>
                <a:cs typeface="Times New Roman"/>
              </a:rPr>
              <a:t>устройство мерзлотных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противофильтрационных завес </a:t>
            </a:r>
            <a:r>
              <a:rPr dirty="0" sz="1200">
                <a:latin typeface="Times New Roman"/>
                <a:cs typeface="Times New Roman"/>
              </a:rPr>
              <a:t>и т.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п.).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5.1.6 </a:t>
            </a:r>
            <a:r>
              <a:rPr dirty="0" sz="1200" spc="-5">
                <a:latin typeface="Times New Roman"/>
                <a:cs typeface="Times New Roman"/>
              </a:rPr>
              <a:t>Линейные сооружения допускается </a:t>
            </a:r>
            <a:r>
              <a:rPr dirty="0" sz="1200">
                <a:latin typeface="Times New Roman"/>
                <a:cs typeface="Times New Roman"/>
              </a:rPr>
              <a:t>проектировать с </a:t>
            </a:r>
            <a:r>
              <a:rPr dirty="0" sz="1200" spc="-5">
                <a:latin typeface="Times New Roman"/>
                <a:cs typeface="Times New Roman"/>
              </a:rPr>
              <a:t>применением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отдельных  участках трассы </a:t>
            </a:r>
            <a:r>
              <a:rPr dirty="0" sz="1200">
                <a:latin typeface="Times New Roman"/>
                <a:cs typeface="Times New Roman"/>
              </a:rPr>
              <a:t>разных </a:t>
            </a:r>
            <a:r>
              <a:rPr dirty="0" sz="1200" spc="-5">
                <a:latin typeface="Times New Roman"/>
                <a:cs typeface="Times New Roman"/>
              </a:rPr>
              <a:t>принципов использования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 основания. При </a:t>
            </a:r>
            <a:r>
              <a:rPr dirty="0" sz="1200">
                <a:latin typeface="Times New Roman"/>
                <a:cs typeface="Times New Roman"/>
              </a:rPr>
              <a:t>этом </a:t>
            </a:r>
            <a:r>
              <a:rPr dirty="0" sz="1200" spc="-5">
                <a:latin typeface="Times New Roman"/>
                <a:cs typeface="Times New Roman"/>
              </a:rPr>
              <a:t>следует </a:t>
            </a:r>
            <a:r>
              <a:rPr dirty="0" sz="1200">
                <a:latin typeface="Times New Roman"/>
                <a:cs typeface="Times New Roman"/>
              </a:rPr>
              <a:t>предусматривать </a:t>
            </a:r>
            <a:r>
              <a:rPr dirty="0" sz="1200" spc="-5">
                <a:latin typeface="Times New Roman"/>
                <a:cs typeface="Times New Roman"/>
              </a:rPr>
              <a:t>меры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приспособлению их конструкций </a:t>
            </a:r>
            <a:r>
              <a:rPr dirty="0" sz="1200">
                <a:latin typeface="Times New Roman"/>
                <a:cs typeface="Times New Roman"/>
              </a:rPr>
              <a:t>к  </a:t>
            </a:r>
            <a:r>
              <a:rPr dirty="0" sz="1200" spc="-5">
                <a:latin typeface="Times New Roman"/>
                <a:cs typeface="Times New Roman"/>
              </a:rPr>
              <a:t>неравномерным деформациям </a:t>
            </a:r>
            <a:r>
              <a:rPr dirty="0" sz="1200">
                <a:latin typeface="Times New Roman"/>
                <a:cs typeface="Times New Roman"/>
              </a:rPr>
              <a:t>основания в </a:t>
            </a:r>
            <a:r>
              <a:rPr dirty="0" sz="1200" spc="-10">
                <a:latin typeface="Times New Roman"/>
                <a:cs typeface="Times New Roman"/>
              </a:rPr>
              <a:t>местах </a:t>
            </a:r>
            <a:r>
              <a:rPr dirty="0" sz="1200">
                <a:latin typeface="Times New Roman"/>
                <a:cs typeface="Times New Roman"/>
              </a:rPr>
              <a:t>перехода </a:t>
            </a:r>
            <a:r>
              <a:rPr dirty="0" sz="1200" spc="-1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одного участка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10">
                <a:latin typeface="Times New Roman"/>
                <a:cs typeface="Times New Roman"/>
              </a:rPr>
              <a:t>другому, </a:t>
            </a:r>
            <a:r>
              <a:rPr dirty="0" sz="1200">
                <a:latin typeface="Times New Roman"/>
                <a:cs typeface="Times New Roman"/>
              </a:rPr>
              <a:t>а  при прокладке </a:t>
            </a:r>
            <a:r>
              <a:rPr dirty="0" sz="1200" spc="-5">
                <a:latin typeface="Times New Roman"/>
                <a:cs typeface="Times New Roman"/>
              </a:rPr>
              <a:t>их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пределах застраиваемой территории следует </a:t>
            </a:r>
            <a:r>
              <a:rPr dirty="0" sz="1200">
                <a:latin typeface="Times New Roman"/>
                <a:cs typeface="Times New Roman"/>
              </a:rPr>
              <a:t>соблюдать </a:t>
            </a:r>
            <a:r>
              <a:rPr dirty="0" sz="1200" spc="-5">
                <a:latin typeface="Times New Roman"/>
                <a:cs typeface="Times New Roman"/>
              </a:rPr>
              <a:t>требования,  предусмотренные </a:t>
            </a:r>
            <a:r>
              <a:rPr dirty="0" sz="1200">
                <a:latin typeface="Times New Roman"/>
                <a:cs typeface="Times New Roman"/>
              </a:rPr>
              <a:t>п.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5.1.5.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1026160">
              <a:lnSpc>
                <a:spcPct val="100000"/>
              </a:lnSpc>
            </a:pPr>
            <a:r>
              <a:rPr dirty="0" sz="1200" spc="-20" b="1">
                <a:latin typeface="Times New Roman"/>
                <a:cs typeface="Times New Roman"/>
              </a:rPr>
              <a:t>5.2 Принципы использования талых грунтов </a:t>
            </a:r>
            <a:r>
              <a:rPr dirty="0" sz="1200" b="1">
                <a:latin typeface="Times New Roman"/>
                <a:cs typeface="Times New Roman"/>
              </a:rPr>
              <a:t>в </a:t>
            </a:r>
            <a:r>
              <a:rPr dirty="0" sz="1200" spc="-20" b="1">
                <a:latin typeface="Times New Roman"/>
                <a:cs typeface="Times New Roman"/>
              </a:rPr>
              <a:t>качестве</a:t>
            </a:r>
            <a:r>
              <a:rPr dirty="0" sz="1200" spc="-22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оснований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ts val="2060"/>
              </a:lnSpc>
              <a:spcBef>
                <a:spcPts val="165"/>
              </a:spcBef>
            </a:pPr>
            <a:r>
              <a:rPr dirty="0" sz="1200">
                <a:latin typeface="Times New Roman"/>
                <a:cs typeface="Times New Roman"/>
              </a:rPr>
              <a:t>5.2.1 </a:t>
            </a:r>
            <a:r>
              <a:rPr dirty="0" sz="1200" spc="-5">
                <a:latin typeface="Times New Roman"/>
                <a:cs typeface="Times New Roman"/>
              </a:rPr>
              <a:t>При строительстве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талых грунтах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конструктивных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технологических   особенностей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зданий 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сооружений,  инженерно-геологических  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условий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2060"/>
              </a:lnSpc>
              <a:spcBef>
                <a:spcPts val="20"/>
              </a:spcBef>
            </a:pPr>
            <a:r>
              <a:rPr dirty="0" sz="1200">
                <a:latin typeface="Times New Roman"/>
                <a:cs typeface="Times New Roman"/>
              </a:rPr>
              <a:t>должны </a:t>
            </a:r>
            <a:r>
              <a:rPr dirty="0" sz="1200" spc="-5">
                <a:latin typeface="Times New Roman"/>
                <a:cs typeface="Times New Roman"/>
              </a:rPr>
              <a:t>быть предусмотрены </a:t>
            </a:r>
            <a:r>
              <a:rPr dirty="0" sz="1200">
                <a:latin typeface="Times New Roman"/>
                <a:cs typeface="Times New Roman"/>
              </a:rPr>
              <a:t>решения, </a:t>
            </a:r>
            <a:r>
              <a:rPr dirty="0" sz="1200" spc="-5">
                <a:latin typeface="Times New Roman"/>
                <a:cs typeface="Times New Roman"/>
              </a:rPr>
              <a:t>обеспечивающие </a:t>
            </a:r>
            <a:r>
              <a:rPr dirty="0" sz="1200">
                <a:latin typeface="Times New Roman"/>
                <a:cs typeface="Times New Roman"/>
              </a:rPr>
              <a:t>надежность, </a:t>
            </a:r>
            <a:r>
              <a:rPr dirty="0" sz="1200" spc="-5">
                <a:latin typeface="Times New Roman"/>
                <a:cs typeface="Times New Roman"/>
              </a:rPr>
              <a:t>долговечность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экономичность  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всех   стадиях   строительства   </a:t>
            </a:r>
            <a:r>
              <a:rPr dirty="0" sz="1200">
                <a:latin typeface="Times New Roman"/>
                <a:cs typeface="Times New Roman"/>
              </a:rPr>
              <a:t>и   </a:t>
            </a:r>
            <a:r>
              <a:rPr dirty="0" sz="1200" spc="-5">
                <a:latin typeface="Times New Roman"/>
                <a:cs typeface="Times New Roman"/>
              </a:rPr>
              <a:t>эксплуатации   сооружений.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Основания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ts val="2060"/>
              </a:lnSpc>
              <a:spcBef>
                <a:spcPts val="20"/>
              </a:spcBef>
            </a:pPr>
            <a:r>
              <a:rPr dirty="0" sz="1200">
                <a:latin typeface="Times New Roman"/>
                <a:cs typeface="Times New Roman"/>
              </a:rPr>
              <a:t>должны </a:t>
            </a:r>
            <a:r>
              <a:rPr dirty="0" sz="1200" spc="-5">
                <a:latin typeface="Times New Roman"/>
                <a:cs typeface="Times New Roman"/>
              </a:rPr>
              <a:t>рассчитываться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двум группам предельных состояний: первой </a:t>
            </a:r>
            <a:r>
              <a:rPr dirty="0" sz="1200">
                <a:latin typeface="Times New Roman"/>
                <a:cs typeface="Times New Roman"/>
              </a:rPr>
              <a:t>– по </a:t>
            </a:r>
            <a:r>
              <a:rPr dirty="0" sz="1200" spc="-5">
                <a:latin typeface="Times New Roman"/>
                <a:cs typeface="Times New Roman"/>
              </a:rPr>
              <a:t>несущей  способности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(для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предотвращения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потери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устойчивости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формы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положения)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второй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–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dirty="0" sz="1200" spc="-5">
                <a:latin typeface="Times New Roman"/>
                <a:cs typeface="Times New Roman"/>
              </a:rPr>
              <a:t>деформациям (для предотвращения недопустимых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перемещений).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1811020">
              <a:lnSpc>
                <a:spcPct val="100000"/>
              </a:lnSpc>
            </a:pPr>
            <a:r>
              <a:rPr dirty="0" sz="1200" spc="-20" b="1">
                <a:latin typeface="Times New Roman"/>
                <a:cs typeface="Times New Roman"/>
              </a:rPr>
              <a:t>5.3 </a:t>
            </a:r>
            <a:r>
              <a:rPr dirty="0" sz="1200" spc="-15" b="1">
                <a:latin typeface="Times New Roman"/>
                <a:cs typeface="Times New Roman"/>
              </a:rPr>
              <a:t>Типы </a:t>
            </a:r>
            <a:r>
              <a:rPr dirty="0" sz="1200" b="1">
                <a:latin typeface="Times New Roman"/>
                <a:cs typeface="Times New Roman"/>
              </a:rPr>
              <a:t>и </a:t>
            </a:r>
            <a:r>
              <a:rPr dirty="0" sz="1200" spc="-20" b="1">
                <a:latin typeface="Times New Roman"/>
                <a:cs typeface="Times New Roman"/>
              </a:rPr>
              <a:t>глубина заложения</a:t>
            </a:r>
            <a:r>
              <a:rPr dirty="0" sz="1200" spc="-160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фундаментов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5.3.1 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принятой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указаниям </a:t>
            </a:r>
            <a:r>
              <a:rPr dirty="0" sz="1200">
                <a:latin typeface="Times New Roman"/>
                <a:cs typeface="Times New Roman"/>
              </a:rPr>
              <a:t>пп. </a:t>
            </a:r>
            <a:r>
              <a:rPr dirty="0" sz="1200" spc="-5">
                <a:latin typeface="Times New Roman"/>
                <a:cs typeface="Times New Roman"/>
              </a:rPr>
              <a:t>5.3.8-5.3.10 </a:t>
            </a:r>
            <a:r>
              <a:rPr dirty="0" sz="1200">
                <a:latin typeface="Times New Roman"/>
                <a:cs typeface="Times New Roman"/>
              </a:rPr>
              <a:t>глубины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заложения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фундаментов следует </a:t>
            </a:r>
            <a:r>
              <a:rPr dirty="0" sz="1200">
                <a:latin typeface="Times New Roman"/>
                <a:cs typeface="Times New Roman"/>
              </a:rPr>
              <a:t>проектировать </a:t>
            </a:r>
            <a:r>
              <a:rPr dirty="0" sz="1200" spc="-5">
                <a:latin typeface="Times New Roman"/>
                <a:cs typeface="Times New Roman"/>
              </a:rPr>
              <a:t>следующие </a:t>
            </a:r>
            <a:r>
              <a:rPr dirty="0" sz="1200">
                <a:latin typeface="Times New Roman"/>
                <a:cs typeface="Times New Roman"/>
              </a:rPr>
              <a:t>типы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сочетании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различными методами </a:t>
            </a:r>
            <a:r>
              <a:rPr dirty="0" sz="1200">
                <a:latin typeface="Times New Roman"/>
                <a:cs typeface="Times New Roman"/>
              </a:rPr>
              <a:t>(п. 5.4.1) </a:t>
            </a:r>
            <a:r>
              <a:rPr dirty="0" sz="1200" spc="-5">
                <a:latin typeface="Times New Roman"/>
                <a:cs typeface="Times New Roman"/>
              </a:rPr>
              <a:t>температурной стабилизации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основания: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поверхностный или малозаглубленный фундамент </a:t>
            </a:r>
            <a:r>
              <a:rPr dirty="0" sz="1200">
                <a:latin typeface="Times New Roman"/>
                <a:cs typeface="Times New Roman"/>
              </a:rPr>
              <a:t>(на </a:t>
            </a:r>
            <a:r>
              <a:rPr dirty="0" sz="1200" spc="-5">
                <a:latin typeface="Times New Roman"/>
                <a:cs typeface="Times New Roman"/>
              </a:rPr>
              <a:t>естественном основании или 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подсыпках);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4545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свайный фундамент.</a:t>
            </a:r>
            <a:endParaRPr sz="1200">
              <a:latin typeface="Times New Roman"/>
              <a:cs typeface="Times New Roman"/>
            </a:endParaRPr>
          </a:p>
          <a:p>
            <a:pPr algn="just"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Выбор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типа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фундамента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способа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устройства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основания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устанавливается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проектом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инженерно-геокриологических условий строительства, конструктивных  особенностей сооружения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технико-экономической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целесообразности.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10"/>
              </a:spcBef>
              <a:buAutoNum type="arabicPeriod" startAt="2"/>
              <a:tabLst>
                <a:tab pos="81280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Конструкции фундаментов </a:t>
            </a:r>
            <a:r>
              <a:rPr dirty="0" sz="1200">
                <a:latin typeface="Times New Roman"/>
                <a:cs typeface="Times New Roman"/>
              </a:rPr>
              <a:t>должны </a:t>
            </a:r>
            <a:r>
              <a:rPr dirty="0" sz="1200" spc="-5">
                <a:latin typeface="Times New Roman"/>
                <a:cs typeface="Times New Roman"/>
              </a:rPr>
              <a:t>удовлетворять требованиям, предъявляемым 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материалу </a:t>
            </a:r>
            <a:r>
              <a:rPr dirty="0" sz="1200">
                <a:latin typeface="Times New Roman"/>
                <a:cs typeface="Times New Roman"/>
              </a:rPr>
              <a:t>фундаментов по прочности 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требованиями </a:t>
            </a:r>
            <a:r>
              <a:rPr dirty="0" sz="1200">
                <a:latin typeface="Times New Roman"/>
                <a:cs typeface="Times New Roman"/>
              </a:rPr>
              <a:t>СНиП </a:t>
            </a:r>
            <a:r>
              <a:rPr dirty="0" sz="1200" spc="-5">
                <a:latin typeface="Times New Roman"/>
                <a:cs typeface="Times New Roman"/>
              </a:rPr>
              <a:t>52-101-2003,  </a:t>
            </a:r>
            <a:r>
              <a:rPr dirty="0" sz="1200">
                <a:latin typeface="Times New Roman"/>
                <a:cs typeface="Times New Roman"/>
              </a:rPr>
              <a:t>СНиП </a:t>
            </a:r>
            <a:r>
              <a:rPr dirty="0" sz="1200" spc="-5">
                <a:latin typeface="Times New Roman"/>
                <a:cs typeface="Times New Roman"/>
              </a:rPr>
              <a:t>2.02.03-85, </a:t>
            </a: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50-102-2003, </a:t>
            </a: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50-101-2004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элементы фундаментов, находящиеся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пределах слоя </a:t>
            </a:r>
            <a:r>
              <a:rPr dirty="0" sz="1200">
                <a:latin typeface="Times New Roman"/>
                <a:cs typeface="Times New Roman"/>
              </a:rPr>
              <a:t>сезонного промерзания и </a:t>
            </a:r>
            <a:r>
              <a:rPr dirty="0" sz="1200" spc="-5">
                <a:latin typeface="Times New Roman"/>
                <a:cs typeface="Times New Roman"/>
              </a:rPr>
              <a:t>оттаивания грунта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выше,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также требованиям </a:t>
            </a:r>
            <a:r>
              <a:rPr dirty="0" sz="1200">
                <a:latin typeface="Times New Roman"/>
                <a:cs typeface="Times New Roman"/>
              </a:rPr>
              <a:t>по  морозостойкости, </a:t>
            </a:r>
            <a:r>
              <a:rPr dirty="0" sz="1200" spc="-5">
                <a:latin typeface="Times New Roman"/>
                <a:cs typeface="Times New Roman"/>
              </a:rPr>
              <a:t>водонепроницаемости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устойчивости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воздействию агрессивных сред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требованиями </a:t>
            </a:r>
            <a:r>
              <a:rPr dirty="0" sz="1200" spc="-5">
                <a:latin typeface="Times New Roman"/>
                <a:cs typeface="Times New Roman"/>
              </a:rPr>
              <a:t>СНиП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2.03.11-85.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8255" indent="449580">
              <a:lnSpc>
                <a:spcPct val="143300"/>
              </a:lnSpc>
              <a:spcBef>
                <a:spcPts val="10"/>
              </a:spcBef>
              <a:buAutoNum type="arabicPeriod" startAt="2"/>
              <a:tabLst>
                <a:tab pos="86931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устройстве свайных фундаментов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вечномерзлых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талых грунтах  допускается </a:t>
            </a:r>
            <a:r>
              <a:rPr dirty="0" sz="1200">
                <a:latin typeface="Times New Roman"/>
                <a:cs typeface="Times New Roman"/>
              </a:rPr>
              <a:t>применять </a:t>
            </a:r>
            <a:r>
              <a:rPr dirty="0" sz="1200" spc="-5">
                <a:latin typeface="Times New Roman"/>
                <a:cs typeface="Times New Roman"/>
              </a:rPr>
              <a:t>следующие </a:t>
            </a:r>
            <a:r>
              <a:rPr dirty="0" sz="1200">
                <a:latin typeface="Times New Roman"/>
                <a:cs typeface="Times New Roman"/>
              </a:rPr>
              <a:t>виды и конструкции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свай: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по способу </a:t>
            </a:r>
            <a:r>
              <a:rPr dirty="0" sz="1200" spc="-5">
                <a:latin typeface="Times New Roman"/>
                <a:cs typeface="Times New Roman"/>
              </a:rPr>
              <a:t>заглубления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грунт: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а) </a:t>
            </a:r>
            <a:r>
              <a:rPr dirty="0" sz="1200">
                <a:latin typeface="Times New Roman"/>
                <a:cs typeface="Times New Roman"/>
              </a:rPr>
              <a:t>забивные </a:t>
            </a:r>
            <a:r>
              <a:rPr dirty="0" sz="1200" spc="-5">
                <a:latin typeface="Times New Roman"/>
                <a:cs typeface="Times New Roman"/>
              </a:rPr>
              <a:t>(вдавливаемые, погружаемые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 без его выемки </a:t>
            </a:r>
            <a:r>
              <a:rPr dirty="0" sz="1200">
                <a:latin typeface="Times New Roman"/>
                <a:cs typeface="Times New Roman"/>
              </a:rPr>
              <a:t>с помощью </a:t>
            </a:r>
            <a:r>
              <a:rPr dirty="0" sz="1200" spc="-5">
                <a:latin typeface="Times New Roman"/>
                <a:cs typeface="Times New Roman"/>
              </a:rPr>
              <a:t>молотов,  вибропогружателей, вибровдавливающих, виброударных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вдавливающих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устройств;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40"/>
              </a:spcBef>
            </a:pPr>
            <a:r>
              <a:rPr dirty="0" sz="1200">
                <a:latin typeface="Times New Roman"/>
                <a:cs typeface="Times New Roman"/>
              </a:rPr>
              <a:t>б) </a:t>
            </a:r>
            <a:r>
              <a:rPr dirty="0" sz="1200" spc="-5">
                <a:latin typeface="Times New Roman"/>
                <a:cs typeface="Times New Roman"/>
              </a:rPr>
              <a:t>погружаемые термовращательным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способом;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0"/>
              </a:spcBef>
            </a:pPr>
            <a:r>
              <a:rPr dirty="0" sz="1200" spc="-5">
                <a:latin typeface="Times New Roman"/>
                <a:cs typeface="Times New Roman"/>
              </a:rPr>
              <a:t>в) бурозабивные </a:t>
            </a:r>
            <a:r>
              <a:rPr dirty="0" sz="1200">
                <a:latin typeface="Times New Roman"/>
                <a:cs typeface="Times New Roman"/>
              </a:rPr>
              <a:t>- сваи сплошные и </a:t>
            </a:r>
            <a:r>
              <a:rPr dirty="0" sz="1200" spc="-5">
                <a:latin typeface="Times New Roman"/>
                <a:cs typeface="Times New Roman"/>
              </a:rPr>
              <a:t>полые, рассчитанные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восприятие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ударных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нагрузок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погружаемые </a:t>
            </a:r>
            <a:r>
              <a:rPr dirty="0" sz="1200">
                <a:latin typeface="Times New Roman"/>
                <a:cs typeface="Times New Roman"/>
              </a:rPr>
              <a:t>забивкой в лидерные </a:t>
            </a:r>
            <a:r>
              <a:rPr dirty="0" sz="1200" spc="-5">
                <a:latin typeface="Times New Roman"/>
                <a:cs typeface="Times New Roman"/>
              </a:rPr>
              <a:t>скважины, </a:t>
            </a:r>
            <a:r>
              <a:rPr dirty="0" sz="1200">
                <a:latin typeface="Times New Roman"/>
                <a:cs typeface="Times New Roman"/>
              </a:rPr>
              <a:t>диаметр которых </a:t>
            </a:r>
            <a:r>
              <a:rPr dirty="0" sz="1200" spc="-5">
                <a:latin typeface="Times New Roman"/>
                <a:cs typeface="Times New Roman"/>
              </a:rPr>
              <a:t>меньше  </a:t>
            </a:r>
            <a:r>
              <a:rPr dirty="0" sz="1200">
                <a:latin typeface="Times New Roman"/>
                <a:cs typeface="Times New Roman"/>
              </a:rPr>
              <a:t>наибольшего </a:t>
            </a:r>
            <a:r>
              <a:rPr dirty="0" sz="1200" spc="-5">
                <a:latin typeface="Times New Roman"/>
                <a:cs typeface="Times New Roman"/>
              </a:rPr>
              <a:t>поперечного </a:t>
            </a:r>
            <a:r>
              <a:rPr dirty="0" sz="1200">
                <a:latin typeface="Times New Roman"/>
                <a:cs typeface="Times New Roman"/>
              </a:rPr>
              <a:t>сечения </a:t>
            </a:r>
            <a:r>
              <a:rPr dirty="0" sz="1200" spc="-5">
                <a:latin typeface="Times New Roman"/>
                <a:cs typeface="Times New Roman"/>
              </a:rPr>
              <a:t>сваи; допускаются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применению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пластичномерзлых  грунтах без крупнообломочных включений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основании пробных погружений свай на  </a:t>
            </a:r>
            <a:r>
              <a:rPr dirty="0" sz="1200">
                <a:latin typeface="Times New Roman"/>
                <a:cs typeface="Times New Roman"/>
              </a:rPr>
              <a:t>данной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площадке;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г) буроопускные </a:t>
            </a:r>
            <a:r>
              <a:rPr dirty="0" sz="1200">
                <a:latin typeface="Times New Roman"/>
                <a:cs typeface="Times New Roman"/>
              </a:rPr>
              <a:t>- сваи сплошные и </a:t>
            </a:r>
            <a:r>
              <a:rPr dirty="0" sz="1200" spc="-5">
                <a:latin typeface="Times New Roman"/>
                <a:cs typeface="Times New Roman"/>
              </a:rPr>
              <a:t>полые, свободно погружаемые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скважины,  диаметр которых превышает </a:t>
            </a:r>
            <a:r>
              <a:rPr dirty="0" sz="1200">
                <a:latin typeface="Times New Roman"/>
                <a:cs typeface="Times New Roman"/>
              </a:rPr>
              <a:t>(не </a:t>
            </a:r>
            <a:r>
              <a:rPr dirty="0" sz="1200" spc="-5">
                <a:latin typeface="Times New Roman"/>
                <a:cs typeface="Times New Roman"/>
              </a:rPr>
              <a:t>менее чем </a:t>
            </a:r>
            <a:r>
              <a:rPr dirty="0" sz="1200">
                <a:latin typeface="Times New Roman"/>
                <a:cs typeface="Times New Roman"/>
              </a:rPr>
              <a:t>на 5 </a:t>
            </a:r>
            <a:r>
              <a:rPr dirty="0" sz="1200" spc="-5">
                <a:latin typeface="Times New Roman"/>
                <a:cs typeface="Times New Roman"/>
              </a:rPr>
              <a:t>см) размер их </a:t>
            </a:r>
            <a:r>
              <a:rPr dirty="0" sz="1200">
                <a:latin typeface="Times New Roman"/>
                <a:cs typeface="Times New Roman"/>
              </a:rPr>
              <a:t>наибольшего </a:t>
            </a:r>
            <a:r>
              <a:rPr dirty="0" sz="1200" spc="-5">
                <a:latin typeface="Times New Roman"/>
                <a:cs typeface="Times New Roman"/>
              </a:rPr>
              <a:t>поперечного  сечения, </a:t>
            </a:r>
            <a:r>
              <a:rPr dirty="0" sz="1200">
                <a:latin typeface="Times New Roman"/>
                <a:cs typeface="Times New Roman"/>
              </a:rPr>
              <a:t>с заполнением </a:t>
            </a:r>
            <a:r>
              <a:rPr dirty="0" sz="1200" spc="-5">
                <a:latin typeface="Times New Roman"/>
                <a:cs typeface="Times New Roman"/>
              </a:rPr>
              <a:t>свободного пространства раствором глинисто-песчаным, известково-  песчаным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другого состава, принимаемым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условиям </a:t>
            </a:r>
            <a:r>
              <a:rPr dirty="0" sz="1200">
                <a:latin typeface="Times New Roman"/>
                <a:cs typeface="Times New Roman"/>
              </a:rPr>
              <a:t>обеспечения </a:t>
            </a:r>
            <a:r>
              <a:rPr dirty="0" sz="1200" spc="-5">
                <a:latin typeface="Times New Roman"/>
                <a:cs typeface="Times New Roman"/>
              </a:rPr>
              <a:t>заданной прочности  смерзания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грунтом;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допускаются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применению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любых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грунтах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при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средней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1200" spc="-5">
                <a:latin typeface="Times New Roman"/>
                <a:cs typeface="Times New Roman"/>
              </a:rPr>
              <a:t>температуре грунта </a:t>
            </a:r>
            <a:r>
              <a:rPr dirty="0" sz="1200">
                <a:latin typeface="Times New Roman"/>
                <a:cs typeface="Times New Roman"/>
              </a:rPr>
              <a:t>по длине </a:t>
            </a:r>
            <a:r>
              <a:rPr dirty="0" sz="1200" spc="-5">
                <a:latin typeface="Times New Roman"/>
                <a:cs typeface="Times New Roman"/>
              </a:rPr>
              <a:t>сваи минус </a:t>
            </a:r>
            <a:r>
              <a:rPr dirty="0" sz="1200">
                <a:latin typeface="Times New Roman"/>
                <a:cs typeface="Times New Roman"/>
              </a:rPr>
              <a:t>0,5 </a:t>
            </a:r>
            <a:r>
              <a:rPr dirty="0" sz="1200" spc="5">
                <a:latin typeface="Symbol"/>
                <a:cs typeface="Symbol"/>
              </a:rPr>
              <a:t></a:t>
            </a:r>
            <a:r>
              <a:rPr dirty="0" sz="1200" spc="5">
                <a:latin typeface="Times New Roman"/>
                <a:cs typeface="Times New Roman"/>
              </a:rPr>
              <a:t>С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ниже;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5200"/>
              </a:lnSpc>
              <a:spcBef>
                <a:spcPts val="35"/>
              </a:spcBef>
            </a:pPr>
            <a:r>
              <a:rPr dirty="0" sz="1200">
                <a:latin typeface="Times New Roman"/>
                <a:cs typeface="Times New Roman"/>
              </a:rPr>
              <a:t>д) </a:t>
            </a:r>
            <a:r>
              <a:rPr dirty="0" sz="1200" spc="-5">
                <a:latin typeface="Times New Roman"/>
                <a:cs typeface="Times New Roman"/>
              </a:rPr>
              <a:t>опускные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сплошные и </a:t>
            </a:r>
            <a:r>
              <a:rPr dirty="0" sz="1200" spc="-5">
                <a:latin typeface="Times New Roman"/>
                <a:cs typeface="Times New Roman"/>
              </a:rPr>
              <a:t>полые, свободно </a:t>
            </a:r>
            <a:r>
              <a:rPr dirty="0" sz="1200">
                <a:latin typeface="Times New Roman"/>
                <a:cs typeface="Times New Roman"/>
              </a:rPr>
              <a:t>(или с </a:t>
            </a:r>
            <a:r>
              <a:rPr dirty="0" sz="1200" spc="-5">
                <a:latin typeface="Times New Roman"/>
                <a:cs typeface="Times New Roman"/>
              </a:rPr>
              <a:t>пригрузом) погружаемые </a:t>
            </a:r>
            <a:r>
              <a:rPr dirty="0" sz="1200">
                <a:latin typeface="Times New Roman"/>
                <a:cs typeface="Times New Roman"/>
              </a:rPr>
              <a:t>в  оттаянный </a:t>
            </a:r>
            <a:r>
              <a:rPr dirty="0" sz="1200" spc="-10">
                <a:latin typeface="Times New Roman"/>
                <a:cs typeface="Times New Roman"/>
              </a:rPr>
              <a:t>грунт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5">
                <a:latin typeface="Times New Roman"/>
                <a:cs typeface="Times New Roman"/>
              </a:rPr>
              <a:t>зоне </a:t>
            </a:r>
            <a:r>
              <a:rPr dirty="0" sz="1200" spc="-5">
                <a:latin typeface="Times New Roman"/>
                <a:cs typeface="Times New Roman"/>
              </a:rPr>
              <a:t>диаметром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двух </a:t>
            </a:r>
            <a:r>
              <a:rPr dirty="0" sz="1200">
                <a:latin typeface="Times New Roman"/>
                <a:cs typeface="Times New Roman"/>
              </a:rPr>
              <a:t>наибольших </a:t>
            </a:r>
            <a:r>
              <a:rPr dirty="0" sz="1200" spc="-5">
                <a:latin typeface="Times New Roman"/>
                <a:cs typeface="Times New Roman"/>
              </a:rPr>
              <a:t>поперечных размеров </a:t>
            </a:r>
            <a:r>
              <a:rPr dirty="0" sz="1200">
                <a:latin typeface="Times New Roman"/>
                <a:cs typeface="Times New Roman"/>
              </a:rPr>
              <a:t>сваи;  </a:t>
            </a:r>
            <a:r>
              <a:rPr dirty="0" sz="1200" spc="-5">
                <a:latin typeface="Times New Roman"/>
                <a:cs typeface="Times New Roman"/>
              </a:rPr>
              <a:t>допускаются </a:t>
            </a:r>
            <a:r>
              <a:rPr dirty="0" sz="1200">
                <a:latin typeface="Times New Roman"/>
                <a:cs typeface="Times New Roman"/>
              </a:rPr>
              <a:t>к применению в </a:t>
            </a:r>
            <a:r>
              <a:rPr dirty="0" sz="1200" spc="-5">
                <a:latin typeface="Times New Roman"/>
                <a:cs typeface="Times New Roman"/>
              </a:rPr>
              <a:t>твердомерзлых грунтах песчаных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пылевато-глинистых,  содержащих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более </a:t>
            </a:r>
            <a:r>
              <a:rPr dirty="0" sz="1200" spc="5">
                <a:latin typeface="Times New Roman"/>
                <a:cs typeface="Times New Roman"/>
              </a:rPr>
              <a:t>15 </a:t>
            </a:r>
            <a:r>
              <a:rPr dirty="0" sz="1200">
                <a:latin typeface="Times New Roman"/>
                <a:cs typeface="Times New Roman"/>
              </a:rPr>
              <a:t>% крупнообломочных </a:t>
            </a:r>
            <a:r>
              <a:rPr dirty="0" sz="1200" spc="-5">
                <a:latin typeface="Times New Roman"/>
                <a:cs typeface="Times New Roman"/>
              </a:rPr>
              <a:t>включений при средней температуре грунта 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длине сваи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выше минус </a:t>
            </a:r>
            <a:r>
              <a:rPr dirty="0" sz="1200">
                <a:latin typeface="Times New Roman"/>
                <a:cs typeface="Times New Roman"/>
              </a:rPr>
              <a:t>1,5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С;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300"/>
              </a:lnSpc>
              <a:spcBef>
                <a:spcPts val="60"/>
              </a:spcBef>
            </a:pPr>
            <a:r>
              <a:rPr dirty="0" sz="1200" spc="-5">
                <a:latin typeface="Times New Roman"/>
                <a:cs typeface="Times New Roman"/>
              </a:rPr>
              <a:t>е) </a:t>
            </a:r>
            <a:r>
              <a:rPr dirty="0" sz="1200">
                <a:latin typeface="Times New Roman"/>
                <a:cs typeface="Times New Roman"/>
              </a:rPr>
              <a:t>бурообсадные - полые сваи, </a:t>
            </a:r>
            <a:r>
              <a:rPr dirty="0" sz="1200" spc="-5">
                <a:latin typeface="Times New Roman"/>
                <a:cs typeface="Times New Roman"/>
              </a:rPr>
              <a:t>погружаемые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 путем его </a:t>
            </a:r>
            <a:r>
              <a:rPr dirty="0" sz="1200">
                <a:latin typeface="Times New Roman"/>
                <a:cs typeface="Times New Roman"/>
              </a:rPr>
              <a:t>разбуривания в забое  </a:t>
            </a:r>
            <a:r>
              <a:rPr dirty="0" sz="1200" spc="-5">
                <a:latin typeface="Times New Roman"/>
                <a:cs typeface="Times New Roman"/>
              </a:rPr>
              <a:t>через </a:t>
            </a:r>
            <a:r>
              <a:rPr dirty="0" sz="1200">
                <a:latin typeface="Times New Roman"/>
                <a:cs typeface="Times New Roman"/>
              </a:rPr>
              <a:t>полость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с периодическим </a:t>
            </a:r>
            <a:r>
              <a:rPr dirty="0" sz="1200" spc="-5">
                <a:latin typeface="Times New Roman"/>
                <a:cs typeface="Times New Roman"/>
              </a:rPr>
              <a:t>осаживанием погружаемой </a:t>
            </a:r>
            <a:r>
              <a:rPr dirty="0" sz="1200">
                <a:latin typeface="Times New Roman"/>
                <a:cs typeface="Times New Roman"/>
              </a:rPr>
              <a:t>сваи; </a:t>
            </a:r>
            <a:r>
              <a:rPr dirty="0" sz="1200" spc="-5">
                <a:latin typeface="Times New Roman"/>
                <a:cs typeface="Times New Roman"/>
              </a:rPr>
              <a:t>применяются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22</a:t>
            </a:r>
            <a:endParaRPr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9340" cy="9420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43300"/>
              </a:lnSpc>
            </a:pPr>
            <a:r>
              <a:rPr dirty="0" sz="1200" spc="-5">
                <a:latin typeface="Times New Roman"/>
                <a:cs typeface="Times New Roman"/>
              </a:rPr>
              <a:t>устройстве сварных фундаментов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сложных инженерно-геокриологических условиях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при  </a:t>
            </a:r>
            <a:r>
              <a:rPr dirty="0" sz="1200">
                <a:latin typeface="Times New Roman"/>
                <a:cs typeface="Times New Roman"/>
              </a:rPr>
              <a:t>наличии </a:t>
            </a:r>
            <a:r>
              <a:rPr dirty="0" sz="1200" spc="-5">
                <a:latin typeface="Times New Roman"/>
                <a:cs typeface="Times New Roman"/>
              </a:rPr>
              <a:t>межмерзлотных подземных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вод.</a:t>
            </a:r>
            <a:endParaRPr sz="1200">
              <a:latin typeface="Times New Roman"/>
              <a:cs typeface="Times New Roman"/>
            </a:endParaRPr>
          </a:p>
          <a:p>
            <a:pPr marL="12700" marR="8255" indent="449580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ж) буровые железобетонные, устраиваемые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грунте путем </a:t>
            </a:r>
            <a:r>
              <a:rPr dirty="0" sz="1200">
                <a:latin typeface="Times New Roman"/>
                <a:cs typeface="Times New Roman"/>
              </a:rPr>
              <a:t>заполнения </a:t>
            </a:r>
            <a:r>
              <a:rPr dirty="0" sz="1200" spc="-5">
                <a:latin typeface="Times New Roman"/>
                <a:cs typeface="Times New Roman"/>
              </a:rPr>
              <a:t>пробуренных  скважин бетонной смесью или установки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них железобетонных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элементов;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з)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винтовые;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Допускается </a:t>
            </a:r>
            <a:r>
              <a:rPr dirty="0" sz="1200">
                <a:latin typeface="Times New Roman"/>
                <a:cs typeface="Times New Roman"/>
              </a:rPr>
              <a:t>применять </a:t>
            </a:r>
            <a:r>
              <a:rPr dirty="0" sz="1200" spc="-5">
                <a:latin typeface="Times New Roman"/>
                <a:cs typeface="Times New Roman"/>
              </a:rPr>
              <a:t>другие способы </a:t>
            </a:r>
            <a:r>
              <a:rPr dirty="0" sz="1200">
                <a:latin typeface="Times New Roman"/>
                <a:cs typeface="Times New Roman"/>
              </a:rPr>
              <a:t>погружения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в грунт, </a:t>
            </a:r>
            <a:r>
              <a:rPr dirty="0" sz="1200" spc="-5">
                <a:latin typeface="Times New Roman"/>
                <a:cs typeface="Times New Roman"/>
              </a:rPr>
              <a:t>если </a:t>
            </a:r>
            <a:r>
              <a:rPr dirty="0" sz="1200">
                <a:latin typeface="Times New Roman"/>
                <a:cs typeface="Times New Roman"/>
              </a:rPr>
              <a:t>это</a:t>
            </a:r>
            <a:r>
              <a:rPr dirty="0" sz="1200" spc="25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не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приводит </a:t>
            </a:r>
            <a:r>
              <a:rPr dirty="0" sz="1200">
                <a:latin typeface="Times New Roman"/>
                <a:cs typeface="Times New Roman"/>
              </a:rPr>
              <a:t>к недопустимому повышению </a:t>
            </a:r>
            <a:r>
              <a:rPr dirty="0" sz="1200" spc="-5">
                <a:latin typeface="Times New Roman"/>
                <a:cs typeface="Times New Roman"/>
              </a:rPr>
              <a:t>температуры грунтов </a:t>
            </a:r>
            <a:r>
              <a:rPr dirty="0" sz="1200">
                <a:latin typeface="Times New Roman"/>
                <a:cs typeface="Times New Roman"/>
              </a:rPr>
              <a:t>основания, </a:t>
            </a:r>
            <a:r>
              <a:rPr dirty="0" sz="1200" spc="-5">
                <a:latin typeface="Times New Roman"/>
                <a:cs typeface="Times New Roman"/>
              </a:rPr>
              <a:t>что </a:t>
            </a:r>
            <a:r>
              <a:rPr dirty="0" sz="1200">
                <a:latin typeface="Times New Roman"/>
                <a:cs typeface="Times New Roman"/>
              </a:rPr>
              <a:t>должно </a:t>
            </a:r>
            <a:r>
              <a:rPr dirty="0" sz="1200" spc="-5">
                <a:latin typeface="Times New Roman"/>
                <a:cs typeface="Times New Roman"/>
              </a:rPr>
              <a:t>быть  подтверждено экспериментальными данными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теплотехническим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расчетом.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По условиям взаимодействия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грунтом: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а)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сваи-стойки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(сваи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всех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видов,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опирающиеся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скальные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грунты,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а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забивные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сваи,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кроме того, - на </a:t>
            </a:r>
            <a:r>
              <a:rPr dirty="0" sz="1200" spc="-5">
                <a:latin typeface="Times New Roman"/>
                <a:cs typeface="Times New Roman"/>
              </a:rPr>
              <a:t>малосжимаемые грунты).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малосжимаемым грунтам относятся  крупнообломочные </a:t>
            </a:r>
            <a:r>
              <a:rPr dirty="0" sz="1200">
                <a:latin typeface="Times New Roman"/>
                <a:cs typeface="Times New Roman"/>
              </a:rPr>
              <a:t>грунты с </a:t>
            </a:r>
            <a:r>
              <a:rPr dirty="0" sz="1200" spc="-5">
                <a:latin typeface="Times New Roman"/>
                <a:cs typeface="Times New Roman"/>
              </a:rPr>
              <a:t>песчаным заполнителем средней плотности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плотным,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 </a:t>
            </a:r>
            <a:r>
              <a:rPr dirty="0" sz="1200">
                <a:latin typeface="Times New Roman"/>
                <a:cs typeface="Times New Roman"/>
              </a:rPr>
              <a:t>глины </a:t>
            </a:r>
            <a:r>
              <a:rPr dirty="0" sz="1200" spc="-5">
                <a:latin typeface="Times New Roman"/>
                <a:cs typeface="Times New Roman"/>
              </a:rPr>
              <a:t>твердой консистенции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водонасыщенном </a:t>
            </a:r>
            <a:r>
              <a:rPr dirty="0" sz="1200">
                <a:latin typeface="Times New Roman"/>
                <a:cs typeface="Times New Roman"/>
              </a:rPr>
              <a:t>состоянии с </a:t>
            </a:r>
            <a:r>
              <a:rPr dirty="0" sz="1200" spc="-5">
                <a:latin typeface="Times New Roman"/>
                <a:cs typeface="Times New Roman"/>
              </a:rPr>
              <a:t>модулем деформации </a:t>
            </a:r>
            <a:r>
              <a:rPr dirty="0" sz="1200">
                <a:latin typeface="Times New Roman"/>
                <a:cs typeface="Times New Roman"/>
              </a:rPr>
              <a:t>E ≥ 50  </a:t>
            </a:r>
            <a:r>
              <a:rPr dirty="0" sz="1200" spc="-5">
                <a:latin typeface="Times New Roman"/>
                <a:cs typeface="Times New Roman"/>
              </a:rPr>
              <a:t>МПа. </a:t>
            </a:r>
            <a:r>
              <a:rPr dirty="0" sz="1200">
                <a:latin typeface="Times New Roman"/>
                <a:cs typeface="Times New Roman"/>
              </a:rPr>
              <a:t>Силы сопротивления </a:t>
            </a:r>
            <a:r>
              <a:rPr dirty="0" sz="1200" spc="-5">
                <a:latin typeface="Times New Roman"/>
                <a:cs typeface="Times New Roman"/>
              </a:rPr>
              <a:t>грунтов, </a:t>
            </a:r>
            <a:r>
              <a:rPr dirty="0" sz="1200">
                <a:latin typeface="Times New Roman"/>
                <a:cs typeface="Times New Roman"/>
              </a:rPr>
              <a:t>за исключением </a:t>
            </a:r>
            <a:r>
              <a:rPr dirty="0" sz="1200" spc="-5">
                <a:latin typeface="Times New Roman"/>
                <a:cs typeface="Times New Roman"/>
              </a:rPr>
              <a:t>отрицательных (негативных) </a:t>
            </a:r>
            <a:r>
              <a:rPr dirty="0" sz="1200">
                <a:latin typeface="Times New Roman"/>
                <a:cs typeface="Times New Roman"/>
              </a:rPr>
              <a:t>сил  трения, на боковой </a:t>
            </a:r>
            <a:r>
              <a:rPr dirty="0" sz="1200" spc="-5">
                <a:latin typeface="Times New Roman"/>
                <a:cs typeface="Times New Roman"/>
              </a:rPr>
              <a:t>поверхности свай-стоек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расчетах </a:t>
            </a:r>
            <a:r>
              <a:rPr dirty="0" sz="1200">
                <a:latin typeface="Times New Roman"/>
                <a:cs typeface="Times New Roman"/>
              </a:rPr>
              <a:t>их </a:t>
            </a:r>
            <a:r>
              <a:rPr dirty="0" sz="1200" spc="-5">
                <a:latin typeface="Times New Roman"/>
                <a:cs typeface="Times New Roman"/>
              </a:rPr>
              <a:t>несущей способности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грунту  </a:t>
            </a:r>
            <a:r>
              <a:rPr dirty="0" sz="1200">
                <a:latin typeface="Times New Roman"/>
                <a:cs typeface="Times New Roman"/>
              </a:rPr>
              <a:t>основания на </a:t>
            </a:r>
            <a:r>
              <a:rPr dirty="0" sz="1200" spc="-5">
                <a:latin typeface="Times New Roman"/>
                <a:cs typeface="Times New Roman"/>
              </a:rPr>
              <a:t>сжимающую </a:t>
            </a:r>
            <a:r>
              <a:rPr dirty="0" sz="1200">
                <a:latin typeface="Times New Roman"/>
                <a:cs typeface="Times New Roman"/>
              </a:rPr>
              <a:t>нагрузку не должны </a:t>
            </a:r>
            <a:r>
              <a:rPr dirty="0" sz="1200" spc="-5">
                <a:latin typeface="Times New Roman"/>
                <a:cs typeface="Times New Roman"/>
              </a:rPr>
              <a:t>учитываться. Сваи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скальные грунты  следует погружать, </a:t>
            </a:r>
            <a:r>
              <a:rPr dirty="0" sz="1200">
                <a:latin typeface="Times New Roman"/>
                <a:cs typeface="Times New Roman"/>
              </a:rPr>
              <a:t>как правило, </a:t>
            </a:r>
            <a:r>
              <a:rPr dirty="0" sz="1200" spc="-5">
                <a:latin typeface="Times New Roman"/>
                <a:cs typeface="Times New Roman"/>
              </a:rPr>
              <a:t>буроопускным способом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скважины, диаметр которых </a:t>
            </a:r>
            <a:r>
              <a:rPr dirty="0" sz="1200">
                <a:latin typeface="Times New Roman"/>
                <a:cs typeface="Times New Roman"/>
              </a:rPr>
              <a:t>не  </a:t>
            </a:r>
            <a:r>
              <a:rPr dirty="0" sz="1200" spc="-5">
                <a:latin typeface="Times New Roman"/>
                <a:cs typeface="Times New Roman"/>
              </a:rPr>
              <a:t>менее чем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15см превышает </a:t>
            </a:r>
            <a:r>
              <a:rPr dirty="0" sz="1200">
                <a:latin typeface="Times New Roman"/>
                <a:cs typeface="Times New Roman"/>
              </a:rPr>
              <a:t>наибольшие </a:t>
            </a:r>
            <a:r>
              <a:rPr dirty="0" sz="1200" spc="-5">
                <a:latin typeface="Times New Roman"/>
                <a:cs typeface="Times New Roman"/>
              </a:rPr>
              <a:t>размеры </a:t>
            </a:r>
            <a:r>
              <a:rPr dirty="0" sz="1200">
                <a:latin typeface="Times New Roman"/>
                <a:cs typeface="Times New Roman"/>
              </a:rPr>
              <a:t>поперечного сечения </a:t>
            </a:r>
            <a:r>
              <a:rPr dirty="0" sz="1200" spc="-5">
                <a:latin typeface="Times New Roman"/>
                <a:cs typeface="Times New Roman"/>
              </a:rPr>
              <a:t>сваи,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заполнением свободного пространства грунтовым, цементно-песчаным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другим  раствором. </a:t>
            </a:r>
            <a:r>
              <a:rPr dirty="0" sz="1200">
                <a:latin typeface="Times New Roman"/>
                <a:cs typeface="Times New Roman"/>
              </a:rPr>
              <a:t>Заделку </a:t>
            </a:r>
            <a:r>
              <a:rPr dirty="0" sz="1200" spc="-5">
                <a:latin typeface="Times New Roman"/>
                <a:cs typeface="Times New Roman"/>
              </a:rPr>
              <a:t>свай-стоек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невыветрелые скальные грунты </a:t>
            </a:r>
            <a:r>
              <a:rPr dirty="0" sz="1200">
                <a:latin typeface="Times New Roman"/>
                <a:cs typeface="Times New Roman"/>
              </a:rPr>
              <a:t>надлежит </a:t>
            </a:r>
            <a:r>
              <a:rPr dirty="0" sz="1200" spc="-5">
                <a:latin typeface="Times New Roman"/>
                <a:cs typeface="Times New Roman"/>
              </a:rPr>
              <a:t>производить не  менее, </a:t>
            </a:r>
            <a:r>
              <a:rPr dirty="0" sz="1200">
                <a:latin typeface="Times New Roman"/>
                <a:cs typeface="Times New Roman"/>
              </a:rPr>
              <a:t>чем на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0,5м;</a:t>
            </a:r>
            <a:endParaRPr sz="1200">
              <a:latin typeface="Times New Roman"/>
              <a:cs typeface="Times New Roman"/>
            </a:endParaRPr>
          </a:p>
          <a:p>
            <a:pPr marL="12700" marR="6985" indent="449580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б) </a:t>
            </a:r>
            <a:r>
              <a:rPr dirty="0" sz="1200" spc="-5">
                <a:latin typeface="Times New Roman"/>
                <a:cs typeface="Times New Roman"/>
              </a:rPr>
              <a:t>висячие (сваи всех видов, опирающиеся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сжимаемые </a:t>
            </a:r>
            <a:r>
              <a:rPr dirty="0" sz="1200">
                <a:latin typeface="Times New Roman"/>
                <a:cs typeface="Times New Roman"/>
              </a:rPr>
              <a:t>грунты и </a:t>
            </a:r>
            <a:r>
              <a:rPr dirty="0" sz="1200" spc="-5">
                <a:latin typeface="Times New Roman"/>
                <a:cs typeface="Times New Roman"/>
              </a:rPr>
              <a:t>передающие  нагрузку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грунты </a:t>
            </a:r>
            <a:r>
              <a:rPr dirty="0" sz="1200">
                <a:latin typeface="Times New Roman"/>
                <a:cs typeface="Times New Roman"/>
              </a:rPr>
              <a:t>основания </a:t>
            </a:r>
            <a:r>
              <a:rPr dirty="0" sz="1200" spc="-5">
                <a:latin typeface="Times New Roman"/>
                <a:cs typeface="Times New Roman"/>
              </a:rPr>
              <a:t>боковой поверхностью </a:t>
            </a:r>
            <a:r>
              <a:rPr dirty="0" sz="1200">
                <a:latin typeface="Times New Roman"/>
                <a:cs typeface="Times New Roman"/>
              </a:rPr>
              <a:t>и нижним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концом).</a:t>
            </a:r>
            <a:endParaRPr sz="1200">
              <a:latin typeface="Times New Roman"/>
              <a:cs typeface="Times New Roman"/>
            </a:endParaRPr>
          </a:p>
          <a:p>
            <a:pPr marL="12700" marR="6985" indent="449580">
              <a:lnSpc>
                <a:spcPct val="143300"/>
              </a:lnSpc>
              <a:spcBef>
                <a:spcPts val="15"/>
              </a:spcBef>
            </a:pPr>
            <a:r>
              <a:rPr dirty="0" sz="1200">
                <a:latin typeface="Times New Roman"/>
                <a:cs typeface="Times New Roman"/>
              </a:rPr>
              <a:t>В проекте </a:t>
            </a:r>
            <a:r>
              <a:rPr dirty="0" sz="1200" spc="-5">
                <a:latin typeface="Times New Roman"/>
                <a:cs typeface="Times New Roman"/>
              </a:rPr>
              <a:t>свайных фундаментов </a:t>
            </a:r>
            <a:r>
              <a:rPr dirty="0" sz="1200">
                <a:latin typeface="Times New Roman"/>
                <a:cs typeface="Times New Roman"/>
              </a:rPr>
              <a:t>должны </a:t>
            </a:r>
            <a:r>
              <a:rPr dirty="0" sz="1200" spc="-5">
                <a:latin typeface="Times New Roman"/>
                <a:cs typeface="Times New Roman"/>
              </a:rPr>
              <a:t>быть указаны способы </a:t>
            </a:r>
            <a:r>
              <a:rPr dirty="0" sz="1200">
                <a:latin typeface="Times New Roman"/>
                <a:cs typeface="Times New Roman"/>
              </a:rPr>
              <a:t>погружения </a:t>
            </a:r>
            <a:r>
              <a:rPr dirty="0" sz="1200" spc="-5">
                <a:latin typeface="Times New Roman"/>
                <a:cs typeface="Times New Roman"/>
              </a:rPr>
              <a:t>свай, </a:t>
            </a:r>
            <a:r>
              <a:rPr dirty="0" sz="1200">
                <a:latin typeface="Times New Roman"/>
                <a:cs typeface="Times New Roman"/>
              </a:rPr>
              <a:t>а  </a:t>
            </a:r>
            <a:r>
              <a:rPr dirty="0" sz="1200" spc="-5">
                <a:latin typeface="Times New Roman"/>
                <a:cs typeface="Times New Roman"/>
              </a:rPr>
              <a:t>также температурные условия,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которых разрешается загружение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свай.</a:t>
            </a:r>
            <a:endParaRPr sz="1200">
              <a:latin typeface="Times New Roman"/>
              <a:cs typeface="Times New Roman"/>
            </a:endParaRPr>
          </a:p>
          <a:p>
            <a:pPr marL="12700" marR="6985" indent="449580">
              <a:lnSpc>
                <a:spcPct val="143300"/>
              </a:lnSpc>
              <a:spcBef>
                <a:spcPts val="10"/>
              </a:spcBef>
              <a:tabLst>
                <a:tab pos="902335" algn="l"/>
                <a:tab pos="1702435" algn="l"/>
                <a:tab pos="2793365" algn="l"/>
                <a:tab pos="3860165" algn="l"/>
                <a:tab pos="4078604" algn="l"/>
                <a:tab pos="4840605" algn="l"/>
                <a:tab pos="6052185" algn="l"/>
              </a:tabLst>
            </a:pPr>
            <a:r>
              <a:rPr dirty="0" sz="1200">
                <a:latin typeface="Times New Roman"/>
                <a:cs typeface="Times New Roman"/>
              </a:rPr>
              <a:t>5.3.4	</a:t>
            </a:r>
            <a:r>
              <a:rPr dirty="0" sz="1200" spc="-5">
                <a:latin typeface="Times New Roman"/>
                <a:cs typeface="Times New Roman"/>
              </a:rPr>
              <a:t>За</a:t>
            </a:r>
            <a:r>
              <a:rPr dirty="0" sz="1200">
                <a:latin typeface="Times New Roman"/>
                <a:cs typeface="Times New Roman"/>
              </a:rPr>
              <a:t>б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ые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10">
                <a:latin typeface="Times New Roman"/>
                <a:cs typeface="Times New Roman"/>
              </a:rPr>
              <a:t>б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10">
                <a:latin typeface="Times New Roman"/>
                <a:cs typeface="Times New Roman"/>
              </a:rPr>
              <a:t>о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б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ые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10">
                <a:latin typeface="Times New Roman"/>
                <a:cs typeface="Times New Roman"/>
              </a:rPr>
              <a:t>б</a:t>
            </a:r>
            <a:r>
              <a:rPr dirty="0" sz="1200" spc="-40">
                <a:latin typeface="Times New Roman"/>
                <a:cs typeface="Times New Roman"/>
              </a:rPr>
              <a:t>у</a:t>
            </a:r>
            <a:r>
              <a:rPr dirty="0" sz="1200">
                <a:latin typeface="Times New Roman"/>
                <a:cs typeface="Times New Roman"/>
              </a:rPr>
              <a:t>роо</a:t>
            </a:r>
            <a:r>
              <a:rPr dirty="0" sz="1200" spc="25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кн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и	о</a:t>
            </a:r>
            <a:r>
              <a:rPr dirty="0" sz="1200" spc="15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кн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-5">
                <a:latin typeface="Times New Roman"/>
                <a:cs typeface="Times New Roman"/>
              </a:rPr>
              <a:t>же</a:t>
            </a:r>
            <a:r>
              <a:rPr dirty="0" sz="1200" spc="1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об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то</a:t>
            </a:r>
            <a:r>
              <a:rPr dirty="0" sz="1200" spc="5">
                <a:latin typeface="Times New Roman"/>
                <a:cs typeface="Times New Roman"/>
              </a:rPr>
              <a:t>нн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и  </a:t>
            </a:r>
            <a:r>
              <a:rPr dirty="0" sz="1200" spc="-5">
                <a:latin typeface="Times New Roman"/>
                <a:cs typeface="Times New Roman"/>
              </a:rPr>
              <a:t>металлические сваи следует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применять:</a:t>
            </a:r>
            <a:endParaRPr sz="1200">
              <a:latin typeface="Times New Roman"/>
              <a:cs typeface="Times New Roman"/>
            </a:endParaRPr>
          </a:p>
          <a:p>
            <a:pPr marL="12700" marR="8255" indent="449580">
              <a:lnSpc>
                <a:spcPct val="143300"/>
              </a:lnSpc>
              <a:spcBef>
                <a:spcPts val="15"/>
              </a:spcBef>
              <a:tabLst>
                <a:tab pos="720725" algn="l"/>
                <a:tab pos="1021080" algn="l"/>
                <a:tab pos="1682750" algn="l"/>
                <a:tab pos="2673350" algn="l"/>
                <a:tab pos="4031615" algn="l"/>
                <a:tab pos="4239895" algn="l"/>
                <a:tab pos="5360670" algn="l"/>
              </a:tabLst>
            </a:pP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)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10">
                <a:latin typeface="Times New Roman"/>
                <a:cs typeface="Times New Roman"/>
              </a:rPr>
              <a:t>б</a:t>
            </a:r>
            <a:r>
              <a:rPr dirty="0" sz="1200">
                <a:latin typeface="Times New Roman"/>
                <a:cs typeface="Times New Roman"/>
              </a:rPr>
              <a:t>у	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10">
                <a:latin typeface="Times New Roman"/>
                <a:cs typeface="Times New Roman"/>
              </a:rPr>
              <a:t>р</a:t>
            </a:r>
            <a:r>
              <a:rPr dirty="0" sz="1200" spc="-5">
                <a:latin typeface="Times New Roman"/>
                <a:cs typeface="Times New Roman"/>
              </a:rPr>
              <a:t>м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ро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5">
                <a:latin typeface="Times New Roman"/>
                <a:cs typeface="Times New Roman"/>
              </a:rPr>
              <a:t>(же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об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то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ые)</a:t>
            </a:r>
            <a:r>
              <a:rPr dirty="0" sz="1200">
                <a:latin typeface="Times New Roman"/>
                <a:cs typeface="Times New Roman"/>
              </a:rPr>
              <a:t>:	с	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ря</a:t>
            </a:r>
            <a:r>
              <a:rPr dirty="0" sz="1200" spc="-5">
                <a:latin typeface="Times New Roman"/>
                <a:cs typeface="Times New Roman"/>
              </a:rPr>
              <a:t>гаем</a:t>
            </a:r>
            <a:r>
              <a:rPr dirty="0" sz="1200">
                <a:latin typeface="Times New Roman"/>
                <a:cs typeface="Times New Roman"/>
              </a:rPr>
              <a:t>ой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доль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й  </a:t>
            </a:r>
            <a:r>
              <a:rPr dirty="0" sz="1200" spc="-5">
                <a:latin typeface="Times New Roman"/>
                <a:cs typeface="Times New Roman"/>
              </a:rPr>
              <a:t>арматурой </a:t>
            </a:r>
            <a:r>
              <a:rPr dirty="0" sz="1200">
                <a:latin typeface="Times New Roman"/>
                <a:cs typeface="Times New Roman"/>
              </a:rPr>
              <a:t>с поперечным</a:t>
            </a:r>
            <a:r>
              <a:rPr dirty="0" sz="1200" spc="-5">
                <a:latin typeface="Times New Roman"/>
                <a:cs typeface="Times New Roman"/>
              </a:rPr>
              <a:t> армированием;</a:t>
            </a:r>
            <a:endParaRPr sz="1200">
              <a:latin typeface="Times New Roman"/>
              <a:cs typeface="Times New Roman"/>
            </a:endParaRPr>
          </a:p>
          <a:p>
            <a:pPr marL="12700" marR="10160" indent="449580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б) по </a:t>
            </a:r>
            <a:r>
              <a:rPr dirty="0" sz="1200" spc="-5">
                <a:latin typeface="Times New Roman"/>
                <a:cs typeface="Times New Roman"/>
              </a:rPr>
              <a:t>форме поперечного сечения: железобетонные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квадратные, прямоугольные;  металлические </a:t>
            </a:r>
            <a:r>
              <a:rPr dirty="0" sz="1200">
                <a:latin typeface="Times New Roman"/>
                <a:cs typeface="Times New Roman"/>
              </a:rPr>
              <a:t>– полые </a:t>
            </a:r>
            <a:r>
              <a:rPr dirty="0" sz="1200" spc="-5">
                <a:latin typeface="Times New Roman"/>
                <a:cs typeface="Times New Roman"/>
              </a:rPr>
              <a:t>круглого </a:t>
            </a:r>
            <a:r>
              <a:rPr dirty="0" sz="1200">
                <a:latin typeface="Times New Roman"/>
                <a:cs typeface="Times New Roman"/>
              </a:rPr>
              <a:t>сечения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(труба);</a:t>
            </a:r>
            <a:endParaRPr sz="120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в)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форме продольного </a:t>
            </a:r>
            <a:r>
              <a:rPr dirty="0" sz="1200">
                <a:latin typeface="Times New Roman"/>
                <a:cs typeface="Times New Roman"/>
              </a:rPr>
              <a:t>сечения: </a:t>
            </a:r>
            <a:r>
              <a:rPr dirty="0" sz="1200" spc="-5">
                <a:latin typeface="Times New Roman"/>
                <a:cs typeface="Times New Roman"/>
              </a:rPr>
              <a:t>железобетонные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призматические;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металлические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–</a:t>
            </a:r>
            <a:r>
              <a:rPr dirty="0" sz="1200" spc="-5">
                <a:latin typeface="Times New Roman"/>
                <a:cs typeface="Times New Roman"/>
              </a:rPr>
              <a:t> цилиндрические;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г)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конструктивным особенностям: </a:t>
            </a:r>
            <a:r>
              <a:rPr dirty="0" sz="1200">
                <a:latin typeface="Times New Roman"/>
                <a:cs typeface="Times New Roman"/>
              </a:rPr>
              <a:t>цельные и </a:t>
            </a:r>
            <a:r>
              <a:rPr dirty="0" sz="1200" spc="-5">
                <a:latin typeface="Times New Roman"/>
                <a:cs typeface="Times New Roman"/>
              </a:rPr>
              <a:t>составные </a:t>
            </a:r>
            <a:r>
              <a:rPr dirty="0" sz="1200">
                <a:latin typeface="Times New Roman"/>
                <a:cs typeface="Times New Roman"/>
              </a:rPr>
              <a:t>(из </a:t>
            </a:r>
            <a:r>
              <a:rPr dirty="0" sz="1200" spc="-5">
                <a:latin typeface="Times New Roman"/>
                <a:cs typeface="Times New Roman"/>
              </a:rPr>
              <a:t>отдельных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секций);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23</a:t>
            </a:r>
            <a:endParaRPr sz="1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9420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6350" indent="449580">
              <a:lnSpc>
                <a:spcPct val="143300"/>
              </a:lnSpc>
            </a:pPr>
            <a:r>
              <a:rPr dirty="0" sz="1200">
                <a:latin typeface="Times New Roman"/>
                <a:cs typeface="Times New Roman"/>
              </a:rPr>
              <a:t>д) по </a:t>
            </a:r>
            <a:r>
              <a:rPr dirty="0" sz="1200" spc="-5">
                <a:latin typeface="Times New Roman"/>
                <a:cs typeface="Times New Roman"/>
              </a:rPr>
              <a:t>конструкции нижнего </a:t>
            </a:r>
            <a:r>
              <a:rPr dirty="0" sz="1200">
                <a:latin typeface="Times New Roman"/>
                <a:cs typeface="Times New Roman"/>
              </a:rPr>
              <a:t>конца: с </a:t>
            </a:r>
            <a:r>
              <a:rPr dirty="0" sz="1200" spc="-5">
                <a:latin typeface="Times New Roman"/>
                <a:cs typeface="Times New Roman"/>
              </a:rPr>
              <a:t>заостренным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плоским </a:t>
            </a:r>
            <a:r>
              <a:rPr dirty="0" sz="1200">
                <a:latin typeface="Times New Roman"/>
                <a:cs typeface="Times New Roman"/>
              </a:rPr>
              <a:t>нижним </a:t>
            </a:r>
            <a:r>
              <a:rPr dirty="0" sz="1200" spc="-5">
                <a:latin typeface="Times New Roman"/>
                <a:cs typeface="Times New Roman"/>
              </a:rPr>
              <a:t>концом,  </a:t>
            </a:r>
            <a:r>
              <a:rPr dirty="0" sz="1200">
                <a:latin typeface="Times New Roman"/>
                <a:cs typeface="Times New Roman"/>
              </a:rPr>
              <a:t>полые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– с закрытым или </a:t>
            </a:r>
            <a:r>
              <a:rPr dirty="0" sz="1200" spc="-5">
                <a:latin typeface="Times New Roman"/>
                <a:cs typeface="Times New Roman"/>
              </a:rPr>
              <a:t>открытым нижним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концом.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Полые </a:t>
            </a:r>
            <a:r>
              <a:rPr dirty="0" sz="1200">
                <a:latin typeface="Times New Roman"/>
                <a:cs typeface="Times New Roman"/>
              </a:rPr>
              <a:t>сваи, не требующие по расчету </a:t>
            </a:r>
            <a:r>
              <a:rPr dirty="0" sz="1200" spc="-5">
                <a:latin typeface="Times New Roman"/>
                <a:cs typeface="Times New Roman"/>
              </a:rPr>
              <a:t>бетонного </a:t>
            </a:r>
            <a:r>
              <a:rPr dirty="0" sz="1200">
                <a:latin typeface="Times New Roman"/>
                <a:cs typeface="Times New Roman"/>
              </a:rPr>
              <a:t>заполнения, </a:t>
            </a:r>
            <a:r>
              <a:rPr dirty="0" sz="1200" spc="-5">
                <a:latin typeface="Times New Roman"/>
                <a:cs typeface="Times New Roman"/>
              </a:rPr>
              <a:t>допускается </a:t>
            </a:r>
            <a:r>
              <a:rPr dirty="0" sz="1200">
                <a:latin typeface="Times New Roman"/>
                <a:cs typeface="Times New Roman"/>
              </a:rPr>
              <a:t>заполнять  </a:t>
            </a:r>
            <a:r>
              <a:rPr dirty="0" sz="1200" spc="-5">
                <a:latin typeface="Times New Roman"/>
                <a:cs typeface="Times New Roman"/>
              </a:rPr>
              <a:t>цементно-песчаным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известково-песчаным раствором, </a:t>
            </a:r>
            <a:r>
              <a:rPr dirty="0" sz="1200">
                <a:latin typeface="Times New Roman"/>
                <a:cs typeface="Times New Roman"/>
              </a:rPr>
              <a:t>либо бетоном класса не ниже В7,5,  в </a:t>
            </a:r>
            <a:r>
              <a:rPr dirty="0" sz="1200" spc="-5">
                <a:latin typeface="Times New Roman"/>
                <a:cs typeface="Times New Roman"/>
              </a:rPr>
              <a:t>часть </a:t>
            </a:r>
            <a:r>
              <a:rPr dirty="0" sz="1200">
                <a:latin typeface="Times New Roman"/>
                <a:cs typeface="Times New Roman"/>
              </a:rPr>
              <a:t>сваи, </a:t>
            </a:r>
            <a:r>
              <a:rPr dirty="0" sz="1200" spc="-5">
                <a:latin typeface="Times New Roman"/>
                <a:cs typeface="Times New Roman"/>
              </a:rPr>
              <a:t>находящуюся </a:t>
            </a:r>
            <a:r>
              <a:rPr dirty="0" sz="1200">
                <a:latin typeface="Times New Roman"/>
                <a:cs typeface="Times New Roman"/>
              </a:rPr>
              <a:t>ниже </a:t>
            </a:r>
            <a:r>
              <a:rPr dirty="0" sz="1200" spc="-5">
                <a:latin typeface="Times New Roman"/>
                <a:cs typeface="Times New Roman"/>
              </a:rPr>
              <a:t>слоя </a:t>
            </a:r>
            <a:r>
              <a:rPr dirty="0" sz="1200">
                <a:latin typeface="Times New Roman"/>
                <a:cs typeface="Times New Roman"/>
              </a:rPr>
              <a:t>сезонного </a:t>
            </a:r>
            <a:r>
              <a:rPr dirty="0" sz="1200" spc="-5">
                <a:latin typeface="Times New Roman"/>
                <a:cs typeface="Times New Roman"/>
              </a:rPr>
              <a:t>промерзания-оттаивания допускается  </a:t>
            </a:r>
            <a:r>
              <a:rPr dirty="0" sz="1200">
                <a:latin typeface="Times New Roman"/>
                <a:cs typeface="Times New Roman"/>
              </a:rPr>
              <a:t>заполнять</a:t>
            </a:r>
            <a:r>
              <a:rPr dirty="0" sz="1200" spc="-5">
                <a:latin typeface="Times New Roman"/>
                <a:cs typeface="Times New Roman"/>
              </a:rPr>
              <a:t> грунтом.</a:t>
            </a:r>
            <a:endParaRPr sz="120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Буровые сваи </a:t>
            </a:r>
            <a:r>
              <a:rPr dirty="0" sz="1200">
                <a:latin typeface="Times New Roman"/>
                <a:cs typeface="Times New Roman"/>
              </a:rPr>
              <a:t>по способу </a:t>
            </a:r>
            <a:r>
              <a:rPr dirty="0" sz="1200" spc="-5">
                <a:latin typeface="Times New Roman"/>
                <a:cs typeface="Times New Roman"/>
              </a:rPr>
              <a:t>устройства следует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применять: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а) </a:t>
            </a:r>
            <a:r>
              <a:rPr dirty="0" sz="1200">
                <a:latin typeface="Times New Roman"/>
                <a:cs typeface="Times New Roman"/>
              </a:rPr>
              <a:t>буронабивные сплошного </a:t>
            </a:r>
            <a:r>
              <a:rPr dirty="0" sz="1200" spc="-5">
                <a:latin typeface="Times New Roman"/>
                <a:cs typeface="Times New Roman"/>
              </a:rPr>
              <a:t>сечения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уширениями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без </a:t>
            </a:r>
            <a:r>
              <a:rPr dirty="0" sz="1200" spc="-5">
                <a:latin typeface="Times New Roman"/>
                <a:cs typeface="Times New Roman"/>
              </a:rPr>
              <a:t>них, бетонируемые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скважинах, </a:t>
            </a:r>
            <a:r>
              <a:rPr dirty="0" sz="1200" spc="-5">
                <a:latin typeface="Times New Roman"/>
                <a:cs typeface="Times New Roman"/>
              </a:rPr>
              <a:t>пробуренных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глинистых грунтах выше уровня </a:t>
            </a:r>
            <a:r>
              <a:rPr dirty="0" sz="1200">
                <a:latin typeface="Times New Roman"/>
                <a:cs typeface="Times New Roman"/>
              </a:rPr>
              <a:t>подземных </a:t>
            </a:r>
            <a:r>
              <a:rPr dirty="0" sz="1200" spc="-5">
                <a:latin typeface="Times New Roman"/>
                <a:cs typeface="Times New Roman"/>
              </a:rPr>
              <a:t>вод без </a:t>
            </a:r>
            <a:r>
              <a:rPr dirty="0" sz="1200">
                <a:latin typeface="Times New Roman"/>
                <a:cs typeface="Times New Roman"/>
              </a:rPr>
              <a:t>крепления  </a:t>
            </a:r>
            <a:r>
              <a:rPr dirty="0" sz="1200" spc="-5">
                <a:latin typeface="Times New Roman"/>
                <a:cs typeface="Times New Roman"/>
              </a:rPr>
              <a:t>стенок скважин, </a:t>
            </a:r>
            <a:r>
              <a:rPr dirty="0" sz="1200">
                <a:latin typeface="Times New Roman"/>
                <a:cs typeface="Times New Roman"/>
              </a:rPr>
              <a:t>а в </a:t>
            </a:r>
            <a:r>
              <a:rPr dirty="0" sz="1200" spc="-5">
                <a:latin typeface="Times New Roman"/>
                <a:cs typeface="Times New Roman"/>
              </a:rPr>
              <a:t>любых грунтах ниже уровня подземных вод </a:t>
            </a:r>
            <a:r>
              <a:rPr dirty="0" sz="1200">
                <a:latin typeface="Times New Roman"/>
                <a:cs typeface="Times New Roman"/>
              </a:rPr>
              <a:t>- с закреплением </a:t>
            </a:r>
            <a:r>
              <a:rPr dirty="0" sz="1200" spc="-5">
                <a:latin typeface="Times New Roman"/>
                <a:cs typeface="Times New Roman"/>
              </a:rPr>
              <a:t>стенок  скважин глинистым раствором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инвентарными извлекаемыми обсадными трубами.  Обсадные трубы допускается оставлять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грунте </a:t>
            </a:r>
            <a:r>
              <a:rPr dirty="0" sz="1200">
                <a:latin typeface="Times New Roman"/>
                <a:cs typeface="Times New Roman"/>
              </a:rPr>
              <a:t>только в </a:t>
            </a:r>
            <a:r>
              <a:rPr dirty="0" sz="1200" spc="-5">
                <a:latin typeface="Times New Roman"/>
                <a:cs typeface="Times New Roman"/>
              </a:rPr>
              <a:t>случаях, </a:t>
            </a:r>
            <a:r>
              <a:rPr dirty="0" sz="1200">
                <a:latin typeface="Times New Roman"/>
                <a:cs typeface="Times New Roman"/>
              </a:rPr>
              <a:t>когда </a:t>
            </a:r>
            <a:r>
              <a:rPr dirty="0" sz="1200" spc="-5">
                <a:latin typeface="Times New Roman"/>
                <a:cs typeface="Times New Roman"/>
              </a:rPr>
              <a:t>исключена  возможность применения других решений конструкции фундаментов (при устройстве  буронабивных свай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пластах грунтов со скоростью фильтрационного потока более 200м/сут, 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применении буронабивных свай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закрепления действующих оползневых </a:t>
            </a:r>
            <a:r>
              <a:rPr dirty="0" sz="1200">
                <a:latin typeface="Times New Roman"/>
                <a:cs typeface="Times New Roman"/>
              </a:rPr>
              <a:t>склонов и в  </a:t>
            </a:r>
            <a:r>
              <a:rPr dirty="0" sz="1200" spc="-5">
                <a:latin typeface="Times New Roman"/>
                <a:cs typeface="Times New Roman"/>
              </a:rPr>
              <a:t>других обоснованных случаях). При устройстве буронабивных </a:t>
            </a:r>
            <a:r>
              <a:rPr dirty="0" sz="1200" spc="-10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водонасыщенных  глинистых грунтах для </a:t>
            </a:r>
            <a:r>
              <a:rPr dirty="0" sz="1200">
                <a:latin typeface="Times New Roman"/>
                <a:cs typeface="Times New Roman"/>
              </a:rPr>
              <a:t>крепления </a:t>
            </a:r>
            <a:r>
              <a:rPr dirty="0" sz="1200" spc="-5">
                <a:latin typeface="Times New Roman"/>
                <a:cs typeface="Times New Roman"/>
              </a:rPr>
              <a:t>стенок скважин допускается </a:t>
            </a:r>
            <a:r>
              <a:rPr dirty="0" sz="1200">
                <a:latin typeface="Times New Roman"/>
                <a:cs typeface="Times New Roman"/>
              </a:rPr>
              <a:t>использовать </a:t>
            </a:r>
            <a:r>
              <a:rPr dirty="0" sz="1200" spc="-5">
                <a:latin typeface="Times New Roman"/>
                <a:cs typeface="Times New Roman"/>
              </a:rPr>
              <a:t>избыточное  давление воды. При устройстве буронабивных свай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вечномерзлых грунтах, используемых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качестве оснований </a:t>
            </a:r>
            <a:r>
              <a:rPr dirty="0" sz="1200">
                <a:latin typeface="Times New Roman"/>
                <a:cs typeface="Times New Roman"/>
              </a:rPr>
              <a:t>по принципу </a:t>
            </a:r>
            <a:r>
              <a:rPr dirty="0" sz="1200" spc="-10">
                <a:latin typeface="Times New Roman"/>
                <a:cs typeface="Times New Roman"/>
              </a:rPr>
              <a:t>I, </a:t>
            </a:r>
            <a:r>
              <a:rPr dirty="0" sz="1200">
                <a:latin typeface="Times New Roman"/>
                <a:cs typeface="Times New Roman"/>
              </a:rPr>
              <a:t>применение </a:t>
            </a:r>
            <a:r>
              <a:rPr dirty="0" sz="1200" spc="-5">
                <a:latin typeface="Times New Roman"/>
                <a:cs typeface="Times New Roman"/>
              </a:rPr>
              <a:t>химических добавок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ускорения  твердения бетона, уложенного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распор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мерзлым грунтом, </a:t>
            </a:r>
            <a:r>
              <a:rPr dirty="0" sz="1200">
                <a:latin typeface="Times New Roman"/>
                <a:cs typeface="Times New Roman"/>
              </a:rPr>
              <a:t>как правило, не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допускается.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б) </a:t>
            </a:r>
            <a:r>
              <a:rPr dirty="0" sz="1200" spc="-5">
                <a:latin typeface="Times New Roman"/>
                <a:cs typeface="Times New Roman"/>
              </a:rPr>
              <a:t>сваи-столбы, устраиваемые путем </a:t>
            </a:r>
            <a:r>
              <a:rPr dirty="0" sz="1200">
                <a:latin typeface="Times New Roman"/>
                <a:cs typeface="Times New Roman"/>
              </a:rPr>
              <a:t>бурения </a:t>
            </a:r>
            <a:r>
              <a:rPr dirty="0" sz="1200" spc="-5">
                <a:latin typeface="Times New Roman"/>
                <a:cs typeface="Times New Roman"/>
              </a:rPr>
              <a:t>скважин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уширением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без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него,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укладки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них омоноличивающего цементно-песчаного раствора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опускания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скважины  цилиндрических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призматических элементов сплошного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сечения;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40"/>
              </a:spcBef>
            </a:pPr>
            <a:r>
              <a:rPr dirty="0" sz="1200">
                <a:latin typeface="Times New Roman"/>
                <a:cs typeface="Times New Roman"/>
              </a:rPr>
              <a:t>5.3.5 </a:t>
            </a:r>
            <a:r>
              <a:rPr dirty="0" sz="1200" spc="-5">
                <a:latin typeface="Times New Roman"/>
                <a:cs typeface="Times New Roman"/>
              </a:rPr>
              <a:t>Расстояние </a:t>
            </a:r>
            <a:r>
              <a:rPr dirty="0" sz="1200">
                <a:latin typeface="Times New Roman"/>
                <a:cs typeface="Times New Roman"/>
              </a:rPr>
              <a:t>между </a:t>
            </a:r>
            <a:r>
              <a:rPr dirty="0" sz="1200" spc="-5">
                <a:latin typeface="Times New Roman"/>
                <a:cs typeface="Times New Roman"/>
              </a:rPr>
              <a:t>осями свай следует </a:t>
            </a:r>
            <a:r>
              <a:rPr dirty="0" sz="1200">
                <a:latin typeface="Times New Roman"/>
                <a:cs typeface="Times New Roman"/>
              </a:rPr>
              <a:t>принимать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равным: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0"/>
              </a:spcBef>
            </a:pP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буроопускных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бурообсадных свай </a:t>
            </a:r>
            <a:r>
              <a:rPr dirty="0" sz="1200">
                <a:latin typeface="Times New Roman"/>
                <a:cs typeface="Times New Roman"/>
              </a:rPr>
              <a:t>- не </a:t>
            </a:r>
            <a:r>
              <a:rPr dirty="0" sz="1200" spc="-5">
                <a:latin typeface="Times New Roman"/>
                <a:cs typeface="Times New Roman"/>
              </a:rPr>
              <a:t>менее двух диаметров скважины </a:t>
            </a:r>
            <a:r>
              <a:rPr dirty="0" sz="1200">
                <a:latin typeface="Times New Roman"/>
                <a:cs typeface="Times New Roman"/>
              </a:rPr>
              <a:t>при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ее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диаметре </a:t>
            </a:r>
            <a:r>
              <a:rPr dirty="0" sz="1200">
                <a:latin typeface="Times New Roman"/>
                <a:cs typeface="Times New Roman"/>
              </a:rPr>
              <a:t>до 1 м включительно и не </a:t>
            </a:r>
            <a:r>
              <a:rPr dirty="0" sz="1200" spc="-5">
                <a:latin typeface="Times New Roman"/>
                <a:cs typeface="Times New Roman"/>
              </a:rPr>
              <a:t>менее диаметра скважины </a:t>
            </a:r>
            <a:r>
              <a:rPr dirty="0" sz="1200">
                <a:latin typeface="Times New Roman"/>
                <a:cs typeface="Times New Roman"/>
              </a:rPr>
              <a:t>плюс 1 м при </a:t>
            </a:r>
            <a:r>
              <a:rPr dirty="0" sz="1200" spc="-5">
                <a:latin typeface="Times New Roman"/>
                <a:cs typeface="Times New Roman"/>
              </a:rPr>
              <a:t>ее диаметре </a:t>
            </a:r>
            <a:r>
              <a:rPr dirty="0" sz="1200">
                <a:latin typeface="Times New Roman"/>
                <a:cs typeface="Times New Roman"/>
              </a:rPr>
              <a:t>1 м  и </a:t>
            </a:r>
            <a:r>
              <a:rPr dirty="0" sz="1200" spc="-5">
                <a:latin typeface="Times New Roman"/>
                <a:cs typeface="Times New Roman"/>
              </a:rPr>
              <a:t>более;</a:t>
            </a:r>
            <a:endParaRPr sz="1200">
              <a:latin typeface="Times New Roman"/>
              <a:cs typeface="Times New Roman"/>
            </a:endParaRPr>
          </a:p>
          <a:p>
            <a:pPr marL="12700" marR="8255" indent="449580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для забивных, </a:t>
            </a:r>
            <a:r>
              <a:rPr dirty="0" sz="1200" spc="-5">
                <a:latin typeface="Times New Roman"/>
                <a:cs typeface="Times New Roman"/>
              </a:rPr>
              <a:t>опускных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бурозабивных свай </a:t>
            </a:r>
            <a:r>
              <a:rPr dirty="0" sz="1200">
                <a:latin typeface="Times New Roman"/>
                <a:cs typeface="Times New Roman"/>
              </a:rPr>
              <a:t>- не </a:t>
            </a:r>
            <a:r>
              <a:rPr dirty="0" sz="1200" spc="-5">
                <a:latin typeface="Times New Roman"/>
                <a:cs typeface="Times New Roman"/>
              </a:rPr>
              <a:t>менее трех наибольших размеров  </a:t>
            </a:r>
            <a:r>
              <a:rPr dirty="0" sz="1200">
                <a:latin typeface="Times New Roman"/>
                <a:cs typeface="Times New Roman"/>
              </a:rPr>
              <a:t>поперечного </a:t>
            </a:r>
            <a:r>
              <a:rPr dirty="0" sz="1200" spc="-5">
                <a:latin typeface="Times New Roman"/>
                <a:cs typeface="Times New Roman"/>
              </a:rPr>
              <a:t>сечения </a:t>
            </a:r>
            <a:r>
              <a:rPr dirty="0" sz="1200">
                <a:latin typeface="Times New Roman"/>
                <a:cs typeface="Times New Roman"/>
              </a:rPr>
              <a:t>сваи;</a:t>
            </a:r>
            <a:endParaRPr sz="1200">
              <a:latin typeface="Times New Roman"/>
              <a:cs typeface="Times New Roman"/>
            </a:endParaRPr>
          </a:p>
          <a:p>
            <a:pPr marL="12700" marR="8890" indent="449580">
              <a:lnSpc>
                <a:spcPct val="143300"/>
              </a:lnSpc>
              <a:spcBef>
                <a:spcPts val="15"/>
              </a:spcBef>
              <a:tabLst>
                <a:tab pos="830580" algn="l"/>
                <a:tab pos="1301750" algn="l"/>
                <a:tab pos="2334895" algn="l"/>
                <a:tab pos="3820795" algn="l"/>
                <a:tab pos="4622165" algn="l"/>
                <a:tab pos="4849495" algn="l"/>
                <a:tab pos="5622290" algn="l"/>
                <a:tab pos="6054725" algn="l"/>
              </a:tabLst>
            </a:pPr>
            <a:r>
              <a:rPr dirty="0" sz="1200">
                <a:latin typeface="Times New Roman"/>
                <a:cs typeface="Times New Roman"/>
              </a:rPr>
              <a:t>для	</a:t>
            </a:r>
            <a:r>
              <a:rPr dirty="0" sz="1200" spc="-5">
                <a:latin typeface="Times New Roman"/>
                <a:cs typeface="Times New Roman"/>
              </a:rPr>
              <a:t>сва</a:t>
            </a:r>
            <a:r>
              <a:rPr dirty="0" sz="1200" spc="5">
                <a:latin typeface="Times New Roman"/>
                <a:cs typeface="Times New Roman"/>
              </a:rPr>
              <a:t>й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ог</a:t>
            </a:r>
            <a:r>
              <a:rPr dirty="0" sz="1200" spc="10">
                <a:latin typeface="Times New Roman"/>
                <a:cs typeface="Times New Roman"/>
              </a:rPr>
              <a:t>р</a:t>
            </a:r>
            <a:r>
              <a:rPr dirty="0" sz="1200" spc="-40">
                <a:latin typeface="Times New Roman"/>
                <a:cs typeface="Times New Roman"/>
              </a:rPr>
              <a:t>у</a:t>
            </a:r>
            <a:r>
              <a:rPr dirty="0" sz="1200" spc="10">
                <a:latin typeface="Times New Roman"/>
                <a:cs typeface="Times New Roman"/>
              </a:rPr>
              <a:t>ж</a:t>
            </a:r>
            <a:r>
              <a:rPr dirty="0" sz="1200" spc="-5">
                <a:latin typeface="Times New Roman"/>
                <a:cs typeface="Times New Roman"/>
              </a:rPr>
              <a:t>ае</a:t>
            </a:r>
            <a:r>
              <a:rPr dirty="0" sz="1200" spc="5">
                <a:latin typeface="Times New Roman"/>
                <a:cs typeface="Times New Roman"/>
              </a:rPr>
              <a:t>м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х	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-5">
                <a:latin typeface="Times New Roman"/>
                <a:cs typeface="Times New Roman"/>
              </a:rPr>
              <a:t>м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щ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ль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м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обо</a:t>
            </a:r>
            <a:r>
              <a:rPr dirty="0" sz="1200" spc="-5">
                <a:latin typeface="Times New Roman"/>
                <a:cs typeface="Times New Roman"/>
              </a:rPr>
              <a:t>м</a:t>
            </a:r>
            <a:r>
              <a:rPr dirty="0" sz="1200">
                <a:latin typeface="Times New Roman"/>
                <a:cs typeface="Times New Roman"/>
              </a:rPr>
              <a:t>,	и	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то</a:t>
            </a:r>
            <a:r>
              <a:rPr dirty="0" sz="1200" spc="-5">
                <a:latin typeface="Times New Roman"/>
                <a:cs typeface="Times New Roman"/>
              </a:rPr>
              <a:t>вы</a:t>
            </a:r>
            <a:r>
              <a:rPr dirty="0" sz="1200">
                <a:latin typeface="Times New Roman"/>
                <a:cs typeface="Times New Roman"/>
              </a:rPr>
              <a:t>х	</a:t>
            </a:r>
            <a:r>
              <a:rPr dirty="0" sz="1200" spc="-5">
                <a:latin typeface="Times New Roman"/>
                <a:cs typeface="Times New Roman"/>
              </a:rPr>
              <a:t>сва</a:t>
            </a:r>
            <a:r>
              <a:rPr dirty="0" sz="1200">
                <a:latin typeface="Times New Roman"/>
                <a:cs typeface="Times New Roman"/>
              </a:rPr>
              <a:t>й	–  </a:t>
            </a:r>
            <a:r>
              <a:rPr dirty="0" sz="1200" spc="-5">
                <a:latin typeface="Times New Roman"/>
                <a:cs typeface="Times New Roman"/>
              </a:rPr>
              <a:t>конструктивно.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Размещение свай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плане, их число, размеры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способы устройства ростверков  назначаются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конструкции здания, размещения технологического  оборудования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нагрузок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учетом расчетной несущей способности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24</a:t>
            </a:r>
            <a:endParaRPr sz="1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420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300"/>
              </a:lnSpc>
            </a:pPr>
            <a:r>
              <a:rPr dirty="0" sz="1200" spc="-5">
                <a:latin typeface="Times New Roman"/>
                <a:cs typeface="Times New Roman"/>
              </a:rPr>
              <a:t>температурно-влажностных воздействий; укладка ростверков </a:t>
            </a:r>
            <a:r>
              <a:rPr dirty="0" sz="1200">
                <a:latin typeface="Times New Roman"/>
                <a:cs typeface="Times New Roman"/>
              </a:rPr>
              <a:t>по грунту или с зазором </a:t>
            </a:r>
            <a:r>
              <a:rPr dirty="0" sz="1200" spc="-5">
                <a:latin typeface="Times New Roman"/>
                <a:cs typeface="Times New Roman"/>
              </a:rPr>
              <a:t>менее  </a:t>
            </a:r>
            <a:r>
              <a:rPr dirty="0" sz="1200">
                <a:latin typeface="Times New Roman"/>
                <a:cs typeface="Times New Roman"/>
              </a:rPr>
              <a:t>0,15м от </a:t>
            </a:r>
            <a:r>
              <a:rPr dirty="0" sz="1200" spc="-5">
                <a:latin typeface="Times New Roman"/>
                <a:cs typeface="Times New Roman"/>
              </a:rPr>
              <a:t>поверхности грунта без </a:t>
            </a:r>
            <a:r>
              <a:rPr dirty="0" sz="1200">
                <a:latin typeface="Times New Roman"/>
                <a:cs typeface="Times New Roman"/>
              </a:rPr>
              <a:t>применения </a:t>
            </a:r>
            <a:r>
              <a:rPr dirty="0" sz="1200" spc="-5">
                <a:latin typeface="Times New Roman"/>
                <a:cs typeface="Times New Roman"/>
              </a:rPr>
              <a:t>демпфера </a:t>
            </a:r>
            <a:r>
              <a:rPr dirty="0" sz="1200">
                <a:latin typeface="Times New Roman"/>
                <a:cs typeface="Times New Roman"/>
              </a:rPr>
              <a:t>не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допускается.</a:t>
            </a:r>
            <a:endParaRPr sz="1200">
              <a:latin typeface="Times New Roman"/>
              <a:cs typeface="Times New Roman"/>
            </a:endParaRPr>
          </a:p>
          <a:p>
            <a:pPr marL="12700" marR="8890" indent="449580">
              <a:lnSpc>
                <a:spcPct val="143300"/>
              </a:lnSpc>
              <a:spcBef>
                <a:spcPts val="15"/>
              </a:spcBef>
              <a:tabLst>
                <a:tab pos="1172210" algn="l"/>
                <a:tab pos="2124710" algn="l"/>
                <a:tab pos="2331720" algn="l"/>
                <a:tab pos="3287395" algn="l"/>
                <a:tab pos="3566795" algn="l"/>
                <a:tab pos="4488815" algn="l"/>
                <a:tab pos="4913630" algn="l"/>
                <a:tab pos="5122545" algn="l"/>
                <a:tab pos="5633085" algn="l"/>
              </a:tabLst>
            </a:pP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 spc="5">
                <a:latin typeface="Times New Roman"/>
                <a:cs typeface="Times New Roman"/>
              </a:rPr>
              <a:t>йн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10">
                <a:latin typeface="Times New Roman"/>
                <a:cs typeface="Times New Roman"/>
              </a:rPr>
              <a:t>ф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д</a:t>
            </a:r>
            <a:r>
              <a:rPr dirty="0" sz="1200" spc="-5">
                <a:latin typeface="Times New Roman"/>
                <a:cs typeface="Times New Roman"/>
              </a:rPr>
              <a:t>аме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ты	в	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 spc="-5">
                <a:latin typeface="Times New Roman"/>
                <a:cs typeface="Times New Roman"/>
              </a:rPr>
              <a:t>ав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м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ти	от	р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 spc="-5">
                <a:latin typeface="Times New Roman"/>
                <a:cs typeface="Times New Roman"/>
              </a:rPr>
              <a:t>ме</a:t>
            </a:r>
            <a:r>
              <a:rPr dirty="0" sz="1200">
                <a:latin typeface="Times New Roman"/>
                <a:cs typeface="Times New Roman"/>
              </a:rPr>
              <a:t>щ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в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й	в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25">
                <a:latin typeface="Times New Roman"/>
                <a:cs typeface="Times New Roman"/>
              </a:rPr>
              <a:t>д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ет  </a:t>
            </a:r>
            <a:r>
              <a:rPr dirty="0" sz="1200">
                <a:latin typeface="Times New Roman"/>
                <a:cs typeface="Times New Roman"/>
              </a:rPr>
              <a:t>проектировать в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виде: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а) </a:t>
            </a:r>
            <a:r>
              <a:rPr dirty="0" sz="1200">
                <a:latin typeface="Times New Roman"/>
                <a:cs typeface="Times New Roman"/>
              </a:rPr>
              <a:t>одиночных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под </a:t>
            </a:r>
            <a:r>
              <a:rPr dirty="0" sz="1200">
                <a:latin typeface="Times New Roman"/>
                <a:cs typeface="Times New Roman"/>
              </a:rPr>
              <a:t>отдельно стоящие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опоры;</a:t>
            </a:r>
            <a:endParaRPr sz="1200">
              <a:latin typeface="Times New Roman"/>
              <a:cs typeface="Times New Roman"/>
            </a:endParaRPr>
          </a:p>
          <a:p>
            <a:pPr marL="12700" marR="6350" indent="44958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б) </a:t>
            </a:r>
            <a:r>
              <a:rPr dirty="0" sz="1200" spc="-5">
                <a:latin typeface="Times New Roman"/>
                <a:cs typeface="Times New Roman"/>
              </a:rPr>
              <a:t>свайных </a:t>
            </a:r>
            <a:r>
              <a:rPr dirty="0" sz="1200">
                <a:latin typeface="Times New Roman"/>
                <a:cs typeface="Times New Roman"/>
              </a:rPr>
              <a:t>лент - под </a:t>
            </a:r>
            <a:r>
              <a:rPr dirty="0" sz="1200" spc="-5">
                <a:latin typeface="Times New Roman"/>
                <a:cs typeface="Times New Roman"/>
              </a:rPr>
              <a:t>стены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передаче </a:t>
            </a:r>
            <a:r>
              <a:rPr dirty="0" sz="1200" spc="5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фундамент распределенных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длине  нагрузок </a:t>
            </a:r>
            <a:r>
              <a:rPr dirty="0" sz="1200">
                <a:latin typeface="Times New Roman"/>
                <a:cs typeface="Times New Roman"/>
              </a:rPr>
              <a:t>с расположением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в один, </a:t>
            </a:r>
            <a:r>
              <a:rPr dirty="0" sz="1200" spc="-5">
                <a:latin typeface="Times New Roman"/>
                <a:cs typeface="Times New Roman"/>
              </a:rPr>
              <a:t>два </a:t>
            </a:r>
            <a:r>
              <a:rPr dirty="0" sz="1200">
                <a:latin typeface="Times New Roman"/>
                <a:cs typeface="Times New Roman"/>
              </a:rPr>
              <a:t>ряда и</a:t>
            </a:r>
            <a:r>
              <a:rPr dirty="0" sz="1200" spc="-5">
                <a:latin typeface="Times New Roman"/>
                <a:cs typeface="Times New Roman"/>
              </a:rPr>
              <a:t> более;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445"/>
              </a:spcBef>
            </a:pPr>
            <a:r>
              <a:rPr dirty="0" sz="1200" spc="-5">
                <a:latin typeface="Times New Roman"/>
                <a:cs typeface="Times New Roman"/>
              </a:rPr>
              <a:t>в) свайных кустов </a:t>
            </a:r>
            <a:r>
              <a:rPr dirty="0" sz="1200">
                <a:latin typeface="Times New Roman"/>
                <a:cs typeface="Times New Roman"/>
              </a:rPr>
              <a:t>- под колонны с </a:t>
            </a:r>
            <a:r>
              <a:rPr dirty="0" sz="1200" spc="-5">
                <a:latin typeface="Times New Roman"/>
                <a:cs typeface="Times New Roman"/>
              </a:rPr>
              <a:t>расположением свай </a:t>
            </a:r>
            <a:r>
              <a:rPr dirty="0" sz="1200">
                <a:latin typeface="Times New Roman"/>
                <a:cs typeface="Times New Roman"/>
              </a:rPr>
              <a:t>в плане на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участке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квадратной, </a:t>
            </a:r>
            <a:r>
              <a:rPr dirty="0" sz="1200" spc="-5">
                <a:latin typeface="Times New Roman"/>
                <a:cs typeface="Times New Roman"/>
              </a:rPr>
              <a:t>прямоугольной, трапецеидальной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другой</a:t>
            </a:r>
            <a:r>
              <a:rPr dirty="0" sz="1200" spc="-5">
                <a:latin typeface="Times New Roman"/>
                <a:cs typeface="Times New Roman"/>
              </a:rPr>
              <a:t> формы;</a:t>
            </a:r>
            <a:endParaRPr sz="1200">
              <a:latin typeface="Times New Roman"/>
              <a:cs typeface="Times New Roman"/>
            </a:endParaRPr>
          </a:p>
          <a:p>
            <a:pPr marL="12700" marR="6985" indent="449580">
              <a:lnSpc>
                <a:spcPts val="2080"/>
              </a:lnSpc>
              <a:spcBef>
                <a:spcPts val="160"/>
              </a:spcBef>
            </a:pPr>
            <a:r>
              <a:rPr dirty="0" sz="1200" spc="-5">
                <a:latin typeface="Times New Roman"/>
                <a:cs typeface="Times New Roman"/>
              </a:rPr>
              <a:t>г) </a:t>
            </a:r>
            <a:r>
              <a:rPr dirty="0" sz="1200">
                <a:latin typeface="Times New Roman"/>
                <a:cs typeface="Times New Roman"/>
              </a:rPr>
              <a:t>сплошного </a:t>
            </a:r>
            <a:r>
              <a:rPr dirty="0" sz="1200" spc="-5">
                <a:latin typeface="Times New Roman"/>
                <a:cs typeface="Times New Roman"/>
              </a:rPr>
              <a:t>свайного </a:t>
            </a:r>
            <a:r>
              <a:rPr dirty="0" sz="1200">
                <a:latin typeface="Times New Roman"/>
                <a:cs typeface="Times New Roman"/>
              </a:rPr>
              <a:t>поля - под </a:t>
            </a:r>
            <a:r>
              <a:rPr dirty="0" sz="1200" spc="-5">
                <a:latin typeface="Times New Roman"/>
                <a:cs typeface="Times New Roman"/>
              </a:rPr>
              <a:t>тяжелые сооружения со сваями, равномерно  расположенными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10">
                <a:latin typeface="Times New Roman"/>
                <a:cs typeface="Times New Roman"/>
              </a:rPr>
              <a:t>всем </a:t>
            </a:r>
            <a:r>
              <a:rPr dirty="0" sz="1200">
                <a:latin typeface="Times New Roman"/>
                <a:cs typeface="Times New Roman"/>
              </a:rPr>
              <a:t>сооружением и объединенными </a:t>
            </a:r>
            <a:r>
              <a:rPr dirty="0" sz="1200" spc="-5">
                <a:latin typeface="Times New Roman"/>
                <a:cs typeface="Times New Roman"/>
              </a:rPr>
              <a:t>сплошным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ростверком.</a:t>
            </a:r>
            <a:endParaRPr sz="1200">
              <a:latin typeface="Times New Roman"/>
              <a:cs typeface="Times New Roman"/>
            </a:endParaRPr>
          </a:p>
          <a:p>
            <a:pPr lvl="2" marL="822960" indent="-360680">
              <a:lnSpc>
                <a:spcPct val="100000"/>
              </a:lnSpc>
              <a:spcBef>
                <a:spcPts val="445"/>
              </a:spcBef>
              <a:buAutoNum type="arabicPeriod" startAt="6"/>
              <a:tabLst>
                <a:tab pos="823594" algn="l"/>
              </a:tabLst>
            </a:pP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мелкого заложения и </a:t>
            </a:r>
            <a:r>
              <a:rPr dirty="0" sz="1200" spc="-5">
                <a:latin typeface="Times New Roman"/>
                <a:cs typeface="Times New Roman"/>
              </a:rPr>
              <a:t>поверхностные фундаменты, возводимые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на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естественном вечномерзлом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талом </a:t>
            </a:r>
            <a:r>
              <a:rPr dirty="0" sz="1200">
                <a:latin typeface="Times New Roman"/>
                <a:cs typeface="Times New Roman"/>
              </a:rPr>
              <a:t>основании, </a:t>
            </a:r>
            <a:r>
              <a:rPr dirty="0" sz="1200" spc="-5">
                <a:latin typeface="Times New Roman"/>
                <a:cs typeface="Times New Roman"/>
              </a:rPr>
              <a:t>можно выполнять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железобетонными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6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(сборными, сборно-монолитными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монолитными)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металлическими. Конструктивно  фундаменты мелкого </a:t>
            </a:r>
            <a:r>
              <a:rPr dirty="0" sz="1200">
                <a:latin typeface="Times New Roman"/>
                <a:cs typeface="Times New Roman"/>
              </a:rPr>
              <a:t>заложения и </a:t>
            </a:r>
            <a:r>
              <a:rPr dirty="0" sz="1200" spc="-5">
                <a:latin typeface="Times New Roman"/>
                <a:cs typeface="Times New Roman"/>
              </a:rPr>
              <a:t>поверхностные фундаменты могут быть </a:t>
            </a:r>
            <a:r>
              <a:rPr dirty="0" sz="1200">
                <a:latin typeface="Times New Roman"/>
                <a:cs typeface="Times New Roman"/>
              </a:rPr>
              <a:t>выполнены  </a:t>
            </a:r>
            <a:r>
              <a:rPr dirty="0" sz="1200" spc="-5">
                <a:latin typeface="Times New Roman"/>
                <a:cs typeface="Times New Roman"/>
              </a:rPr>
              <a:t>столбчатыми, ленточными, плитными или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вентилируемыми полостями. Глубина заложения  фундаментов, </a:t>
            </a:r>
            <a:r>
              <a:rPr dirty="0" sz="1200">
                <a:latin typeface="Times New Roman"/>
                <a:cs typeface="Times New Roman"/>
              </a:rPr>
              <a:t>их </a:t>
            </a:r>
            <a:r>
              <a:rPr dirty="0" sz="1200" spc="-5">
                <a:latin typeface="Times New Roman"/>
                <a:cs typeface="Times New Roman"/>
              </a:rPr>
              <a:t>размеры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несущая способность устанавливаются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расчетом.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Обратную </a:t>
            </a:r>
            <a:r>
              <a:rPr dirty="0" sz="1200">
                <a:latin typeface="Times New Roman"/>
                <a:cs typeface="Times New Roman"/>
              </a:rPr>
              <a:t>засыпку котлованов под </a:t>
            </a:r>
            <a:r>
              <a:rPr dirty="0" sz="1200" spc="-5">
                <a:latin typeface="Times New Roman"/>
                <a:cs typeface="Times New Roman"/>
              </a:rPr>
              <a:t>фундаменты следует </a:t>
            </a:r>
            <a:r>
              <a:rPr dirty="0" sz="1200">
                <a:latin typeface="Times New Roman"/>
                <a:cs typeface="Times New Roman"/>
              </a:rPr>
              <a:t>производить, как правило,  </a:t>
            </a:r>
            <a:r>
              <a:rPr dirty="0" sz="1200" spc="-5">
                <a:latin typeface="Times New Roman"/>
                <a:cs typeface="Times New Roman"/>
              </a:rPr>
              <a:t>влажным талым грунтом. При льдистости грунтов </a:t>
            </a:r>
            <a:r>
              <a:rPr dirty="0" sz="1200">
                <a:latin typeface="Times New Roman"/>
                <a:cs typeface="Times New Roman"/>
              </a:rPr>
              <a:t>основания i</a:t>
            </a:r>
            <a:r>
              <a:rPr dirty="0" baseline="-10416" sz="1200">
                <a:latin typeface="Times New Roman"/>
                <a:cs typeface="Times New Roman"/>
              </a:rPr>
              <a:t>i </a:t>
            </a:r>
            <a:r>
              <a:rPr dirty="0" sz="1200">
                <a:latin typeface="Times New Roman"/>
                <a:cs typeface="Times New Roman"/>
              </a:rPr>
              <a:t>&gt; 0,2 под подошвой  </a:t>
            </a:r>
            <a:r>
              <a:rPr dirty="0" sz="1200" spc="-5">
                <a:latin typeface="Times New Roman"/>
                <a:cs typeface="Times New Roman"/>
              </a:rPr>
              <a:t>фундаментов следует устраивать песчаную </a:t>
            </a:r>
            <a:r>
              <a:rPr dirty="0" sz="1200">
                <a:latin typeface="Times New Roman"/>
                <a:cs typeface="Times New Roman"/>
              </a:rPr>
              <a:t>подушку толщиной не </a:t>
            </a:r>
            <a:r>
              <a:rPr dirty="0" sz="1200" spc="-5">
                <a:latin typeface="Times New Roman"/>
                <a:cs typeface="Times New Roman"/>
              </a:rPr>
              <a:t>менее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0,2м.</a:t>
            </a:r>
            <a:endParaRPr sz="1200">
              <a:latin typeface="Times New Roman"/>
              <a:cs typeface="Times New Roman"/>
            </a:endParaRPr>
          </a:p>
          <a:p>
            <a:pPr lvl="2" marL="832485" indent="-370205">
              <a:lnSpc>
                <a:spcPct val="100000"/>
              </a:lnSpc>
              <a:spcBef>
                <a:spcPts val="625"/>
              </a:spcBef>
              <a:buAutoNum type="arabicPeriod" startAt="7"/>
              <a:tabLst>
                <a:tab pos="833119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</a:t>
            </a:r>
            <a:r>
              <a:rPr dirty="0" sz="1200">
                <a:latin typeface="Times New Roman"/>
                <a:cs typeface="Times New Roman"/>
              </a:rPr>
              <a:t>проектировании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искусственных основаниях (насыпях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или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подсыпках) следует предусматривать устройство фундаментов мелкого </a:t>
            </a:r>
            <a:r>
              <a:rPr dirty="0" sz="1200">
                <a:latin typeface="Times New Roman"/>
                <a:cs typeface="Times New Roman"/>
              </a:rPr>
              <a:t>заложения </a:t>
            </a:r>
            <a:r>
              <a:rPr dirty="0" sz="1200" spc="-5">
                <a:latin typeface="Times New Roman"/>
                <a:cs typeface="Times New Roman"/>
              </a:rPr>
              <a:t>или  поверхностные фундаменты (столбчатые, </a:t>
            </a:r>
            <a:r>
              <a:rPr dirty="0" sz="1200">
                <a:latin typeface="Times New Roman"/>
                <a:cs typeface="Times New Roman"/>
              </a:rPr>
              <a:t>ленточные, </a:t>
            </a:r>
            <a:r>
              <a:rPr dirty="0" sz="1200" spc="-5">
                <a:latin typeface="Times New Roman"/>
                <a:cs typeface="Times New Roman"/>
              </a:rPr>
              <a:t>плитные, вентилируемые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др.).  Фундаменты следует закладывать </a:t>
            </a:r>
            <a:r>
              <a:rPr dirty="0" sz="1200">
                <a:latin typeface="Times New Roman"/>
                <a:cs typeface="Times New Roman"/>
              </a:rPr>
              <a:t>в пределах </a:t>
            </a:r>
            <a:r>
              <a:rPr dirty="0" sz="1200" spc="-5">
                <a:latin typeface="Times New Roman"/>
                <a:cs typeface="Times New Roman"/>
              </a:rPr>
              <a:t>высоты подсыпки или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ее поверхности,  определяемой теплотехническим расчетом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учетом дополнительных мероприятий по  сохранению проектного температурного </a:t>
            </a:r>
            <a:r>
              <a:rPr dirty="0" sz="1200">
                <a:latin typeface="Times New Roman"/>
                <a:cs typeface="Times New Roman"/>
              </a:rPr>
              <a:t>состояния </a:t>
            </a:r>
            <a:r>
              <a:rPr dirty="0" sz="1200" spc="-5">
                <a:latin typeface="Times New Roman"/>
                <a:cs typeface="Times New Roman"/>
              </a:rPr>
              <a:t>грунтов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оснований.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0"/>
              </a:spcBef>
              <a:tabLst>
                <a:tab pos="1143000" algn="l"/>
                <a:tab pos="2052955" algn="l"/>
                <a:tab pos="2723515" algn="l"/>
                <a:tab pos="3604260" algn="l"/>
                <a:tab pos="3916679" algn="l"/>
                <a:tab pos="5064125" algn="l"/>
                <a:tab pos="5891530" algn="l"/>
              </a:tabLst>
            </a:pPr>
            <a:r>
              <a:rPr dirty="0" sz="1200" spc="-5">
                <a:latin typeface="Times New Roman"/>
                <a:cs typeface="Times New Roman"/>
              </a:rPr>
              <a:t>Насы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-5">
                <a:latin typeface="Times New Roman"/>
                <a:cs typeface="Times New Roman"/>
              </a:rPr>
              <a:t>(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д</a:t>
            </a:r>
            <a:r>
              <a:rPr dirty="0" sz="1200" spc="-5">
                <a:latin typeface="Times New Roman"/>
                <a:cs typeface="Times New Roman"/>
              </a:rPr>
              <a:t>сы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15">
                <a:latin typeface="Times New Roman"/>
                <a:cs typeface="Times New Roman"/>
              </a:rPr>
              <a:t>к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>
                <a:latin typeface="Times New Roman"/>
                <a:cs typeface="Times New Roman"/>
              </a:rPr>
              <a:t>)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10">
                <a:latin typeface="Times New Roman"/>
                <a:cs typeface="Times New Roman"/>
              </a:rPr>
              <a:t>д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т	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тр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>
                <a:latin typeface="Times New Roman"/>
                <a:cs typeface="Times New Roman"/>
              </a:rPr>
              <a:t>ть	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з	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15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ч</a:t>
            </a:r>
            <a:r>
              <a:rPr dirty="0" sz="1200" spc="5">
                <a:latin typeface="Times New Roman"/>
                <a:cs typeface="Times New Roman"/>
              </a:rPr>
              <a:t>ини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то</a:t>
            </a:r>
            <a:r>
              <a:rPr dirty="0" sz="1200" spc="-5">
                <a:latin typeface="Times New Roman"/>
                <a:cs typeface="Times New Roman"/>
              </a:rPr>
              <a:t>г</a:t>
            </a:r>
            <a:r>
              <a:rPr dirty="0" sz="1200">
                <a:latin typeface="Times New Roman"/>
                <a:cs typeface="Times New Roman"/>
              </a:rPr>
              <a:t>о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есча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ог</a:t>
            </a:r>
            <a:r>
              <a:rPr dirty="0" sz="1200">
                <a:latin typeface="Times New Roman"/>
                <a:cs typeface="Times New Roman"/>
              </a:rPr>
              <a:t>о	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ли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крупнообломочного грунта, укладываемого </a:t>
            </a:r>
            <a:r>
              <a:rPr dirty="0" sz="1200">
                <a:latin typeface="Times New Roman"/>
                <a:cs typeface="Times New Roman"/>
              </a:rPr>
              <a:t>после промерзания </a:t>
            </a:r>
            <a:r>
              <a:rPr dirty="0" sz="1200" spc="-5">
                <a:latin typeface="Times New Roman"/>
                <a:cs typeface="Times New Roman"/>
              </a:rPr>
              <a:t>сезоннооттаивающего </a:t>
            </a:r>
            <a:r>
              <a:rPr dirty="0" sz="1200">
                <a:latin typeface="Times New Roman"/>
                <a:cs typeface="Times New Roman"/>
              </a:rPr>
              <a:t>слоя;  </a:t>
            </a:r>
            <a:r>
              <a:rPr dirty="0" sz="1200" spc="-5">
                <a:latin typeface="Times New Roman"/>
                <a:cs typeface="Times New Roman"/>
              </a:rPr>
              <a:t>допускается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устройства </a:t>
            </a:r>
            <a:r>
              <a:rPr dirty="0" sz="1200">
                <a:latin typeface="Times New Roman"/>
                <a:cs typeface="Times New Roman"/>
              </a:rPr>
              <a:t>подсыпок </a:t>
            </a:r>
            <a:r>
              <a:rPr dirty="0" sz="1200" spc="-5">
                <a:latin typeface="Times New Roman"/>
                <a:cs typeface="Times New Roman"/>
              </a:rPr>
              <a:t>применять </a:t>
            </a:r>
            <a:r>
              <a:rPr dirty="0" sz="1200">
                <a:latin typeface="Times New Roman"/>
                <a:cs typeface="Times New Roman"/>
              </a:rPr>
              <a:t>шлаки </a:t>
            </a:r>
            <a:r>
              <a:rPr dirty="0" sz="1200" spc="-5">
                <a:latin typeface="Times New Roman"/>
                <a:cs typeface="Times New Roman"/>
              </a:rPr>
              <a:t>или другие </a:t>
            </a:r>
            <a:r>
              <a:rPr dirty="0" sz="1200">
                <a:latin typeface="Times New Roman"/>
                <a:cs typeface="Times New Roman"/>
              </a:rPr>
              <a:t>отходы </a:t>
            </a:r>
            <a:r>
              <a:rPr dirty="0" sz="1200" spc="-5">
                <a:latin typeface="Times New Roman"/>
                <a:cs typeface="Times New Roman"/>
              </a:rPr>
              <a:t>производства,  если </a:t>
            </a:r>
            <a:r>
              <a:rPr dirty="0" sz="1200">
                <a:latin typeface="Times New Roman"/>
                <a:cs typeface="Times New Roman"/>
              </a:rPr>
              <a:t>они не </a:t>
            </a:r>
            <a:r>
              <a:rPr dirty="0" sz="1200" spc="-5">
                <a:latin typeface="Times New Roman"/>
                <a:cs typeface="Times New Roman"/>
              </a:rPr>
              <a:t>подвержены пучению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морозному </a:t>
            </a:r>
            <a:r>
              <a:rPr dirty="0" sz="1200">
                <a:latin typeface="Times New Roman"/>
                <a:cs typeface="Times New Roman"/>
              </a:rPr>
              <a:t>разрушению. </a:t>
            </a:r>
            <a:r>
              <a:rPr dirty="0" sz="1200" spc="-5">
                <a:latin typeface="Times New Roman"/>
                <a:cs typeface="Times New Roman"/>
              </a:rPr>
              <a:t>При отсутствии материалов </a:t>
            </a:r>
            <a:r>
              <a:rPr dirty="0" sz="1200">
                <a:latin typeface="Times New Roman"/>
                <a:cs typeface="Times New Roman"/>
              </a:rPr>
              <a:t>для  выполнения </a:t>
            </a:r>
            <a:r>
              <a:rPr dirty="0" sz="1200" spc="-5">
                <a:latin typeface="Times New Roman"/>
                <a:cs typeface="Times New Roman"/>
              </a:rPr>
              <a:t>насыпи (подсыпки)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указанными требованиями,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местах  передачи нагрузок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сооружений следует предусматривать </a:t>
            </a:r>
            <a:r>
              <a:rPr dirty="0" sz="1200">
                <a:latin typeface="Times New Roman"/>
                <a:cs typeface="Times New Roman"/>
              </a:rPr>
              <a:t>мероприятия по </a:t>
            </a:r>
            <a:r>
              <a:rPr dirty="0" sz="1200" spc="-5">
                <a:latin typeface="Times New Roman"/>
                <a:cs typeface="Times New Roman"/>
              </a:rPr>
              <a:t>упрочнению  грунтов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применению противопучинистых мероприятий, таких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противопучинистой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оболочкой.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25</a:t>
            </a:r>
            <a:endParaRPr sz="1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65284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7620" indent="449580">
              <a:lnSpc>
                <a:spcPct val="143700"/>
              </a:lnSpc>
            </a:pPr>
            <a:r>
              <a:rPr dirty="0" sz="1200">
                <a:latin typeface="Times New Roman"/>
                <a:cs typeface="Times New Roman"/>
              </a:rPr>
              <a:t>5.3.8 </a:t>
            </a:r>
            <a:r>
              <a:rPr dirty="0" sz="1200" spc="-5">
                <a:latin typeface="Times New Roman"/>
                <a:cs typeface="Times New Roman"/>
              </a:rPr>
              <a:t>Глубина </a:t>
            </a:r>
            <a:r>
              <a:rPr dirty="0" sz="1200">
                <a:latin typeface="Times New Roman"/>
                <a:cs typeface="Times New Roman"/>
              </a:rPr>
              <a:t>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фундаментов, считая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10">
                <a:latin typeface="Times New Roman"/>
                <a:cs typeface="Times New Roman"/>
              </a:rPr>
              <a:t>уровня </a:t>
            </a:r>
            <a:r>
              <a:rPr dirty="0" sz="1200" spc="-5">
                <a:latin typeface="Times New Roman"/>
                <a:cs typeface="Times New Roman"/>
              </a:rPr>
              <a:t>планировки (подсыпки </a:t>
            </a:r>
            <a:r>
              <a:rPr dirty="0" sz="1200">
                <a:latin typeface="Times New Roman"/>
                <a:cs typeface="Times New Roman"/>
              </a:rPr>
              <a:t>или  </a:t>
            </a:r>
            <a:r>
              <a:rPr dirty="0" sz="1200" spc="-5">
                <a:latin typeface="Times New Roman"/>
                <a:cs typeface="Times New Roman"/>
              </a:rPr>
              <a:t>срезки), назначается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учетом </a:t>
            </a:r>
            <a:r>
              <a:rPr dirty="0" sz="1200">
                <a:latin typeface="Times New Roman"/>
                <a:cs typeface="Times New Roman"/>
              </a:rPr>
              <a:t>принятого принципа </a:t>
            </a:r>
            <a:r>
              <a:rPr dirty="0" sz="1200" spc="-5">
                <a:latin typeface="Times New Roman"/>
                <a:cs typeface="Times New Roman"/>
              </a:rPr>
              <a:t>использования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 </a:t>
            </a:r>
            <a:r>
              <a:rPr dirty="0" sz="1200">
                <a:latin typeface="Times New Roman"/>
                <a:cs typeface="Times New Roman"/>
              </a:rPr>
              <a:t>основания </a:t>
            </a:r>
            <a:r>
              <a:rPr dirty="0" sz="1200" spc="-5">
                <a:latin typeface="Times New Roman"/>
                <a:cs typeface="Times New Roman"/>
              </a:rPr>
              <a:t>сооружения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следующих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особенностей: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ts val="2080"/>
              </a:lnSpc>
              <a:spcBef>
                <a:spcPts val="160"/>
              </a:spcBef>
              <a:buChar char="-"/>
              <a:tabLst>
                <a:tab pos="584200" algn="l"/>
              </a:tabLst>
            </a:pPr>
            <a:r>
              <a:rPr dirty="0" sz="1200">
                <a:latin typeface="Times New Roman"/>
                <a:cs typeface="Times New Roman"/>
              </a:rPr>
              <a:t>назначения, срока </a:t>
            </a:r>
            <a:r>
              <a:rPr dirty="0" sz="1200" spc="-5">
                <a:latin typeface="Times New Roman"/>
                <a:cs typeface="Times New Roman"/>
              </a:rPr>
              <a:t>эксплуатации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конструктивных особенностей проектируемого  сооружения, тепловых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механических нагрузок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воздействий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его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фундаменты;</a:t>
            </a:r>
            <a:endParaRPr sz="1200">
              <a:latin typeface="Times New Roman"/>
              <a:cs typeface="Times New Roman"/>
            </a:endParaRPr>
          </a:p>
          <a:p>
            <a:pPr marL="600710" indent="-138430">
              <a:lnSpc>
                <a:spcPct val="100000"/>
              </a:lnSpc>
              <a:spcBef>
                <a:spcPts val="445"/>
              </a:spcBef>
              <a:buChar char="-"/>
              <a:tabLst>
                <a:tab pos="601345" algn="l"/>
              </a:tabLst>
            </a:pPr>
            <a:r>
              <a:rPr dirty="0" sz="1200" spc="-5">
                <a:latin typeface="Times New Roman"/>
                <a:cs typeface="Times New Roman"/>
              </a:rPr>
              <a:t>глубины </a:t>
            </a:r>
            <a:r>
              <a:rPr dirty="0" sz="1200">
                <a:latin typeface="Times New Roman"/>
                <a:cs typeface="Times New Roman"/>
              </a:rPr>
              <a:t>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примыкающих </a:t>
            </a:r>
            <a:r>
              <a:rPr dirty="0" sz="1200" spc="-5">
                <a:latin typeface="Times New Roman"/>
                <a:cs typeface="Times New Roman"/>
              </a:rPr>
              <a:t>сооружений,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глубины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прокладки инженерных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коммуникаций;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существующего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проектируемого рельефа застраиваемой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территории;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600"/>
              </a:lnSpc>
              <a:spcBef>
                <a:spcPts val="5"/>
              </a:spcBef>
              <a:buChar char="-"/>
              <a:tabLst>
                <a:tab pos="590550" algn="l"/>
              </a:tabLst>
            </a:pPr>
            <a:r>
              <a:rPr dirty="0" sz="1200" spc="-5">
                <a:latin typeface="Times New Roman"/>
                <a:cs typeface="Times New Roman"/>
              </a:rPr>
              <a:t>инженерно-геологических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геокриологических </a:t>
            </a:r>
            <a:r>
              <a:rPr dirty="0" sz="1200" spc="-10">
                <a:latin typeface="Times New Roman"/>
                <a:cs typeface="Times New Roman"/>
              </a:rPr>
              <a:t>условий </a:t>
            </a:r>
            <a:r>
              <a:rPr dirty="0" sz="1200" spc="-5">
                <a:latin typeface="Times New Roman"/>
                <a:cs typeface="Times New Roman"/>
              </a:rPr>
              <a:t>площадки строительства  (температурных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физико-механических характеристик грунтов, характера напластований,  глубины расположения </a:t>
            </a:r>
            <a:r>
              <a:rPr dirty="0" sz="1200">
                <a:latin typeface="Times New Roman"/>
                <a:cs typeface="Times New Roman"/>
              </a:rPr>
              <a:t>кровли </a:t>
            </a:r>
            <a:r>
              <a:rPr dirty="0" sz="1200" spc="-5">
                <a:latin typeface="Times New Roman"/>
                <a:cs typeface="Times New Roman"/>
              </a:rPr>
              <a:t>вечномерзлых грунтов, </a:t>
            </a:r>
            <a:r>
              <a:rPr dirty="0" sz="1200">
                <a:latin typeface="Times New Roman"/>
                <a:cs typeface="Times New Roman"/>
              </a:rPr>
              <a:t>наличия </a:t>
            </a:r>
            <a:r>
              <a:rPr dirty="0" sz="1200" spc="-5">
                <a:latin typeface="Times New Roman"/>
                <a:cs typeface="Times New Roman"/>
              </a:rPr>
              <a:t>ненесущих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слабонесущих  слоев: </a:t>
            </a:r>
            <a:r>
              <a:rPr dirty="0" sz="1200">
                <a:latin typeface="Times New Roman"/>
                <a:cs typeface="Times New Roman"/>
              </a:rPr>
              <a:t>торф, </a:t>
            </a:r>
            <a:r>
              <a:rPr dirty="0" sz="1200" spc="-5">
                <a:latin typeface="Times New Roman"/>
                <a:cs typeface="Times New Roman"/>
              </a:rPr>
              <a:t>лед, ледогрунт, сильнозасоленный </a:t>
            </a:r>
            <a:r>
              <a:rPr dirty="0" sz="1200" spc="-10">
                <a:latin typeface="Times New Roman"/>
                <a:cs typeface="Times New Roman"/>
              </a:rPr>
              <a:t>грунт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пр.);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ts val="2080"/>
              </a:lnSpc>
              <a:spcBef>
                <a:spcPts val="160"/>
              </a:spcBef>
              <a:buChar char="-"/>
              <a:tabLst>
                <a:tab pos="59817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гидрогеологических условий </a:t>
            </a:r>
            <a:r>
              <a:rPr dirty="0" sz="1200">
                <a:latin typeface="Times New Roman"/>
                <a:cs typeface="Times New Roman"/>
              </a:rPr>
              <a:t>площадки и </a:t>
            </a:r>
            <a:r>
              <a:rPr dirty="0" sz="1200" spc="-5">
                <a:latin typeface="Times New Roman"/>
                <a:cs typeface="Times New Roman"/>
              </a:rPr>
              <a:t>возможных их </a:t>
            </a:r>
            <a:r>
              <a:rPr dirty="0" sz="1200">
                <a:latin typeface="Times New Roman"/>
                <a:cs typeface="Times New Roman"/>
              </a:rPr>
              <a:t>изменений в </a:t>
            </a:r>
            <a:r>
              <a:rPr dirty="0" sz="1200" spc="-5">
                <a:latin typeface="Times New Roman"/>
                <a:cs typeface="Times New Roman"/>
              </a:rPr>
              <a:t>процессе  строительства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эксплуатации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marL="624840" indent="-162560">
              <a:lnSpc>
                <a:spcPct val="100000"/>
              </a:lnSpc>
              <a:spcBef>
                <a:spcPts val="445"/>
              </a:spcBef>
              <a:buChar char="-"/>
              <a:tabLst>
                <a:tab pos="625475" algn="l"/>
              </a:tabLst>
            </a:pPr>
            <a:r>
              <a:rPr dirty="0" sz="1200" spc="-5">
                <a:latin typeface="Times New Roman"/>
                <a:cs typeface="Times New Roman"/>
              </a:rPr>
              <a:t>возможного размыва грунта </a:t>
            </a:r>
            <a:r>
              <a:rPr dirty="0" sz="1200">
                <a:latin typeface="Times New Roman"/>
                <a:cs typeface="Times New Roman"/>
              </a:rPr>
              <a:t>у опор </a:t>
            </a:r>
            <a:r>
              <a:rPr dirty="0" sz="1200" spc="-5">
                <a:latin typeface="Times New Roman"/>
                <a:cs typeface="Times New Roman"/>
              </a:rPr>
              <a:t>сооружений, возводимых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руслах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рек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(переходов </a:t>
            </a:r>
            <a:r>
              <a:rPr dirty="0" sz="1200" spc="-5">
                <a:latin typeface="Times New Roman"/>
                <a:cs typeface="Times New Roman"/>
              </a:rPr>
              <a:t>трубопроводов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т.п.);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глубины </a:t>
            </a:r>
            <a:r>
              <a:rPr dirty="0" sz="1200">
                <a:latin typeface="Times New Roman"/>
                <a:cs typeface="Times New Roman"/>
              </a:rPr>
              <a:t>сезонного </a:t>
            </a:r>
            <a:r>
              <a:rPr dirty="0" sz="1200" spc="-5">
                <a:latin typeface="Times New Roman"/>
                <a:cs typeface="Times New Roman"/>
              </a:rPr>
              <a:t>промерзания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оттаивания.</a:t>
            </a:r>
            <a:endParaRPr sz="1200">
              <a:latin typeface="Times New Roman"/>
              <a:cs typeface="Times New Roman"/>
            </a:endParaRPr>
          </a:p>
          <a:p>
            <a:pPr algn="just" marL="12700" marR="8890" indent="449580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Глубина </a:t>
            </a:r>
            <a:r>
              <a:rPr dirty="0" sz="1200">
                <a:latin typeface="Times New Roman"/>
                <a:cs typeface="Times New Roman"/>
              </a:rPr>
              <a:t>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должна </a:t>
            </a:r>
            <a:r>
              <a:rPr dirty="0" sz="1200" spc="-5">
                <a:latin typeface="Times New Roman"/>
                <a:cs typeface="Times New Roman"/>
              </a:rPr>
              <a:t>проверяться расчетом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устойчивости  фундаментов </a:t>
            </a:r>
            <a:r>
              <a:rPr dirty="0" sz="1200">
                <a:latin typeface="Times New Roman"/>
                <a:cs typeface="Times New Roman"/>
              </a:rPr>
              <a:t>на действие сил морозного </a:t>
            </a:r>
            <a:r>
              <a:rPr dirty="0" sz="1200" spc="-5">
                <a:latin typeface="Times New Roman"/>
                <a:cs typeface="Times New Roman"/>
              </a:rPr>
              <a:t>пучения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грунтов.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8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5.3.9 </a:t>
            </a:r>
            <a:r>
              <a:rPr dirty="0" sz="1200" spc="-5">
                <a:latin typeface="Times New Roman"/>
                <a:cs typeface="Times New Roman"/>
              </a:rPr>
              <a:t>При использовании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основания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принципу </a:t>
            </a:r>
            <a:r>
              <a:rPr dirty="0" sz="1200">
                <a:latin typeface="Times New Roman"/>
                <a:cs typeface="Times New Roman"/>
              </a:rPr>
              <a:t>I  </a:t>
            </a:r>
            <a:r>
              <a:rPr dirty="0" sz="1200" spc="-5">
                <a:latin typeface="Times New Roman"/>
                <a:cs typeface="Times New Roman"/>
              </a:rPr>
              <a:t>минимальную </a:t>
            </a:r>
            <a:r>
              <a:rPr dirty="0" sz="1200">
                <a:latin typeface="Times New Roman"/>
                <a:cs typeface="Times New Roman"/>
              </a:rPr>
              <a:t>глубину 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 d</a:t>
            </a:r>
            <a:r>
              <a:rPr dirty="0" baseline="-10416" sz="1200" spc="-7">
                <a:latin typeface="Times New Roman"/>
                <a:cs typeface="Times New Roman"/>
              </a:rPr>
              <a:t>min </a:t>
            </a:r>
            <a:r>
              <a:rPr dirty="0" sz="1200" spc="-5">
                <a:latin typeface="Times New Roman"/>
                <a:cs typeface="Times New Roman"/>
              </a:rPr>
              <a:t>необходимо принимать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табл. </a:t>
            </a:r>
            <a:r>
              <a:rPr dirty="0" sz="1200">
                <a:latin typeface="Times New Roman"/>
                <a:cs typeface="Times New Roman"/>
              </a:rPr>
              <a:t>5.1 в 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расчетной глубины </a:t>
            </a:r>
            <a:r>
              <a:rPr dirty="0" sz="1200">
                <a:latin typeface="Times New Roman"/>
                <a:cs typeface="Times New Roman"/>
              </a:rPr>
              <a:t>сезонного оттаивания </a:t>
            </a:r>
            <a:r>
              <a:rPr dirty="0" sz="1200" spc="-5">
                <a:latin typeface="Times New Roman"/>
                <a:cs typeface="Times New Roman"/>
              </a:rPr>
              <a:t>грунта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</a:t>
            </a:r>
            <a:r>
              <a:rPr dirty="0" baseline="-10416" sz="1200">
                <a:latin typeface="Times New Roman"/>
                <a:cs typeface="Times New Roman"/>
              </a:rPr>
              <a:t>th</a:t>
            </a:r>
            <a:r>
              <a:rPr dirty="0" sz="120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algn="r" marR="635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Таблица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26</a:t>
            </a:r>
            <a:endParaRPr sz="12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79347" y="6856476"/>
          <a:ext cx="6166485" cy="1598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8790"/>
                <a:gridCol w="1868805"/>
              </a:tblGrid>
              <a:tr h="795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 marL="452120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1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1930">
                        <a:lnSpc>
                          <a:spcPts val="1355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Минимальная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глубина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32155" marR="131445" indent="-589915">
                        <a:lnSpc>
                          <a:spcPts val="2080"/>
                        </a:lnSpc>
                        <a:spcBef>
                          <a:spcPts val="16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заложения</a:t>
                      </a:r>
                      <a:r>
                        <a:rPr dirty="0" sz="12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фундаментов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baseline="-10416" sz="1200">
                          <a:latin typeface="Times New Roman"/>
                          <a:cs typeface="Times New Roman"/>
                        </a:rPr>
                        <a:t>min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70534">
                        <a:lnSpc>
                          <a:spcPts val="1380"/>
                        </a:lnSpc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Фундаменты всех типов,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кроме</a:t>
                      </a:r>
                      <a:r>
                        <a:rPr dirty="0" sz="1200" spc="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свайных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70534">
                        <a:lnSpc>
                          <a:spcPts val="138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baseline="-10416" sz="1200">
                          <a:latin typeface="Times New Roman"/>
                          <a:cs typeface="Times New Roman"/>
                        </a:rPr>
                        <a:t>th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62255"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Свайные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baseline="-10416" sz="1200">
                          <a:latin typeface="Times New Roman"/>
                          <a:cs typeface="Times New Roman"/>
                        </a:rPr>
                        <a:t>th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Фундаменты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сооружений,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возводимых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подсыпках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603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нормируется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603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887983" y="8613140"/>
            <a:ext cx="6148070" cy="13392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449580">
              <a:lnSpc>
                <a:spcPct val="1437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5.3.10 </a:t>
            </a:r>
            <a:r>
              <a:rPr dirty="0" sz="1200" spc="-5">
                <a:latin typeface="Times New Roman"/>
                <a:cs typeface="Times New Roman"/>
              </a:rPr>
              <a:t>При использовании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основания </a:t>
            </a:r>
            <a:r>
              <a:rPr dirty="0" sz="1200">
                <a:latin typeface="Times New Roman"/>
                <a:cs typeface="Times New Roman"/>
              </a:rPr>
              <a:t>по принципу </a:t>
            </a:r>
            <a:r>
              <a:rPr dirty="0" sz="1200" spc="-5">
                <a:latin typeface="Times New Roman"/>
                <a:cs typeface="Times New Roman"/>
              </a:rPr>
              <a:t>II  минимальную </a:t>
            </a:r>
            <a:r>
              <a:rPr dirty="0" sz="1200">
                <a:latin typeface="Times New Roman"/>
                <a:cs typeface="Times New Roman"/>
              </a:rPr>
              <a:t>глубину 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d</a:t>
            </a:r>
            <a:r>
              <a:rPr dirty="0" baseline="-10416" sz="1200">
                <a:latin typeface="Times New Roman"/>
                <a:cs typeface="Times New Roman"/>
              </a:rPr>
              <a:t>min </a:t>
            </a:r>
            <a:r>
              <a:rPr dirty="0" sz="1200" spc="-5">
                <a:latin typeface="Times New Roman"/>
                <a:cs typeface="Times New Roman"/>
              </a:rPr>
              <a:t>следует принимать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требованиями, приведенными </a:t>
            </a:r>
            <a:r>
              <a:rPr dirty="0" sz="1200">
                <a:latin typeface="Times New Roman"/>
                <a:cs typeface="Times New Roman"/>
              </a:rPr>
              <a:t>в п. 5.3.8 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расчетной глубины сезонного  </a:t>
            </a:r>
            <a:r>
              <a:rPr dirty="0" sz="1200">
                <a:latin typeface="Times New Roman"/>
                <a:cs typeface="Times New Roman"/>
              </a:rPr>
              <a:t>промерзания </a:t>
            </a:r>
            <a:r>
              <a:rPr dirty="0" sz="1200" spc="-5">
                <a:latin typeface="Times New Roman"/>
                <a:cs typeface="Times New Roman"/>
              </a:rPr>
              <a:t>грунта d</a:t>
            </a:r>
            <a:r>
              <a:rPr dirty="0" baseline="-10416" sz="1200" spc="-7">
                <a:latin typeface="Times New Roman"/>
                <a:cs typeface="Times New Roman"/>
              </a:rPr>
              <a:t>f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уровня </a:t>
            </a:r>
            <a:r>
              <a:rPr dirty="0" sz="1200">
                <a:latin typeface="Times New Roman"/>
                <a:cs typeface="Times New Roman"/>
              </a:rPr>
              <a:t>подземных </a:t>
            </a:r>
            <a:r>
              <a:rPr dirty="0" sz="1200" spc="-5">
                <a:latin typeface="Times New Roman"/>
                <a:cs typeface="Times New Roman"/>
              </a:rPr>
              <a:t>вод, </a:t>
            </a:r>
            <a:r>
              <a:rPr dirty="0" sz="1200">
                <a:latin typeface="Times New Roman"/>
                <a:cs typeface="Times New Roman"/>
              </a:rPr>
              <a:t>который </a:t>
            </a:r>
            <a:r>
              <a:rPr dirty="0" sz="1200" spc="-5">
                <a:latin typeface="Times New Roman"/>
                <a:cs typeface="Times New Roman"/>
              </a:rPr>
              <a:t>принимается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10">
                <a:latin typeface="Times New Roman"/>
                <a:cs typeface="Times New Roman"/>
              </a:rPr>
              <a:t>учетом </a:t>
            </a:r>
            <a:r>
              <a:rPr dirty="0" sz="1200">
                <a:latin typeface="Times New Roman"/>
                <a:cs typeface="Times New Roman"/>
              </a:rPr>
              <a:t>образования  под </a:t>
            </a:r>
            <a:r>
              <a:rPr dirty="0" sz="1200" spc="-5">
                <a:latin typeface="Times New Roman"/>
                <a:cs typeface="Times New Roman"/>
              </a:rPr>
              <a:t>сооружением </a:t>
            </a:r>
            <a:r>
              <a:rPr dirty="0" sz="1200">
                <a:latin typeface="Times New Roman"/>
                <a:cs typeface="Times New Roman"/>
              </a:rPr>
              <a:t>зоны оттаивания </a:t>
            </a:r>
            <a:r>
              <a:rPr dirty="0" sz="1200" spc="-5">
                <a:latin typeface="Times New Roman"/>
                <a:cs typeface="Times New Roman"/>
              </a:rPr>
              <a:t>грунта. Расчет оснований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деформациям должен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быть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420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700"/>
              </a:lnSpc>
            </a:pPr>
            <a:r>
              <a:rPr dirty="0" sz="1200" spc="-5">
                <a:latin typeface="Times New Roman"/>
                <a:cs typeface="Times New Roman"/>
              </a:rPr>
              <a:t>выполнен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10">
                <a:latin typeface="Times New Roman"/>
                <a:cs typeface="Times New Roman"/>
              </a:rPr>
              <a:t>учетом </a:t>
            </a:r>
            <a:r>
              <a:rPr dirty="0" sz="1200">
                <a:latin typeface="Times New Roman"/>
                <a:cs typeface="Times New Roman"/>
              </a:rPr>
              <a:t>глубины и </a:t>
            </a:r>
            <a:r>
              <a:rPr dirty="0" sz="1200" spc="-5">
                <a:latin typeface="Times New Roman"/>
                <a:cs typeface="Times New Roman"/>
              </a:rPr>
              <a:t>размеров </a:t>
            </a:r>
            <a:r>
              <a:rPr dirty="0" sz="1200">
                <a:latin typeface="Times New Roman"/>
                <a:cs typeface="Times New Roman"/>
              </a:rPr>
              <a:t>в плане </a:t>
            </a:r>
            <a:r>
              <a:rPr dirty="0" sz="1200" spc="-5">
                <a:latin typeface="Times New Roman"/>
                <a:cs typeface="Times New Roman"/>
              </a:rPr>
              <a:t>зоны оттаявшего (после выполнения  предпостроечного оттаивания или оттаивания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процессе </a:t>
            </a:r>
            <a:r>
              <a:rPr dirty="0" sz="1200">
                <a:latin typeface="Times New Roman"/>
                <a:cs typeface="Times New Roman"/>
              </a:rPr>
              <a:t>эксплуатации) </a:t>
            </a:r>
            <a:r>
              <a:rPr dirty="0" sz="1200" spc="-5">
                <a:latin typeface="Times New Roman"/>
                <a:cs typeface="Times New Roman"/>
              </a:rPr>
              <a:t>грунта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его свойств  </a:t>
            </a:r>
            <a:r>
              <a:rPr dirty="0" sz="1200">
                <a:latin typeface="Times New Roman"/>
                <a:cs typeface="Times New Roman"/>
              </a:rPr>
              <a:t>после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оттаивания.</a:t>
            </a:r>
            <a:endParaRPr sz="1200">
              <a:latin typeface="Times New Roman"/>
              <a:cs typeface="Times New Roman"/>
            </a:endParaRPr>
          </a:p>
          <a:p>
            <a:pPr marL="12700" marR="5080" indent="449580">
              <a:lnSpc>
                <a:spcPts val="2080"/>
              </a:lnSpc>
              <a:spcBef>
                <a:spcPts val="160"/>
              </a:spcBef>
            </a:pPr>
            <a:r>
              <a:rPr dirty="0" sz="1200" spc="-5">
                <a:latin typeface="Times New Roman"/>
                <a:cs typeface="Times New Roman"/>
              </a:rPr>
              <a:t>Допускается закладывать фундаменты </a:t>
            </a:r>
            <a:r>
              <a:rPr dirty="0" sz="1200">
                <a:latin typeface="Times New Roman"/>
                <a:cs typeface="Times New Roman"/>
              </a:rPr>
              <a:t>в слое сезонного промерзания-оттаивания  </a:t>
            </a:r>
            <a:r>
              <a:rPr dirty="0" sz="1200" spc="-5">
                <a:latin typeface="Times New Roman"/>
                <a:cs typeface="Times New Roman"/>
              </a:rPr>
              <a:t>грунта, если </a:t>
            </a:r>
            <a:r>
              <a:rPr dirty="0" sz="1200">
                <a:latin typeface="Times New Roman"/>
                <a:cs typeface="Times New Roman"/>
              </a:rPr>
              <a:t>это </a:t>
            </a:r>
            <a:r>
              <a:rPr dirty="0" sz="1200" spc="-5">
                <a:latin typeface="Times New Roman"/>
                <a:cs typeface="Times New Roman"/>
              </a:rPr>
              <a:t>обосновано расчетом </a:t>
            </a:r>
            <a:r>
              <a:rPr dirty="0" sz="1200">
                <a:latin typeface="Times New Roman"/>
                <a:cs typeface="Times New Roman"/>
              </a:rPr>
              <a:t>оснований и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фундаментов.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445"/>
              </a:spcBef>
            </a:pPr>
            <a:r>
              <a:rPr dirty="0" sz="1200">
                <a:latin typeface="Times New Roman"/>
                <a:cs typeface="Times New Roman"/>
              </a:rPr>
              <a:t>5.3.11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Для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площадок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производственными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административными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сооружениями,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как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правило, </a:t>
            </a:r>
            <a:r>
              <a:rPr dirty="0" sz="1200" spc="-5">
                <a:latin typeface="Times New Roman"/>
                <a:cs typeface="Times New Roman"/>
              </a:rPr>
              <a:t>следует предусматривать следующие типы фундаментов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оснований при  применении различных методов температурной стабилизации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основания: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40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агрегаты </a:t>
            </a:r>
            <a:r>
              <a:rPr dirty="0" sz="1200">
                <a:latin typeface="Times New Roman"/>
                <a:cs typeface="Times New Roman"/>
              </a:rPr>
              <a:t>и обвязка </a:t>
            </a:r>
            <a:r>
              <a:rPr dirty="0" sz="1200" spc="-5">
                <a:latin typeface="Times New Roman"/>
                <a:cs typeface="Times New Roman"/>
              </a:rPr>
              <a:t>производственных цехов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свайные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фундаменты;</a:t>
            </a:r>
            <a:endParaRPr sz="1200">
              <a:latin typeface="Times New Roman"/>
              <a:cs typeface="Times New Roman"/>
            </a:endParaRPr>
          </a:p>
          <a:p>
            <a:pPr marL="12700" marR="8255" indent="449580">
              <a:lnSpc>
                <a:spcPts val="2080"/>
              </a:lnSpc>
              <a:spcBef>
                <a:spcPts val="160"/>
              </a:spcBef>
              <a:buChar char="-"/>
              <a:tabLst>
                <a:tab pos="61468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каркасные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блочно-модульные </a:t>
            </a:r>
            <a:r>
              <a:rPr dirty="0" sz="1200">
                <a:latin typeface="Times New Roman"/>
                <a:cs typeface="Times New Roman"/>
              </a:rPr>
              <a:t>здания – </a:t>
            </a:r>
            <a:r>
              <a:rPr dirty="0" sz="1200" spc="-5">
                <a:latin typeface="Times New Roman"/>
                <a:cs typeface="Times New Roman"/>
              </a:rPr>
              <a:t>свайные </a:t>
            </a:r>
            <a:r>
              <a:rPr dirty="0" sz="1200">
                <a:latin typeface="Times New Roman"/>
                <a:cs typeface="Times New Roman"/>
              </a:rPr>
              <a:t>фундаменты и </a:t>
            </a:r>
            <a:r>
              <a:rPr dirty="0" sz="1200" spc="-5">
                <a:latin typeface="Times New Roman"/>
                <a:cs typeface="Times New Roman"/>
              </a:rPr>
              <a:t>столбчатые  фундаменты мелкого </a:t>
            </a:r>
            <a:r>
              <a:rPr dirty="0" sz="1200">
                <a:latin typeface="Times New Roman"/>
                <a:cs typeface="Times New Roman"/>
              </a:rPr>
              <a:t>заложения;</a:t>
            </a:r>
            <a:endParaRPr sz="1200">
              <a:latin typeface="Times New Roman"/>
              <a:cs typeface="Times New Roman"/>
            </a:endParaRPr>
          </a:p>
          <a:p>
            <a:pPr marL="573405" indent="-111125">
              <a:lnSpc>
                <a:spcPct val="100000"/>
              </a:lnSpc>
              <a:spcBef>
                <a:spcPts val="440"/>
              </a:spcBef>
              <a:buChar char="-"/>
              <a:tabLst>
                <a:tab pos="574040" algn="l"/>
              </a:tabLst>
            </a:pPr>
            <a:r>
              <a:rPr dirty="0" sz="1200" spc="-5">
                <a:latin typeface="Times New Roman"/>
                <a:cs typeface="Times New Roman"/>
              </a:rPr>
              <a:t>блочно-комплектные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–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свайные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фундаменты,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столбчатые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мелкого </a:t>
            </a:r>
            <a:r>
              <a:rPr dirty="0" sz="1200">
                <a:latin typeface="Times New Roman"/>
                <a:cs typeface="Times New Roman"/>
              </a:rPr>
              <a:t>заложения и </a:t>
            </a:r>
            <a:r>
              <a:rPr dirty="0" sz="1200" spc="-5">
                <a:latin typeface="Times New Roman"/>
                <a:cs typeface="Times New Roman"/>
              </a:rPr>
              <a:t>поверхностные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плитные;</a:t>
            </a:r>
            <a:endParaRPr sz="1200">
              <a:latin typeface="Times New Roman"/>
              <a:cs typeface="Times New Roman"/>
            </a:endParaRPr>
          </a:p>
          <a:p>
            <a:pPr marL="12700" marR="6350" indent="449580">
              <a:lnSpc>
                <a:spcPct val="143300"/>
              </a:lnSpc>
              <a:spcBef>
                <a:spcPts val="15"/>
              </a:spcBef>
              <a:buChar char="-"/>
              <a:tabLst>
                <a:tab pos="601345" algn="l"/>
              </a:tabLst>
            </a:pPr>
            <a:r>
              <a:rPr dirty="0" sz="1200" spc="-5">
                <a:latin typeface="Times New Roman"/>
                <a:cs typeface="Times New Roman"/>
              </a:rPr>
              <a:t>вертикальные цилиндрические резервуары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свайные фундаменты, фундаменты  мелкого </a:t>
            </a:r>
            <a:r>
              <a:rPr dirty="0" sz="1200">
                <a:latin typeface="Times New Roman"/>
                <a:cs typeface="Times New Roman"/>
              </a:rPr>
              <a:t>заложения, </a:t>
            </a:r>
            <a:r>
              <a:rPr dirty="0" sz="1200" spc="-5">
                <a:latin typeface="Times New Roman"/>
                <a:cs typeface="Times New Roman"/>
              </a:rPr>
              <a:t>поверхностные плитные фундаменты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подсыпках;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заглубленные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подземные сооружения </a:t>
            </a:r>
            <a:r>
              <a:rPr dirty="0" sz="1200">
                <a:latin typeface="Times New Roman"/>
                <a:cs typeface="Times New Roman"/>
              </a:rPr>
              <a:t>– свайные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фундаменты;</a:t>
            </a:r>
            <a:endParaRPr sz="1200">
              <a:latin typeface="Times New Roman"/>
              <a:cs typeface="Times New Roman"/>
            </a:endParaRPr>
          </a:p>
          <a:p>
            <a:pPr marL="12700" marR="6985" indent="449580">
              <a:lnSpc>
                <a:spcPts val="2080"/>
              </a:lnSpc>
              <a:spcBef>
                <a:spcPts val="160"/>
              </a:spcBef>
              <a:buChar char="-"/>
              <a:tabLst>
                <a:tab pos="57404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горизонтальные емкости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свайные фундаменты, столбчатые фундаменты мелкого  заложения;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44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вертикальные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горизонтальные факельные установки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свайные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мачтовые </a:t>
            </a:r>
            <a:r>
              <a:rPr dirty="0" sz="1200">
                <a:latin typeface="Times New Roman"/>
                <a:cs typeface="Times New Roman"/>
              </a:rPr>
              <a:t>сооружения – </a:t>
            </a:r>
            <a:r>
              <a:rPr dirty="0" sz="1200" spc="-5">
                <a:latin typeface="Times New Roman"/>
                <a:cs typeface="Times New Roman"/>
              </a:rPr>
              <a:t>свайные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фундаменты;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>
                <a:latin typeface="Times New Roman"/>
                <a:cs typeface="Times New Roman"/>
              </a:rPr>
              <a:t>линейные </a:t>
            </a:r>
            <a:r>
              <a:rPr dirty="0" sz="1200" spc="-5">
                <a:latin typeface="Times New Roman"/>
                <a:cs typeface="Times New Roman"/>
              </a:rPr>
              <a:t>сооружения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свайные фундаменты.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2534285" marR="278130" indent="-1798320">
              <a:lnSpc>
                <a:spcPct val="144200"/>
              </a:lnSpc>
            </a:pPr>
            <a:r>
              <a:rPr dirty="0" sz="1200" spc="-20" b="1">
                <a:latin typeface="Times New Roman"/>
                <a:cs typeface="Times New Roman"/>
              </a:rPr>
              <a:t>5.4 Устройство оснований </a:t>
            </a:r>
            <a:r>
              <a:rPr dirty="0" sz="1200" b="1">
                <a:latin typeface="Times New Roman"/>
                <a:cs typeface="Times New Roman"/>
              </a:rPr>
              <a:t>и </a:t>
            </a:r>
            <a:r>
              <a:rPr dirty="0" sz="1200" spc="-25" b="1">
                <a:latin typeface="Times New Roman"/>
                <a:cs typeface="Times New Roman"/>
              </a:rPr>
              <a:t>фундаментов </a:t>
            </a:r>
            <a:r>
              <a:rPr dirty="0" sz="1200" spc="-10" b="1">
                <a:latin typeface="Times New Roman"/>
                <a:cs typeface="Times New Roman"/>
              </a:rPr>
              <a:t>при </a:t>
            </a:r>
            <a:r>
              <a:rPr dirty="0" sz="1200" spc="-25" b="1">
                <a:latin typeface="Times New Roman"/>
                <a:cs typeface="Times New Roman"/>
              </a:rPr>
              <a:t>использовании</a:t>
            </a:r>
            <a:r>
              <a:rPr dirty="0" sz="1200" spc="-16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вечномерзлых  грунтов </a:t>
            </a:r>
            <a:r>
              <a:rPr dirty="0" sz="1200" spc="-5" b="1">
                <a:latin typeface="Times New Roman"/>
                <a:cs typeface="Times New Roman"/>
              </a:rPr>
              <a:t>по </a:t>
            </a:r>
            <a:r>
              <a:rPr dirty="0" sz="1200" spc="-20" b="1">
                <a:latin typeface="Times New Roman"/>
                <a:cs typeface="Times New Roman"/>
              </a:rPr>
              <a:t>принципу</a:t>
            </a:r>
            <a:r>
              <a:rPr dirty="0" sz="1200" spc="-1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5.4.1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При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использовании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вечномерзлых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грунтов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качестве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оснований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сооружений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по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7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принципу I для сохранения </a:t>
            </a:r>
            <a:r>
              <a:rPr dirty="0" sz="1200" spc="-5">
                <a:latin typeface="Times New Roman"/>
                <a:cs typeface="Times New Roman"/>
              </a:rPr>
              <a:t>мерзлого </a:t>
            </a:r>
            <a:r>
              <a:rPr dirty="0" sz="1200">
                <a:latin typeface="Times New Roman"/>
                <a:cs typeface="Times New Roman"/>
              </a:rPr>
              <a:t>состояния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основания и </a:t>
            </a:r>
            <a:r>
              <a:rPr dirty="0" sz="1200" spc="-5">
                <a:latin typeface="Times New Roman"/>
                <a:cs typeface="Times New Roman"/>
              </a:rPr>
              <a:t>обеспечения их  расчетного теплового режима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проектах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фундаментов необходимо  предусматривать </a:t>
            </a:r>
            <a:r>
              <a:rPr dirty="0" sz="1200">
                <a:latin typeface="Times New Roman"/>
                <a:cs typeface="Times New Roman"/>
              </a:rPr>
              <a:t>следующие </a:t>
            </a:r>
            <a:r>
              <a:rPr dirty="0" sz="1200" spc="-5">
                <a:latin typeface="Times New Roman"/>
                <a:cs typeface="Times New Roman"/>
              </a:rPr>
              <a:t>методы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их комбинации температурной стабилизации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грунтов: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0"/>
              </a:spcBef>
              <a:buChar char="-"/>
              <a:tabLst>
                <a:tab pos="599440" algn="l"/>
              </a:tabLst>
            </a:pPr>
            <a:r>
              <a:rPr dirty="0" sz="1200" spc="-5">
                <a:latin typeface="Times New Roman"/>
                <a:cs typeface="Times New Roman"/>
              </a:rPr>
              <a:t>устройство </a:t>
            </a:r>
            <a:r>
              <a:rPr dirty="0" sz="1200">
                <a:latin typeface="Times New Roman"/>
                <a:cs typeface="Times New Roman"/>
              </a:rPr>
              <a:t>холодных </a:t>
            </a:r>
            <a:r>
              <a:rPr dirty="0" sz="1200" spc="-5">
                <a:latin typeface="Times New Roman"/>
                <a:cs typeface="Times New Roman"/>
              </a:rPr>
              <a:t>(вентилируемых) подполий или </a:t>
            </a:r>
            <a:r>
              <a:rPr dirty="0" sz="1200">
                <a:latin typeface="Times New Roman"/>
                <a:cs typeface="Times New Roman"/>
              </a:rPr>
              <a:t>холодных </a:t>
            </a:r>
            <a:r>
              <a:rPr dirty="0" sz="1200" spc="-5">
                <a:latin typeface="Times New Roman"/>
                <a:cs typeface="Times New Roman"/>
              </a:rPr>
              <a:t>первых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этажей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зданий (п.5.4.3), </a:t>
            </a:r>
            <a:r>
              <a:rPr dirty="0" sz="1200">
                <a:latin typeface="Times New Roman"/>
                <a:cs typeface="Times New Roman"/>
              </a:rPr>
              <a:t>применение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специальной </a:t>
            </a:r>
            <a:r>
              <a:rPr dirty="0" sz="1200" spc="-5">
                <a:latin typeface="Times New Roman"/>
                <a:cs typeface="Times New Roman"/>
              </a:rPr>
              <a:t>конструкции, предусматривающей  </a:t>
            </a:r>
            <a:r>
              <a:rPr dirty="0" sz="1200">
                <a:latin typeface="Times New Roman"/>
                <a:cs typeface="Times New Roman"/>
              </a:rPr>
              <a:t>движение </a:t>
            </a:r>
            <a:r>
              <a:rPr dirty="0" sz="1200" spc="-5">
                <a:latin typeface="Times New Roman"/>
                <a:cs typeface="Times New Roman"/>
              </a:rPr>
              <a:t>воздуха </a:t>
            </a:r>
            <a:r>
              <a:rPr dirty="0" sz="1200">
                <a:latin typeface="Times New Roman"/>
                <a:cs typeface="Times New Roman"/>
              </a:rPr>
              <a:t>внутри </a:t>
            </a:r>
            <a:r>
              <a:rPr dirty="0" sz="1200" spc="-5">
                <a:latin typeface="Times New Roman"/>
                <a:cs typeface="Times New Roman"/>
              </a:rPr>
              <a:t>их полостей (вентилируемых фундаментов) согласно </a:t>
            </a:r>
            <a:r>
              <a:rPr dirty="0" sz="1200">
                <a:latin typeface="Times New Roman"/>
                <a:cs typeface="Times New Roman"/>
              </a:rPr>
              <a:t>п.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5.4.4;</a:t>
            </a:r>
            <a:endParaRPr sz="1200">
              <a:latin typeface="Times New Roman"/>
              <a:cs typeface="Times New Roman"/>
            </a:endParaRPr>
          </a:p>
          <a:p>
            <a:pPr marL="551815" indent="-89535">
              <a:lnSpc>
                <a:spcPct val="100000"/>
              </a:lnSpc>
              <a:spcBef>
                <a:spcPts val="635"/>
              </a:spcBef>
              <a:buChar char="-"/>
              <a:tabLst>
                <a:tab pos="552450" algn="l"/>
              </a:tabLst>
            </a:pPr>
            <a:r>
              <a:rPr dirty="0" sz="1200">
                <a:latin typeface="Times New Roman"/>
                <a:cs typeface="Times New Roman"/>
              </a:rPr>
              <a:t>укладку </a:t>
            </a:r>
            <a:r>
              <a:rPr dirty="0" sz="1200" spc="-5">
                <a:latin typeface="Times New Roman"/>
                <a:cs typeface="Times New Roman"/>
              </a:rPr>
              <a:t>теплозащитных </a:t>
            </a:r>
            <a:r>
              <a:rPr dirty="0" sz="1200">
                <a:latin typeface="Times New Roman"/>
                <a:cs typeface="Times New Roman"/>
              </a:rPr>
              <a:t>экранов (п.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5.4.5);</a:t>
            </a:r>
            <a:endParaRPr sz="1200">
              <a:latin typeface="Times New Roman"/>
              <a:cs typeface="Times New Roman"/>
            </a:endParaRPr>
          </a:p>
          <a:p>
            <a:pPr marL="12700" marR="7620" indent="449580">
              <a:lnSpc>
                <a:spcPts val="2080"/>
              </a:lnSpc>
              <a:spcBef>
                <a:spcPts val="160"/>
              </a:spcBef>
              <a:buChar char="-"/>
              <a:tabLst>
                <a:tab pos="661670" algn="l"/>
                <a:tab pos="662305" algn="l"/>
                <a:tab pos="1463040" algn="l"/>
                <a:tab pos="3020695" algn="l"/>
                <a:tab pos="4105910" algn="l"/>
                <a:tab pos="4898390" algn="l"/>
                <a:tab pos="5893435" algn="l"/>
              </a:tabLst>
            </a:pP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в</a:t>
            </a:r>
            <a:r>
              <a:rPr dirty="0" sz="1200" spc="25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у	</a:t>
            </a:r>
            <a:r>
              <a:rPr dirty="0" sz="1200" spc="5">
                <a:latin typeface="Times New Roman"/>
                <a:cs typeface="Times New Roman"/>
              </a:rPr>
              <a:t>с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5">
                <a:latin typeface="Times New Roman"/>
                <a:cs typeface="Times New Roman"/>
              </a:rPr>
              <a:t>нн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д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й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5">
                <a:latin typeface="Times New Roman"/>
                <a:cs typeface="Times New Roman"/>
              </a:rPr>
              <a:t>в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>
                <a:latin typeface="Times New Roman"/>
                <a:cs typeface="Times New Roman"/>
              </a:rPr>
              <a:t>ющ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х	о</a:t>
            </a:r>
            <a:r>
              <a:rPr dirty="0" sz="1200" spc="10">
                <a:latin typeface="Times New Roman"/>
                <a:cs typeface="Times New Roman"/>
              </a:rPr>
              <a:t>х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аж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ющ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х	</a:t>
            </a:r>
            <a:r>
              <a:rPr dirty="0" sz="1200" spc="-40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тро</a:t>
            </a:r>
            <a:r>
              <a:rPr dirty="0" sz="1200" spc="5">
                <a:latin typeface="Times New Roman"/>
                <a:cs typeface="Times New Roman"/>
              </a:rPr>
              <a:t>й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тв	</a:t>
            </a:r>
            <a:r>
              <a:rPr dirty="0" sz="1200" spc="10">
                <a:latin typeface="Times New Roman"/>
                <a:cs typeface="Times New Roman"/>
              </a:rPr>
              <a:t>ж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д</a:t>
            </a:r>
            <a:r>
              <a:rPr dirty="0" sz="1200" spc="5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ого	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ли  </a:t>
            </a:r>
            <a:r>
              <a:rPr dirty="0" sz="1200">
                <a:latin typeface="Times New Roman"/>
                <a:cs typeface="Times New Roman"/>
              </a:rPr>
              <a:t>парожидкостного </a:t>
            </a:r>
            <a:r>
              <a:rPr dirty="0" sz="1200" spc="-5">
                <a:latin typeface="Times New Roman"/>
                <a:cs typeface="Times New Roman"/>
              </a:rPr>
              <a:t>типов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СОУ </a:t>
            </a:r>
            <a:r>
              <a:rPr dirty="0" sz="1200">
                <a:latin typeface="Times New Roman"/>
                <a:cs typeface="Times New Roman"/>
              </a:rPr>
              <a:t>(п.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5.4.6);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27</a:t>
            </a:r>
            <a:endParaRPr sz="12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683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</a:pP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установку </a:t>
            </a:r>
            <a:r>
              <a:rPr dirty="0" sz="1200">
                <a:latin typeface="Times New Roman"/>
                <a:cs typeface="Times New Roman"/>
              </a:rPr>
              <a:t>охлаждающих </a:t>
            </a:r>
            <a:r>
              <a:rPr dirty="0" sz="1200" spc="-5">
                <a:latin typeface="Times New Roman"/>
                <a:cs typeface="Times New Roman"/>
              </a:rPr>
              <a:t>устройств круглогодичного действия (п. 5.4.6),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 осуществление других мероприятий,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их обосновании,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устранению или уменьшению  теплового воздействия сооружения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мерзлые грунты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indent="449580">
              <a:lnSpc>
                <a:spcPct val="100000"/>
              </a:lnSpc>
              <a:spcBef>
                <a:spcPts val="625"/>
              </a:spcBef>
              <a:buAutoNum type="arabicPeriod" startAt="2"/>
              <a:tabLst>
                <a:tab pos="864869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возведении фундаментов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пластичномерзлых грунтах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охлаждающие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устройства следует </a:t>
            </a:r>
            <a:r>
              <a:rPr dirty="0" sz="1200">
                <a:latin typeface="Times New Roman"/>
                <a:cs typeface="Times New Roman"/>
              </a:rPr>
              <a:t>проектировать исходя из </a:t>
            </a:r>
            <a:r>
              <a:rPr dirty="0" sz="1200" spc="-10">
                <a:latin typeface="Times New Roman"/>
                <a:cs typeface="Times New Roman"/>
              </a:rPr>
              <a:t>условия </a:t>
            </a:r>
            <a:r>
              <a:rPr dirty="0" sz="1200">
                <a:latin typeface="Times New Roman"/>
                <a:cs typeface="Times New Roman"/>
              </a:rPr>
              <a:t>обеспечения ими </a:t>
            </a:r>
            <a:r>
              <a:rPr dirty="0" sz="1200" spc="-5">
                <a:latin typeface="Times New Roman"/>
                <a:cs typeface="Times New Roman"/>
              </a:rPr>
              <a:t>требуемого  понижения температуры грунтов </a:t>
            </a:r>
            <a:r>
              <a:rPr dirty="0" sz="1200">
                <a:latin typeface="Times New Roman"/>
                <a:cs typeface="Times New Roman"/>
              </a:rPr>
              <a:t>и сохранения </a:t>
            </a:r>
            <a:r>
              <a:rPr dirty="0" sz="1200" spc="-5">
                <a:latin typeface="Times New Roman"/>
                <a:cs typeface="Times New Roman"/>
              </a:rPr>
              <a:t>ее расчетного </a:t>
            </a:r>
            <a:r>
              <a:rPr dirty="0" sz="1200">
                <a:latin typeface="Times New Roman"/>
                <a:cs typeface="Times New Roman"/>
              </a:rPr>
              <a:t>значения </a:t>
            </a:r>
            <a:r>
              <a:rPr dirty="0" sz="1200" spc="-5">
                <a:latin typeface="Times New Roman"/>
                <a:cs typeface="Times New Roman"/>
              </a:rPr>
              <a:t>при эксплуатации  сооружения. На участках, где слой сезонного промерзания-оттаивания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сливается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вечномерзлым </a:t>
            </a:r>
            <a:r>
              <a:rPr dirty="0" sz="1200">
                <a:latin typeface="Times New Roman"/>
                <a:cs typeface="Times New Roman"/>
              </a:rPr>
              <a:t>грунтом, необходимо </a:t>
            </a:r>
            <a:r>
              <a:rPr dirty="0" sz="1200" spc="-5">
                <a:latin typeface="Times New Roman"/>
                <a:cs typeface="Times New Roman"/>
              </a:rPr>
              <a:t>предусматривать меры </a:t>
            </a:r>
            <a:r>
              <a:rPr dirty="0" sz="1200">
                <a:latin typeface="Times New Roman"/>
                <a:cs typeface="Times New Roman"/>
              </a:rPr>
              <a:t>по стабилизации </a:t>
            </a:r>
            <a:r>
              <a:rPr dirty="0" sz="1200" spc="-5">
                <a:latin typeface="Times New Roman"/>
                <a:cs typeface="Times New Roman"/>
              </a:rPr>
              <a:t>или поднятию  </a:t>
            </a:r>
            <a:r>
              <a:rPr dirty="0" sz="1200">
                <a:latin typeface="Times New Roman"/>
                <a:cs typeface="Times New Roman"/>
              </a:rPr>
              <a:t>верхней </a:t>
            </a:r>
            <a:r>
              <a:rPr dirty="0" sz="1200" spc="-5">
                <a:latin typeface="Times New Roman"/>
                <a:cs typeface="Times New Roman"/>
              </a:rPr>
              <a:t>поверхности вечномерзлого грунта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расчетного уровня (промораживанию слоя  талого грунта).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6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Охлаждение </a:t>
            </a:r>
            <a:r>
              <a:rPr dirty="0" sz="1200" spc="-5">
                <a:latin typeface="Times New Roman"/>
                <a:cs typeface="Times New Roman"/>
              </a:rPr>
              <a:t>пластичномерзлых грунтов </a:t>
            </a:r>
            <a:r>
              <a:rPr dirty="0" sz="1200">
                <a:latin typeface="Times New Roman"/>
                <a:cs typeface="Times New Roman"/>
              </a:rPr>
              <a:t>и поднятие </a:t>
            </a:r>
            <a:r>
              <a:rPr dirty="0" sz="1200" spc="-5">
                <a:latin typeface="Times New Roman"/>
                <a:cs typeface="Times New Roman"/>
              </a:rPr>
              <a:t>верхней границы вечномерзлых  грунтов следует предусматривать предварительное,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возведения сооружения (путем  </a:t>
            </a:r>
            <a:r>
              <a:rPr dirty="0" sz="1200">
                <a:latin typeface="Times New Roman"/>
                <a:cs typeface="Times New Roman"/>
              </a:rPr>
              <a:t>очистки </a:t>
            </a:r>
            <a:r>
              <a:rPr dirty="0" sz="1200" spc="-5">
                <a:latin typeface="Times New Roman"/>
                <a:cs typeface="Times New Roman"/>
              </a:rPr>
              <a:t>поверхности </a:t>
            </a:r>
            <a:r>
              <a:rPr dirty="0" sz="1200" spc="-1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снега, </a:t>
            </a:r>
            <a:r>
              <a:rPr dirty="0" sz="1200">
                <a:latin typeface="Times New Roman"/>
                <a:cs typeface="Times New Roman"/>
              </a:rPr>
              <a:t>с помощью </a:t>
            </a:r>
            <a:r>
              <a:rPr dirty="0" sz="1200" spc="-5">
                <a:latin typeface="Times New Roman"/>
                <a:cs typeface="Times New Roman"/>
              </a:rPr>
              <a:t>СОУ </a:t>
            </a:r>
            <a:r>
              <a:rPr dirty="0" sz="1200">
                <a:latin typeface="Times New Roman"/>
                <a:cs typeface="Times New Roman"/>
              </a:rPr>
              <a:t>и т. д.) или в процессе </a:t>
            </a:r>
            <a:r>
              <a:rPr dirty="0" sz="1200" spc="-5">
                <a:latin typeface="Times New Roman"/>
                <a:cs typeface="Times New Roman"/>
              </a:rPr>
              <a:t>строительства, </a:t>
            </a:r>
            <a:r>
              <a:rPr dirty="0" sz="1200" spc="5">
                <a:latin typeface="Times New Roman"/>
                <a:cs typeface="Times New Roman"/>
              </a:rPr>
              <a:t>до </a:t>
            </a:r>
            <a:r>
              <a:rPr dirty="0" sz="1200" spc="3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передачи </a:t>
            </a:r>
            <a:r>
              <a:rPr dirty="0" sz="1200">
                <a:latin typeface="Times New Roman"/>
                <a:cs typeface="Times New Roman"/>
              </a:rPr>
              <a:t>полных </a:t>
            </a:r>
            <a:r>
              <a:rPr dirty="0" sz="1200" spc="-5">
                <a:latin typeface="Times New Roman"/>
                <a:cs typeface="Times New Roman"/>
              </a:rPr>
              <a:t>проектных нагрузок </a:t>
            </a:r>
            <a:r>
              <a:rPr dirty="0" sz="1200">
                <a:latin typeface="Times New Roman"/>
                <a:cs typeface="Times New Roman"/>
              </a:rPr>
              <a:t>на фундаменты (с </a:t>
            </a:r>
            <a:r>
              <a:rPr dirty="0" sz="1200" spc="-5">
                <a:latin typeface="Times New Roman"/>
                <a:cs typeface="Times New Roman"/>
              </a:rPr>
              <a:t>помощью СОУ)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последующем  </a:t>
            </a:r>
            <a:r>
              <a:rPr dirty="0" sz="1200">
                <a:latin typeface="Times New Roman"/>
                <a:cs typeface="Times New Roman"/>
              </a:rPr>
              <a:t>поддержании </a:t>
            </a:r>
            <a:r>
              <a:rPr dirty="0" sz="1200" spc="-5">
                <a:latin typeface="Times New Roman"/>
                <a:cs typeface="Times New Roman"/>
              </a:rPr>
              <a:t>расчетного температурного </a:t>
            </a:r>
            <a:r>
              <a:rPr dirty="0" sz="1200">
                <a:latin typeface="Times New Roman"/>
                <a:cs typeface="Times New Roman"/>
              </a:rPr>
              <a:t>режима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за </a:t>
            </a:r>
            <a:r>
              <a:rPr dirty="0" sz="1200" spc="-5">
                <a:latin typeface="Times New Roman"/>
                <a:cs typeface="Times New Roman"/>
              </a:rPr>
              <a:t>счет </a:t>
            </a:r>
            <a:r>
              <a:rPr dirty="0" sz="1200">
                <a:latin typeface="Times New Roman"/>
                <a:cs typeface="Times New Roman"/>
              </a:rPr>
              <a:t>постоянно </a:t>
            </a:r>
            <a:r>
              <a:rPr dirty="0" sz="1200" spc="-5">
                <a:latin typeface="Times New Roman"/>
                <a:cs typeface="Times New Roman"/>
              </a:rPr>
              <a:t>действующих  охлаждающих устройств (вентилируемые </a:t>
            </a:r>
            <a:r>
              <a:rPr dirty="0" sz="1200">
                <a:latin typeface="Times New Roman"/>
                <a:cs typeface="Times New Roman"/>
              </a:rPr>
              <a:t>подполья, </a:t>
            </a:r>
            <a:r>
              <a:rPr dirty="0" sz="1200" spc="-5">
                <a:latin typeface="Times New Roman"/>
                <a:cs typeface="Times New Roman"/>
              </a:rPr>
              <a:t>вентилируемые фундаменты,  теплозащитные экраны, СОУ, охлаждающие устройства </a:t>
            </a:r>
            <a:r>
              <a:rPr dirty="0" sz="1200">
                <a:latin typeface="Times New Roman"/>
                <a:cs typeface="Times New Roman"/>
              </a:rPr>
              <a:t>круглогодичного </a:t>
            </a:r>
            <a:r>
              <a:rPr dirty="0" sz="1200" spc="-5">
                <a:latin typeface="Times New Roman"/>
                <a:cs typeface="Times New Roman"/>
              </a:rPr>
              <a:t>действия).  Температурное упрочнение основания требуется </a:t>
            </a:r>
            <a:r>
              <a:rPr dirty="0" sz="1200">
                <a:latin typeface="Times New Roman"/>
                <a:cs typeface="Times New Roman"/>
              </a:rPr>
              <a:t>только в </a:t>
            </a:r>
            <a:r>
              <a:rPr dirty="0" sz="1200" spc="-5">
                <a:latin typeface="Times New Roman"/>
                <a:cs typeface="Times New Roman"/>
              </a:rPr>
              <a:t>зонах передачи нагрузок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зданий 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сооружений.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6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Глубину 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при этом </a:t>
            </a:r>
            <a:r>
              <a:rPr dirty="0" sz="1200" spc="-5">
                <a:latin typeface="Times New Roman"/>
                <a:cs typeface="Times New Roman"/>
              </a:rPr>
              <a:t>следует </a:t>
            </a:r>
            <a:r>
              <a:rPr dirty="0" sz="1200">
                <a:latin typeface="Times New Roman"/>
                <a:cs typeface="Times New Roman"/>
              </a:rPr>
              <a:t>определять </a:t>
            </a:r>
            <a:r>
              <a:rPr dirty="0" sz="1200" spc="-5">
                <a:latin typeface="Times New Roman"/>
                <a:cs typeface="Times New Roman"/>
              </a:rPr>
              <a:t>расчетом, </a:t>
            </a:r>
            <a:r>
              <a:rPr dirty="0" sz="1200">
                <a:latin typeface="Times New Roman"/>
                <a:cs typeface="Times New Roman"/>
              </a:rPr>
              <a:t>но  </a:t>
            </a:r>
            <a:r>
              <a:rPr dirty="0" sz="1200" spc="-5">
                <a:latin typeface="Times New Roman"/>
                <a:cs typeface="Times New Roman"/>
              </a:rPr>
              <a:t>принимать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менее </a:t>
            </a:r>
            <a:r>
              <a:rPr dirty="0" sz="1200">
                <a:latin typeface="Times New Roman"/>
                <a:cs typeface="Times New Roman"/>
              </a:rPr>
              <a:t>2м от </a:t>
            </a:r>
            <a:r>
              <a:rPr dirty="0" sz="1200" spc="-5">
                <a:latin typeface="Times New Roman"/>
                <a:cs typeface="Times New Roman"/>
              </a:rPr>
              <a:t>верхней поверхности вечномерзлого грунта. Допускается  закладывать фундаменты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пределах немерзлого слоя грунта, </a:t>
            </a:r>
            <a:r>
              <a:rPr dirty="0" sz="1200">
                <a:latin typeface="Times New Roman"/>
                <a:cs typeface="Times New Roman"/>
              </a:rPr>
              <a:t>если это </a:t>
            </a:r>
            <a:r>
              <a:rPr dirty="0" sz="1200" spc="-5">
                <a:latin typeface="Times New Roman"/>
                <a:cs typeface="Times New Roman"/>
              </a:rPr>
              <a:t>обосновано расчетом  </a:t>
            </a:r>
            <a:r>
              <a:rPr dirty="0" sz="1200">
                <a:latin typeface="Times New Roman"/>
                <a:cs typeface="Times New Roman"/>
              </a:rPr>
              <a:t>основания.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700"/>
              </a:lnSpc>
              <a:spcBef>
                <a:spcPts val="10"/>
              </a:spcBef>
              <a:buAutoNum type="arabicPeriod" startAt="3"/>
              <a:tabLst>
                <a:tab pos="883285" algn="l"/>
              </a:tabLst>
            </a:pPr>
            <a:r>
              <a:rPr dirty="0" sz="1200" spc="-5">
                <a:latin typeface="Times New Roman"/>
                <a:cs typeface="Times New Roman"/>
              </a:rPr>
              <a:t>Холодные (вентилируемые) </a:t>
            </a:r>
            <a:r>
              <a:rPr dirty="0" sz="1200">
                <a:latin typeface="Times New Roman"/>
                <a:cs typeface="Times New Roman"/>
              </a:rPr>
              <a:t>подполья с </a:t>
            </a:r>
            <a:r>
              <a:rPr dirty="0" sz="1200" spc="-5">
                <a:latin typeface="Times New Roman"/>
                <a:cs typeface="Times New Roman"/>
              </a:rPr>
              <a:t>естественной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побудительной  вентиляцией следует </a:t>
            </a:r>
            <a:r>
              <a:rPr dirty="0" sz="1200">
                <a:latin typeface="Times New Roman"/>
                <a:cs typeface="Times New Roman"/>
              </a:rPr>
              <a:t>применять для </a:t>
            </a:r>
            <a:r>
              <a:rPr dirty="0" sz="1200" spc="-5">
                <a:latin typeface="Times New Roman"/>
                <a:cs typeface="Times New Roman"/>
              </a:rPr>
              <a:t>сохранения мерзлого </a:t>
            </a:r>
            <a:r>
              <a:rPr dirty="0" sz="1200">
                <a:latin typeface="Times New Roman"/>
                <a:cs typeface="Times New Roman"/>
              </a:rPr>
              <a:t>состояния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в основаниях  </a:t>
            </a:r>
            <a:r>
              <a:rPr dirty="0" sz="1200" spc="-5">
                <a:latin typeface="Times New Roman"/>
                <a:cs typeface="Times New Roman"/>
              </a:rPr>
              <a:t>жилых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промышленных сооружений, </a:t>
            </a:r>
            <a:r>
              <a:rPr dirty="0" sz="1200">
                <a:latin typeface="Times New Roman"/>
                <a:cs typeface="Times New Roman"/>
              </a:rPr>
              <a:t>в том </a:t>
            </a:r>
            <a:r>
              <a:rPr dirty="0" sz="1200" spc="-5">
                <a:latin typeface="Times New Roman"/>
                <a:cs typeface="Times New Roman"/>
              </a:rPr>
              <a:t>числе </a:t>
            </a:r>
            <a:r>
              <a:rPr dirty="0" sz="1200">
                <a:latin typeface="Times New Roman"/>
                <a:cs typeface="Times New Roman"/>
              </a:rPr>
              <a:t>сооружений с </a:t>
            </a:r>
            <a:r>
              <a:rPr dirty="0" sz="1200" spc="-5">
                <a:latin typeface="Times New Roman"/>
                <a:cs typeface="Times New Roman"/>
              </a:rPr>
              <a:t>повышенными  тепловыделениями. Требуемый тепловой </a:t>
            </a:r>
            <a:r>
              <a:rPr dirty="0" sz="1200">
                <a:latin typeface="Times New Roman"/>
                <a:cs typeface="Times New Roman"/>
              </a:rPr>
              <a:t>режим </a:t>
            </a:r>
            <a:r>
              <a:rPr dirty="0" sz="1200" spc="-5">
                <a:latin typeface="Times New Roman"/>
                <a:cs typeface="Times New Roman"/>
              </a:rPr>
              <a:t>вентилируемого </a:t>
            </a:r>
            <a:r>
              <a:rPr dirty="0" sz="1200">
                <a:latin typeface="Times New Roman"/>
                <a:cs typeface="Times New Roman"/>
              </a:rPr>
              <a:t>подполья </a:t>
            </a:r>
            <a:r>
              <a:rPr dirty="0" sz="1200" spc="-5">
                <a:latin typeface="Times New Roman"/>
                <a:cs typeface="Times New Roman"/>
              </a:rPr>
              <a:t>устанавливается  </a:t>
            </a:r>
            <a:r>
              <a:rPr dirty="0" sz="1200">
                <a:latin typeface="Times New Roman"/>
                <a:cs typeface="Times New Roman"/>
              </a:rPr>
              <a:t>теплотехническим </a:t>
            </a:r>
            <a:r>
              <a:rPr dirty="0" sz="1200" spc="-5">
                <a:latin typeface="Times New Roman"/>
                <a:cs typeface="Times New Roman"/>
              </a:rPr>
              <a:t>расчетом. При </a:t>
            </a:r>
            <a:r>
              <a:rPr dirty="0" sz="1200">
                <a:latin typeface="Times New Roman"/>
                <a:cs typeface="Times New Roman"/>
              </a:rPr>
              <a:t>ширине </a:t>
            </a:r>
            <a:r>
              <a:rPr dirty="0" sz="1200" spc="-5">
                <a:latin typeface="Times New Roman"/>
                <a:cs typeface="Times New Roman"/>
              </a:rPr>
              <a:t>здания более </a:t>
            </a:r>
            <a:r>
              <a:rPr dirty="0" sz="1200">
                <a:latin typeface="Times New Roman"/>
                <a:cs typeface="Times New Roman"/>
              </a:rPr>
              <a:t>24м </a:t>
            </a:r>
            <a:r>
              <a:rPr dirty="0" sz="1200" spc="-5">
                <a:latin typeface="Times New Roman"/>
                <a:cs typeface="Times New Roman"/>
              </a:rPr>
              <a:t>следует </a:t>
            </a:r>
            <a:r>
              <a:rPr dirty="0" sz="1200">
                <a:latin typeface="Times New Roman"/>
                <a:cs typeface="Times New Roman"/>
              </a:rPr>
              <a:t>выполнять </a:t>
            </a:r>
            <a:r>
              <a:rPr dirty="0" sz="1200" spc="-5">
                <a:latin typeface="Times New Roman"/>
                <a:cs typeface="Times New Roman"/>
              </a:rPr>
              <a:t>также  аэродинамический расчет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проверки требуемого </a:t>
            </a:r>
            <a:r>
              <a:rPr dirty="0" sz="1200">
                <a:latin typeface="Times New Roman"/>
                <a:cs typeface="Times New Roman"/>
              </a:rPr>
              <a:t>для работы СОУ и для промерзания  </a:t>
            </a:r>
            <a:r>
              <a:rPr dirty="0" sz="1200" spc="-5">
                <a:latin typeface="Times New Roman"/>
                <a:cs typeface="Times New Roman"/>
              </a:rPr>
              <a:t>талых грунтов </a:t>
            </a:r>
            <a:r>
              <a:rPr dirty="0" sz="1200">
                <a:latin typeface="Times New Roman"/>
                <a:cs typeface="Times New Roman"/>
              </a:rPr>
              <a:t>движения </a:t>
            </a:r>
            <a:r>
              <a:rPr dirty="0" sz="1200" spc="-5">
                <a:latin typeface="Times New Roman"/>
                <a:cs typeface="Times New Roman"/>
              </a:rPr>
              <a:t>воздуха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вентилируемом</a:t>
            </a:r>
            <a:r>
              <a:rPr dirty="0" sz="1200">
                <a:latin typeface="Times New Roman"/>
                <a:cs typeface="Times New Roman"/>
              </a:rPr>
              <a:t> подполье.</a:t>
            </a:r>
            <a:endParaRPr sz="1200">
              <a:latin typeface="Times New Roman"/>
              <a:cs typeface="Times New Roman"/>
            </a:endParaRPr>
          </a:p>
          <a:p>
            <a:pPr algn="just"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Подполья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соответствии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теплотехническим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аэродинамическим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расчетами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6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условиями снегозаносимости допускается устраивать открытыми,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вентилируемыми  продухами </a:t>
            </a:r>
            <a:r>
              <a:rPr dirty="0" sz="1200">
                <a:latin typeface="Times New Roman"/>
                <a:cs typeface="Times New Roman"/>
              </a:rPr>
              <a:t>в цоколе здания </a:t>
            </a:r>
            <a:r>
              <a:rPr dirty="0" sz="1200" spc="-5">
                <a:latin typeface="Times New Roman"/>
                <a:cs typeface="Times New Roman"/>
              </a:rPr>
              <a:t>или закрытыми;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необходимости </a:t>
            </a:r>
            <a:r>
              <a:rPr dirty="0" sz="1200">
                <a:latin typeface="Times New Roman"/>
                <a:cs typeface="Times New Roman"/>
              </a:rPr>
              <a:t>у </a:t>
            </a:r>
            <a:r>
              <a:rPr dirty="0" sz="1200" spc="-5">
                <a:latin typeface="Times New Roman"/>
                <a:cs typeface="Times New Roman"/>
              </a:rPr>
              <a:t>продухов </a:t>
            </a:r>
            <a:r>
              <a:rPr dirty="0" sz="1200">
                <a:latin typeface="Times New Roman"/>
                <a:cs typeface="Times New Roman"/>
              </a:rPr>
              <a:t>следует  </a:t>
            </a:r>
            <a:r>
              <a:rPr dirty="0" sz="1200" spc="-5">
                <a:latin typeface="Times New Roman"/>
                <a:cs typeface="Times New Roman"/>
              </a:rPr>
              <a:t>устраивать вытяжные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приточные </a:t>
            </a:r>
            <a:r>
              <a:rPr dirty="0" sz="1200" spc="-10">
                <a:latin typeface="Times New Roman"/>
                <a:cs typeface="Times New Roman"/>
              </a:rPr>
              <a:t>трубы, </a:t>
            </a:r>
            <a:r>
              <a:rPr dirty="0" sz="1200" spc="-5">
                <a:latin typeface="Times New Roman"/>
                <a:cs typeface="Times New Roman"/>
              </a:rPr>
              <a:t>располагая </a:t>
            </a:r>
            <a:r>
              <a:rPr dirty="0" sz="1200">
                <a:latin typeface="Times New Roman"/>
                <a:cs typeface="Times New Roman"/>
              </a:rPr>
              <a:t>воздухозаборные </a:t>
            </a:r>
            <a:r>
              <a:rPr dirty="0" sz="1200" spc="-5">
                <a:latin typeface="Times New Roman"/>
                <a:cs typeface="Times New Roman"/>
              </a:rPr>
              <a:t>отверстия </a:t>
            </a:r>
            <a:r>
              <a:rPr dirty="0" sz="1200">
                <a:latin typeface="Times New Roman"/>
                <a:cs typeface="Times New Roman"/>
              </a:rPr>
              <a:t>выше  </a:t>
            </a:r>
            <a:r>
              <a:rPr dirty="0" sz="1200" spc="-5">
                <a:latin typeface="Times New Roman"/>
                <a:cs typeface="Times New Roman"/>
              </a:rPr>
              <a:t>наибольшего </a:t>
            </a:r>
            <a:r>
              <a:rPr dirty="0" sz="1200" spc="-10">
                <a:latin typeface="Times New Roman"/>
                <a:cs typeface="Times New Roman"/>
              </a:rPr>
              <a:t>уровня </a:t>
            </a:r>
            <a:r>
              <a:rPr dirty="0" sz="1200" spc="-5">
                <a:latin typeface="Times New Roman"/>
                <a:cs typeface="Times New Roman"/>
              </a:rPr>
              <a:t>снегового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покрова.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28</a:t>
            </a:r>
            <a:endParaRPr sz="12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62661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700"/>
              </a:lnSpc>
            </a:pPr>
            <a:r>
              <a:rPr dirty="0" sz="1200" spc="-5">
                <a:latin typeface="Times New Roman"/>
                <a:cs typeface="Times New Roman"/>
              </a:rPr>
              <a:t>Высота </a:t>
            </a:r>
            <a:r>
              <a:rPr dirty="0" sz="1200">
                <a:latin typeface="Times New Roman"/>
                <a:cs typeface="Times New Roman"/>
              </a:rPr>
              <a:t>подполья </a:t>
            </a:r>
            <a:r>
              <a:rPr dirty="0" sz="1200" spc="-5">
                <a:latin typeface="Times New Roman"/>
                <a:cs typeface="Times New Roman"/>
              </a:rPr>
              <a:t>должна приниматься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условиям обеспечения его вентилирования,  </a:t>
            </a:r>
            <a:r>
              <a:rPr dirty="0" sz="1200">
                <a:latin typeface="Times New Roman"/>
                <a:cs typeface="Times New Roman"/>
              </a:rPr>
              <a:t>но не </a:t>
            </a:r>
            <a:r>
              <a:rPr dirty="0" sz="1200" spc="-5">
                <a:latin typeface="Times New Roman"/>
                <a:cs typeface="Times New Roman"/>
              </a:rPr>
              <a:t>менее </a:t>
            </a:r>
            <a:r>
              <a:rPr dirty="0" sz="1200">
                <a:latin typeface="Times New Roman"/>
                <a:cs typeface="Times New Roman"/>
              </a:rPr>
              <a:t>1,2м от </a:t>
            </a:r>
            <a:r>
              <a:rPr dirty="0" sz="1200" spc="-5">
                <a:latin typeface="Times New Roman"/>
                <a:cs typeface="Times New Roman"/>
              </a:rPr>
              <a:t>поверхности планировки грунта </a:t>
            </a:r>
            <a:r>
              <a:rPr dirty="0" sz="1200">
                <a:latin typeface="Times New Roman"/>
                <a:cs typeface="Times New Roman"/>
              </a:rPr>
              <a:t>до низа </a:t>
            </a:r>
            <a:r>
              <a:rPr dirty="0" sz="1200" spc="-5">
                <a:latin typeface="Times New Roman"/>
                <a:cs typeface="Times New Roman"/>
              </a:rPr>
              <a:t>выступающих конструкций  перекрытия;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размещении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подполье коммуникаций </a:t>
            </a:r>
            <a:r>
              <a:rPr dirty="0" sz="1200">
                <a:latin typeface="Times New Roman"/>
                <a:cs typeface="Times New Roman"/>
              </a:rPr>
              <a:t>- по </a:t>
            </a:r>
            <a:r>
              <a:rPr dirty="0" sz="1200" spc="-5">
                <a:latin typeface="Times New Roman"/>
                <a:cs typeface="Times New Roman"/>
              </a:rPr>
              <a:t>условиям свободного </a:t>
            </a:r>
            <a:r>
              <a:rPr dirty="0" sz="1200">
                <a:latin typeface="Times New Roman"/>
                <a:cs typeface="Times New Roman"/>
              </a:rPr>
              <a:t>к ним  </a:t>
            </a:r>
            <a:r>
              <a:rPr dirty="0" sz="1200" spc="-5">
                <a:latin typeface="Times New Roman"/>
                <a:cs typeface="Times New Roman"/>
              </a:rPr>
              <a:t>доступа, </a:t>
            </a:r>
            <a:r>
              <a:rPr dirty="0" sz="1200">
                <a:latin typeface="Times New Roman"/>
                <a:cs typeface="Times New Roman"/>
              </a:rPr>
              <a:t>но не менее </a:t>
            </a:r>
            <a:r>
              <a:rPr dirty="0" sz="1200" spc="-5">
                <a:latin typeface="Times New Roman"/>
                <a:cs typeface="Times New Roman"/>
              </a:rPr>
              <a:t>1,4м. Под отдельными участками </a:t>
            </a:r>
            <a:r>
              <a:rPr dirty="0" sz="1200">
                <a:latin typeface="Times New Roman"/>
                <a:cs typeface="Times New Roman"/>
              </a:rPr>
              <a:t>сооружения шириной до 6м при  </a:t>
            </a:r>
            <a:r>
              <a:rPr dirty="0" sz="1200" spc="-5">
                <a:latin typeface="Times New Roman"/>
                <a:cs typeface="Times New Roman"/>
              </a:rPr>
              <a:t>отсутствии </a:t>
            </a:r>
            <a:r>
              <a:rPr dirty="0" sz="1200">
                <a:latin typeface="Times New Roman"/>
                <a:cs typeface="Times New Roman"/>
              </a:rPr>
              <a:t>в них </a:t>
            </a:r>
            <a:r>
              <a:rPr dirty="0" sz="1200" spc="-5">
                <a:latin typeface="Times New Roman"/>
                <a:cs typeface="Times New Roman"/>
              </a:rPr>
              <a:t>коммуникаций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высоту подполья </a:t>
            </a:r>
            <a:r>
              <a:rPr dirty="0" sz="1200" spc="-5">
                <a:latin typeface="Times New Roman"/>
                <a:cs typeface="Times New Roman"/>
              </a:rPr>
              <a:t>допускается уменьшать </a:t>
            </a:r>
            <a:r>
              <a:rPr dirty="0" sz="1200">
                <a:latin typeface="Times New Roman"/>
                <a:cs typeface="Times New Roman"/>
              </a:rPr>
              <a:t>до  </a:t>
            </a:r>
            <a:r>
              <a:rPr dirty="0" sz="1200" spc="-5">
                <a:latin typeface="Times New Roman"/>
                <a:cs typeface="Times New Roman"/>
              </a:rPr>
              <a:t>0,6м.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Поверхность грунта </a:t>
            </a:r>
            <a:r>
              <a:rPr dirty="0" sz="1200">
                <a:latin typeface="Times New Roman"/>
                <a:cs typeface="Times New Roman"/>
              </a:rPr>
              <a:t>в подполье должна </a:t>
            </a:r>
            <a:r>
              <a:rPr dirty="0" sz="1200" spc="-5">
                <a:latin typeface="Times New Roman"/>
                <a:cs typeface="Times New Roman"/>
              </a:rPr>
              <a:t>быть </a:t>
            </a:r>
            <a:r>
              <a:rPr dirty="0" sz="1200">
                <a:latin typeface="Times New Roman"/>
                <a:cs typeface="Times New Roman"/>
              </a:rPr>
              <a:t>спланирована с </a:t>
            </a:r>
            <a:r>
              <a:rPr dirty="0" sz="1200" spc="-5">
                <a:latin typeface="Times New Roman"/>
                <a:cs typeface="Times New Roman"/>
              </a:rPr>
              <a:t>уклонами </a:t>
            </a:r>
            <a:r>
              <a:rPr dirty="0" sz="1200">
                <a:latin typeface="Times New Roman"/>
                <a:cs typeface="Times New Roman"/>
              </a:rPr>
              <a:t>в сторону  </a:t>
            </a:r>
            <a:r>
              <a:rPr dirty="0" sz="1200" spc="-5">
                <a:latin typeface="Times New Roman"/>
                <a:cs typeface="Times New Roman"/>
              </a:rPr>
              <a:t>наружных отмосток или водосборов, обеспечивающих беспрепятственный отвод воды,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иметь,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правило, твердое </a:t>
            </a:r>
            <a:r>
              <a:rPr dirty="0" sz="1200">
                <a:latin typeface="Times New Roman"/>
                <a:cs typeface="Times New Roman"/>
              </a:rPr>
              <a:t>покрытие. </a:t>
            </a:r>
            <a:r>
              <a:rPr dirty="0" sz="1200" spc="-5">
                <a:latin typeface="Times New Roman"/>
                <a:cs typeface="Times New Roman"/>
              </a:rPr>
              <a:t>При наличии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подполье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 spc="-5">
                <a:latin typeface="Times New Roman"/>
                <a:cs typeface="Times New Roman"/>
              </a:rPr>
              <a:t>санитарно-технических  коммуникаций под ними предусмотреть </a:t>
            </a:r>
            <a:r>
              <a:rPr dirty="0" sz="1200">
                <a:latin typeface="Times New Roman"/>
                <a:cs typeface="Times New Roman"/>
              </a:rPr>
              <a:t>металлические лотки для </a:t>
            </a:r>
            <a:r>
              <a:rPr dirty="0" sz="1200" spc="-5">
                <a:latin typeface="Times New Roman"/>
                <a:cs typeface="Times New Roman"/>
              </a:rPr>
              <a:t>отвода аварийных сбросов  </a:t>
            </a:r>
            <a:r>
              <a:rPr dirty="0" sz="1200">
                <a:latin typeface="Times New Roman"/>
                <a:cs typeface="Times New Roman"/>
              </a:rPr>
              <a:t>за </a:t>
            </a:r>
            <a:r>
              <a:rPr dirty="0" sz="1200" spc="-5">
                <a:latin typeface="Times New Roman"/>
                <a:cs typeface="Times New Roman"/>
              </a:rPr>
              <a:t>контур </a:t>
            </a:r>
            <a:r>
              <a:rPr dirty="0" sz="1200">
                <a:latin typeface="Times New Roman"/>
                <a:cs typeface="Times New Roman"/>
              </a:rPr>
              <a:t>зданий. </a:t>
            </a:r>
            <a:r>
              <a:rPr dirty="0" sz="1200" spc="-5">
                <a:latin typeface="Times New Roman"/>
                <a:cs typeface="Times New Roman"/>
              </a:rPr>
              <a:t>Тепловыделения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коммуникаций учитываются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аэродинамическом  расчете вентилируемого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подполья.</a:t>
            </a:r>
            <a:endParaRPr sz="1200">
              <a:latin typeface="Times New Roman"/>
              <a:cs typeface="Times New Roman"/>
            </a:endParaRPr>
          </a:p>
          <a:p>
            <a:pPr lvl="2" marL="891540" indent="-429259">
              <a:lnSpc>
                <a:spcPct val="100000"/>
              </a:lnSpc>
              <a:spcBef>
                <a:spcPts val="625"/>
              </a:spcBef>
              <a:buAutoNum type="arabicPeriod" startAt="4"/>
              <a:tabLst>
                <a:tab pos="892175" algn="l"/>
              </a:tabLst>
            </a:pPr>
            <a:r>
              <a:rPr dirty="0" sz="1200">
                <a:latin typeface="Times New Roman"/>
                <a:cs typeface="Times New Roman"/>
              </a:rPr>
              <a:t>Применение </a:t>
            </a:r>
            <a:r>
              <a:rPr dirty="0" sz="1200" spc="-5">
                <a:latin typeface="Times New Roman"/>
                <a:cs typeface="Times New Roman"/>
              </a:rPr>
              <a:t>фундаментов специальной конструкции,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предусматривающей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движение </a:t>
            </a:r>
            <a:r>
              <a:rPr dirty="0" sz="1200" spc="-5">
                <a:latin typeface="Times New Roman"/>
                <a:cs typeface="Times New Roman"/>
              </a:rPr>
              <a:t>воздуха </a:t>
            </a:r>
            <a:r>
              <a:rPr dirty="0" sz="1200">
                <a:latin typeface="Times New Roman"/>
                <a:cs typeface="Times New Roman"/>
              </a:rPr>
              <a:t>внутри </a:t>
            </a:r>
            <a:r>
              <a:rPr dirty="0" sz="1200" spc="-5">
                <a:latin typeface="Times New Roman"/>
                <a:cs typeface="Times New Roman"/>
              </a:rPr>
              <a:t>их полостей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вентилируемых фундаментов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естественной или  побудительной вентиляцией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следует преимущественно </a:t>
            </a:r>
            <a:r>
              <a:rPr dirty="0" sz="1200">
                <a:latin typeface="Times New Roman"/>
                <a:cs typeface="Times New Roman"/>
              </a:rPr>
              <a:t>применять для </a:t>
            </a:r>
            <a:r>
              <a:rPr dirty="0" sz="1200" spc="-5">
                <a:latin typeface="Times New Roman"/>
                <a:cs typeface="Times New Roman"/>
              </a:rPr>
              <a:t>сохранения  мерзлого </a:t>
            </a:r>
            <a:r>
              <a:rPr dirty="0" sz="1200">
                <a:latin typeface="Times New Roman"/>
                <a:cs typeface="Times New Roman"/>
              </a:rPr>
              <a:t>состояния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в основании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полами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грунту,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устройстве  малозаглубленных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поверхностных фундаментов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подсыпках.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6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Вентилируемые фундаменты следует укладывать выше уровня </a:t>
            </a:r>
            <a:r>
              <a:rPr dirty="0" sz="1200">
                <a:latin typeface="Times New Roman"/>
                <a:cs typeface="Times New Roman"/>
              </a:rPr>
              <a:t>подземных </a:t>
            </a:r>
            <a:r>
              <a:rPr dirty="0" sz="1200" spc="-5">
                <a:latin typeface="Times New Roman"/>
                <a:cs typeface="Times New Roman"/>
              </a:rPr>
              <a:t>вод, </a:t>
            </a:r>
            <a:r>
              <a:rPr dirty="0" sz="1200">
                <a:latin typeface="Times New Roman"/>
                <a:cs typeface="Times New Roman"/>
              </a:rPr>
              <a:t>как  </a:t>
            </a:r>
            <a:r>
              <a:rPr dirty="0" sz="1200" spc="-5">
                <a:latin typeface="Times New Roman"/>
                <a:cs typeface="Times New Roman"/>
              </a:rPr>
              <a:t>правило,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пределах подсыпки из непучинистого грунта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уклонами </a:t>
            </a:r>
            <a:r>
              <a:rPr dirty="0" sz="1200">
                <a:latin typeface="Times New Roman"/>
                <a:cs typeface="Times New Roman"/>
              </a:rPr>
              <a:t>в сторону  </a:t>
            </a:r>
            <a:r>
              <a:rPr dirty="0" sz="1200" spc="-5">
                <a:latin typeface="Times New Roman"/>
                <a:cs typeface="Times New Roman"/>
              </a:rPr>
              <a:t>объединительных коллекторов. Для уменьшения теплопотока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высоты подсыпки 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5">
                <a:latin typeface="Times New Roman"/>
                <a:cs typeface="Times New Roman"/>
              </a:rPr>
              <a:t>полами сооружения следует предусматривать укладку </a:t>
            </a:r>
            <a:r>
              <a:rPr dirty="0" sz="1200">
                <a:latin typeface="Times New Roman"/>
                <a:cs typeface="Times New Roman"/>
              </a:rPr>
              <a:t>тепло- и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гидроизоляции.</a:t>
            </a:r>
            <a:endParaRPr sz="1200">
              <a:latin typeface="Times New Roman"/>
              <a:cs typeface="Times New Roman"/>
            </a:endParaRPr>
          </a:p>
          <a:p>
            <a:pPr lvl="2" marL="840105" indent="-377825">
              <a:lnSpc>
                <a:spcPct val="100000"/>
              </a:lnSpc>
              <a:spcBef>
                <a:spcPts val="640"/>
              </a:spcBef>
              <a:buAutoNum type="arabicPeriod" startAt="5"/>
              <a:tabLst>
                <a:tab pos="840740" algn="l"/>
              </a:tabLst>
            </a:pPr>
            <a:r>
              <a:rPr dirty="0" sz="1200">
                <a:latin typeface="Times New Roman"/>
                <a:cs typeface="Times New Roman"/>
              </a:rPr>
              <a:t>Теплозащитные экраны из </a:t>
            </a:r>
            <a:r>
              <a:rPr dirty="0" sz="1200" spc="-5">
                <a:latin typeface="Times New Roman"/>
                <a:cs typeface="Times New Roman"/>
              </a:rPr>
              <a:t>эффективных теплоизоляционных материалов,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как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29</a:t>
            </a:r>
            <a:endParaRPr sz="1200"/>
          </a:p>
        </p:txBody>
      </p:sp>
      <p:sp>
        <p:nvSpPr>
          <p:cNvPr id="3" name="object 3"/>
          <p:cNvSpPr txBox="1"/>
          <p:nvPr/>
        </p:nvSpPr>
        <p:spPr>
          <a:xfrm>
            <a:off x="887983" y="6485635"/>
            <a:ext cx="3469004" cy="8153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43700"/>
              </a:lnSpc>
              <a:spcBef>
                <a:spcPts val="105"/>
              </a:spcBef>
            </a:pPr>
            <a:r>
              <a:rPr dirty="0" sz="1200">
                <a:latin typeface="Times New Roman"/>
                <a:cs typeface="Times New Roman"/>
              </a:rPr>
              <a:t>правило, в </a:t>
            </a:r>
            <a:r>
              <a:rPr dirty="0" sz="1200" spc="-5">
                <a:latin typeface="Times New Roman"/>
                <a:cs typeface="Times New Roman"/>
              </a:rPr>
              <a:t>сочетании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другими охлаждающими  стабилизации </a:t>
            </a:r>
            <a:r>
              <a:rPr dirty="0" sz="1200">
                <a:latin typeface="Times New Roman"/>
                <a:cs typeface="Times New Roman"/>
              </a:rPr>
              <a:t>природного состояния </a:t>
            </a: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тепловыделяющими сооружениями.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качестве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20828" y="6485635"/>
            <a:ext cx="2614930" cy="8153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0480" marR="5080" indent="-18415">
              <a:lnSpc>
                <a:spcPct val="143700"/>
              </a:lnSpc>
              <a:spcBef>
                <a:spcPts val="105"/>
              </a:spcBef>
            </a:pPr>
            <a:r>
              <a:rPr dirty="0" sz="1200" spc="-5">
                <a:latin typeface="Times New Roman"/>
                <a:cs typeface="Times New Roman"/>
              </a:rPr>
              <a:t>устройствами следует </a:t>
            </a:r>
            <a:r>
              <a:rPr dirty="0" sz="1200">
                <a:latin typeface="Times New Roman"/>
                <a:cs typeface="Times New Roman"/>
              </a:rPr>
              <a:t>применять </a:t>
            </a:r>
            <a:r>
              <a:rPr dirty="0" sz="1200" spc="-5">
                <a:latin typeface="Times New Roman"/>
                <a:cs typeface="Times New Roman"/>
              </a:rPr>
              <a:t>для  уменьшения теплового потока под  </a:t>
            </a:r>
            <a:r>
              <a:rPr dirty="0" sz="1200">
                <a:latin typeface="Times New Roman"/>
                <a:cs typeface="Times New Roman"/>
              </a:rPr>
              <a:t>материалов </a:t>
            </a:r>
            <a:r>
              <a:rPr dirty="0" sz="1200" spc="-5">
                <a:latin typeface="Times New Roman"/>
                <a:cs typeface="Times New Roman"/>
              </a:rPr>
              <a:t>теплозащитных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экранов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7983" y="7276591"/>
            <a:ext cx="6148070" cy="2127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6350">
              <a:lnSpc>
                <a:spcPct val="1433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рекомендуется </a:t>
            </a:r>
            <a:r>
              <a:rPr dirty="0" sz="1200">
                <a:latin typeface="Times New Roman"/>
                <a:cs typeface="Times New Roman"/>
              </a:rPr>
              <a:t>применять </a:t>
            </a:r>
            <a:r>
              <a:rPr dirty="0" sz="1200" spc="-5">
                <a:latin typeface="Times New Roman"/>
                <a:cs typeface="Times New Roman"/>
              </a:rPr>
              <a:t>плиты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экструдированного пенополистирола, обладающие  высокими теплоизоляционными, прочностными, гидрофобными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свойствами.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5.4.6 </a:t>
            </a:r>
            <a:r>
              <a:rPr dirty="0" sz="1200" spc="-5">
                <a:latin typeface="Times New Roman"/>
                <a:cs typeface="Times New Roman"/>
              </a:rPr>
              <a:t>Сезоннодействующие охлаждающие устройства (СОУ)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охлаждающие  устройства </a:t>
            </a:r>
            <a:r>
              <a:rPr dirty="0" sz="1200">
                <a:latin typeface="Times New Roman"/>
                <a:cs typeface="Times New Roman"/>
              </a:rPr>
              <a:t>круглогодичного </a:t>
            </a:r>
            <a:r>
              <a:rPr dirty="0" sz="1200" spc="-5">
                <a:latin typeface="Times New Roman"/>
                <a:cs typeface="Times New Roman"/>
              </a:rPr>
              <a:t>действия следует применять,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правило,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сочетании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другими охлаждающими устройствами </a:t>
            </a:r>
            <a:r>
              <a:rPr dirty="0" sz="1200">
                <a:latin typeface="Times New Roman"/>
                <a:cs typeface="Times New Roman"/>
              </a:rPr>
              <a:t>для создания и </a:t>
            </a:r>
            <a:r>
              <a:rPr dirty="0" sz="1200" spc="-5">
                <a:latin typeface="Times New Roman"/>
                <a:cs typeface="Times New Roman"/>
              </a:rPr>
              <a:t>сохранения мерзлого состояния  грунтов </a:t>
            </a:r>
            <a:r>
              <a:rPr dirty="0" sz="1200">
                <a:latin typeface="Times New Roman"/>
                <a:cs typeface="Times New Roman"/>
              </a:rPr>
              <a:t>оснований, для </a:t>
            </a:r>
            <a:r>
              <a:rPr dirty="0" sz="1200" spc="-5">
                <a:latin typeface="Times New Roman"/>
                <a:cs typeface="Times New Roman"/>
              </a:rPr>
              <a:t>повышения несущей способности фундаментов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пластичномерзлых  грунтах,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для создания </a:t>
            </a:r>
            <a:r>
              <a:rPr dirty="0" sz="1200" spc="-5">
                <a:latin typeface="Times New Roman"/>
                <a:cs typeface="Times New Roman"/>
              </a:rPr>
              <a:t>ледогрунтовых завес, восстановления нарушенного </a:t>
            </a:r>
            <a:r>
              <a:rPr dirty="0" sz="1200">
                <a:latin typeface="Times New Roman"/>
                <a:cs typeface="Times New Roman"/>
              </a:rPr>
              <a:t>при  </a:t>
            </a:r>
            <a:r>
              <a:rPr dirty="0" sz="1200" spc="-5">
                <a:latin typeface="Times New Roman"/>
                <a:cs typeface="Times New Roman"/>
              </a:rPr>
              <a:t>эксплуатации сооружения теплового режима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его </a:t>
            </a:r>
            <a:r>
              <a:rPr dirty="0" sz="1200">
                <a:latin typeface="Times New Roman"/>
                <a:cs typeface="Times New Roman"/>
              </a:rPr>
              <a:t>основании и в </a:t>
            </a:r>
            <a:r>
              <a:rPr dirty="0" sz="1200" spc="-5">
                <a:latin typeface="Times New Roman"/>
                <a:cs typeface="Times New Roman"/>
              </a:rPr>
              <a:t>других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целях.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9683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2506980" marR="278765" indent="-1771014">
              <a:lnSpc>
                <a:spcPct val="143300"/>
              </a:lnSpc>
            </a:pPr>
            <a:r>
              <a:rPr dirty="0" sz="1200" spc="-20" b="1">
                <a:latin typeface="Times New Roman"/>
                <a:cs typeface="Times New Roman"/>
              </a:rPr>
              <a:t>5.5 Устройство оснований </a:t>
            </a:r>
            <a:r>
              <a:rPr dirty="0" sz="1200" b="1">
                <a:latin typeface="Times New Roman"/>
                <a:cs typeface="Times New Roman"/>
              </a:rPr>
              <a:t>и </a:t>
            </a:r>
            <a:r>
              <a:rPr dirty="0" sz="1200" spc="-25" b="1">
                <a:latin typeface="Times New Roman"/>
                <a:cs typeface="Times New Roman"/>
              </a:rPr>
              <a:t>фундаментов </a:t>
            </a:r>
            <a:r>
              <a:rPr dirty="0" sz="1200" spc="-10" b="1">
                <a:latin typeface="Times New Roman"/>
                <a:cs typeface="Times New Roman"/>
              </a:rPr>
              <a:t>при </a:t>
            </a:r>
            <a:r>
              <a:rPr dirty="0" sz="1200" spc="-25" b="1">
                <a:latin typeface="Times New Roman"/>
                <a:cs typeface="Times New Roman"/>
              </a:rPr>
              <a:t>использовании</a:t>
            </a:r>
            <a:r>
              <a:rPr dirty="0" sz="1200" spc="-16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вечномерзлых  грунтов </a:t>
            </a:r>
            <a:r>
              <a:rPr dirty="0" sz="1200" spc="-5" b="1">
                <a:latin typeface="Times New Roman"/>
                <a:cs typeface="Times New Roman"/>
              </a:rPr>
              <a:t>по </a:t>
            </a:r>
            <a:r>
              <a:rPr dirty="0" sz="1200" spc="-20" b="1">
                <a:latin typeface="Times New Roman"/>
                <a:cs typeface="Times New Roman"/>
              </a:rPr>
              <a:t>принципу</a:t>
            </a:r>
            <a:r>
              <a:rPr dirty="0" sz="1200" spc="-120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II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985" indent="449580">
              <a:lnSpc>
                <a:spcPts val="2060"/>
              </a:lnSpc>
              <a:spcBef>
                <a:spcPts val="165"/>
              </a:spcBef>
              <a:buAutoNum type="arabicPeriod"/>
              <a:tabLst>
                <a:tab pos="85725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проектировании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сооружений, </a:t>
            </a:r>
            <a:r>
              <a:rPr dirty="0" sz="1200" spc="-5">
                <a:latin typeface="Times New Roman"/>
                <a:cs typeface="Times New Roman"/>
              </a:rPr>
              <a:t>возводимых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использованием вечномерзлых грунтов </a:t>
            </a:r>
            <a:r>
              <a:rPr dirty="0" sz="1200">
                <a:latin typeface="Times New Roman"/>
                <a:cs typeface="Times New Roman"/>
              </a:rPr>
              <a:t>по принципу</a:t>
            </a:r>
            <a:r>
              <a:rPr dirty="0" sz="1200" spc="26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II, </a:t>
            </a:r>
            <a:r>
              <a:rPr dirty="0" sz="1200" spc="-5">
                <a:latin typeface="Times New Roman"/>
                <a:cs typeface="Times New Roman"/>
              </a:rPr>
              <a:t>следует предусматривать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ts val="2060"/>
              </a:lnSpc>
              <a:spcBef>
                <a:spcPts val="20"/>
              </a:spcBef>
            </a:pPr>
            <a:r>
              <a:rPr dirty="0" sz="1200">
                <a:latin typeface="Times New Roman"/>
                <a:cs typeface="Times New Roman"/>
              </a:rPr>
              <a:t>мероприятия по </a:t>
            </a:r>
            <a:r>
              <a:rPr dirty="0" sz="1200" spc="-5">
                <a:latin typeface="Times New Roman"/>
                <a:cs typeface="Times New Roman"/>
              </a:rPr>
              <a:t>уменьшению деформаций основания или мероприятия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приспособлению  конструкций сооружения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восприятию неравномерных деформаций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основания,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dirty="0" sz="1200" spc="-5">
                <a:latin typeface="Times New Roman"/>
                <a:cs typeface="Times New Roman"/>
              </a:rPr>
              <a:t>назначаемые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результатам расчета </a:t>
            </a:r>
            <a:r>
              <a:rPr dirty="0" sz="1200">
                <a:latin typeface="Times New Roman"/>
                <a:cs typeface="Times New Roman"/>
              </a:rPr>
              <a:t>основания по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деформациям.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Выбор </a:t>
            </a:r>
            <a:r>
              <a:rPr dirty="0" sz="1200">
                <a:latin typeface="Times New Roman"/>
                <a:cs typeface="Times New Roman"/>
              </a:rPr>
              <a:t>одного из </a:t>
            </a:r>
            <a:r>
              <a:rPr dirty="0" sz="1200" spc="-5">
                <a:latin typeface="Times New Roman"/>
                <a:cs typeface="Times New Roman"/>
              </a:rPr>
              <a:t>указанных мероприятий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их сочетания производится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на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основании технико-экономического расчета. При </a:t>
            </a:r>
            <a:r>
              <a:rPr dirty="0" sz="1200">
                <a:latin typeface="Times New Roman"/>
                <a:cs typeface="Times New Roman"/>
              </a:rPr>
              <a:t>этом </a:t>
            </a:r>
            <a:r>
              <a:rPr dirty="0" sz="1200" spc="-5">
                <a:latin typeface="Times New Roman"/>
                <a:cs typeface="Times New Roman"/>
              </a:rPr>
              <a:t>мероприятия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уменьшению  деформаций </a:t>
            </a:r>
            <a:r>
              <a:rPr dirty="0" sz="1200">
                <a:latin typeface="Times New Roman"/>
                <a:cs typeface="Times New Roman"/>
              </a:rPr>
              <a:t>основания </a:t>
            </a:r>
            <a:r>
              <a:rPr dirty="0" sz="1200" spc="-5">
                <a:latin typeface="Times New Roman"/>
                <a:cs typeface="Times New Roman"/>
              </a:rPr>
              <a:t>следует предусматривать </a:t>
            </a:r>
            <a:r>
              <a:rPr dirty="0" sz="1200">
                <a:latin typeface="Times New Roman"/>
                <a:cs typeface="Times New Roman"/>
              </a:rPr>
              <a:t>в любом </a:t>
            </a:r>
            <a:r>
              <a:rPr dirty="0" sz="1200" spc="-5">
                <a:latin typeface="Times New Roman"/>
                <a:cs typeface="Times New Roman"/>
              </a:rPr>
              <a:t>случае, </a:t>
            </a:r>
            <a:r>
              <a:rPr dirty="0" sz="1200">
                <a:latin typeface="Times New Roman"/>
                <a:cs typeface="Times New Roman"/>
              </a:rPr>
              <a:t>если </a:t>
            </a:r>
            <a:r>
              <a:rPr dirty="0" sz="1200" spc="-5">
                <a:latin typeface="Times New Roman"/>
                <a:cs typeface="Times New Roman"/>
              </a:rPr>
              <a:t>расчетные </a:t>
            </a:r>
            <a:r>
              <a:rPr dirty="0" sz="1200">
                <a:latin typeface="Times New Roman"/>
                <a:cs typeface="Times New Roman"/>
              </a:rPr>
              <a:t>осадки  </a:t>
            </a:r>
            <a:r>
              <a:rPr dirty="0" sz="1200" spc="-5">
                <a:latin typeface="Times New Roman"/>
                <a:cs typeface="Times New Roman"/>
              </a:rPr>
              <a:t>сооружения превышают </a:t>
            </a:r>
            <a:r>
              <a:rPr dirty="0" sz="1200">
                <a:latin typeface="Times New Roman"/>
                <a:cs typeface="Times New Roman"/>
              </a:rPr>
              <a:t>значения, </a:t>
            </a:r>
            <a:r>
              <a:rPr dirty="0" sz="1200" spc="-5">
                <a:latin typeface="Times New Roman"/>
                <a:cs typeface="Times New Roman"/>
              </a:rPr>
              <a:t>допустимые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архитектурным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технологическим  требованиям, </a:t>
            </a:r>
            <a:r>
              <a:rPr dirty="0" sz="1200">
                <a:latin typeface="Times New Roman"/>
                <a:cs typeface="Times New Roman"/>
              </a:rPr>
              <a:t>а для </a:t>
            </a:r>
            <a:r>
              <a:rPr dirty="0" sz="1200" spc="-5">
                <a:latin typeface="Times New Roman"/>
                <a:cs typeface="Times New Roman"/>
              </a:rPr>
              <a:t>сооружений, возводимых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типовым проектам,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также установленные 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них предельные </a:t>
            </a:r>
            <a:r>
              <a:rPr dirty="0" sz="1200">
                <a:latin typeface="Times New Roman"/>
                <a:cs typeface="Times New Roman"/>
              </a:rPr>
              <a:t>значения </a:t>
            </a:r>
            <a:r>
              <a:rPr dirty="0" sz="1200" spc="-5">
                <a:latin typeface="Times New Roman"/>
                <a:cs typeface="Times New Roman"/>
              </a:rPr>
              <a:t>деформаций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10">
                <a:latin typeface="Times New Roman"/>
                <a:cs typeface="Times New Roman"/>
              </a:rPr>
              <a:t>условиям </a:t>
            </a:r>
            <a:r>
              <a:rPr dirty="0" sz="1200">
                <a:latin typeface="Times New Roman"/>
                <a:cs typeface="Times New Roman"/>
              </a:rPr>
              <a:t>прочности и </a:t>
            </a:r>
            <a:r>
              <a:rPr dirty="0" sz="1200" spc="-5">
                <a:latin typeface="Times New Roman"/>
                <a:cs typeface="Times New Roman"/>
              </a:rPr>
              <a:t>устойчивости  </a:t>
            </a:r>
            <a:r>
              <a:rPr dirty="0" sz="1200">
                <a:latin typeface="Times New Roman"/>
                <a:cs typeface="Times New Roman"/>
              </a:rPr>
              <a:t>конструкций.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0"/>
              </a:spcBef>
              <a:tabLst>
                <a:tab pos="1477010" algn="l"/>
                <a:tab pos="1766570" algn="l"/>
                <a:tab pos="3005455" algn="l"/>
                <a:tab pos="3974465" algn="l"/>
                <a:tab pos="4883150" algn="l"/>
                <a:tab pos="5088890" algn="l"/>
              </a:tabLst>
            </a:pPr>
            <a:r>
              <a:rPr dirty="0" sz="1200">
                <a:latin typeface="Times New Roman"/>
                <a:cs typeface="Times New Roman"/>
              </a:rPr>
              <a:t>Мероприятия	по	</a:t>
            </a:r>
            <a:r>
              <a:rPr dirty="0" sz="1200" spc="-5">
                <a:latin typeface="Times New Roman"/>
                <a:cs typeface="Times New Roman"/>
              </a:rPr>
              <a:t>приспособлению	конструкций	сооружения	</a:t>
            </a:r>
            <a:r>
              <a:rPr dirty="0" sz="1200">
                <a:latin typeface="Times New Roman"/>
                <a:cs typeface="Times New Roman"/>
              </a:rPr>
              <a:t>к	</a:t>
            </a:r>
            <a:r>
              <a:rPr dirty="0" sz="1200" spc="-5">
                <a:latin typeface="Times New Roman"/>
                <a:cs typeface="Times New Roman"/>
              </a:rPr>
              <a:t>неравномерным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деформациям оттаивающего </a:t>
            </a:r>
            <a:r>
              <a:rPr dirty="0" sz="1200">
                <a:latin typeface="Times New Roman"/>
                <a:cs typeface="Times New Roman"/>
              </a:rPr>
              <a:t>основания </a:t>
            </a:r>
            <a:r>
              <a:rPr dirty="0" sz="1200" spc="-5">
                <a:latin typeface="Times New Roman"/>
                <a:cs typeface="Times New Roman"/>
              </a:rPr>
              <a:t>следует назначать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результатам </a:t>
            </a:r>
            <a:r>
              <a:rPr dirty="0" sz="1200">
                <a:latin typeface="Times New Roman"/>
                <a:cs typeface="Times New Roman"/>
              </a:rPr>
              <a:t>расчета  </a:t>
            </a:r>
            <a:r>
              <a:rPr dirty="0" sz="1200" spc="-5">
                <a:latin typeface="Times New Roman"/>
                <a:cs typeface="Times New Roman"/>
              </a:rPr>
              <a:t>совместной работы </a:t>
            </a:r>
            <a:r>
              <a:rPr dirty="0" sz="1200">
                <a:latin typeface="Times New Roman"/>
                <a:cs typeface="Times New Roman"/>
              </a:rPr>
              <a:t>основания и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9525" indent="449580">
              <a:lnSpc>
                <a:spcPct val="143300"/>
              </a:lnSpc>
              <a:spcBef>
                <a:spcPts val="10"/>
              </a:spcBef>
              <a:buAutoNum type="arabicPeriod" startAt="2"/>
              <a:tabLst>
                <a:tab pos="820419" algn="l"/>
              </a:tabLst>
            </a:pPr>
            <a:r>
              <a:rPr dirty="0" sz="1200" spc="-5">
                <a:latin typeface="Times New Roman"/>
                <a:cs typeface="Times New Roman"/>
              </a:rPr>
              <a:t>Для уменьшения деформаций основания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конкретных условий  строительства следует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предусматривать: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300"/>
              </a:lnSpc>
              <a:spcBef>
                <a:spcPts val="15"/>
              </a:spcBef>
              <a:buChar char="-"/>
              <a:tabLst>
                <a:tab pos="65468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предварительное </a:t>
            </a:r>
            <a:r>
              <a:rPr dirty="0" sz="1200">
                <a:latin typeface="Times New Roman"/>
                <a:cs typeface="Times New Roman"/>
              </a:rPr>
              <a:t>(до </a:t>
            </a:r>
            <a:r>
              <a:rPr dirty="0" sz="1200" spc="-5">
                <a:latin typeface="Times New Roman"/>
                <a:cs typeface="Times New Roman"/>
              </a:rPr>
              <a:t>возведения </a:t>
            </a:r>
            <a:r>
              <a:rPr dirty="0" sz="1200">
                <a:latin typeface="Times New Roman"/>
                <a:cs typeface="Times New Roman"/>
              </a:rPr>
              <a:t>сооружения) </a:t>
            </a:r>
            <a:r>
              <a:rPr dirty="0" sz="1200" spc="-5">
                <a:latin typeface="Times New Roman"/>
                <a:cs typeface="Times New Roman"/>
              </a:rPr>
              <a:t>искусственное </a:t>
            </a:r>
            <a:r>
              <a:rPr dirty="0" sz="1200">
                <a:latin typeface="Times New Roman"/>
                <a:cs typeface="Times New Roman"/>
              </a:rPr>
              <a:t>оттаивание и  </a:t>
            </a:r>
            <a:r>
              <a:rPr dirty="0" sz="1200" spc="-5">
                <a:latin typeface="Times New Roman"/>
                <a:cs typeface="Times New Roman"/>
              </a:rPr>
              <a:t>уплотнение грунтов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основания;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300"/>
              </a:lnSpc>
              <a:spcBef>
                <a:spcPts val="10"/>
              </a:spcBef>
              <a:buChar char="-"/>
              <a:tabLst>
                <a:tab pos="591820" algn="l"/>
              </a:tabLst>
            </a:pPr>
            <a:r>
              <a:rPr dirty="0" sz="1200">
                <a:latin typeface="Times New Roman"/>
                <a:cs typeface="Times New Roman"/>
              </a:rPr>
              <a:t>замену </a:t>
            </a:r>
            <a:r>
              <a:rPr dirty="0" sz="1200" spc="-5">
                <a:latin typeface="Times New Roman"/>
                <a:cs typeface="Times New Roman"/>
              </a:rPr>
              <a:t>льдистых </a:t>
            </a:r>
            <a:r>
              <a:rPr dirty="0" sz="1200" spc="-10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основания </a:t>
            </a:r>
            <a:r>
              <a:rPr dirty="0" sz="1200" spc="-5">
                <a:latin typeface="Times New Roman"/>
                <a:cs typeface="Times New Roman"/>
              </a:rPr>
              <a:t>талым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непросадочным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оттаивании  песчаным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крупнообломочным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грунтом;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700"/>
              </a:lnSpc>
              <a:spcBef>
                <a:spcPts val="10"/>
              </a:spcBef>
              <a:buChar char="-"/>
              <a:tabLst>
                <a:tab pos="602615" algn="l"/>
              </a:tabLst>
            </a:pPr>
            <a:r>
              <a:rPr dirty="0" sz="1200">
                <a:latin typeface="Times New Roman"/>
                <a:cs typeface="Times New Roman"/>
              </a:rPr>
              <a:t>ограничение глубины оттаивания </a:t>
            </a:r>
            <a:r>
              <a:rPr dirty="0" sz="1200" spc="-5">
                <a:latin typeface="Times New Roman"/>
                <a:cs typeface="Times New Roman"/>
              </a:rPr>
              <a:t>мерзлых грунтов </a:t>
            </a:r>
            <a:r>
              <a:rPr dirty="0" sz="1200">
                <a:latin typeface="Times New Roman"/>
                <a:cs typeface="Times New Roman"/>
              </a:rPr>
              <a:t>основания, в том </a:t>
            </a:r>
            <a:r>
              <a:rPr dirty="0" sz="1200" spc="-5">
                <a:latin typeface="Times New Roman"/>
                <a:cs typeface="Times New Roman"/>
              </a:rPr>
              <a:t>числе со  стабилизацией верхней поверхности вечномерзлого грунта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процессе </a:t>
            </a:r>
            <a:r>
              <a:rPr dirty="0" sz="1200">
                <a:latin typeface="Times New Roman"/>
                <a:cs typeface="Times New Roman"/>
              </a:rPr>
              <a:t>эксплуатации  </a:t>
            </a:r>
            <a:r>
              <a:rPr dirty="0" sz="1200" spc="-5">
                <a:latin typeface="Times New Roman"/>
                <a:cs typeface="Times New Roman"/>
              </a:rPr>
              <a:t>сооружения;</a:t>
            </a:r>
            <a:endParaRPr sz="1200">
              <a:latin typeface="Times New Roman"/>
              <a:cs typeface="Times New Roman"/>
            </a:endParaRPr>
          </a:p>
          <a:p>
            <a:pPr marL="584200" indent="-121920">
              <a:lnSpc>
                <a:spcPct val="100000"/>
              </a:lnSpc>
              <a:spcBef>
                <a:spcPts val="620"/>
              </a:spcBef>
              <a:buChar char="-"/>
              <a:tabLst>
                <a:tab pos="584200" algn="l"/>
              </a:tabLst>
            </a:pPr>
            <a:r>
              <a:rPr dirty="0" sz="1200" spc="-5">
                <a:latin typeface="Times New Roman"/>
                <a:cs typeface="Times New Roman"/>
              </a:rPr>
              <a:t>увеличение </a:t>
            </a:r>
            <a:r>
              <a:rPr dirty="0" sz="1200">
                <a:latin typeface="Times New Roman"/>
                <a:cs typeface="Times New Roman"/>
              </a:rPr>
              <a:t>глубины 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фундаментов, </a:t>
            </a:r>
            <a:r>
              <a:rPr dirty="0" sz="1200">
                <a:latin typeface="Times New Roman"/>
                <a:cs typeface="Times New Roman"/>
              </a:rPr>
              <a:t>в том </a:t>
            </a:r>
            <a:r>
              <a:rPr dirty="0" sz="1200" spc="-5">
                <a:latin typeface="Times New Roman"/>
                <a:cs typeface="Times New Roman"/>
              </a:rPr>
              <a:t>числе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прорезкой </a:t>
            </a:r>
            <a:r>
              <a:rPr dirty="0" sz="1200" spc="-5">
                <a:latin typeface="Times New Roman"/>
                <a:cs typeface="Times New Roman"/>
              </a:rPr>
              <a:t>льдистых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опиранием фундаментов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скальные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другие малосжимаемые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оттаивании  грунты.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 indent="449580">
              <a:lnSpc>
                <a:spcPct val="1438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5.5.3 Глубину </a:t>
            </a:r>
            <a:r>
              <a:rPr dirty="0" sz="1200" spc="-5">
                <a:latin typeface="Times New Roman"/>
                <a:cs typeface="Times New Roman"/>
              </a:rPr>
              <a:t>предварительного оттаивания или замены льдистых </a:t>
            </a:r>
            <a:r>
              <a:rPr dirty="0" sz="1200" spc="-10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основания  на </a:t>
            </a:r>
            <a:r>
              <a:rPr dirty="0" sz="1200" spc="-5">
                <a:latin typeface="Times New Roman"/>
                <a:cs typeface="Times New Roman"/>
              </a:rPr>
              <a:t>малосжимаемые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оттаивании грунты следует устанавливать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результатам </a:t>
            </a:r>
            <a:r>
              <a:rPr dirty="0" sz="1200">
                <a:latin typeface="Times New Roman"/>
                <a:cs typeface="Times New Roman"/>
              </a:rPr>
              <a:t>расчета  основания по</a:t>
            </a:r>
            <a:r>
              <a:rPr dirty="0" sz="1200" spc="-5">
                <a:latin typeface="Times New Roman"/>
                <a:cs typeface="Times New Roman"/>
              </a:rPr>
              <a:t> деформациям.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Контуры </a:t>
            </a:r>
            <a:r>
              <a:rPr dirty="0" sz="1200">
                <a:latin typeface="Times New Roman"/>
                <a:cs typeface="Times New Roman"/>
              </a:rPr>
              <a:t>зоны оттаивания или </a:t>
            </a:r>
            <a:r>
              <a:rPr dirty="0" sz="1200" spc="-5">
                <a:latin typeface="Times New Roman"/>
                <a:cs typeface="Times New Roman"/>
              </a:rPr>
              <a:t>замены грунтов </a:t>
            </a:r>
            <a:r>
              <a:rPr dirty="0" sz="1200">
                <a:latin typeface="Times New Roman"/>
                <a:cs typeface="Times New Roman"/>
              </a:rPr>
              <a:t>основания в плане должны </a:t>
            </a:r>
            <a:r>
              <a:rPr dirty="0" sz="1200" spc="-5">
                <a:latin typeface="Times New Roman"/>
                <a:cs typeface="Times New Roman"/>
              </a:rPr>
              <a:t>выходить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за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контуры </a:t>
            </a:r>
            <a:r>
              <a:rPr dirty="0" sz="1200">
                <a:latin typeface="Times New Roman"/>
                <a:cs typeface="Times New Roman"/>
              </a:rPr>
              <a:t>сооружения не </a:t>
            </a:r>
            <a:r>
              <a:rPr dirty="0" sz="1200" spc="-5">
                <a:latin typeface="Times New Roman"/>
                <a:cs typeface="Times New Roman"/>
              </a:rPr>
              <a:t>менее </a:t>
            </a:r>
            <a:r>
              <a:rPr dirty="0" sz="1200">
                <a:latin typeface="Times New Roman"/>
                <a:cs typeface="Times New Roman"/>
              </a:rPr>
              <a:t>чем на половину глубины </a:t>
            </a:r>
            <a:r>
              <a:rPr dirty="0" sz="1200" spc="-5">
                <a:latin typeface="Times New Roman"/>
                <a:cs typeface="Times New Roman"/>
              </a:rPr>
              <a:t>предварительного оттаивания  грунта.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30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6165" cy="73425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Times New Roman"/>
              <a:cs typeface="Times New Roman"/>
            </a:endParaRPr>
          </a:p>
          <a:p>
            <a:pPr algn="ctr" marL="448945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Содержание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Введение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1   </a:t>
            </a:r>
            <a:r>
              <a:rPr dirty="0" sz="1200" spc="-5">
                <a:latin typeface="Times New Roman"/>
                <a:cs typeface="Times New Roman"/>
              </a:rPr>
              <a:t>Область</a:t>
            </a:r>
            <a:r>
              <a:rPr dirty="0" sz="1200" spc="-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применения......................................................................................................................6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2   </a:t>
            </a:r>
            <a:r>
              <a:rPr dirty="0" sz="1200" spc="-5">
                <a:latin typeface="Times New Roman"/>
                <a:cs typeface="Times New Roman"/>
              </a:rPr>
              <a:t>Нормативные ссылки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....................................................................................................................6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3   Общие положения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.........................................................................................................................9</a:t>
            </a:r>
            <a:endParaRPr sz="1200">
              <a:latin typeface="Times New Roman"/>
              <a:cs typeface="Times New Roman"/>
            </a:endParaRPr>
          </a:p>
          <a:p>
            <a:pPr algn="r" marL="12700" marR="5080">
              <a:lnSpc>
                <a:spcPct val="143700"/>
              </a:lnSpc>
              <a:spcBef>
                <a:spcPts val="10"/>
              </a:spcBef>
              <a:buAutoNum type="arabicPlain" startAt="4"/>
              <a:tabLst>
                <a:tab pos="191135" algn="l"/>
                <a:tab pos="368935" algn="l"/>
              </a:tabLst>
            </a:pPr>
            <a:r>
              <a:rPr dirty="0" sz="1200" spc="-25">
                <a:latin typeface="Times New Roman"/>
                <a:cs typeface="Times New Roman"/>
              </a:rPr>
              <a:t>Классификация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краткая </a:t>
            </a:r>
            <a:r>
              <a:rPr dirty="0" sz="1200" spc="-25">
                <a:latin typeface="Times New Roman"/>
                <a:cs typeface="Times New Roman"/>
              </a:rPr>
              <a:t>характеристика сооружений, возводимых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талых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вечномерзлых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грунтах</a:t>
            </a:r>
            <a:r>
              <a:rPr dirty="0" sz="1200" spc="-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...............................................................................................................................................12  4.1	Классификация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объектов...................................................................................................12</a:t>
            </a:r>
            <a:endParaRPr sz="1200">
              <a:latin typeface="Times New Roman"/>
              <a:cs typeface="Times New Roman"/>
            </a:endParaRPr>
          </a:p>
          <a:p>
            <a:pPr marL="189230">
              <a:lnSpc>
                <a:spcPct val="100000"/>
              </a:lnSpc>
              <a:spcBef>
                <a:spcPts val="620"/>
              </a:spcBef>
              <a:tabLst>
                <a:tab pos="545465" algn="l"/>
              </a:tabLst>
            </a:pPr>
            <a:r>
              <a:rPr dirty="0" sz="1200">
                <a:latin typeface="Times New Roman"/>
                <a:cs typeface="Times New Roman"/>
              </a:rPr>
              <a:t>4.2	</a:t>
            </a:r>
            <a:r>
              <a:rPr dirty="0" sz="1200" spc="-5">
                <a:latin typeface="Times New Roman"/>
                <a:cs typeface="Times New Roman"/>
              </a:rPr>
              <a:t>Краткая характеристика сооружений, </a:t>
            </a:r>
            <a:r>
              <a:rPr dirty="0" sz="1200" spc="-25">
                <a:latin typeface="Times New Roman"/>
                <a:cs typeface="Times New Roman"/>
              </a:rPr>
              <a:t>возводимых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талых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вечномерзлых </a:t>
            </a:r>
            <a:r>
              <a:rPr dirty="0" sz="1200" spc="-20">
                <a:latin typeface="Times New Roman"/>
                <a:cs typeface="Times New Roman"/>
              </a:rPr>
              <a:t>грунтах</a:t>
            </a:r>
            <a:r>
              <a:rPr dirty="0" sz="1200" spc="-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17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buAutoNum type="arabicPlain" startAt="5"/>
              <a:tabLst>
                <a:tab pos="191135" algn="l"/>
              </a:tabLst>
            </a:pPr>
            <a:r>
              <a:rPr dirty="0" sz="1200" spc="-5">
                <a:latin typeface="Times New Roman"/>
                <a:cs typeface="Times New Roman"/>
              </a:rPr>
              <a:t>Основные </a:t>
            </a:r>
            <a:r>
              <a:rPr dirty="0" sz="1200">
                <a:latin typeface="Times New Roman"/>
                <a:cs typeface="Times New Roman"/>
              </a:rPr>
              <a:t>положения </a:t>
            </a:r>
            <a:r>
              <a:rPr dirty="0" sz="1200" spc="-5">
                <a:latin typeface="Times New Roman"/>
                <a:cs typeface="Times New Roman"/>
              </a:rPr>
              <a:t>проектирования оснований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фундаментов........................................20</a:t>
            </a:r>
            <a:endParaRPr sz="1200">
              <a:latin typeface="Times New Roman"/>
              <a:cs typeface="Times New Roman"/>
            </a:endParaRPr>
          </a:p>
          <a:p>
            <a:pPr lvl="1" marL="18923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545465" algn="l"/>
                <a:tab pos="546100" algn="l"/>
              </a:tabLst>
            </a:pPr>
            <a:r>
              <a:rPr dirty="0" sz="1200">
                <a:latin typeface="Times New Roman"/>
                <a:cs typeface="Times New Roman"/>
              </a:rPr>
              <a:t>Принципы </a:t>
            </a:r>
            <a:r>
              <a:rPr dirty="0" sz="1200" spc="-5">
                <a:latin typeface="Times New Roman"/>
                <a:cs typeface="Times New Roman"/>
              </a:rPr>
              <a:t>использования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</a:t>
            </a:r>
            <a:r>
              <a:rPr dirty="0" sz="1200">
                <a:latin typeface="Times New Roman"/>
                <a:cs typeface="Times New Roman"/>
              </a:rPr>
              <a:t>основания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....................20</a:t>
            </a:r>
            <a:endParaRPr sz="1200">
              <a:latin typeface="Times New Roman"/>
              <a:cs typeface="Times New Roman"/>
            </a:endParaRPr>
          </a:p>
          <a:p>
            <a:pPr lvl="1" marL="189230" marR="5080" indent="3175">
              <a:lnSpc>
                <a:spcPct val="165000"/>
              </a:lnSpc>
              <a:spcBef>
                <a:spcPts val="120"/>
              </a:spcBef>
              <a:buAutoNum type="arabicPeriod"/>
              <a:tabLst>
                <a:tab pos="459740" algn="l"/>
                <a:tab pos="545465" algn="l"/>
              </a:tabLst>
            </a:pPr>
            <a:r>
              <a:rPr dirty="0" sz="1200">
                <a:latin typeface="Times New Roman"/>
                <a:cs typeface="Times New Roman"/>
              </a:rPr>
              <a:t>Принципы </a:t>
            </a:r>
            <a:r>
              <a:rPr dirty="0" sz="1200" spc="-5">
                <a:latin typeface="Times New Roman"/>
                <a:cs typeface="Times New Roman"/>
              </a:rPr>
              <a:t>использования талых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оснований…………,………..…..21  </a:t>
            </a:r>
            <a:r>
              <a:rPr dirty="0" sz="1200">
                <a:latin typeface="Times New Roman"/>
                <a:cs typeface="Times New Roman"/>
              </a:rPr>
              <a:t>5.3	Типы и </a:t>
            </a:r>
            <a:r>
              <a:rPr dirty="0" sz="1200" spc="-5">
                <a:latin typeface="Times New Roman"/>
                <a:cs typeface="Times New Roman"/>
              </a:rPr>
              <a:t>глубина </a:t>
            </a:r>
            <a:r>
              <a:rPr dirty="0" sz="1200">
                <a:latin typeface="Times New Roman"/>
                <a:cs typeface="Times New Roman"/>
              </a:rPr>
              <a:t>заложения </a:t>
            </a:r>
            <a:r>
              <a:rPr dirty="0" sz="1200" spc="-5">
                <a:latin typeface="Times New Roman"/>
                <a:cs typeface="Times New Roman"/>
              </a:rPr>
              <a:t>фундаментов</a:t>
            </a:r>
            <a:r>
              <a:rPr dirty="0" sz="1200" spc="-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........................................................................21</a:t>
            </a:r>
            <a:endParaRPr sz="1200">
              <a:latin typeface="Times New Roman"/>
              <a:cs typeface="Times New Roman"/>
            </a:endParaRPr>
          </a:p>
          <a:p>
            <a:pPr lvl="1" marL="12700" marR="5080" indent="176530">
              <a:lnSpc>
                <a:spcPts val="2080"/>
              </a:lnSpc>
              <a:spcBef>
                <a:spcPts val="160"/>
              </a:spcBef>
              <a:buAutoNum type="arabicPeriod" startAt="4"/>
              <a:tabLst>
                <a:tab pos="545465" algn="l"/>
                <a:tab pos="546100" algn="l"/>
              </a:tabLst>
            </a:pPr>
            <a:r>
              <a:rPr dirty="0" sz="1200" spc="-5">
                <a:latin typeface="Times New Roman"/>
                <a:cs typeface="Times New Roman"/>
              </a:rPr>
              <a:t>Устройство </a:t>
            </a:r>
            <a:r>
              <a:rPr dirty="0" sz="1200">
                <a:latin typeface="Times New Roman"/>
                <a:cs typeface="Times New Roman"/>
              </a:rPr>
              <a:t>оснований и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использовании вечномерзлых грунтов </a:t>
            </a:r>
            <a:r>
              <a:rPr dirty="0" sz="1200">
                <a:latin typeface="Times New Roman"/>
                <a:cs typeface="Times New Roman"/>
              </a:rPr>
              <a:t>по  принципу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I.........................................................................................................................................27</a:t>
            </a:r>
            <a:endParaRPr sz="1200">
              <a:latin typeface="Times New Roman"/>
              <a:cs typeface="Times New Roman"/>
            </a:endParaRPr>
          </a:p>
          <a:p>
            <a:pPr lvl="1" marL="12700" indent="176530">
              <a:lnSpc>
                <a:spcPct val="100000"/>
              </a:lnSpc>
              <a:spcBef>
                <a:spcPts val="445"/>
              </a:spcBef>
              <a:buAutoNum type="arabicPeriod" startAt="4"/>
              <a:tabLst>
                <a:tab pos="545465" algn="l"/>
                <a:tab pos="546100" algn="l"/>
              </a:tabLst>
            </a:pPr>
            <a:r>
              <a:rPr dirty="0" sz="1200" spc="-5">
                <a:latin typeface="Times New Roman"/>
                <a:cs typeface="Times New Roman"/>
              </a:rPr>
              <a:t>Устройство </a:t>
            </a:r>
            <a:r>
              <a:rPr dirty="0" sz="1200">
                <a:latin typeface="Times New Roman"/>
                <a:cs typeface="Times New Roman"/>
              </a:rPr>
              <a:t>оснований и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использовании вечномерзлых грунтов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принципу </a:t>
            </a:r>
            <a:r>
              <a:rPr dirty="0" sz="1200" spc="-5">
                <a:latin typeface="Times New Roman"/>
                <a:cs typeface="Times New Roman"/>
              </a:rPr>
              <a:t>II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.......................................................................................................................................30</a:t>
            </a:r>
            <a:endParaRPr sz="1200">
              <a:latin typeface="Times New Roman"/>
              <a:cs typeface="Times New Roman"/>
            </a:endParaRPr>
          </a:p>
          <a:p>
            <a:pPr marL="127000" marR="13335" indent="-127000">
              <a:lnSpc>
                <a:spcPts val="2080"/>
              </a:lnSpc>
              <a:spcBef>
                <a:spcPts val="160"/>
              </a:spcBef>
              <a:buAutoNum type="arabicPlain" startAt="6"/>
              <a:tabLst>
                <a:tab pos="127000" algn="l"/>
              </a:tabLst>
            </a:pPr>
            <a:r>
              <a:rPr dirty="0" sz="1200">
                <a:latin typeface="Times New Roman"/>
                <a:cs typeface="Times New Roman"/>
              </a:rPr>
              <a:t>Применение при </a:t>
            </a:r>
            <a:r>
              <a:rPr dirty="0" sz="1200" spc="-5">
                <a:latin typeface="Times New Roman"/>
                <a:cs typeface="Times New Roman"/>
              </a:rPr>
              <a:t>проектировании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строительстве свай </a:t>
            </a:r>
            <a:r>
              <a:rPr dirty="0" sz="1200">
                <a:latin typeface="Times New Roman"/>
                <a:cs typeface="Times New Roman"/>
              </a:rPr>
              <a:t>по Серии </a:t>
            </a:r>
            <a:r>
              <a:rPr dirty="0" sz="1200" spc="-5">
                <a:latin typeface="Times New Roman"/>
                <a:cs typeface="Times New Roman"/>
              </a:rPr>
              <a:t>1.411.3-11 см.13…...…..32  </a:t>
            </a:r>
            <a:r>
              <a:rPr dirty="0" sz="1200">
                <a:latin typeface="Times New Roman"/>
                <a:cs typeface="Times New Roman"/>
              </a:rPr>
              <a:t>6.1 Общие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положения………………………………………………………………………..…32</a:t>
            </a:r>
            <a:endParaRPr sz="1200">
              <a:latin typeface="Times New Roman"/>
              <a:cs typeface="Times New Roman"/>
            </a:endParaRPr>
          </a:p>
          <a:p>
            <a:pPr marL="192405">
              <a:lnSpc>
                <a:spcPct val="100000"/>
              </a:lnSpc>
              <a:spcBef>
                <a:spcPts val="445"/>
              </a:spcBef>
            </a:pPr>
            <a:r>
              <a:rPr dirty="0" sz="1200">
                <a:latin typeface="Times New Roman"/>
                <a:cs typeface="Times New Roman"/>
              </a:rPr>
              <a:t>6.2 </a:t>
            </a:r>
            <a:r>
              <a:rPr dirty="0" sz="1200" spc="-5">
                <a:latin typeface="Times New Roman"/>
                <a:cs typeface="Times New Roman"/>
              </a:rPr>
              <a:t>Основные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параметры…………………………………………………………………….…33</a:t>
            </a:r>
            <a:endParaRPr sz="1200">
              <a:latin typeface="Times New Roman"/>
              <a:cs typeface="Times New Roman"/>
            </a:endParaRPr>
          </a:p>
          <a:p>
            <a:pPr marL="192405">
              <a:lnSpc>
                <a:spcPct val="100000"/>
              </a:lnSpc>
              <a:spcBef>
                <a:spcPts val="635"/>
              </a:spcBef>
            </a:pPr>
            <a:r>
              <a:rPr dirty="0" sz="1200">
                <a:latin typeface="Times New Roman"/>
                <a:cs typeface="Times New Roman"/>
              </a:rPr>
              <a:t>6.3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Материалы…………………………………………………………………………………..33</a:t>
            </a:r>
            <a:endParaRPr sz="1200">
              <a:latin typeface="Times New Roman"/>
              <a:cs typeface="Times New Roman"/>
            </a:endParaRPr>
          </a:p>
          <a:p>
            <a:pPr lvl="1" marL="192405">
              <a:lnSpc>
                <a:spcPct val="100000"/>
              </a:lnSpc>
              <a:spcBef>
                <a:spcPts val="625"/>
              </a:spcBef>
              <a:buAutoNum type="arabicPeriod" startAt="4"/>
              <a:tabLst>
                <a:tab pos="421640" algn="l"/>
              </a:tabLst>
            </a:pPr>
            <a:r>
              <a:rPr dirty="0" sz="1200">
                <a:latin typeface="Times New Roman"/>
                <a:cs typeface="Times New Roman"/>
              </a:rPr>
              <a:t>Наконечники </a:t>
            </a:r>
            <a:r>
              <a:rPr dirty="0" sz="1200" spc="-5">
                <a:latin typeface="Times New Roman"/>
                <a:cs typeface="Times New Roman"/>
              </a:rPr>
              <a:t>металлических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свай………………………………………………………...35</a:t>
            </a:r>
            <a:endParaRPr sz="1200">
              <a:latin typeface="Times New Roman"/>
              <a:cs typeface="Times New Roman"/>
            </a:endParaRPr>
          </a:p>
          <a:p>
            <a:pPr lvl="1" marL="192405">
              <a:lnSpc>
                <a:spcPct val="100000"/>
              </a:lnSpc>
              <a:spcBef>
                <a:spcPts val="635"/>
              </a:spcBef>
              <a:buAutoNum type="arabicPeriod" startAt="4"/>
              <a:tabLst>
                <a:tab pos="421640" algn="l"/>
              </a:tabLst>
            </a:pPr>
            <a:r>
              <a:rPr dirty="0" sz="1200">
                <a:latin typeface="Times New Roman"/>
                <a:cs typeface="Times New Roman"/>
              </a:rPr>
              <a:t>Анкерные </a:t>
            </a:r>
            <a:r>
              <a:rPr dirty="0" sz="1200" spc="-5">
                <a:latin typeface="Times New Roman"/>
                <a:cs typeface="Times New Roman"/>
              </a:rPr>
              <a:t>сваи. Область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применения……………………………………………………..35</a:t>
            </a:r>
            <a:endParaRPr sz="1200">
              <a:latin typeface="Times New Roman"/>
              <a:cs typeface="Times New Roman"/>
            </a:endParaRPr>
          </a:p>
          <a:p>
            <a:pPr lvl="1" marL="192405" marR="17145">
              <a:lnSpc>
                <a:spcPts val="2080"/>
              </a:lnSpc>
              <a:spcBef>
                <a:spcPts val="160"/>
              </a:spcBef>
              <a:buAutoNum type="arabicPeriod" startAt="4"/>
              <a:tabLst>
                <a:tab pos="42164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Противопучинистые мероприятия…………………………………………..………….…36  </a:t>
            </a:r>
            <a:r>
              <a:rPr dirty="0" sz="1200">
                <a:latin typeface="Times New Roman"/>
                <a:cs typeface="Times New Roman"/>
              </a:rPr>
              <a:t>6.7 </a:t>
            </a:r>
            <a:r>
              <a:rPr dirty="0" sz="1200" spc="-5">
                <a:latin typeface="Times New Roman"/>
                <a:cs typeface="Times New Roman"/>
              </a:rPr>
              <a:t>Антикоррозионная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защита…………………………………………………………..……..37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6556" y="10036612"/>
            <a:ext cx="2587625" cy="511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z="1000" spc="-5">
                <a:latin typeface="Times New Roman"/>
                <a:cs typeface="Times New Roman"/>
              </a:rPr>
              <a:t>ОАО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«Фундаментпроект»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125993, </a:t>
            </a:r>
            <a:r>
              <a:rPr dirty="0" sz="1000" spc="-5">
                <a:latin typeface="Times New Roman"/>
                <a:cs typeface="Times New Roman"/>
              </a:rPr>
              <a:t>г.Москва, Волоколамское ш., д.1,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стр.1</a:t>
            </a:r>
            <a:endParaRPr sz="1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683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600"/>
              </a:lnSpc>
            </a:pPr>
            <a:r>
              <a:rPr dirty="0" sz="1200" spc="-5">
                <a:latin typeface="Times New Roman"/>
                <a:cs typeface="Times New Roman"/>
              </a:rPr>
              <a:t>Допускается принимать меньшую </a:t>
            </a:r>
            <a:r>
              <a:rPr dirty="0" sz="1200">
                <a:latin typeface="Times New Roman"/>
                <a:cs typeface="Times New Roman"/>
              </a:rPr>
              <a:t>площадь </a:t>
            </a:r>
            <a:r>
              <a:rPr dirty="0" sz="1200" spc="-5">
                <a:latin typeface="Times New Roman"/>
                <a:cs typeface="Times New Roman"/>
              </a:rPr>
              <a:t>предварительного оттаивания или замены  грунтов </a:t>
            </a:r>
            <a:r>
              <a:rPr dirty="0" sz="1200">
                <a:latin typeface="Times New Roman"/>
                <a:cs typeface="Times New Roman"/>
              </a:rPr>
              <a:t>в плане, а также производить </a:t>
            </a:r>
            <a:r>
              <a:rPr dirty="0" sz="1200" spc="-5">
                <a:latin typeface="Times New Roman"/>
                <a:cs typeface="Times New Roman"/>
              </a:rPr>
              <a:t>локальное предварительное оттаивание грунтов </a:t>
            </a:r>
            <a:r>
              <a:rPr dirty="0" sz="1200">
                <a:latin typeface="Times New Roman"/>
                <a:cs typeface="Times New Roman"/>
              </a:rPr>
              <a:t>под  </a:t>
            </a:r>
            <a:r>
              <a:rPr dirty="0" sz="1200" spc="-5">
                <a:latin typeface="Times New Roman"/>
                <a:cs typeface="Times New Roman"/>
              </a:rPr>
              <a:t>фундаментами (вместо </a:t>
            </a:r>
            <a:r>
              <a:rPr dirty="0" sz="1200">
                <a:latin typeface="Times New Roman"/>
                <a:cs typeface="Times New Roman"/>
              </a:rPr>
              <a:t>сплошного </a:t>
            </a:r>
            <a:r>
              <a:rPr dirty="0" sz="1200" spc="-5">
                <a:latin typeface="Times New Roman"/>
                <a:cs typeface="Times New Roman"/>
              </a:rPr>
              <a:t>оттаивания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5">
                <a:latin typeface="Times New Roman"/>
                <a:cs typeface="Times New Roman"/>
              </a:rPr>
              <a:t>всей </a:t>
            </a:r>
            <a:r>
              <a:rPr dirty="0" sz="1200">
                <a:latin typeface="Times New Roman"/>
                <a:cs typeface="Times New Roman"/>
              </a:rPr>
              <a:t>площадью </a:t>
            </a:r>
            <a:r>
              <a:rPr dirty="0" sz="1200" spc="-5">
                <a:latin typeface="Times New Roman"/>
                <a:cs typeface="Times New Roman"/>
              </a:rPr>
              <a:t>сооружения), если </a:t>
            </a:r>
            <a:r>
              <a:rPr dirty="0" sz="1200">
                <a:latin typeface="Times New Roman"/>
                <a:cs typeface="Times New Roman"/>
              </a:rPr>
              <a:t>это  </a:t>
            </a:r>
            <a:r>
              <a:rPr dirty="0" sz="1200" spc="-5">
                <a:latin typeface="Times New Roman"/>
                <a:cs typeface="Times New Roman"/>
              </a:rPr>
              <a:t>обосновано расчетом </a:t>
            </a:r>
            <a:r>
              <a:rPr dirty="0" sz="1200">
                <a:latin typeface="Times New Roman"/>
                <a:cs typeface="Times New Roman"/>
              </a:rPr>
              <a:t>основания по </a:t>
            </a:r>
            <a:r>
              <a:rPr dirty="0" sz="1200" spc="-5">
                <a:latin typeface="Times New Roman"/>
                <a:cs typeface="Times New Roman"/>
              </a:rPr>
              <a:t>деформациям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устойчивости.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Оттаивание грунтов оснований можно производить способами электрооттаивания,  </a:t>
            </a:r>
            <a:r>
              <a:rPr dirty="0" sz="1200">
                <a:latin typeface="Times New Roman"/>
                <a:cs typeface="Times New Roman"/>
              </a:rPr>
              <a:t>парооттаивания или за </a:t>
            </a:r>
            <a:r>
              <a:rPr dirty="0" sz="1200" spc="-5">
                <a:latin typeface="Times New Roman"/>
                <a:cs typeface="Times New Roman"/>
              </a:rPr>
              <a:t>счет других </a:t>
            </a:r>
            <a:r>
              <a:rPr dirty="0" sz="1200">
                <a:latin typeface="Times New Roman"/>
                <a:cs typeface="Times New Roman"/>
              </a:rPr>
              <a:t>источников </a:t>
            </a:r>
            <a:r>
              <a:rPr dirty="0" sz="1200" spc="-5">
                <a:latin typeface="Times New Roman"/>
                <a:cs typeface="Times New Roman"/>
              </a:rPr>
              <a:t>тепла. При </a:t>
            </a:r>
            <a:r>
              <a:rPr dirty="0" sz="1200">
                <a:latin typeface="Times New Roman"/>
                <a:cs typeface="Times New Roman"/>
              </a:rPr>
              <a:t>этом должны </a:t>
            </a:r>
            <a:r>
              <a:rPr dirty="0" sz="1200" spc="-5">
                <a:latin typeface="Times New Roman"/>
                <a:cs typeface="Times New Roman"/>
              </a:rPr>
              <a:t>быть  предусмотрены меры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обеспечению установленной проектом степени уплотнения  </a:t>
            </a:r>
            <a:r>
              <a:rPr dirty="0" sz="1200">
                <a:latin typeface="Times New Roman"/>
                <a:cs typeface="Times New Roman"/>
              </a:rPr>
              <a:t>оттаянного</a:t>
            </a:r>
            <a:r>
              <a:rPr dirty="0" sz="1200" spc="-5">
                <a:latin typeface="Times New Roman"/>
                <a:cs typeface="Times New Roman"/>
              </a:rPr>
              <a:t> грунта.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10"/>
              </a:spcBef>
              <a:buAutoNum type="arabicPeriod" startAt="4"/>
              <a:tabLst>
                <a:tab pos="817880" algn="l"/>
              </a:tabLst>
            </a:pPr>
            <a:r>
              <a:rPr dirty="0" sz="1200" spc="-5">
                <a:latin typeface="Times New Roman"/>
                <a:cs typeface="Times New Roman"/>
              </a:rPr>
              <a:t>Для </a:t>
            </a:r>
            <a:r>
              <a:rPr dirty="0" sz="1200">
                <a:latin typeface="Times New Roman"/>
                <a:cs typeface="Times New Roman"/>
              </a:rPr>
              <a:t>ограничения </a:t>
            </a:r>
            <a:r>
              <a:rPr dirty="0" sz="1200" spc="-5">
                <a:latin typeface="Times New Roman"/>
                <a:cs typeface="Times New Roman"/>
              </a:rPr>
              <a:t>глубины </a:t>
            </a:r>
            <a:r>
              <a:rPr dirty="0" sz="1200">
                <a:latin typeface="Times New Roman"/>
                <a:cs typeface="Times New Roman"/>
              </a:rPr>
              <a:t>оттаивания </a:t>
            </a:r>
            <a:r>
              <a:rPr dirty="0" sz="1200" spc="-10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в основании </a:t>
            </a:r>
            <a:r>
              <a:rPr dirty="0" sz="1200" spc="-5">
                <a:latin typeface="Times New Roman"/>
                <a:cs typeface="Times New Roman"/>
              </a:rPr>
              <a:t>сооружения следует  предусматривать устройство теплоизолирующих подсыпок, укладку теплозащитных  экранов, увеличение </a:t>
            </a:r>
            <a:r>
              <a:rPr dirty="0" sz="1200">
                <a:latin typeface="Times New Roman"/>
                <a:cs typeface="Times New Roman"/>
              </a:rPr>
              <a:t>сопротивления </a:t>
            </a:r>
            <a:r>
              <a:rPr dirty="0" sz="1200" spc="-5">
                <a:latin typeface="Times New Roman"/>
                <a:cs typeface="Times New Roman"/>
              </a:rPr>
              <a:t>теплопередаче </a:t>
            </a:r>
            <a:r>
              <a:rPr dirty="0" sz="1200">
                <a:latin typeface="Times New Roman"/>
                <a:cs typeface="Times New Roman"/>
              </a:rPr>
              <a:t>полов первых </a:t>
            </a:r>
            <a:r>
              <a:rPr dirty="0" sz="1200" spc="-5">
                <a:latin typeface="Times New Roman"/>
                <a:cs typeface="Times New Roman"/>
              </a:rPr>
              <a:t>этажей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другие  </a:t>
            </a:r>
            <a:r>
              <a:rPr dirty="0" sz="1200">
                <a:latin typeface="Times New Roman"/>
                <a:cs typeface="Times New Roman"/>
              </a:rPr>
              <a:t>мероприятия по </a:t>
            </a:r>
            <a:r>
              <a:rPr dirty="0" sz="1200" spc="-5">
                <a:latin typeface="Times New Roman"/>
                <a:cs typeface="Times New Roman"/>
              </a:rPr>
              <a:t>уменьшению теплового влияния сооружения </a:t>
            </a:r>
            <a:r>
              <a:rPr dirty="0" sz="1200">
                <a:latin typeface="Times New Roman"/>
                <a:cs typeface="Times New Roman"/>
              </a:rPr>
              <a:t>на грунты основания, а </a:t>
            </a:r>
            <a:r>
              <a:rPr dirty="0" sz="1200" spc="-5">
                <a:latin typeface="Times New Roman"/>
                <a:cs typeface="Times New Roman"/>
              </a:rPr>
              <a:t>также  стабилизацию верхней поверхности вечномерзлого грунта (в </a:t>
            </a:r>
            <a:r>
              <a:rPr dirty="0" sz="1200">
                <a:latin typeface="Times New Roman"/>
                <a:cs typeface="Times New Roman"/>
              </a:rPr>
              <a:t>том числе при </a:t>
            </a:r>
            <a:r>
              <a:rPr dirty="0" sz="1200" spc="-5">
                <a:latin typeface="Times New Roman"/>
                <a:cs typeface="Times New Roman"/>
              </a:rPr>
              <a:t>несливающемся  сезоннопромерзающем слое) </a:t>
            </a:r>
            <a:r>
              <a:rPr dirty="0" sz="1200">
                <a:latin typeface="Times New Roman"/>
                <a:cs typeface="Times New Roman"/>
              </a:rPr>
              <a:t>ниже </a:t>
            </a:r>
            <a:r>
              <a:rPr dirty="0" sz="1200" spc="-5">
                <a:latin typeface="Times New Roman"/>
                <a:cs typeface="Times New Roman"/>
              </a:rPr>
              <a:t>глубины </a:t>
            </a:r>
            <a:r>
              <a:rPr dirty="0" sz="1200">
                <a:latin typeface="Times New Roman"/>
                <a:cs typeface="Times New Roman"/>
              </a:rPr>
              <a:t>заложения подошвы </a:t>
            </a:r>
            <a:r>
              <a:rPr dirty="0" sz="1200" spc="-5">
                <a:latin typeface="Times New Roman"/>
                <a:cs typeface="Times New Roman"/>
              </a:rPr>
              <a:t>фундаментов путем  регулирования температуры воздуха </a:t>
            </a:r>
            <a:r>
              <a:rPr dirty="0" sz="1200">
                <a:latin typeface="Times New Roman"/>
                <a:cs typeface="Times New Roman"/>
              </a:rPr>
              <a:t>в подпольях </a:t>
            </a:r>
            <a:r>
              <a:rPr dirty="0" sz="1200" spc="-5">
                <a:latin typeface="Times New Roman"/>
                <a:cs typeface="Times New Roman"/>
              </a:rPr>
              <a:t>или технических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этажах.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7620" indent="449580">
              <a:lnSpc>
                <a:spcPct val="143300"/>
              </a:lnSpc>
              <a:spcBef>
                <a:spcPts val="10"/>
              </a:spcBef>
              <a:buAutoNum type="arabicPeriod" startAt="4"/>
              <a:tabLst>
                <a:tab pos="873760" algn="l"/>
              </a:tabLst>
            </a:pPr>
            <a:r>
              <a:rPr dirty="0" sz="1200">
                <a:latin typeface="Times New Roman"/>
                <a:cs typeface="Times New Roman"/>
              </a:rPr>
              <a:t>Приспособление </a:t>
            </a:r>
            <a:r>
              <a:rPr dirty="0" sz="1200" spc="-5">
                <a:latin typeface="Times New Roman"/>
                <a:cs typeface="Times New Roman"/>
              </a:rPr>
              <a:t>конструкций сооружений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неравномерным деформациям  </a:t>
            </a:r>
            <a:r>
              <a:rPr dirty="0" sz="1200">
                <a:latin typeface="Times New Roman"/>
                <a:cs typeface="Times New Roman"/>
              </a:rPr>
              <a:t>основания должно</a:t>
            </a:r>
            <a:r>
              <a:rPr dirty="0" sz="1200" spc="-5">
                <a:latin typeface="Times New Roman"/>
                <a:cs typeface="Times New Roman"/>
              </a:rPr>
              <a:t> обеспечиваться: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а) увеличением прочности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пространственной жесткости здания, достигаемой  устройством </a:t>
            </a:r>
            <a:r>
              <a:rPr dirty="0" sz="1200">
                <a:latin typeface="Times New Roman"/>
                <a:cs typeface="Times New Roman"/>
              </a:rPr>
              <a:t>поэтажных, </a:t>
            </a:r>
            <a:r>
              <a:rPr dirty="0" sz="1200" spc="-5">
                <a:latin typeface="Times New Roman"/>
                <a:cs typeface="Times New Roman"/>
              </a:rPr>
              <a:t>связанных </a:t>
            </a:r>
            <a:r>
              <a:rPr dirty="0" sz="1200">
                <a:latin typeface="Times New Roman"/>
                <a:cs typeface="Times New Roman"/>
              </a:rPr>
              <a:t>с перекрытиями </a:t>
            </a:r>
            <a:r>
              <a:rPr dirty="0" sz="1200" spc="-5">
                <a:latin typeface="Times New Roman"/>
                <a:cs typeface="Times New Roman"/>
              </a:rPr>
              <a:t>железобетонных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армокирпичных  поясов, усилением </a:t>
            </a:r>
            <a:r>
              <a:rPr dirty="0" sz="1200">
                <a:latin typeface="Times New Roman"/>
                <a:cs typeface="Times New Roman"/>
              </a:rPr>
              <a:t>армирования </a:t>
            </a:r>
            <a:r>
              <a:rPr dirty="0" sz="1200" spc="-5">
                <a:latin typeface="Times New Roman"/>
                <a:cs typeface="Times New Roman"/>
              </a:rPr>
              <a:t>конструкций, замоноличиванием сборных элементов  перекрытия, усилением цокольно-фундаментной части, равномерным расположением  сквозных поперечных стен,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разрезкой протяженных зданий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отдельные отсеки  длиной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полуторной </a:t>
            </a:r>
            <a:r>
              <a:rPr dirty="0" sz="1200">
                <a:latin typeface="Times New Roman"/>
                <a:cs typeface="Times New Roman"/>
              </a:rPr>
              <a:t>ширины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здания;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б) </a:t>
            </a:r>
            <a:r>
              <a:rPr dirty="0" sz="1200" spc="-5">
                <a:latin typeface="Times New Roman"/>
                <a:cs typeface="Times New Roman"/>
              </a:rPr>
              <a:t>увеличением </a:t>
            </a:r>
            <a:r>
              <a:rPr dirty="0" sz="1200">
                <a:latin typeface="Times New Roman"/>
                <a:cs typeface="Times New Roman"/>
              </a:rPr>
              <a:t>податливости и </a:t>
            </a:r>
            <a:r>
              <a:rPr dirty="0" sz="1200" spc="-5">
                <a:latin typeface="Times New Roman"/>
                <a:cs typeface="Times New Roman"/>
              </a:rPr>
              <a:t>гибкости сооружения </a:t>
            </a:r>
            <a:r>
              <a:rPr dirty="0" sz="1200">
                <a:latin typeface="Times New Roman"/>
                <a:cs typeface="Times New Roman"/>
              </a:rPr>
              <a:t>путем разрезки </a:t>
            </a:r>
            <a:r>
              <a:rPr dirty="0" sz="1200" spc="-5">
                <a:latin typeface="Times New Roman"/>
                <a:cs typeface="Times New Roman"/>
              </a:rPr>
              <a:t>его </a:t>
            </a:r>
            <a:r>
              <a:rPr dirty="0" sz="1200">
                <a:latin typeface="Times New Roman"/>
                <a:cs typeface="Times New Roman"/>
              </a:rPr>
              <a:t>конструкций  </a:t>
            </a:r>
            <a:r>
              <a:rPr dirty="0" sz="1200" spc="-5">
                <a:latin typeface="Times New Roman"/>
                <a:cs typeface="Times New Roman"/>
              </a:rPr>
              <a:t>деформационными швами, устройством гибких сопряжений отдельных конструкций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учетом возможности их выравнивания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рихтовки технологического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оборудования.</a:t>
            </a:r>
            <a:endParaRPr sz="1200">
              <a:latin typeface="Times New Roman"/>
              <a:cs typeface="Times New Roman"/>
            </a:endParaRPr>
          </a:p>
          <a:p>
            <a:pPr algn="just"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Допускается </a:t>
            </a:r>
            <a:r>
              <a:rPr dirty="0" sz="1200">
                <a:latin typeface="Times New Roman"/>
                <a:cs typeface="Times New Roman"/>
              </a:rPr>
              <a:t>предусматривать комбинацию </a:t>
            </a:r>
            <a:r>
              <a:rPr dirty="0" sz="1200" spc="-5">
                <a:latin typeface="Times New Roman"/>
                <a:cs typeface="Times New Roman"/>
              </a:rPr>
              <a:t>указанных мероприятий применительно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особенностям проектируемого </a:t>
            </a:r>
            <a:r>
              <a:rPr dirty="0" sz="1200">
                <a:latin typeface="Times New Roman"/>
                <a:cs typeface="Times New Roman"/>
              </a:rPr>
              <a:t>сооружения. При этом </a:t>
            </a:r>
            <a:r>
              <a:rPr dirty="0" sz="1200" spc="-5">
                <a:latin typeface="Times New Roman"/>
                <a:cs typeface="Times New Roman"/>
              </a:rPr>
              <a:t>бескаркасные жилые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общественные  </a:t>
            </a:r>
            <a:r>
              <a:rPr dirty="0" sz="1200">
                <a:latin typeface="Times New Roman"/>
                <a:cs typeface="Times New Roman"/>
              </a:rPr>
              <a:t>здания </a:t>
            </a:r>
            <a:r>
              <a:rPr dirty="0" sz="1200" spc="-5">
                <a:latin typeface="Times New Roman"/>
                <a:cs typeface="Times New Roman"/>
              </a:rPr>
              <a:t>следует, </a:t>
            </a:r>
            <a:r>
              <a:rPr dirty="0" sz="1200">
                <a:latin typeface="Times New Roman"/>
                <a:cs typeface="Times New Roman"/>
              </a:rPr>
              <a:t>как правило, </a:t>
            </a:r>
            <a:r>
              <a:rPr dirty="0" sz="1200" spc="-5">
                <a:latin typeface="Times New Roman"/>
                <a:cs typeface="Times New Roman"/>
              </a:rPr>
              <a:t>проектировать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жесткой конструктивной схеме; </a:t>
            </a:r>
            <a:r>
              <a:rPr dirty="0" sz="1200">
                <a:latin typeface="Times New Roman"/>
                <a:cs typeface="Times New Roman"/>
              </a:rPr>
              <a:t>для  </a:t>
            </a:r>
            <a:r>
              <a:rPr dirty="0" sz="1200" spc="-5">
                <a:latin typeface="Times New Roman"/>
                <a:cs typeface="Times New Roman"/>
              </a:rPr>
              <a:t>промышленных сооружений </a:t>
            </a:r>
            <a:r>
              <a:rPr dirty="0" sz="1200" spc="-10">
                <a:latin typeface="Times New Roman"/>
                <a:cs typeface="Times New Roman"/>
              </a:rPr>
              <a:t>могут </a:t>
            </a:r>
            <a:r>
              <a:rPr dirty="0" sz="1200" spc="-5">
                <a:latin typeface="Times New Roman"/>
                <a:cs typeface="Times New Roman"/>
              </a:rPr>
              <a:t>применяться </a:t>
            </a:r>
            <a:r>
              <a:rPr dirty="0" sz="1200">
                <a:latin typeface="Times New Roman"/>
                <a:cs typeface="Times New Roman"/>
              </a:rPr>
              <a:t>гибкие и </a:t>
            </a:r>
            <a:r>
              <a:rPr dirty="0" sz="1200" spc="-5">
                <a:latin typeface="Times New Roman"/>
                <a:cs typeface="Times New Roman"/>
              </a:rPr>
              <a:t>комбинированные конструктивные  схемы. Цокольно-фундаментную часть зданий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типовых проектах следует разрабатывать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нескольких вариантах, рассчитанных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прочности </a:t>
            </a:r>
            <a:r>
              <a:rPr dirty="0" sz="1200">
                <a:latin typeface="Times New Roman"/>
                <a:cs typeface="Times New Roman"/>
              </a:rPr>
              <a:t>на разные </a:t>
            </a:r>
            <a:r>
              <a:rPr dirty="0" sz="1200" spc="-5">
                <a:latin typeface="Times New Roman"/>
                <a:cs typeface="Times New Roman"/>
              </a:rPr>
              <a:t>пределы </a:t>
            </a:r>
            <a:r>
              <a:rPr dirty="0" sz="1200">
                <a:latin typeface="Times New Roman"/>
                <a:cs typeface="Times New Roman"/>
              </a:rPr>
              <a:t>допустимых  </a:t>
            </a:r>
            <a:r>
              <a:rPr dirty="0" sz="1200" spc="-5">
                <a:latin typeface="Times New Roman"/>
                <a:cs typeface="Times New Roman"/>
              </a:rPr>
              <a:t>деформаций</a:t>
            </a:r>
            <a:r>
              <a:rPr dirty="0" sz="1200">
                <a:latin typeface="Times New Roman"/>
                <a:cs typeface="Times New Roman"/>
              </a:rPr>
              <a:t> основания.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300"/>
              </a:lnSpc>
              <a:spcBef>
                <a:spcPts val="10"/>
              </a:spcBef>
              <a:buAutoNum type="arabicPeriod" startAt="6"/>
              <a:tabLst>
                <a:tab pos="81470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использовании вечномерзлых 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оснований </a:t>
            </a:r>
            <a:r>
              <a:rPr dirty="0" sz="1200">
                <a:latin typeface="Times New Roman"/>
                <a:cs typeface="Times New Roman"/>
              </a:rPr>
              <a:t>по принципу </a:t>
            </a:r>
            <a:r>
              <a:rPr dirty="0" sz="1200" spc="-5">
                <a:latin typeface="Times New Roman"/>
                <a:cs typeface="Times New Roman"/>
              </a:rPr>
              <a:t>II  следует, </a:t>
            </a:r>
            <a:r>
              <a:rPr dirty="0" sz="1200">
                <a:latin typeface="Times New Roman"/>
                <a:cs typeface="Times New Roman"/>
              </a:rPr>
              <a:t>как правило,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применять: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6556" y="10036612"/>
            <a:ext cx="2587625" cy="511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z="1000" spc="-5">
                <a:latin typeface="Times New Roman"/>
                <a:cs typeface="Times New Roman"/>
              </a:rPr>
              <a:t>ОАО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«Фундаментпроект»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125993, </a:t>
            </a:r>
            <a:r>
              <a:rPr dirty="0" sz="1000" spc="-5">
                <a:latin typeface="Times New Roman"/>
                <a:cs typeface="Times New Roman"/>
              </a:rPr>
              <a:t>г.Москва, Волоколамское ш., д.1,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стр.1</a:t>
            </a:r>
            <a:endParaRPr sz="1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>
                <a:latin typeface="Times New Roman"/>
                <a:cs typeface="Times New Roman"/>
              </a:rPr>
              <a:t>31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7435" cy="9547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700"/>
              </a:lnSpc>
            </a:pPr>
            <a:r>
              <a:rPr dirty="0" sz="1200" spc="-5">
                <a:latin typeface="Times New Roman"/>
                <a:cs typeface="Times New Roman"/>
              </a:rPr>
              <a:t>а)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жесткой конструктивной </a:t>
            </a:r>
            <a:r>
              <a:rPr dirty="0" sz="1200">
                <a:latin typeface="Times New Roman"/>
                <a:cs typeface="Times New Roman"/>
              </a:rPr>
              <a:t>схемой, </a:t>
            </a:r>
            <a:r>
              <a:rPr dirty="0" sz="1200" spc="-5">
                <a:latin typeface="Times New Roman"/>
                <a:cs typeface="Times New Roman"/>
              </a:rPr>
              <a:t>возводимых на оттаивающих  грунтах,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усиленные армопоясами ленточные фундаменты, </a:t>
            </a:r>
            <a:r>
              <a:rPr dirty="0" sz="1200">
                <a:latin typeface="Times New Roman"/>
                <a:cs typeface="Times New Roman"/>
              </a:rPr>
              <a:t>в том </a:t>
            </a:r>
            <a:r>
              <a:rPr dirty="0" sz="1200" spc="-5">
                <a:latin typeface="Times New Roman"/>
                <a:cs typeface="Times New Roman"/>
              </a:rPr>
              <a:t>числе </a:t>
            </a:r>
            <a:r>
              <a:rPr dirty="0" sz="1200">
                <a:latin typeface="Times New Roman"/>
                <a:cs typeface="Times New Roman"/>
              </a:rPr>
              <a:t>в виде </a:t>
            </a:r>
            <a:r>
              <a:rPr dirty="0" sz="1200" spc="-5">
                <a:latin typeface="Times New Roman"/>
                <a:cs typeface="Times New Roman"/>
              </a:rPr>
              <a:t>жестких  перекрестных </a:t>
            </a:r>
            <a:r>
              <a:rPr dirty="0" sz="1200">
                <a:latin typeface="Times New Roman"/>
                <a:cs typeface="Times New Roman"/>
              </a:rPr>
              <a:t>лент, </a:t>
            </a:r>
            <a:r>
              <a:rPr dirty="0" sz="1200" spc="-5">
                <a:latin typeface="Times New Roman"/>
                <a:cs typeface="Times New Roman"/>
              </a:rPr>
              <a:t>воспринимающих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перераспределяющих усилия, вызванные  неравномерной осадкой оттаивающего </a:t>
            </a:r>
            <a:r>
              <a:rPr dirty="0" sz="1200">
                <a:latin typeface="Times New Roman"/>
                <a:cs typeface="Times New Roman"/>
              </a:rPr>
              <a:t>основания, а в необходимых </a:t>
            </a:r>
            <a:r>
              <a:rPr dirty="0" sz="1200" spc="-5">
                <a:latin typeface="Times New Roman"/>
                <a:cs typeface="Times New Roman"/>
              </a:rPr>
              <a:t>случаях </a:t>
            </a:r>
            <a:r>
              <a:rPr dirty="0" sz="1200">
                <a:latin typeface="Times New Roman"/>
                <a:cs typeface="Times New Roman"/>
              </a:rPr>
              <a:t>- плитные  </a:t>
            </a:r>
            <a:r>
              <a:rPr dirty="0" sz="1200" spc="-5">
                <a:latin typeface="Times New Roman"/>
                <a:cs typeface="Times New Roman"/>
              </a:rPr>
              <a:t>фундаменты;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предварительно оттаянных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уплотненных грунтах допускается применять  столбчатые, ленточные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другие </a:t>
            </a:r>
            <a:r>
              <a:rPr dirty="0" sz="1200">
                <a:latin typeface="Times New Roman"/>
                <a:cs typeface="Times New Roman"/>
              </a:rPr>
              <a:t>виды </a:t>
            </a:r>
            <a:r>
              <a:rPr dirty="0" sz="1200" spc="-5">
                <a:latin typeface="Times New Roman"/>
                <a:cs typeface="Times New Roman"/>
              </a:rPr>
              <a:t>фундаментов мелкого заложения,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свайные  фундаменты, если </a:t>
            </a:r>
            <a:r>
              <a:rPr dirty="0" sz="1200">
                <a:latin typeface="Times New Roman"/>
                <a:cs typeface="Times New Roman"/>
              </a:rPr>
              <a:t>это </a:t>
            </a:r>
            <a:r>
              <a:rPr dirty="0" sz="1200" spc="-5">
                <a:latin typeface="Times New Roman"/>
                <a:cs typeface="Times New Roman"/>
              </a:rPr>
              <a:t>обусловлено грунтовыми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условиями;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б) для </a:t>
            </a:r>
            <a:r>
              <a:rPr dirty="0" sz="1200" spc="-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с гибкой </a:t>
            </a:r>
            <a:r>
              <a:rPr dirty="0" sz="1200" spc="-5">
                <a:latin typeface="Times New Roman"/>
                <a:cs typeface="Times New Roman"/>
              </a:rPr>
              <a:t>конструктивной схемой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столбчатые </a:t>
            </a:r>
            <a:r>
              <a:rPr dirty="0" sz="1200">
                <a:latin typeface="Times New Roman"/>
                <a:cs typeface="Times New Roman"/>
              </a:rPr>
              <a:t>и отдельно стоящие  </a:t>
            </a: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5">
                <a:latin typeface="Times New Roman"/>
                <a:cs typeface="Times New Roman"/>
              </a:rPr>
              <a:t>колонны, гибкие ленточные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фундаменты.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445"/>
              </a:spcBef>
            </a:pPr>
            <a:r>
              <a:rPr dirty="0" sz="1200">
                <a:latin typeface="Times New Roman"/>
                <a:cs typeface="Times New Roman"/>
              </a:rPr>
              <a:t>5.4.7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случаях,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когда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основании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сооружений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залегают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скальные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или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другие</a:t>
            </a:r>
            <a:endParaRPr sz="1200">
              <a:latin typeface="Times New Roman"/>
              <a:cs typeface="Times New Roman"/>
            </a:endParaRPr>
          </a:p>
          <a:p>
            <a:pPr marL="12700" marR="6985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малосжимаемые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оттаивании грунты, следует </a:t>
            </a:r>
            <a:r>
              <a:rPr dirty="0" sz="1200">
                <a:latin typeface="Times New Roman"/>
                <a:cs typeface="Times New Roman"/>
              </a:rPr>
              <a:t>применять </a:t>
            </a:r>
            <a:r>
              <a:rPr dirty="0" sz="1200" spc="-5">
                <a:latin typeface="Times New Roman"/>
                <a:cs typeface="Times New Roman"/>
              </a:rPr>
              <a:t>столбчатые фундаменты  мелкого </a:t>
            </a:r>
            <a:r>
              <a:rPr dirty="0" sz="1200">
                <a:latin typeface="Times New Roman"/>
                <a:cs typeface="Times New Roman"/>
              </a:rPr>
              <a:t>заложения, </a:t>
            </a:r>
            <a:r>
              <a:rPr dirty="0" sz="1200" spc="-5">
                <a:latin typeface="Times New Roman"/>
                <a:cs typeface="Times New Roman"/>
              </a:rPr>
              <a:t>опираемые </a:t>
            </a:r>
            <a:r>
              <a:rPr dirty="0" sz="1200">
                <a:latin typeface="Times New Roman"/>
                <a:cs typeface="Times New Roman"/>
              </a:rPr>
              <a:t>на эти </a:t>
            </a:r>
            <a:r>
              <a:rPr dirty="0" sz="1200" spc="-5">
                <a:latin typeface="Times New Roman"/>
                <a:cs typeface="Times New Roman"/>
              </a:rPr>
              <a:t>грунты,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свайные фундаменты </a:t>
            </a:r>
            <a:r>
              <a:rPr dirty="0" sz="1200">
                <a:latin typeface="Times New Roman"/>
                <a:cs typeface="Times New Roman"/>
              </a:rPr>
              <a:t>из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свай-стоек.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>
              <a:latin typeface="Times New Roman"/>
              <a:cs typeface="Times New Roman"/>
            </a:endParaRPr>
          </a:p>
          <a:p>
            <a:pPr marL="523240">
              <a:lnSpc>
                <a:spcPct val="100000"/>
              </a:lnSpc>
            </a:pPr>
            <a:r>
              <a:rPr dirty="0" sz="1200" b="1">
                <a:latin typeface="Times New Roman"/>
                <a:cs typeface="Times New Roman"/>
              </a:rPr>
              <a:t>6</a:t>
            </a:r>
            <a:r>
              <a:rPr dirty="0" sz="1200" spc="-5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Применение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 spc="-15" b="1">
                <a:latin typeface="Times New Roman"/>
                <a:cs typeface="Times New Roman"/>
              </a:rPr>
              <a:t>при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проектировании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и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строительстве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свай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по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Серии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1.411.3-11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см.13</a:t>
            </a:r>
            <a:endParaRPr sz="1200">
              <a:latin typeface="Times New Roman"/>
              <a:cs typeface="Times New Roman"/>
            </a:endParaRPr>
          </a:p>
          <a:p>
            <a:pPr marL="2566670">
              <a:lnSpc>
                <a:spcPct val="100000"/>
              </a:lnSpc>
              <a:spcBef>
                <a:spcPts val="625"/>
              </a:spcBef>
            </a:pPr>
            <a:r>
              <a:rPr dirty="0" sz="1200" spc="-20" b="1">
                <a:latin typeface="Times New Roman"/>
                <a:cs typeface="Times New Roman"/>
              </a:rPr>
              <a:t>6.1 </a:t>
            </a:r>
            <a:r>
              <a:rPr dirty="0" sz="1200" spc="-15" b="1">
                <a:latin typeface="Times New Roman"/>
                <a:cs typeface="Times New Roman"/>
              </a:rPr>
              <a:t>Общие</a:t>
            </a:r>
            <a:r>
              <a:rPr dirty="0" sz="1200" spc="-8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положения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buAutoNum type="arabicPeriod"/>
              <a:tabLst>
                <a:tab pos="886460" algn="l"/>
              </a:tabLst>
            </a:pPr>
            <a:r>
              <a:rPr dirty="0" sz="1200">
                <a:latin typeface="Times New Roman"/>
                <a:cs typeface="Times New Roman"/>
              </a:rPr>
              <a:t>Серия </a:t>
            </a:r>
            <a:r>
              <a:rPr dirty="0" sz="1200" spc="-5">
                <a:latin typeface="Times New Roman"/>
                <a:cs typeface="Times New Roman"/>
              </a:rPr>
              <a:t>1.411.3-11 см.13 </a:t>
            </a:r>
            <a:r>
              <a:rPr dirty="0" sz="1200">
                <a:latin typeface="Times New Roman"/>
                <a:cs typeface="Times New Roman"/>
              </a:rPr>
              <a:t>объединяет и </a:t>
            </a:r>
            <a:r>
              <a:rPr dirty="0" sz="1200" spc="-5">
                <a:latin typeface="Times New Roman"/>
                <a:cs typeface="Times New Roman"/>
              </a:rPr>
              <a:t>типизирует металлические сваи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наконечниками, оголовками, анкерными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противопучинистыми мероприятиями. Выбор  </a:t>
            </a:r>
            <a:r>
              <a:rPr dirty="0" sz="1200">
                <a:latin typeface="Times New Roman"/>
                <a:cs typeface="Times New Roman"/>
              </a:rPr>
              <a:t>типа </a:t>
            </a:r>
            <a:r>
              <a:rPr dirty="0" sz="1200" spc="-5">
                <a:latin typeface="Times New Roman"/>
                <a:cs typeface="Times New Roman"/>
              </a:rPr>
              <a:t>сваи, ее </a:t>
            </a:r>
            <a:r>
              <a:rPr dirty="0" sz="1200">
                <a:latin typeface="Times New Roman"/>
                <a:cs typeface="Times New Roman"/>
              </a:rPr>
              <a:t>характеристик и </a:t>
            </a:r>
            <a:r>
              <a:rPr dirty="0" sz="1200" spc="-5">
                <a:latin typeface="Times New Roman"/>
                <a:cs typeface="Times New Roman"/>
              </a:rPr>
              <a:t>способа устройства устанавливается </a:t>
            </a:r>
            <a:r>
              <a:rPr dirty="0" sz="1200">
                <a:latin typeface="Times New Roman"/>
                <a:cs typeface="Times New Roman"/>
              </a:rPr>
              <a:t>проектом в </a:t>
            </a:r>
            <a:r>
              <a:rPr dirty="0" sz="1200" spc="-5">
                <a:latin typeface="Times New Roman"/>
                <a:cs typeface="Times New Roman"/>
              </a:rPr>
              <a:t>зависимости 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инженерно-геокриологических условий строительства, конструктивных особенностей  сооружения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технико-экономической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целесообразности.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179705">
              <a:lnSpc>
                <a:spcPct val="1437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При проектировании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фундаментов зданий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сооружений выбор конструкции  свайного фундамента </a:t>
            </a:r>
            <a:r>
              <a:rPr dirty="0" sz="1200">
                <a:latin typeface="Times New Roman"/>
                <a:cs typeface="Times New Roman"/>
              </a:rPr>
              <a:t>и вида </a:t>
            </a:r>
            <a:r>
              <a:rPr dirty="0" sz="1200" spc="-5">
                <a:latin typeface="Times New Roman"/>
                <a:cs typeface="Times New Roman"/>
              </a:rPr>
              <a:t>свай следует производить исходя из конкретных </a:t>
            </a:r>
            <a:r>
              <a:rPr dirty="0" sz="1200" spc="-10">
                <a:latin typeface="Times New Roman"/>
                <a:cs typeface="Times New Roman"/>
              </a:rPr>
              <a:t>условий  </a:t>
            </a:r>
            <a:r>
              <a:rPr dirty="0" sz="1200" spc="-5">
                <a:latin typeface="Times New Roman"/>
                <a:cs typeface="Times New Roman"/>
              </a:rPr>
              <a:t>строительной </a:t>
            </a:r>
            <a:r>
              <a:rPr dirty="0" sz="1200">
                <a:latin typeface="Times New Roman"/>
                <a:cs typeface="Times New Roman"/>
              </a:rPr>
              <a:t>площадки и </a:t>
            </a:r>
            <a:r>
              <a:rPr dirty="0" sz="1200" spc="-5">
                <a:latin typeface="Times New Roman"/>
                <a:cs typeface="Times New Roman"/>
              </a:rPr>
              <a:t>проектируемого </a:t>
            </a:r>
            <a:r>
              <a:rPr dirty="0" sz="1200">
                <a:latin typeface="Times New Roman"/>
                <a:cs typeface="Times New Roman"/>
              </a:rPr>
              <a:t>объекта на </a:t>
            </a:r>
            <a:r>
              <a:rPr dirty="0" sz="1200" spc="-5">
                <a:latin typeface="Times New Roman"/>
                <a:cs typeface="Times New Roman"/>
              </a:rPr>
              <a:t>основе результатов </a:t>
            </a:r>
            <a:r>
              <a:rPr dirty="0" sz="1200">
                <a:latin typeface="Times New Roman"/>
                <a:cs typeface="Times New Roman"/>
              </a:rPr>
              <a:t>технико-  экономического </a:t>
            </a:r>
            <a:r>
              <a:rPr dirty="0" sz="1200" spc="-5">
                <a:latin typeface="Times New Roman"/>
                <a:cs typeface="Times New Roman"/>
              </a:rPr>
              <a:t>сравнения возможных вариантов проектных решений фундаментов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учетом  </a:t>
            </a:r>
            <a:r>
              <a:rPr dirty="0" sz="1200">
                <a:latin typeface="Times New Roman"/>
                <a:cs typeface="Times New Roman"/>
              </a:rPr>
              <a:t>наличия </a:t>
            </a:r>
            <a:r>
              <a:rPr dirty="0" sz="1200" spc="-5">
                <a:latin typeface="Times New Roman"/>
                <a:cs typeface="Times New Roman"/>
              </a:rPr>
              <a:t>соответствующих производственных баз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материальных ресурсов </a:t>
            </a:r>
            <a:r>
              <a:rPr dirty="0" sz="1200">
                <a:latin typeface="Times New Roman"/>
                <a:cs typeface="Times New Roman"/>
              </a:rPr>
              <a:t>у заказчика и  подрядчика, 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учетом </a:t>
            </a:r>
            <a:r>
              <a:rPr dirty="0" sz="1200">
                <a:latin typeface="Times New Roman"/>
                <a:cs typeface="Times New Roman"/>
              </a:rPr>
              <a:t>настоящих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Рекомендаций.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179705">
              <a:lnSpc>
                <a:spcPct val="143700"/>
              </a:lnSpc>
              <a:spcBef>
                <a:spcPts val="1000"/>
              </a:spcBef>
              <a:buAutoNum type="arabicPeriod" startAt="2"/>
              <a:tabLst>
                <a:tab pos="59182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Свая металлическая трубчатая серии </a:t>
            </a:r>
            <a:r>
              <a:rPr dirty="0" sz="1200">
                <a:latin typeface="Times New Roman"/>
                <a:cs typeface="Times New Roman"/>
              </a:rPr>
              <a:t>«СМОТ» </a:t>
            </a:r>
            <a:r>
              <a:rPr dirty="0" sz="1200" spc="-5">
                <a:latin typeface="Times New Roman"/>
                <a:cs typeface="Times New Roman"/>
              </a:rPr>
              <a:t>представляет собой пустотелую  металлическую конструкцию, состоящую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металлического ствола, </a:t>
            </a:r>
            <a:r>
              <a:rPr dirty="0" sz="1200">
                <a:latin typeface="Times New Roman"/>
                <a:cs typeface="Times New Roman"/>
              </a:rPr>
              <a:t>изготовленного </a:t>
            </a:r>
            <a:r>
              <a:rPr dirty="0" sz="1200" spc="-5">
                <a:latin typeface="Times New Roman"/>
                <a:cs typeface="Times New Roman"/>
              </a:rPr>
              <a:t>из  стальных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 spc="-5">
                <a:latin typeface="Times New Roman"/>
                <a:cs typeface="Times New Roman"/>
              </a:rPr>
              <a:t>(бесшовных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прямошовных), сварного конусного </a:t>
            </a:r>
            <a:r>
              <a:rPr dirty="0" sz="1200">
                <a:latin typeface="Times New Roman"/>
                <a:cs typeface="Times New Roman"/>
              </a:rPr>
              <a:t>наконечника и </a:t>
            </a:r>
            <a:r>
              <a:rPr dirty="0" sz="1200" spc="-5">
                <a:latin typeface="Times New Roman"/>
                <a:cs typeface="Times New Roman"/>
              </a:rPr>
              <a:t>опорной  </a:t>
            </a:r>
            <a:r>
              <a:rPr dirty="0" sz="1200">
                <a:latin typeface="Times New Roman"/>
                <a:cs typeface="Times New Roman"/>
              </a:rPr>
              <a:t>пяты. В </a:t>
            </a:r>
            <a:r>
              <a:rPr dirty="0" sz="1200" spc="-5">
                <a:latin typeface="Times New Roman"/>
                <a:cs typeface="Times New Roman"/>
              </a:rPr>
              <a:t>случае </a:t>
            </a:r>
            <a:r>
              <a:rPr dirty="0" sz="1200">
                <a:latin typeface="Times New Roman"/>
                <a:cs typeface="Times New Roman"/>
              </a:rPr>
              <a:t>изготовления в </a:t>
            </a:r>
            <a:r>
              <a:rPr dirty="0" sz="1200" spc="-5">
                <a:latin typeface="Times New Roman"/>
                <a:cs typeface="Times New Roman"/>
              </a:rPr>
              <a:t>противопучинистом исполнении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ствол сваи наносится  </a:t>
            </a:r>
            <a:r>
              <a:rPr dirty="0" sz="1200">
                <a:latin typeface="Times New Roman"/>
                <a:cs typeface="Times New Roman"/>
              </a:rPr>
              <a:t>покрытие на </a:t>
            </a:r>
            <a:r>
              <a:rPr dirty="0" sz="1200" spc="-5">
                <a:latin typeface="Times New Roman"/>
                <a:cs typeface="Times New Roman"/>
              </a:rPr>
              <a:t>основе </a:t>
            </a:r>
            <a:r>
              <a:rPr dirty="0" sz="1200">
                <a:latin typeface="Times New Roman"/>
                <a:cs typeface="Times New Roman"/>
              </a:rPr>
              <a:t>оболочки </a:t>
            </a:r>
            <a:r>
              <a:rPr dirty="0" sz="1200" spc="-5">
                <a:latin typeface="Times New Roman"/>
                <a:cs typeface="Times New Roman"/>
              </a:rPr>
              <a:t>серии ОСПТ </a:t>
            </a:r>
            <a:r>
              <a:rPr dirty="0" sz="1200">
                <a:latin typeface="Times New Roman"/>
                <a:cs typeface="Times New Roman"/>
              </a:rPr>
              <a:t>«Reline» по </a:t>
            </a:r>
            <a:r>
              <a:rPr dirty="0" sz="1200" spc="-5">
                <a:latin typeface="Times New Roman"/>
                <a:cs typeface="Times New Roman"/>
              </a:rPr>
              <a:t>ТУ 2247-004-75457705-2011. При  приложении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сваю больших выдергивающих нагрузок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моментов возможно применение  </a:t>
            </a:r>
            <a:r>
              <a:rPr dirty="0" sz="1200">
                <a:latin typeface="Times New Roman"/>
                <a:cs typeface="Times New Roman"/>
              </a:rPr>
              <a:t>анкеров </a:t>
            </a:r>
            <a:r>
              <a:rPr dirty="0" sz="1200" spc="-5">
                <a:latin typeface="Times New Roman"/>
                <a:cs typeface="Times New Roman"/>
              </a:rPr>
              <a:t>различных типов (см. </a:t>
            </a:r>
            <a:r>
              <a:rPr dirty="0" sz="1200">
                <a:latin typeface="Times New Roman"/>
                <a:cs typeface="Times New Roman"/>
              </a:rPr>
              <a:t>Серию 1.411.3-11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см.13).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32</a:t>
            </a:r>
            <a:endParaRPr sz="12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6907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algn="ctr" marR="5080">
              <a:lnSpc>
                <a:spcPts val="1170"/>
              </a:lnSpc>
              <a:tabLst>
                <a:tab pos="671830" algn="l"/>
                <a:tab pos="56794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451100">
              <a:lnSpc>
                <a:spcPct val="100000"/>
              </a:lnSpc>
              <a:spcBef>
                <a:spcPts val="660"/>
              </a:spcBef>
            </a:pPr>
            <a:r>
              <a:rPr dirty="0" sz="1200" spc="-20" b="1">
                <a:latin typeface="Times New Roman"/>
                <a:cs typeface="Times New Roman"/>
              </a:rPr>
              <a:t>6.2 Основные</a:t>
            </a:r>
            <a:r>
              <a:rPr dirty="0" sz="1200" spc="-90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параметры</a:t>
            </a:r>
            <a:endParaRPr sz="1200">
              <a:latin typeface="Times New Roman"/>
              <a:cs typeface="Times New Roman"/>
            </a:endParaRPr>
          </a:p>
          <a:p>
            <a:pPr algn="just" lvl="2" marL="12700" indent="449580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822325" algn="l"/>
              </a:tabLst>
            </a:pPr>
            <a:r>
              <a:rPr dirty="0" sz="1200" spc="-5">
                <a:latin typeface="Times New Roman"/>
                <a:cs typeface="Times New Roman"/>
              </a:rPr>
              <a:t>Основными параметрами </a:t>
            </a:r>
            <a:r>
              <a:rPr dirty="0" sz="1200">
                <a:latin typeface="Times New Roman"/>
                <a:cs typeface="Times New Roman"/>
              </a:rPr>
              <a:t>сваи, </a:t>
            </a:r>
            <a:r>
              <a:rPr dirty="0" sz="1200" spc="-5">
                <a:latin typeface="Times New Roman"/>
                <a:cs typeface="Times New Roman"/>
              </a:rPr>
              <a:t>характеризующими ее несущую способность</a:t>
            </a:r>
            <a:r>
              <a:rPr dirty="0" sz="1200" spc="-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материалу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грунту, </a:t>
            </a:r>
            <a:r>
              <a:rPr dirty="0" sz="1200" spc="-5">
                <a:latin typeface="Times New Roman"/>
                <a:cs typeface="Times New Roman"/>
              </a:rPr>
              <a:t>являются ее </a:t>
            </a:r>
            <a:r>
              <a:rPr dirty="0" sz="1200">
                <a:latin typeface="Times New Roman"/>
                <a:cs typeface="Times New Roman"/>
              </a:rPr>
              <a:t>диаметр, </a:t>
            </a:r>
            <a:r>
              <a:rPr dirty="0" sz="1200" spc="-5">
                <a:latin typeface="Times New Roman"/>
                <a:cs typeface="Times New Roman"/>
              </a:rPr>
              <a:t>толщина </a:t>
            </a:r>
            <a:r>
              <a:rPr dirty="0" sz="1200">
                <a:latin typeface="Times New Roman"/>
                <a:cs typeface="Times New Roman"/>
              </a:rPr>
              <a:t>стенки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длина заделки сваи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грунт. Выбор </a:t>
            </a:r>
            <a:r>
              <a:rPr dirty="0" sz="1200">
                <a:latin typeface="Times New Roman"/>
                <a:cs typeface="Times New Roman"/>
              </a:rPr>
              <a:t>диаметра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и толщины </a:t>
            </a:r>
            <a:r>
              <a:rPr dirty="0" sz="1200" spc="-5">
                <a:latin typeface="Times New Roman"/>
                <a:cs typeface="Times New Roman"/>
              </a:rPr>
              <a:t>сечения </a:t>
            </a:r>
            <a:r>
              <a:rPr dirty="0" sz="1200">
                <a:latin typeface="Times New Roman"/>
                <a:cs typeface="Times New Roman"/>
              </a:rPr>
              <a:t>стенки </a:t>
            </a:r>
            <a:r>
              <a:rPr dirty="0" sz="1200" spc="-5">
                <a:latin typeface="Times New Roman"/>
                <a:cs typeface="Times New Roman"/>
              </a:rPr>
              <a:t>сваи осуществляется </a:t>
            </a:r>
            <a:r>
              <a:rPr dirty="0" sz="1200">
                <a:latin typeface="Times New Roman"/>
                <a:cs typeface="Times New Roman"/>
              </a:rPr>
              <a:t>расчетом в  </a:t>
            </a:r>
            <a:r>
              <a:rPr dirty="0" sz="1200" spc="-5">
                <a:latin typeface="Times New Roman"/>
                <a:cs typeface="Times New Roman"/>
              </a:rPr>
              <a:t>зависимости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инженерно-геокриологических </a:t>
            </a:r>
            <a:r>
              <a:rPr dirty="0" sz="1200" spc="-10">
                <a:latin typeface="Times New Roman"/>
                <a:cs typeface="Times New Roman"/>
              </a:rPr>
              <a:t>условий </a:t>
            </a:r>
            <a:r>
              <a:rPr dirty="0" sz="1200">
                <a:latin typeface="Times New Roman"/>
                <a:cs typeface="Times New Roman"/>
              </a:rPr>
              <a:t>площадки </a:t>
            </a:r>
            <a:r>
              <a:rPr dirty="0" sz="1200" spc="-5">
                <a:latin typeface="Times New Roman"/>
                <a:cs typeface="Times New Roman"/>
              </a:rPr>
              <a:t>строительства,  передаваемых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сваю нагрузок, конструктивных особенностей сооружения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технико-  эконимического </a:t>
            </a:r>
            <a:r>
              <a:rPr dirty="0" sz="1200">
                <a:latin typeface="Times New Roman"/>
                <a:cs typeface="Times New Roman"/>
              </a:rPr>
              <a:t>сравнения </a:t>
            </a:r>
            <a:r>
              <a:rPr dirty="0" sz="1200" spc="-5">
                <a:latin typeface="Times New Roman"/>
                <a:cs typeface="Times New Roman"/>
              </a:rPr>
              <a:t>возможных вариантов проектных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решений.</a:t>
            </a:r>
            <a:endParaRPr sz="1200">
              <a:latin typeface="Times New Roman"/>
              <a:cs typeface="Times New Roman"/>
            </a:endParaRPr>
          </a:p>
          <a:p>
            <a:pPr algn="just" lvl="2" marL="809625" indent="-347345">
              <a:lnSpc>
                <a:spcPct val="100000"/>
              </a:lnSpc>
              <a:spcBef>
                <a:spcPts val="625"/>
              </a:spcBef>
              <a:buAutoNum type="arabicPeriod" startAt="2"/>
              <a:tabLst>
                <a:tab pos="81026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проектировании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необходимо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производить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их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устойчивости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433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прочности на </a:t>
            </a:r>
            <a:r>
              <a:rPr dirty="0" sz="1200" spc="-5">
                <a:latin typeface="Times New Roman"/>
                <a:cs typeface="Times New Roman"/>
              </a:rPr>
              <a:t>воздействие </a:t>
            </a:r>
            <a:r>
              <a:rPr dirty="0" sz="1200">
                <a:latin typeface="Times New Roman"/>
                <a:cs typeface="Times New Roman"/>
              </a:rPr>
              <a:t>сил морозного пучения, как для </a:t>
            </a:r>
            <a:r>
              <a:rPr dirty="0" sz="1200" spc="-5">
                <a:latin typeface="Times New Roman"/>
                <a:cs typeface="Times New Roman"/>
              </a:rPr>
              <a:t>условий эксплуатации  сооружения, так </a:t>
            </a:r>
            <a:r>
              <a:rPr dirty="0" sz="1200">
                <a:latin typeface="Times New Roman"/>
                <a:cs typeface="Times New Roman"/>
              </a:rPr>
              <a:t>и для периода </a:t>
            </a:r>
            <a:r>
              <a:rPr dirty="0" sz="1200" spc="-5">
                <a:latin typeface="Times New Roman"/>
                <a:cs typeface="Times New Roman"/>
              </a:rPr>
              <a:t>строительства.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300"/>
              </a:lnSpc>
              <a:spcBef>
                <a:spcPts val="15"/>
              </a:spcBef>
              <a:buAutoNum type="arabicPeriod" startAt="3"/>
              <a:tabLst>
                <a:tab pos="810260" algn="l"/>
              </a:tabLst>
            </a:pPr>
            <a:r>
              <a:rPr dirty="0" sz="1200" spc="-5">
                <a:latin typeface="Times New Roman"/>
                <a:cs typeface="Times New Roman"/>
              </a:rPr>
              <a:t>Расчеты свай </a:t>
            </a:r>
            <a:r>
              <a:rPr dirty="0" sz="1200">
                <a:latin typeface="Times New Roman"/>
                <a:cs typeface="Times New Roman"/>
              </a:rPr>
              <a:t>производятся 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СП </a:t>
            </a:r>
            <a:r>
              <a:rPr dirty="0" sz="1200" spc="-5">
                <a:latin typeface="Times New Roman"/>
                <a:cs typeface="Times New Roman"/>
              </a:rPr>
              <a:t>50-102-2003 «Проектирование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устройство свайных </a:t>
            </a:r>
            <a:r>
              <a:rPr dirty="0" sz="1200">
                <a:latin typeface="Times New Roman"/>
                <a:cs typeface="Times New Roman"/>
              </a:rPr>
              <a:t>фундаментов» и СП 25.13330.2012 </a:t>
            </a:r>
            <a:r>
              <a:rPr dirty="0" sz="1200" spc="-5">
                <a:latin typeface="Times New Roman"/>
                <a:cs typeface="Times New Roman"/>
              </a:rPr>
              <a:t>Актуализированная </a:t>
            </a:r>
            <a:r>
              <a:rPr dirty="0" sz="1200">
                <a:latin typeface="Times New Roman"/>
                <a:cs typeface="Times New Roman"/>
              </a:rPr>
              <a:t>редакция </a:t>
            </a:r>
            <a:r>
              <a:rPr dirty="0" sz="1200" spc="-5">
                <a:latin typeface="Times New Roman"/>
                <a:cs typeface="Times New Roman"/>
              </a:rPr>
              <a:t>СНИП  2.02.04-88 «Основания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вечномерзлых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грунтах».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800"/>
              </a:lnSpc>
              <a:spcBef>
                <a:spcPts val="1000"/>
              </a:spcBef>
            </a:pPr>
            <a:r>
              <a:rPr dirty="0" sz="1200" spc="-5">
                <a:latin typeface="Times New Roman"/>
                <a:cs typeface="Times New Roman"/>
              </a:rPr>
              <a:t>Подобранные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проектными нагрузками </a:t>
            </a:r>
            <a:r>
              <a:rPr dirty="0" sz="1200">
                <a:latin typeface="Times New Roman"/>
                <a:cs typeface="Times New Roman"/>
              </a:rPr>
              <a:t>длины, </a:t>
            </a:r>
            <a:r>
              <a:rPr dirty="0" sz="1200" spc="-5">
                <a:latin typeface="Times New Roman"/>
                <a:cs typeface="Times New Roman"/>
              </a:rPr>
              <a:t>диаметры </a:t>
            </a:r>
            <a:r>
              <a:rPr dirty="0" sz="1200">
                <a:latin typeface="Times New Roman"/>
                <a:cs typeface="Times New Roman"/>
              </a:rPr>
              <a:t>и толщины  </a:t>
            </a:r>
            <a:r>
              <a:rPr dirty="0" sz="1200" spc="-5">
                <a:latin typeface="Times New Roman"/>
                <a:cs typeface="Times New Roman"/>
              </a:rPr>
              <a:t>стенки сваи типизируются,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проверяются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действие </a:t>
            </a:r>
            <a:r>
              <a:rPr dirty="0" sz="1200">
                <a:latin typeface="Times New Roman"/>
                <a:cs typeface="Times New Roman"/>
              </a:rPr>
              <a:t>сил морозного </a:t>
            </a:r>
            <a:r>
              <a:rPr dirty="0" sz="1200" spc="-5">
                <a:latin typeface="Times New Roman"/>
                <a:cs typeface="Times New Roman"/>
              </a:rPr>
              <a:t>пучения, </a:t>
            </a:r>
            <a:r>
              <a:rPr dirty="0" sz="1200">
                <a:latin typeface="Times New Roman"/>
                <a:cs typeface="Times New Roman"/>
              </a:rPr>
              <a:t>как в  </a:t>
            </a:r>
            <a:r>
              <a:rPr dirty="0" sz="1200" spc="-5">
                <a:latin typeface="Times New Roman"/>
                <a:cs typeface="Times New Roman"/>
              </a:rPr>
              <a:t>условиях эксплуатации сооружения, так </a:t>
            </a:r>
            <a:r>
              <a:rPr dirty="0" sz="1200">
                <a:latin typeface="Times New Roman"/>
                <a:cs typeface="Times New Roman"/>
              </a:rPr>
              <a:t>и в период </a:t>
            </a:r>
            <a:r>
              <a:rPr dirty="0" sz="1200" spc="-5">
                <a:latin typeface="Times New Roman"/>
                <a:cs typeface="Times New Roman"/>
              </a:rPr>
              <a:t>строительства. При необходимости </a:t>
            </a:r>
            <a:r>
              <a:rPr dirty="0" sz="1200">
                <a:latin typeface="Times New Roman"/>
                <a:cs typeface="Times New Roman"/>
              </a:rPr>
              <a:t>в  проекте должны </a:t>
            </a:r>
            <a:r>
              <a:rPr dirty="0" sz="1200" spc="-5">
                <a:latin typeface="Times New Roman"/>
                <a:cs typeface="Times New Roman"/>
              </a:rPr>
              <a:t>быть предусмотрены </a:t>
            </a:r>
            <a:r>
              <a:rPr dirty="0" sz="1200">
                <a:latin typeface="Times New Roman"/>
                <a:cs typeface="Times New Roman"/>
              </a:rPr>
              <a:t>мероприятия по </a:t>
            </a:r>
            <a:r>
              <a:rPr dirty="0" sz="1200" spc="-5">
                <a:latin typeface="Times New Roman"/>
                <a:cs typeface="Times New Roman"/>
              </a:rPr>
              <a:t>предотвращению выпучивания  фундаментов </a:t>
            </a:r>
            <a:r>
              <a:rPr dirty="0" sz="1200">
                <a:latin typeface="Times New Roman"/>
                <a:cs typeface="Times New Roman"/>
              </a:rPr>
              <a:t>в период </a:t>
            </a:r>
            <a:r>
              <a:rPr dirty="0" sz="1200" spc="-5">
                <a:latin typeface="Times New Roman"/>
                <a:cs typeface="Times New Roman"/>
              </a:rPr>
              <a:t>строительства (см.пункты </a:t>
            </a:r>
            <a:r>
              <a:rPr dirty="0" sz="1200">
                <a:latin typeface="Times New Roman"/>
                <a:cs typeface="Times New Roman"/>
              </a:rPr>
              <a:t>6.5 и </a:t>
            </a:r>
            <a:r>
              <a:rPr dirty="0" sz="1200" spc="-5">
                <a:latin typeface="Times New Roman"/>
                <a:cs typeface="Times New Roman"/>
              </a:rPr>
              <a:t>6.6). При воздействии высоких  выдергивающих нагрузок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в таких </a:t>
            </a:r>
            <a:r>
              <a:rPr dirty="0" sz="1200" spc="-5">
                <a:latin typeface="Times New Roman"/>
                <a:cs typeface="Times New Roman"/>
              </a:rPr>
              <a:t>сооружениях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мачты, </a:t>
            </a:r>
            <a:r>
              <a:rPr dirty="0" sz="1200">
                <a:latin typeface="Times New Roman"/>
                <a:cs typeface="Times New Roman"/>
              </a:rPr>
              <a:t>башни, </a:t>
            </a:r>
            <a:r>
              <a:rPr dirty="0" sz="1200" spc="-5">
                <a:latin typeface="Times New Roman"/>
                <a:cs typeface="Times New Roman"/>
              </a:rPr>
              <a:t>стойки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опоры  трубопровода, </a:t>
            </a:r>
            <a:r>
              <a:rPr dirty="0" sz="1200">
                <a:latin typeface="Times New Roman"/>
                <a:cs typeface="Times New Roman"/>
              </a:rPr>
              <a:t>для снижения расхода </a:t>
            </a:r>
            <a:r>
              <a:rPr dirty="0" sz="1200" spc="-5">
                <a:latin typeface="Times New Roman"/>
                <a:cs typeface="Times New Roman"/>
              </a:rPr>
              <a:t>металла возможно </a:t>
            </a:r>
            <a:r>
              <a:rPr dirty="0" sz="1200">
                <a:latin typeface="Times New Roman"/>
                <a:cs typeface="Times New Roman"/>
              </a:rPr>
              <a:t>применение </a:t>
            </a:r>
            <a:r>
              <a:rPr dirty="0" sz="1200" spc="-5">
                <a:latin typeface="Times New Roman"/>
                <a:cs typeface="Times New Roman"/>
              </a:rPr>
              <a:t>анкерных свай  (см.пункт 6.5).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300"/>
              </a:lnSpc>
              <a:spcBef>
                <a:spcPts val="1010"/>
              </a:spcBef>
              <a:buAutoNum type="arabicPeriod" startAt="4"/>
              <a:tabLst>
                <a:tab pos="86042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проектировании свай необходимо подобрать тип наконечника сваи,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соответствии со </a:t>
            </a:r>
            <a:r>
              <a:rPr dirty="0" sz="1200">
                <a:latin typeface="Times New Roman"/>
                <a:cs typeface="Times New Roman"/>
              </a:rPr>
              <a:t>способом </a:t>
            </a:r>
            <a:r>
              <a:rPr dirty="0" sz="1200" spc="-5">
                <a:latin typeface="Times New Roman"/>
                <a:cs typeface="Times New Roman"/>
              </a:rPr>
              <a:t>ее </a:t>
            </a:r>
            <a:r>
              <a:rPr dirty="0" sz="1200">
                <a:latin typeface="Times New Roman"/>
                <a:cs typeface="Times New Roman"/>
              </a:rPr>
              <a:t>погружения, </a:t>
            </a:r>
            <a:r>
              <a:rPr dirty="0" sz="1200" spc="-5">
                <a:latin typeface="Times New Roman"/>
                <a:cs typeface="Times New Roman"/>
              </a:rPr>
              <a:t>результатам </a:t>
            </a:r>
            <a:r>
              <a:rPr dirty="0" sz="1200">
                <a:latin typeface="Times New Roman"/>
                <a:cs typeface="Times New Roman"/>
              </a:rPr>
              <a:t>испытаний </a:t>
            </a:r>
            <a:r>
              <a:rPr dirty="0" sz="1200" spc="-5">
                <a:latin typeface="Times New Roman"/>
                <a:cs typeface="Times New Roman"/>
              </a:rPr>
              <a:t>сваи проектным  институтом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результатами расчетов (см.пункт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6.4).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900"/>
              </a:lnSpc>
              <a:spcBef>
                <a:spcPts val="1000"/>
              </a:spcBef>
              <a:buAutoNum type="arabicPeriod" startAt="4"/>
              <a:tabLst>
                <a:tab pos="843280" algn="l"/>
              </a:tabLst>
            </a:pPr>
            <a:r>
              <a:rPr dirty="0" sz="1200" spc="-5">
                <a:latin typeface="Times New Roman"/>
                <a:cs typeface="Times New Roman"/>
              </a:rPr>
              <a:t>Для </a:t>
            </a:r>
            <a:r>
              <a:rPr dirty="0" sz="1200">
                <a:latin typeface="Times New Roman"/>
                <a:cs typeface="Times New Roman"/>
              </a:rPr>
              <a:t>защиты от коррозии </a:t>
            </a:r>
            <a:r>
              <a:rPr dirty="0" sz="1200" spc="-5">
                <a:latin typeface="Times New Roman"/>
                <a:cs typeface="Times New Roman"/>
              </a:rPr>
              <a:t>поверхность свай покрывается антикоррозионными  материалами </a:t>
            </a:r>
            <a:r>
              <a:rPr dirty="0" sz="1200">
                <a:latin typeface="Times New Roman"/>
                <a:cs typeface="Times New Roman"/>
              </a:rPr>
              <a:t>на высоту </a:t>
            </a:r>
            <a:r>
              <a:rPr dirty="0" sz="1200" spc="-5">
                <a:latin typeface="Times New Roman"/>
                <a:cs typeface="Times New Roman"/>
              </a:rPr>
              <a:t>деятельного слоя грунта, </a:t>
            </a:r>
            <a:r>
              <a:rPr dirty="0" sz="1200">
                <a:latin typeface="Times New Roman"/>
                <a:cs typeface="Times New Roman"/>
              </a:rPr>
              <a:t>и на </a:t>
            </a:r>
            <a:r>
              <a:rPr dirty="0" sz="1200" spc="-5">
                <a:latin typeface="Times New Roman"/>
                <a:cs typeface="Times New Roman"/>
              </a:rPr>
              <a:t>выступающую </a:t>
            </a:r>
            <a:r>
              <a:rPr dirty="0" sz="1200">
                <a:latin typeface="Times New Roman"/>
                <a:cs typeface="Times New Roman"/>
              </a:rPr>
              <a:t>над </a:t>
            </a:r>
            <a:r>
              <a:rPr dirty="0" sz="1200" spc="-5">
                <a:latin typeface="Times New Roman"/>
                <a:cs typeface="Times New Roman"/>
              </a:rPr>
              <a:t>землей часть сваи.  Защита </a:t>
            </a:r>
            <a:r>
              <a:rPr dirty="0" sz="1200">
                <a:latin typeface="Times New Roman"/>
                <a:cs typeface="Times New Roman"/>
              </a:rPr>
              <a:t>от коррозии </a:t>
            </a:r>
            <a:r>
              <a:rPr dirty="0" sz="1200" spc="-5">
                <a:latin typeface="Times New Roman"/>
                <a:cs typeface="Times New Roman"/>
              </a:rPr>
              <a:t>производится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СП </a:t>
            </a:r>
            <a:r>
              <a:rPr dirty="0" sz="1200" spc="-5">
                <a:latin typeface="Times New Roman"/>
                <a:cs typeface="Times New Roman"/>
              </a:rPr>
              <a:t>28.13330.2012 Актуализированной  </a:t>
            </a:r>
            <a:r>
              <a:rPr dirty="0" sz="1200">
                <a:latin typeface="Times New Roman"/>
                <a:cs typeface="Times New Roman"/>
              </a:rPr>
              <a:t>редакции </a:t>
            </a:r>
            <a:r>
              <a:rPr dirty="0" sz="1200" spc="-5">
                <a:latin typeface="Times New Roman"/>
                <a:cs typeface="Times New Roman"/>
              </a:rPr>
              <a:t>СНиП 2.03.11-85 </a:t>
            </a:r>
            <a:r>
              <a:rPr dirty="0" sz="1200">
                <a:latin typeface="Times New Roman"/>
                <a:cs typeface="Times New Roman"/>
              </a:rPr>
              <a:t>"Защита </a:t>
            </a:r>
            <a:r>
              <a:rPr dirty="0" sz="1200" spc="-5">
                <a:latin typeface="Times New Roman"/>
                <a:cs typeface="Times New Roman"/>
              </a:rPr>
              <a:t>строительных конструкций </a:t>
            </a:r>
            <a:r>
              <a:rPr dirty="0" sz="1200">
                <a:latin typeface="Times New Roman"/>
                <a:cs typeface="Times New Roman"/>
              </a:rPr>
              <a:t>от коррозии" </a:t>
            </a:r>
            <a:r>
              <a:rPr dirty="0" sz="1200" spc="-5">
                <a:latin typeface="Times New Roman"/>
                <a:cs typeface="Times New Roman"/>
              </a:rPr>
              <a:t>(см.пункт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6.7).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>
              <a:latin typeface="Times New Roman"/>
              <a:cs typeface="Times New Roman"/>
            </a:endParaRPr>
          </a:p>
          <a:p>
            <a:pPr marL="2790825">
              <a:lnSpc>
                <a:spcPct val="100000"/>
              </a:lnSpc>
            </a:pPr>
            <a:r>
              <a:rPr dirty="0" sz="1200" spc="-20" b="1">
                <a:latin typeface="Times New Roman"/>
                <a:cs typeface="Times New Roman"/>
              </a:rPr>
              <a:t>6.3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Материалы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300"/>
              </a:lnSpc>
              <a:spcBef>
                <a:spcPts val="590"/>
              </a:spcBef>
            </a:pPr>
            <a:r>
              <a:rPr dirty="0" sz="1200">
                <a:latin typeface="Times New Roman"/>
                <a:cs typeface="Times New Roman"/>
              </a:rPr>
              <a:t>6.3.1 </a:t>
            </a:r>
            <a:r>
              <a:rPr dirty="0" sz="1200" spc="-5">
                <a:latin typeface="Times New Roman"/>
                <a:cs typeface="Times New Roman"/>
              </a:rPr>
              <a:t>Сваи предназначены </a:t>
            </a:r>
            <a:r>
              <a:rPr dirty="0" sz="1200">
                <a:latin typeface="Times New Roman"/>
                <a:cs typeface="Times New Roman"/>
              </a:rPr>
              <a:t>для применения </a:t>
            </a:r>
            <a:r>
              <a:rPr dirty="0" sz="1200" spc="-10">
                <a:latin typeface="Times New Roman"/>
                <a:cs typeface="Times New Roman"/>
              </a:rPr>
              <a:t>во </a:t>
            </a:r>
            <a:r>
              <a:rPr dirty="0" sz="1200" spc="-5">
                <a:latin typeface="Times New Roman"/>
                <a:cs typeface="Times New Roman"/>
              </a:rPr>
              <a:t>всех климатических </a:t>
            </a:r>
            <a:r>
              <a:rPr dirty="0" sz="1200">
                <a:latin typeface="Times New Roman"/>
                <a:cs typeface="Times New Roman"/>
              </a:rPr>
              <a:t>районах, в том  </a:t>
            </a:r>
            <a:r>
              <a:rPr dirty="0" sz="1200" spc="-5">
                <a:latin typeface="Times New Roman"/>
                <a:cs typeface="Times New Roman"/>
              </a:rPr>
              <a:t>числе </a:t>
            </a:r>
            <a:r>
              <a:rPr dirty="0" sz="1200">
                <a:latin typeface="Times New Roman"/>
                <a:cs typeface="Times New Roman"/>
              </a:rPr>
              <a:t>в районах </a:t>
            </a:r>
            <a:r>
              <a:rPr dirty="0" sz="1200" spc="-5">
                <a:latin typeface="Times New Roman"/>
                <a:cs typeface="Times New Roman"/>
              </a:rPr>
              <a:t>распределения вечномерзлых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грунтов.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Сваи изготавливаются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металлических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 spc="-5">
                <a:latin typeface="Times New Roman"/>
                <a:cs typeface="Times New Roman"/>
              </a:rPr>
              <a:t>диаметрами </a:t>
            </a:r>
            <a:r>
              <a:rPr dirty="0" sz="1200">
                <a:latin typeface="Times New Roman"/>
                <a:cs typeface="Times New Roman"/>
              </a:rPr>
              <a:t>от 159 </a:t>
            </a:r>
            <a:r>
              <a:rPr dirty="0" sz="1200" spc="-5">
                <a:latin typeface="Times New Roman"/>
                <a:cs typeface="Times New Roman"/>
              </a:rPr>
              <a:t>мм </a:t>
            </a:r>
            <a:r>
              <a:rPr dirty="0" sz="1200">
                <a:latin typeface="Times New Roman"/>
                <a:cs typeface="Times New Roman"/>
              </a:rPr>
              <a:t>до 530 </a:t>
            </a:r>
            <a:r>
              <a:rPr dirty="0" sz="1200" spc="-5">
                <a:latin typeface="Times New Roman"/>
                <a:cs typeface="Times New Roman"/>
              </a:rPr>
              <a:t>мм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ГОСТ  8732-78 </a:t>
            </a:r>
            <a:r>
              <a:rPr dirty="0" sz="1200" spc="-10">
                <a:latin typeface="Times New Roman"/>
                <a:cs typeface="Times New Roman"/>
              </a:rPr>
              <a:t>«Трубы </a:t>
            </a:r>
            <a:r>
              <a:rPr dirty="0" sz="1200" spc="-5">
                <a:latin typeface="Times New Roman"/>
                <a:cs typeface="Times New Roman"/>
              </a:rPr>
              <a:t>стальные бесшовные горячедефомированные» </a:t>
            </a:r>
            <a:r>
              <a:rPr dirty="0" sz="1200">
                <a:latin typeface="Times New Roman"/>
                <a:cs typeface="Times New Roman"/>
              </a:rPr>
              <a:t>с толщиной </a:t>
            </a:r>
            <a:r>
              <a:rPr dirty="0" sz="1200" spc="-5">
                <a:latin typeface="Times New Roman"/>
                <a:cs typeface="Times New Roman"/>
              </a:rPr>
              <a:t>стенки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8…20мм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33</a:t>
            </a:r>
            <a:endParaRPr sz="12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7435" cy="4051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700"/>
              </a:lnSpc>
            </a:pP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металлических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 spc="-5">
                <a:latin typeface="Times New Roman"/>
                <a:cs typeface="Times New Roman"/>
              </a:rPr>
              <a:t>диаметрами </a:t>
            </a:r>
            <a:r>
              <a:rPr dirty="0" sz="1200">
                <a:latin typeface="Times New Roman"/>
                <a:cs typeface="Times New Roman"/>
              </a:rPr>
              <a:t>от 159 </a:t>
            </a:r>
            <a:r>
              <a:rPr dirty="0" sz="1200" spc="-5">
                <a:latin typeface="Times New Roman"/>
                <a:cs typeface="Times New Roman"/>
              </a:rPr>
              <a:t>мм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5">
                <a:latin typeface="Times New Roman"/>
                <a:cs typeface="Times New Roman"/>
              </a:rPr>
              <a:t>820 мм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ГОСТ 10704-91 </a:t>
            </a:r>
            <a:r>
              <a:rPr dirty="0" sz="1200" spc="-10">
                <a:latin typeface="Times New Roman"/>
                <a:cs typeface="Times New Roman"/>
              </a:rPr>
              <a:t>«Трубы </a:t>
            </a:r>
            <a:r>
              <a:rPr dirty="0" sz="1200">
                <a:latin typeface="Times New Roman"/>
                <a:cs typeface="Times New Roman"/>
              </a:rPr>
              <a:t>стальные  </a:t>
            </a:r>
            <a:r>
              <a:rPr dirty="0" sz="1200" spc="-5">
                <a:latin typeface="Times New Roman"/>
                <a:cs typeface="Times New Roman"/>
              </a:rPr>
              <a:t>электросварочные </a:t>
            </a:r>
            <a:r>
              <a:rPr dirty="0" sz="1200">
                <a:latin typeface="Times New Roman"/>
                <a:cs typeface="Times New Roman"/>
              </a:rPr>
              <a:t>прямошовные» с </a:t>
            </a:r>
            <a:r>
              <a:rPr dirty="0" sz="1200" spc="-5">
                <a:latin typeface="Times New Roman"/>
                <a:cs typeface="Times New Roman"/>
              </a:rPr>
              <a:t>толщиной стенки 8…20мм. 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стали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>
                <a:latin typeface="Times New Roman"/>
                <a:cs typeface="Times New Roman"/>
              </a:rPr>
              <a:t>и к  качеству </a:t>
            </a:r>
            <a:r>
              <a:rPr dirty="0" sz="1200" spc="-5">
                <a:latin typeface="Times New Roman"/>
                <a:cs typeface="Times New Roman"/>
              </a:rPr>
              <a:t>поставки </a:t>
            </a:r>
            <a:r>
              <a:rPr dirty="0" sz="1200">
                <a:latin typeface="Times New Roman"/>
                <a:cs typeface="Times New Roman"/>
              </a:rPr>
              <a:t>приведены в </a:t>
            </a:r>
            <a:r>
              <a:rPr dirty="0" sz="1200" spc="-5">
                <a:latin typeface="Times New Roman"/>
                <a:cs typeface="Times New Roman"/>
              </a:rPr>
              <a:t>серии </a:t>
            </a:r>
            <a:r>
              <a:rPr dirty="0" sz="1200">
                <a:latin typeface="Times New Roman"/>
                <a:cs typeface="Times New Roman"/>
              </a:rPr>
              <a:t>1.411.3-11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см.13.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595"/>
              </a:spcBef>
              <a:buAutoNum type="arabicPeriod" startAt="2"/>
              <a:tabLst>
                <a:tab pos="845185" algn="l"/>
              </a:tabLst>
            </a:pPr>
            <a:r>
              <a:rPr dirty="0" sz="1200">
                <a:latin typeface="Times New Roman"/>
                <a:cs typeface="Times New Roman"/>
              </a:rPr>
              <a:t>Длины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ГОСТ 8732-78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ГОСТ 10704-91 </a:t>
            </a:r>
            <a:r>
              <a:rPr dirty="0" sz="1200">
                <a:latin typeface="Times New Roman"/>
                <a:cs typeface="Times New Roman"/>
              </a:rPr>
              <a:t>ограничены 12,5м и 12,0м  </a:t>
            </a:r>
            <a:r>
              <a:rPr dirty="0" sz="1200" spc="-5">
                <a:latin typeface="Times New Roman"/>
                <a:cs typeface="Times New Roman"/>
              </a:rPr>
              <a:t>соответственно. При необходимости </a:t>
            </a:r>
            <a:r>
              <a:rPr dirty="0" sz="1200">
                <a:latin typeface="Times New Roman"/>
                <a:cs typeface="Times New Roman"/>
              </a:rPr>
              <a:t>(по </a:t>
            </a:r>
            <a:r>
              <a:rPr dirty="0" sz="1200" spc="-5">
                <a:latin typeface="Times New Roman"/>
                <a:cs typeface="Times New Roman"/>
              </a:rPr>
              <a:t>расчету) </a:t>
            </a:r>
            <a:r>
              <a:rPr dirty="0" sz="1200">
                <a:latin typeface="Times New Roman"/>
                <a:cs typeface="Times New Roman"/>
              </a:rPr>
              <a:t>длины </a:t>
            </a:r>
            <a:r>
              <a:rPr dirty="0" sz="1200" spc="-5">
                <a:latin typeface="Times New Roman"/>
                <a:cs typeface="Times New Roman"/>
              </a:rPr>
              <a:t>свай увеличивают сваркой:  стыковым сварным </a:t>
            </a:r>
            <a:r>
              <a:rPr dirty="0" sz="1200">
                <a:latin typeface="Times New Roman"/>
                <a:cs typeface="Times New Roman"/>
              </a:rPr>
              <a:t>соединением </a:t>
            </a:r>
            <a:r>
              <a:rPr dirty="0" sz="1200" spc="-5">
                <a:latin typeface="Times New Roman"/>
                <a:cs typeface="Times New Roman"/>
              </a:rPr>
              <a:t>или соединением накладками. При стыковом сварном  </a:t>
            </a:r>
            <a:r>
              <a:rPr dirty="0" sz="1200">
                <a:latin typeface="Times New Roman"/>
                <a:cs typeface="Times New Roman"/>
              </a:rPr>
              <a:t>соединении </a:t>
            </a:r>
            <a:r>
              <a:rPr dirty="0" sz="1200" spc="-5">
                <a:latin typeface="Times New Roman"/>
                <a:cs typeface="Times New Roman"/>
              </a:rPr>
              <a:t>согласно ГОСТ 5264-80 </a:t>
            </a:r>
            <a:r>
              <a:rPr dirty="0" sz="1200">
                <a:latin typeface="Times New Roman"/>
                <a:cs typeface="Times New Roman"/>
              </a:rPr>
              <a:t>производится разделка кромок. </a:t>
            </a:r>
            <a:r>
              <a:rPr dirty="0" sz="1200" spc="-5">
                <a:latin typeface="Times New Roman"/>
                <a:cs typeface="Times New Roman"/>
              </a:rPr>
              <a:t>При сварке накладками  производится расчет </a:t>
            </a:r>
            <a:r>
              <a:rPr dirty="0" sz="1200">
                <a:latin typeface="Times New Roman"/>
                <a:cs typeface="Times New Roman"/>
              </a:rPr>
              <a:t>длины </a:t>
            </a:r>
            <a:r>
              <a:rPr dirty="0" sz="1200" spc="-5">
                <a:latin typeface="Times New Roman"/>
                <a:cs typeface="Times New Roman"/>
              </a:rPr>
              <a:t>сварного шва,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обеспечения </a:t>
            </a:r>
            <a:r>
              <a:rPr dirty="0" sz="1200">
                <a:latin typeface="Times New Roman"/>
                <a:cs typeface="Times New Roman"/>
              </a:rPr>
              <a:t>прочности </a:t>
            </a:r>
            <a:r>
              <a:rPr dirty="0" sz="1200" spc="-5">
                <a:latin typeface="Times New Roman"/>
                <a:cs typeface="Times New Roman"/>
              </a:rPr>
              <a:t>сварного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соединения.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610"/>
              </a:spcBef>
              <a:buAutoNum type="arabicPeriod" startAt="2"/>
              <a:tabLst>
                <a:tab pos="822325" algn="l"/>
              </a:tabLst>
            </a:pPr>
            <a:r>
              <a:rPr dirty="0" sz="1200">
                <a:latin typeface="Times New Roman"/>
                <a:cs typeface="Times New Roman"/>
              </a:rPr>
              <a:t>Стыки </a:t>
            </a:r>
            <a:r>
              <a:rPr dirty="0" sz="1200" spc="-5">
                <a:latin typeface="Times New Roman"/>
                <a:cs typeface="Times New Roman"/>
              </a:rPr>
              <a:t>при сварке стальных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>
                <a:latin typeface="Times New Roman"/>
                <a:cs typeface="Times New Roman"/>
              </a:rPr>
              <a:t>должны </a:t>
            </a:r>
            <a:r>
              <a:rPr dirty="0" sz="1200" spc="-5">
                <a:latin typeface="Times New Roman"/>
                <a:cs typeface="Times New Roman"/>
              </a:rPr>
              <a:t>соответствовать требованиям: швы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прилегающая поверхность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>
                <a:latin typeface="Times New Roman"/>
                <a:cs typeface="Times New Roman"/>
              </a:rPr>
              <a:t>(по обе </a:t>
            </a:r>
            <a:r>
              <a:rPr dirty="0" sz="1200" spc="-5">
                <a:latin typeface="Times New Roman"/>
                <a:cs typeface="Times New Roman"/>
              </a:rPr>
              <a:t>стороны шва) необходимо очистить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шлака, частей  расплавленного металла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окалины;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10">
                <a:latin typeface="Times New Roman"/>
                <a:cs typeface="Times New Roman"/>
              </a:rPr>
              <a:t>швах </a:t>
            </a:r>
            <a:r>
              <a:rPr dirty="0" sz="1200">
                <a:latin typeface="Times New Roman"/>
                <a:cs typeface="Times New Roman"/>
              </a:rPr>
              <a:t>не должно </a:t>
            </a:r>
            <a:r>
              <a:rPr dirty="0" sz="1200" spc="-5">
                <a:latin typeface="Times New Roman"/>
                <a:cs typeface="Times New Roman"/>
              </a:rPr>
              <a:t>быть прожогов, </a:t>
            </a:r>
            <a:r>
              <a:rPr dirty="0" sz="1200">
                <a:latin typeface="Times New Roman"/>
                <a:cs typeface="Times New Roman"/>
              </a:rPr>
              <a:t>трещин, подрезов,  </a:t>
            </a:r>
            <a:r>
              <a:rPr dirty="0" sz="1200" spc="-5">
                <a:latin typeface="Times New Roman"/>
                <a:cs typeface="Times New Roman"/>
              </a:rPr>
              <a:t>выходящих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поверхность </a:t>
            </a:r>
            <a:r>
              <a:rPr dirty="0" sz="1200">
                <a:latin typeface="Times New Roman"/>
                <a:cs typeface="Times New Roman"/>
              </a:rPr>
              <a:t>пор и</a:t>
            </a:r>
            <a:r>
              <a:rPr dirty="0" sz="1200" spc="-5">
                <a:latin typeface="Times New Roman"/>
                <a:cs typeface="Times New Roman"/>
              </a:rPr>
              <a:t> кратеров.</a:t>
            </a:r>
            <a:endParaRPr sz="1200">
              <a:latin typeface="Times New Roman"/>
              <a:cs typeface="Times New Roman"/>
            </a:endParaRPr>
          </a:p>
          <a:p>
            <a:pPr lvl="2" marL="805180" indent="-342900">
              <a:lnSpc>
                <a:spcPct val="100000"/>
              </a:lnSpc>
              <a:spcBef>
                <a:spcPts val="620"/>
              </a:spcBef>
              <a:buAutoNum type="arabicPeriod" startAt="2"/>
              <a:tabLst>
                <a:tab pos="805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Контроль качества сварных </a:t>
            </a:r>
            <a:r>
              <a:rPr dirty="0" sz="1200">
                <a:latin typeface="Times New Roman"/>
                <a:cs typeface="Times New Roman"/>
              </a:rPr>
              <a:t>соединений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осуществляется: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34</a:t>
            </a:r>
            <a:endParaRPr sz="1200"/>
          </a:p>
        </p:txBody>
      </p:sp>
      <p:sp>
        <p:nvSpPr>
          <p:cNvPr id="3" name="object 3"/>
          <p:cNvSpPr txBox="1"/>
          <p:nvPr/>
        </p:nvSpPr>
        <p:spPr>
          <a:xfrm>
            <a:off x="6357176" y="4353559"/>
            <a:ext cx="678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заданного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7983" y="4274311"/>
            <a:ext cx="5296535" cy="1075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449580">
              <a:lnSpc>
                <a:spcPct val="143300"/>
              </a:lnSpc>
              <a:spcBef>
                <a:spcPts val="100"/>
              </a:spcBef>
              <a:buChar char="-"/>
              <a:tabLst>
                <a:tab pos="710565" algn="l"/>
                <a:tab pos="711200" algn="l"/>
                <a:tab pos="2035810" algn="l"/>
                <a:tab pos="3124200" algn="l"/>
                <a:tab pos="3449954" algn="l"/>
                <a:tab pos="4533900" algn="l"/>
              </a:tabLst>
            </a:pP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м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чес</a:t>
            </a:r>
            <a:r>
              <a:rPr dirty="0" sz="1200" spc="5">
                <a:latin typeface="Times New Roman"/>
                <a:cs typeface="Times New Roman"/>
              </a:rPr>
              <a:t>ки</a:t>
            </a:r>
            <a:r>
              <a:rPr dirty="0" sz="1200">
                <a:latin typeface="Times New Roman"/>
                <a:cs typeface="Times New Roman"/>
              </a:rPr>
              <a:t>м	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блюд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м	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-5">
                <a:latin typeface="Times New Roman"/>
                <a:cs typeface="Times New Roman"/>
              </a:rPr>
              <a:t>вы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м	тр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бо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 spc="5">
                <a:latin typeface="Times New Roman"/>
                <a:cs typeface="Times New Roman"/>
              </a:rPr>
              <a:t>ний  </a:t>
            </a:r>
            <a:r>
              <a:rPr dirty="0" sz="1200" spc="-5">
                <a:latin typeface="Times New Roman"/>
                <a:cs typeface="Times New Roman"/>
              </a:rPr>
              <a:t>технологического процесса </a:t>
            </a:r>
            <a:r>
              <a:rPr dirty="0" sz="1200">
                <a:latin typeface="Times New Roman"/>
                <a:cs typeface="Times New Roman"/>
              </a:rPr>
              <a:t>сварки;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наружным </a:t>
            </a:r>
            <a:r>
              <a:rPr dirty="0" sz="1200">
                <a:latin typeface="Times New Roman"/>
                <a:cs typeface="Times New Roman"/>
              </a:rPr>
              <a:t>осмотром 100% </a:t>
            </a:r>
            <a:r>
              <a:rPr dirty="0" sz="1200" spc="-5">
                <a:latin typeface="Times New Roman"/>
                <a:cs typeface="Times New Roman"/>
              </a:rPr>
              <a:t>сварных швов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проверкой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размеров;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неразрушающими методами </a:t>
            </a:r>
            <a:r>
              <a:rPr dirty="0" sz="1200">
                <a:latin typeface="Times New Roman"/>
                <a:cs typeface="Times New Roman"/>
              </a:rPr>
              <a:t>контроля – 100% </a:t>
            </a:r>
            <a:r>
              <a:rPr dirty="0" sz="1200" spc="-5">
                <a:latin typeface="Times New Roman"/>
                <a:cs typeface="Times New Roman"/>
              </a:rPr>
              <a:t>сварных стыков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швов.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7983" y="5484367"/>
            <a:ext cx="6148705" cy="3962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2692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latin typeface="Times New Roman"/>
                <a:cs typeface="Times New Roman"/>
              </a:rPr>
              <a:t>6.4 Наконечники </a:t>
            </a:r>
            <a:r>
              <a:rPr dirty="0" sz="1200" spc="-25" b="1">
                <a:latin typeface="Times New Roman"/>
                <a:cs typeface="Times New Roman"/>
              </a:rPr>
              <a:t>металлических</a:t>
            </a:r>
            <a:r>
              <a:rPr dirty="0" sz="1200" spc="-9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свай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800"/>
              </a:lnSpc>
              <a:spcBef>
                <a:spcPts val="570"/>
              </a:spcBef>
              <a:buAutoNum type="arabicPeriod"/>
              <a:tabLst>
                <a:tab pos="820419" algn="l"/>
              </a:tabLst>
            </a:pPr>
            <a:r>
              <a:rPr dirty="0" sz="1200">
                <a:latin typeface="Times New Roman"/>
                <a:cs typeface="Times New Roman"/>
              </a:rPr>
              <a:t>Применение различных </a:t>
            </a:r>
            <a:r>
              <a:rPr dirty="0" sz="1200" spc="-5">
                <a:latin typeface="Times New Roman"/>
                <a:cs typeface="Times New Roman"/>
              </a:rPr>
              <a:t>типов наконечников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металлических свай позволяет  </a:t>
            </a:r>
            <a:r>
              <a:rPr dirty="0" sz="1200">
                <a:latin typeface="Times New Roman"/>
                <a:cs typeface="Times New Roman"/>
              </a:rPr>
              <a:t>добиться </a:t>
            </a:r>
            <a:r>
              <a:rPr dirty="0" sz="1200" spc="-5">
                <a:latin typeface="Times New Roman"/>
                <a:cs typeface="Times New Roman"/>
              </a:rPr>
              <a:t>более легкого погружения тела сваи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грунт, </a:t>
            </a:r>
            <a:r>
              <a:rPr dirty="0" sz="1200">
                <a:latin typeface="Times New Roman"/>
                <a:cs typeface="Times New Roman"/>
              </a:rPr>
              <a:t>а в </a:t>
            </a:r>
            <a:r>
              <a:rPr dirty="0" sz="1200" spc="-5">
                <a:latin typeface="Times New Roman"/>
                <a:cs typeface="Times New Roman"/>
              </a:rPr>
              <a:t>случае </a:t>
            </a:r>
            <a:r>
              <a:rPr dirty="0" sz="1200">
                <a:latin typeface="Times New Roman"/>
                <a:cs typeface="Times New Roman"/>
              </a:rPr>
              <a:t>применения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анкерными наконечниками </a:t>
            </a:r>
            <a:r>
              <a:rPr dirty="0" sz="1200">
                <a:latin typeface="Times New Roman"/>
                <a:cs typeface="Times New Roman"/>
              </a:rPr>
              <a:t>– </a:t>
            </a:r>
            <a:r>
              <a:rPr dirty="0" sz="1200" spc="-5">
                <a:latin typeface="Times New Roman"/>
                <a:cs typeface="Times New Roman"/>
              </a:rPr>
              <a:t>увеличения несущей способности сваи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действие  выдергивающих нагрузок. Тип применяемого </a:t>
            </a:r>
            <a:r>
              <a:rPr dirty="0" sz="1200">
                <a:latin typeface="Times New Roman"/>
                <a:cs typeface="Times New Roman"/>
              </a:rPr>
              <a:t>наконечника </a:t>
            </a:r>
            <a:r>
              <a:rPr dirty="0" sz="1200" spc="-5">
                <a:latin typeface="Times New Roman"/>
                <a:cs typeface="Times New Roman"/>
              </a:rPr>
              <a:t>определяется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результатам  расчетов, конструктивным путем,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результатам наружных испытаний проектным  институтом. Основные </a:t>
            </a:r>
            <a:r>
              <a:rPr dirty="0" sz="1200">
                <a:latin typeface="Times New Roman"/>
                <a:cs typeface="Times New Roman"/>
              </a:rPr>
              <a:t>типы наконечников </a:t>
            </a:r>
            <a:r>
              <a:rPr dirty="0" sz="1200" spc="-5">
                <a:latin typeface="Times New Roman"/>
                <a:cs typeface="Times New Roman"/>
              </a:rPr>
              <a:t>представлены </a:t>
            </a:r>
            <a:r>
              <a:rPr dirty="0" sz="1200">
                <a:latin typeface="Times New Roman"/>
                <a:cs typeface="Times New Roman"/>
              </a:rPr>
              <a:t>в серии </a:t>
            </a:r>
            <a:r>
              <a:rPr dirty="0" sz="1200" spc="-5">
                <a:latin typeface="Times New Roman"/>
                <a:cs typeface="Times New Roman"/>
              </a:rPr>
              <a:t>1.411.3-11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см.13.</a:t>
            </a:r>
            <a:endParaRPr sz="1200">
              <a:latin typeface="Times New Roman"/>
              <a:cs typeface="Times New Roman"/>
            </a:endParaRPr>
          </a:p>
          <a:p>
            <a:pPr lvl="2" marL="894715" indent="-432434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894715" algn="l"/>
                <a:tab pos="895350" algn="l"/>
                <a:tab pos="2011680" algn="l"/>
                <a:tab pos="2428240" algn="l"/>
                <a:tab pos="2623185" algn="l"/>
                <a:tab pos="3237230" algn="l"/>
                <a:tab pos="4304030" algn="l"/>
                <a:tab pos="5512435" algn="l"/>
              </a:tabLst>
            </a:pPr>
            <a:r>
              <a:rPr dirty="0" sz="1200" spc="-5">
                <a:latin typeface="Times New Roman"/>
                <a:cs typeface="Times New Roman"/>
              </a:rPr>
              <a:t>Ис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оль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 spc="5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-5">
                <a:latin typeface="Times New Roman"/>
                <a:cs typeface="Times New Roman"/>
              </a:rPr>
              <a:t>сва</a:t>
            </a:r>
            <a:r>
              <a:rPr dirty="0" sz="1200">
                <a:latin typeface="Times New Roman"/>
                <a:cs typeface="Times New Roman"/>
              </a:rPr>
              <a:t>й	с	</a:t>
            </a:r>
            <a:r>
              <a:rPr dirty="0" sz="1200" spc="1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тр</a:t>
            </a:r>
            <a:r>
              <a:rPr dirty="0" sz="1200" spc="-5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м	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 spc="5">
                <a:latin typeface="Times New Roman"/>
                <a:cs typeface="Times New Roman"/>
              </a:rPr>
              <a:t>к</a:t>
            </a:r>
            <a:r>
              <a:rPr dirty="0" sz="1200" spc="10">
                <a:latin typeface="Times New Roman"/>
                <a:cs typeface="Times New Roman"/>
              </a:rPr>
              <a:t>о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еч</a:t>
            </a:r>
            <a:r>
              <a:rPr dirty="0" sz="1200" spc="5">
                <a:latin typeface="Times New Roman"/>
                <a:cs typeface="Times New Roman"/>
              </a:rPr>
              <a:t>ник</a:t>
            </a:r>
            <a:r>
              <a:rPr dirty="0" sz="1200">
                <a:latin typeface="Times New Roman"/>
                <a:cs typeface="Times New Roman"/>
              </a:rPr>
              <a:t>ом	о</a:t>
            </a:r>
            <a:r>
              <a:rPr dirty="0" sz="1200" spc="10">
                <a:latin typeface="Times New Roman"/>
                <a:cs typeface="Times New Roman"/>
              </a:rPr>
              <a:t>б</a:t>
            </a:r>
            <a:r>
              <a:rPr dirty="0" sz="1200" spc="-25">
                <a:latin typeface="Times New Roman"/>
                <a:cs typeface="Times New Roman"/>
              </a:rPr>
              <a:t>у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-5">
                <a:latin typeface="Times New Roman"/>
                <a:cs typeface="Times New Roman"/>
              </a:rPr>
              <a:t>ав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5">
                <a:latin typeface="Times New Roman"/>
                <a:cs typeface="Times New Roman"/>
              </a:rPr>
              <a:t>ив</a:t>
            </a:r>
            <a:r>
              <a:rPr dirty="0" sz="1200" spc="-5">
                <a:latin typeface="Times New Roman"/>
                <a:cs typeface="Times New Roman"/>
              </a:rPr>
              <a:t>ае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об</a:t>
            </a:r>
            <a:r>
              <a:rPr dirty="0" sz="1200" spc="10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м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6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погружения сваи. Для погружения свай забивным способом необходимо применять острый  наконечник сваи,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бурозабивного способа необходимо применять острый наконечник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отверстиями. Наличие отверстий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теле </a:t>
            </a:r>
            <a:r>
              <a:rPr dirty="0" sz="1200">
                <a:latin typeface="Times New Roman"/>
                <a:cs typeface="Times New Roman"/>
              </a:rPr>
              <a:t>наконечника </a:t>
            </a:r>
            <a:r>
              <a:rPr dirty="0" sz="1200" spc="-5">
                <a:latin typeface="Times New Roman"/>
                <a:cs typeface="Times New Roman"/>
              </a:rPr>
              <a:t>позволяет уменьшить </a:t>
            </a:r>
            <a:r>
              <a:rPr dirty="0" sz="1200">
                <a:latin typeface="Times New Roman"/>
                <a:cs typeface="Times New Roman"/>
              </a:rPr>
              <a:t>сопротивление  </a:t>
            </a:r>
            <a:r>
              <a:rPr dirty="0" sz="1200" spc="-5">
                <a:latin typeface="Times New Roman"/>
                <a:cs typeface="Times New Roman"/>
              </a:rPr>
              <a:t>воздуха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скважине </a:t>
            </a:r>
            <a:r>
              <a:rPr dirty="0" sz="1200">
                <a:latin typeface="Times New Roman"/>
                <a:cs typeface="Times New Roman"/>
              </a:rPr>
              <a:t>при забивке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сваи.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 indent="449580">
              <a:lnSpc>
                <a:spcPct val="1438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Забивной способ погружения сваи производится </a:t>
            </a:r>
            <a:r>
              <a:rPr dirty="0" sz="1200">
                <a:latin typeface="Times New Roman"/>
                <a:cs typeface="Times New Roman"/>
              </a:rPr>
              <a:t>под </a:t>
            </a:r>
            <a:r>
              <a:rPr dirty="0" sz="1200" spc="-5">
                <a:latin typeface="Times New Roman"/>
                <a:cs typeface="Times New Roman"/>
              </a:rPr>
              <a:t>действием </a:t>
            </a:r>
            <a:r>
              <a:rPr dirty="0" sz="1200">
                <a:latin typeface="Times New Roman"/>
                <a:cs typeface="Times New Roman"/>
              </a:rPr>
              <a:t>молотов либо </a:t>
            </a:r>
            <a:r>
              <a:rPr dirty="0" sz="1200" spc="-5">
                <a:latin typeface="Times New Roman"/>
                <a:cs typeface="Times New Roman"/>
              </a:rPr>
              <a:t>путем  вибрирования. Данный метод используется </a:t>
            </a:r>
            <a:r>
              <a:rPr dirty="0" sz="1200">
                <a:latin typeface="Times New Roman"/>
                <a:cs typeface="Times New Roman"/>
              </a:rPr>
              <a:t>осенью и </a:t>
            </a:r>
            <a:r>
              <a:rPr dirty="0" sz="1200" spc="-5">
                <a:latin typeface="Times New Roman"/>
                <a:cs typeface="Times New Roman"/>
              </a:rPr>
              <a:t>летом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пластично-мерзлых грунтах, 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талых грунтах,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содержащих крупнообломочных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элементов.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624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</a:pPr>
            <a:r>
              <a:rPr dirty="0" sz="1200" spc="-5">
                <a:latin typeface="Times New Roman"/>
                <a:cs typeface="Times New Roman"/>
              </a:rPr>
              <a:t>Бурозабивной способ погружения сваи заключается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погружении свай </a:t>
            </a:r>
            <a:r>
              <a:rPr dirty="0" sz="1200" spc="-10">
                <a:latin typeface="Times New Roman"/>
                <a:cs typeface="Times New Roman"/>
              </a:rPr>
              <a:t>путем </a:t>
            </a:r>
            <a:r>
              <a:rPr dirty="0" sz="1200">
                <a:latin typeface="Times New Roman"/>
                <a:cs typeface="Times New Roman"/>
              </a:rPr>
              <a:t>забивки  (либо </a:t>
            </a:r>
            <a:r>
              <a:rPr dirty="0" sz="1200" spc="-5">
                <a:latin typeface="Times New Roman"/>
                <a:cs typeface="Times New Roman"/>
              </a:rPr>
              <a:t>вибрации)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скважины, диаметр которых меньше диаметра сваи. Данный метод  получил </a:t>
            </a:r>
            <a:r>
              <a:rPr dirty="0" sz="1200">
                <a:latin typeface="Times New Roman"/>
                <a:cs typeface="Times New Roman"/>
              </a:rPr>
              <a:t>широкое </a:t>
            </a:r>
            <a:r>
              <a:rPr dirty="0" sz="1200" spc="-5">
                <a:latin typeface="Times New Roman"/>
                <a:cs typeface="Times New Roman"/>
              </a:rPr>
              <a:t>распространение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пластично-мерзлых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грунтах.</a:t>
            </a:r>
            <a:endParaRPr sz="1200">
              <a:latin typeface="Times New Roman"/>
              <a:cs typeface="Times New Roman"/>
            </a:endParaRPr>
          </a:p>
          <a:p>
            <a:pPr lvl="2" marL="12700" indent="449580">
              <a:lnSpc>
                <a:spcPct val="100000"/>
              </a:lnSpc>
              <a:spcBef>
                <a:spcPts val="625"/>
              </a:spcBef>
              <a:buAutoNum type="arabicPeriod" startAt="3"/>
              <a:tabLst>
                <a:tab pos="85725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использовании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металлической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сваи,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как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стойки,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опиранием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на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кровлю </a:t>
            </a:r>
            <a:r>
              <a:rPr dirty="0" sz="1200" spc="-5">
                <a:latin typeface="Times New Roman"/>
                <a:cs typeface="Times New Roman"/>
              </a:rPr>
              <a:t>скальных пород, </a:t>
            </a:r>
            <a:r>
              <a:rPr dirty="0" sz="1200">
                <a:latin typeface="Times New Roman"/>
                <a:cs typeface="Times New Roman"/>
              </a:rPr>
              <a:t>или как </a:t>
            </a:r>
            <a:r>
              <a:rPr dirty="0" sz="1200" spc="-5">
                <a:latin typeface="Times New Roman"/>
                <a:cs typeface="Times New Roman"/>
              </a:rPr>
              <a:t>обсадной трубы </a:t>
            </a:r>
            <a:r>
              <a:rPr dirty="0" sz="1200">
                <a:latin typeface="Times New Roman"/>
                <a:cs typeface="Times New Roman"/>
              </a:rPr>
              <a:t>для бетонирования </a:t>
            </a:r>
            <a:r>
              <a:rPr dirty="0" sz="1200" spc="-5">
                <a:latin typeface="Times New Roman"/>
                <a:cs typeface="Times New Roman"/>
              </a:rPr>
              <a:t>буронабивной сваи  необходимо применение сваи без наконечника. Обсадная труба используется </a:t>
            </a:r>
            <a:r>
              <a:rPr dirty="0" sz="1200">
                <a:latin typeface="Times New Roman"/>
                <a:cs typeface="Times New Roman"/>
              </a:rPr>
              <a:t>для  закрепления </a:t>
            </a:r>
            <a:r>
              <a:rPr dirty="0" sz="1200" spc="-5">
                <a:latin typeface="Times New Roman"/>
                <a:cs typeface="Times New Roman"/>
              </a:rPr>
              <a:t>стенок скважины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наличии </a:t>
            </a:r>
            <a:r>
              <a:rPr dirty="0" sz="1200">
                <a:latin typeface="Times New Roman"/>
                <a:cs typeface="Times New Roman"/>
              </a:rPr>
              <a:t>в толще </a:t>
            </a:r>
            <a:r>
              <a:rPr dirty="0" sz="1200" spc="-5">
                <a:latin typeface="Times New Roman"/>
                <a:cs typeface="Times New Roman"/>
              </a:rPr>
              <a:t>геологического </a:t>
            </a:r>
            <a:r>
              <a:rPr dirty="0" sz="1200">
                <a:latin typeface="Times New Roman"/>
                <a:cs typeface="Times New Roman"/>
              </a:rPr>
              <a:t>разреза </a:t>
            </a:r>
            <a:r>
              <a:rPr dirty="0" sz="1200" spc="-5">
                <a:latin typeface="Times New Roman"/>
                <a:cs typeface="Times New Roman"/>
              </a:rPr>
              <a:t>глинистых  грунтов выше уровня грунтовых вод. Буронабивная свая используется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свая </a:t>
            </a:r>
            <a:r>
              <a:rPr dirty="0" sz="1200">
                <a:latin typeface="Times New Roman"/>
                <a:cs typeface="Times New Roman"/>
              </a:rPr>
              <a:t>стойка при  наличии </a:t>
            </a:r>
            <a:r>
              <a:rPr dirty="0" sz="1200" spc="-5">
                <a:latin typeface="Times New Roman"/>
                <a:cs typeface="Times New Roman"/>
              </a:rPr>
              <a:t>скальных грунтов </a:t>
            </a:r>
            <a:r>
              <a:rPr dirty="0" sz="1200">
                <a:latin typeface="Times New Roman"/>
                <a:cs typeface="Times New Roman"/>
              </a:rPr>
              <a:t>в толще </a:t>
            </a:r>
            <a:r>
              <a:rPr dirty="0" sz="1200" spc="-5">
                <a:latin typeface="Times New Roman"/>
                <a:cs typeface="Times New Roman"/>
              </a:rPr>
              <a:t>геологического разреза. </a:t>
            </a:r>
            <a:r>
              <a:rPr dirty="0" sz="1200">
                <a:latin typeface="Times New Roman"/>
                <a:cs typeface="Times New Roman"/>
              </a:rPr>
              <a:t>В этом </a:t>
            </a:r>
            <a:r>
              <a:rPr dirty="0" sz="1200" spc="-5">
                <a:latin typeface="Times New Roman"/>
                <a:cs typeface="Times New Roman"/>
              </a:rPr>
              <a:t>случае металлическая  свая погружается </a:t>
            </a:r>
            <a:r>
              <a:rPr dirty="0" sz="1200">
                <a:latin typeface="Times New Roman"/>
                <a:cs typeface="Times New Roman"/>
              </a:rPr>
              <a:t>до кровли </a:t>
            </a:r>
            <a:r>
              <a:rPr dirty="0" sz="1200" spc="-5">
                <a:latin typeface="Times New Roman"/>
                <a:cs typeface="Times New Roman"/>
              </a:rPr>
              <a:t>скальных грунтов, скала пробуривается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необходимую  </a:t>
            </a:r>
            <a:r>
              <a:rPr dirty="0" sz="1200">
                <a:latin typeface="Times New Roman"/>
                <a:cs typeface="Times New Roman"/>
              </a:rPr>
              <a:t>глубину заделки сваи, в </a:t>
            </a:r>
            <a:r>
              <a:rPr dirty="0" sz="1200" spc="-5">
                <a:latin typeface="Times New Roman"/>
                <a:cs typeface="Times New Roman"/>
              </a:rPr>
              <a:t>тело трубы </a:t>
            </a:r>
            <a:r>
              <a:rPr dirty="0" sz="1200">
                <a:latin typeface="Times New Roman"/>
                <a:cs typeface="Times New Roman"/>
              </a:rPr>
              <a:t>и скважины </a:t>
            </a:r>
            <a:r>
              <a:rPr dirty="0" sz="1200" spc="-5">
                <a:latin typeface="Times New Roman"/>
                <a:cs typeface="Times New Roman"/>
              </a:rPr>
              <a:t>погружается арматурный </a:t>
            </a:r>
            <a:r>
              <a:rPr dirty="0" sz="1200">
                <a:latin typeface="Times New Roman"/>
                <a:cs typeface="Times New Roman"/>
              </a:rPr>
              <a:t>каркас с  </a:t>
            </a:r>
            <a:r>
              <a:rPr dirty="0" sz="1200" spc="-5">
                <a:latin typeface="Times New Roman"/>
                <a:cs typeface="Times New Roman"/>
              </a:rPr>
              <a:t>последующей </a:t>
            </a:r>
            <a:r>
              <a:rPr dirty="0" sz="1200">
                <a:latin typeface="Times New Roman"/>
                <a:cs typeface="Times New Roman"/>
              </a:rPr>
              <a:t>заливкой бетонной </a:t>
            </a:r>
            <a:r>
              <a:rPr dirty="0" sz="1200" spc="-5">
                <a:latin typeface="Times New Roman"/>
                <a:cs typeface="Times New Roman"/>
              </a:rPr>
              <a:t>смесью.</a:t>
            </a:r>
            <a:endParaRPr sz="1200">
              <a:latin typeface="Times New Roman"/>
              <a:cs typeface="Times New Roman"/>
            </a:endParaRPr>
          </a:p>
          <a:p>
            <a:pPr lvl="2" marL="894715" indent="-432434">
              <a:lnSpc>
                <a:spcPct val="100000"/>
              </a:lnSpc>
              <a:spcBef>
                <a:spcPts val="625"/>
              </a:spcBef>
              <a:buAutoNum type="arabicPeriod" startAt="4"/>
              <a:tabLst>
                <a:tab pos="894715" algn="l"/>
                <a:tab pos="895350" algn="l"/>
                <a:tab pos="1345565" algn="l"/>
                <a:tab pos="1541145" algn="l"/>
                <a:tab pos="2091055" algn="l"/>
                <a:tab pos="4186554" algn="l"/>
                <a:tab pos="4554855" algn="l"/>
                <a:tab pos="561721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Сваи	</a:t>
            </a:r>
            <a:r>
              <a:rPr dirty="0" sz="1200">
                <a:latin typeface="Times New Roman"/>
                <a:cs typeface="Times New Roman"/>
              </a:rPr>
              <a:t>с	</a:t>
            </a:r>
            <a:r>
              <a:rPr dirty="0" sz="1200" spc="-5">
                <a:latin typeface="Times New Roman"/>
                <a:cs typeface="Times New Roman"/>
              </a:rPr>
              <a:t>тупым	наконечником  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используются	</a:t>
            </a:r>
            <a:r>
              <a:rPr dirty="0" sz="1200">
                <a:latin typeface="Times New Roman"/>
                <a:cs typeface="Times New Roman"/>
              </a:rPr>
              <a:t>при	</a:t>
            </a:r>
            <a:r>
              <a:rPr dirty="0" sz="1200" spc="-5">
                <a:latin typeface="Times New Roman"/>
                <a:cs typeface="Times New Roman"/>
              </a:rPr>
              <a:t>буроопускном	способе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погружения сваи. Свая погружается </a:t>
            </a:r>
            <a:r>
              <a:rPr dirty="0" sz="1200">
                <a:latin typeface="Times New Roman"/>
                <a:cs typeface="Times New Roman"/>
              </a:rPr>
              <a:t>в предварительно </a:t>
            </a:r>
            <a:r>
              <a:rPr dirty="0" sz="1200" spc="-5">
                <a:latin typeface="Times New Roman"/>
                <a:cs typeface="Times New Roman"/>
              </a:rPr>
              <a:t>пробуренную </a:t>
            </a:r>
            <a:r>
              <a:rPr dirty="0" sz="1200">
                <a:latin typeface="Times New Roman"/>
                <a:cs typeface="Times New Roman"/>
              </a:rPr>
              <a:t>скважину большего  </a:t>
            </a:r>
            <a:r>
              <a:rPr dirty="0" sz="1200" spc="-5">
                <a:latin typeface="Times New Roman"/>
                <a:cs typeface="Times New Roman"/>
              </a:rPr>
              <a:t>диаметра, заполненную цементо-песчаным раствором </a:t>
            </a:r>
            <a:r>
              <a:rPr dirty="0" sz="1200">
                <a:latin typeface="Times New Roman"/>
                <a:cs typeface="Times New Roman"/>
              </a:rPr>
              <a:t>в соотношении </a:t>
            </a:r>
            <a:r>
              <a:rPr dirty="0" sz="1200" spc="-5">
                <a:latin typeface="Times New Roman"/>
                <a:cs typeface="Times New Roman"/>
              </a:rPr>
              <a:t>цемент </a:t>
            </a:r>
            <a:r>
              <a:rPr dirty="0" sz="1200">
                <a:latin typeface="Times New Roman"/>
                <a:cs typeface="Times New Roman"/>
              </a:rPr>
              <a:t>: </a:t>
            </a:r>
            <a:r>
              <a:rPr dirty="0" sz="1200" spc="-5">
                <a:latin typeface="Times New Roman"/>
                <a:cs typeface="Times New Roman"/>
              </a:rPr>
              <a:t>песок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1:5.  Высота предварительной заливки скважины </a:t>
            </a:r>
            <a:r>
              <a:rPr dirty="0" sz="1200">
                <a:latin typeface="Times New Roman"/>
                <a:cs typeface="Times New Roman"/>
              </a:rPr>
              <a:t>зависит от </a:t>
            </a:r>
            <a:r>
              <a:rPr dirty="0" sz="1200" spc="-5">
                <a:latin typeface="Times New Roman"/>
                <a:cs typeface="Times New Roman"/>
              </a:rPr>
              <a:t>диаметра скважины. Наличие  отверстий </a:t>
            </a:r>
            <a:r>
              <a:rPr dirty="0" sz="1200">
                <a:latin typeface="Times New Roman"/>
                <a:cs typeface="Times New Roman"/>
              </a:rPr>
              <a:t>на наконечнике </a:t>
            </a:r>
            <a:r>
              <a:rPr dirty="0" sz="1200" spc="-5">
                <a:latin typeface="Times New Roman"/>
                <a:cs typeface="Times New Roman"/>
              </a:rPr>
              <a:t>сваи позволяет уменьшить сопротивление раствора </a:t>
            </a:r>
            <a:r>
              <a:rPr dirty="0" sz="1200" spc="5">
                <a:latin typeface="Times New Roman"/>
                <a:cs typeface="Times New Roman"/>
              </a:rPr>
              <a:t>при  </a:t>
            </a:r>
            <a:r>
              <a:rPr dirty="0" sz="1200" spc="-5">
                <a:latin typeface="Times New Roman"/>
                <a:cs typeface="Times New Roman"/>
              </a:rPr>
              <a:t>погружении сваи. </a:t>
            </a:r>
            <a:r>
              <a:rPr dirty="0" sz="1200">
                <a:latin typeface="Times New Roman"/>
                <a:cs typeface="Times New Roman"/>
              </a:rPr>
              <a:t>После </a:t>
            </a:r>
            <a:r>
              <a:rPr dirty="0" sz="1200" spc="-5">
                <a:latin typeface="Times New Roman"/>
                <a:cs typeface="Times New Roman"/>
              </a:rPr>
              <a:t>погружения сваи </a:t>
            </a:r>
            <a:r>
              <a:rPr dirty="0" sz="1200">
                <a:latin typeface="Times New Roman"/>
                <a:cs typeface="Times New Roman"/>
              </a:rPr>
              <a:t>в проектное </a:t>
            </a:r>
            <a:r>
              <a:rPr dirty="0" sz="1200" spc="-5">
                <a:latin typeface="Times New Roman"/>
                <a:cs typeface="Times New Roman"/>
              </a:rPr>
              <a:t>положение производится доливка  внутренней полости </a:t>
            </a:r>
            <a:r>
              <a:rPr dirty="0" sz="1200" spc="-10">
                <a:latin typeface="Times New Roman"/>
                <a:cs typeface="Times New Roman"/>
              </a:rPr>
              <a:t>сваи </a:t>
            </a:r>
            <a:r>
              <a:rPr dirty="0" sz="1200" spc="-5">
                <a:latin typeface="Times New Roman"/>
                <a:cs typeface="Times New Roman"/>
              </a:rPr>
              <a:t>цементно-песчаным раствором </a:t>
            </a:r>
            <a:r>
              <a:rPr dirty="0" sz="1200">
                <a:latin typeface="Times New Roman"/>
                <a:cs typeface="Times New Roman"/>
              </a:rPr>
              <a:t>до верха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сваи.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7620" indent="449580">
              <a:lnSpc>
                <a:spcPct val="143800"/>
              </a:lnSpc>
              <a:spcBef>
                <a:spcPts val="5"/>
              </a:spcBef>
              <a:buAutoNum type="arabicPeriod" startAt="5"/>
              <a:tabLst>
                <a:tab pos="90424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глухим </a:t>
            </a:r>
            <a:r>
              <a:rPr dirty="0" sz="1200">
                <a:latin typeface="Times New Roman"/>
                <a:cs typeface="Times New Roman"/>
              </a:rPr>
              <a:t>наконечником с </a:t>
            </a:r>
            <a:r>
              <a:rPr dirty="0" sz="1200" spc="-5">
                <a:latin typeface="Times New Roman"/>
                <a:cs typeface="Times New Roman"/>
              </a:rPr>
              <a:t>отверстием используются также </a:t>
            </a:r>
            <a:r>
              <a:rPr dirty="0" sz="1200">
                <a:latin typeface="Times New Roman"/>
                <a:cs typeface="Times New Roman"/>
              </a:rPr>
              <a:t>при  </a:t>
            </a:r>
            <a:r>
              <a:rPr dirty="0" sz="1200" spc="-5">
                <a:latin typeface="Times New Roman"/>
                <a:cs typeface="Times New Roman"/>
              </a:rPr>
              <a:t>буроопускном </a:t>
            </a:r>
            <a:r>
              <a:rPr dirty="0" sz="1200">
                <a:latin typeface="Times New Roman"/>
                <a:cs typeface="Times New Roman"/>
              </a:rPr>
              <a:t>способе </a:t>
            </a:r>
            <a:r>
              <a:rPr dirty="0" sz="1200" spc="-5">
                <a:latin typeface="Times New Roman"/>
                <a:cs typeface="Times New Roman"/>
              </a:rPr>
              <a:t>погружения сваи. Такой тип </a:t>
            </a:r>
            <a:r>
              <a:rPr dirty="0" sz="1200">
                <a:latin typeface="Times New Roman"/>
                <a:cs typeface="Times New Roman"/>
              </a:rPr>
              <a:t>наконечника </a:t>
            </a:r>
            <a:r>
              <a:rPr dirty="0" sz="1200" spc="-10">
                <a:latin typeface="Times New Roman"/>
                <a:cs typeface="Times New Roman"/>
              </a:rPr>
              <a:t>может </a:t>
            </a:r>
            <a:r>
              <a:rPr dirty="0" sz="1200" spc="-5">
                <a:latin typeface="Times New Roman"/>
                <a:cs typeface="Times New Roman"/>
              </a:rPr>
              <a:t>применяться исходя 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конструктивных соображений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специальным требованиям </a:t>
            </a:r>
            <a:r>
              <a:rPr dirty="0" sz="1200">
                <a:latin typeface="Times New Roman"/>
                <a:cs typeface="Times New Roman"/>
              </a:rPr>
              <a:t>компании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проектировщика.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marL="1927860">
              <a:lnSpc>
                <a:spcPct val="100000"/>
              </a:lnSpc>
              <a:spcBef>
                <a:spcPts val="5"/>
              </a:spcBef>
            </a:pPr>
            <a:r>
              <a:rPr dirty="0" sz="1200" spc="-20" b="1">
                <a:latin typeface="Times New Roman"/>
                <a:cs typeface="Times New Roman"/>
              </a:rPr>
              <a:t>6.5 Анкерные сваи. Область</a:t>
            </a:r>
            <a:r>
              <a:rPr dirty="0" sz="1200" spc="-165" b="1">
                <a:latin typeface="Times New Roman"/>
                <a:cs typeface="Times New Roman"/>
              </a:rPr>
              <a:t> </a:t>
            </a:r>
            <a:r>
              <a:rPr dirty="0" sz="1200" spc="-20" b="1">
                <a:latin typeface="Times New Roman"/>
                <a:cs typeface="Times New Roman"/>
              </a:rPr>
              <a:t>применения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900"/>
              </a:lnSpc>
              <a:spcBef>
                <a:spcPts val="565"/>
              </a:spcBef>
              <a:buAutoNum type="arabicPeriod"/>
              <a:tabLst>
                <a:tab pos="852805" algn="l"/>
              </a:tabLst>
            </a:pPr>
            <a:r>
              <a:rPr dirty="0" sz="1200">
                <a:latin typeface="Times New Roman"/>
                <a:cs typeface="Times New Roman"/>
              </a:rPr>
              <a:t>Анкерные </a:t>
            </a:r>
            <a:r>
              <a:rPr dirty="0" sz="1200" spc="-5">
                <a:latin typeface="Times New Roman"/>
                <a:cs typeface="Times New Roman"/>
              </a:rPr>
              <a:t>сваи используются </a:t>
            </a:r>
            <a:r>
              <a:rPr dirty="0" sz="1200">
                <a:latin typeface="Times New Roman"/>
                <a:cs typeface="Times New Roman"/>
              </a:rPr>
              <a:t>в различных </a:t>
            </a:r>
            <a:r>
              <a:rPr dirty="0" sz="1200" spc="-5">
                <a:latin typeface="Times New Roman"/>
                <a:cs typeface="Times New Roman"/>
              </a:rPr>
              <a:t>конструкциях со значительными  выдергивающими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моментными нагрузками, </a:t>
            </a:r>
            <a:r>
              <a:rPr dirty="0" sz="1200">
                <a:latin typeface="Times New Roman"/>
                <a:cs typeface="Times New Roman"/>
              </a:rPr>
              <a:t>такими как </a:t>
            </a:r>
            <a:r>
              <a:rPr dirty="0" sz="1200" spc="-10">
                <a:latin typeface="Times New Roman"/>
                <a:cs typeface="Times New Roman"/>
              </a:rPr>
              <a:t>мачты, </a:t>
            </a:r>
            <a:r>
              <a:rPr dirty="0" sz="1200">
                <a:latin typeface="Times New Roman"/>
                <a:cs typeface="Times New Roman"/>
              </a:rPr>
              <a:t>башни, опоры  </a:t>
            </a:r>
            <a:r>
              <a:rPr dirty="0" sz="1200" spc="-5">
                <a:latin typeface="Times New Roman"/>
                <a:cs typeface="Times New Roman"/>
              </a:rPr>
              <a:t>трубопроводов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линий </a:t>
            </a:r>
            <a:r>
              <a:rPr dirty="0" sz="1200" spc="-5">
                <a:latin typeface="Times New Roman"/>
                <a:cs typeface="Times New Roman"/>
              </a:rPr>
              <a:t>электропередач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т.д.,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предназначены для повышения несущей  способности свай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выдергивающие нагрузки,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уменьшении длины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сваи.</a:t>
            </a:r>
            <a:endParaRPr sz="1200">
              <a:latin typeface="Times New Roman"/>
              <a:cs typeface="Times New Roman"/>
            </a:endParaRPr>
          </a:p>
          <a:p>
            <a:pPr lvl="2" marL="889000" indent="-4267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889000" algn="l"/>
              </a:tabLst>
            </a:pPr>
            <a:r>
              <a:rPr dirty="0" sz="1200">
                <a:latin typeface="Times New Roman"/>
                <a:cs typeface="Times New Roman"/>
              </a:rPr>
              <a:t>Анкерная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свая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состоит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из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металлической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трубы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наваренным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нее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металлическим </a:t>
            </a:r>
            <a:r>
              <a:rPr dirty="0" sz="1200">
                <a:latin typeface="Times New Roman"/>
                <a:cs typeface="Times New Roman"/>
              </a:rPr>
              <a:t>наконечником и </a:t>
            </a:r>
            <a:r>
              <a:rPr dirty="0" sz="1200" spc="-5">
                <a:latin typeface="Times New Roman"/>
                <a:cs typeface="Times New Roman"/>
              </a:rPr>
              <a:t>анкерными элементами, представляющими собой  наваренные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тело сваи элементы </a:t>
            </a:r>
            <a:r>
              <a:rPr dirty="0" sz="1200">
                <a:latin typeface="Times New Roman"/>
                <a:cs typeface="Times New Roman"/>
              </a:rPr>
              <a:t>прокатных профилей </a:t>
            </a:r>
            <a:r>
              <a:rPr dirty="0" sz="1200" spc="-5">
                <a:latin typeface="Times New Roman"/>
                <a:cs typeface="Times New Roman"/>
              </a:rPr>
              <a:t>(уголков, арматуры, </a:t>
            </a:r>
            <a:r>
              <a:rPr dirty="0" sz="1200">
                <a:latin typeface="Times New Roman"/>
                <a:cs typeface="Times New Roman"/>
              </a:rPr>
              <a:t>сегментов  </a:t>
            </a:r>
            <a:r>
              <a:rPr dirty="0" sz="1200" spc="-5">
                <a:latin typeface="Times New Roman"/>
                <a:cs typeface="Times New Roman"/>
              </a:rPr>
              <a:t>трубы). </a:t>
            </a:r>
            <a:r>
              <a:rPr dirty="0" sz="1200">
                <a:latin typeface="Times New Roman"/>
                <a:cs typeface="Times New Roman"/>
              </a:rPr>
              <a:t>Длина и </a:t>
            </a:r>
            <a:r>
              <a:rPr dirty="0" sz="1200" spc="-5">
                <a:latin typeface="Times New Roman"/>
                <a:cs typeface="Times New Roman"/>
              </a:rPr>
              <a:t>количество анкеров, частота </a:t>
            </a:r>
            <a:r>
              <a:rPr dirty="0" sz="1200">
                <a:latin typeface="Times New Roman"/>
                <a:cs typeface="Times New Roman"/>
              </a:rPr>
              <a:t>привара и тип </a:t>
            </a:r>
            <a:r>
              <a:rPr dirty="0" sz="1200" spc="-5">
                <a:latin typeface="Times New Roman"/>
                <a:cs typeface="Times New Roman"/>
              </a:rPr>
              <a:t>определяются проектной  организацией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расчетом удерживающей способности боковой поверхности  сваи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анкеров.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анкеров сваи </a:t>
            </a:r>
            <a:r>
              <a:rPr dirty="0" sz="1200">
                <a:latin typeface="Times New Roman"/>
                <a:cs typeface="Times New Roman"/>
              </a:rPr>
              <a:t>возможно </a:t>
            </a:r>
            <a:r>
              <a:rPr dirty="0" sz="1200" spc="-5">
                <a:latin typeface="Times New Roman"/>
                <a:cs typeface="Times New Roman"/>
              </a:rPr>
              <a:t>применение </a:t>
            </a:r>
            <a:r>
              <a:rPr dirty="0" sz="1200">
                <a:latin typeface="Times New Roman"/>
                <a:cs typeface="Times New Roman"/>
              </a:rPr>
              <a:t>анкерного </a:t>
            </a:r>
            <a:r>
              <a:rPr dirty="0" sz="1200" spc="-5">
                <a:latin typeface="Times New Roman"/>
                <a:cs typeface="Times New Roman"/>
              </a:rPr>
              <a:t>уширенного  </a:t>
            </a:r>
            <a:r>
              <a:rPr dirty="0" sz="1200">
                <a:latin typeface="Times New Roman"/>
                <a:cs typeface="Times New Roman"/>
              </a:rPr>
              <a:t>наконечника с </a:t>
            </a:r>
            <a:r>
              <a:rPr dirty="0" sz="1200" spc="-5">
                <a:latin typeface="Times New Roman"/>
                <a:cs typeface="Times New Roman"/>
              </a:rPr>
              <a:t>уголками. Различные </a:t>
            </a:r>
            <a:r>
              <a:rPr dirty="0" sz="1200">
                <a:latin typeface="Times New Roman"/>
                <a:cs typeface="Times New Roman"/>
              </a:rPr>
              <a:t>типы </a:t>
            </a:r>
            <a:r>
              <a:rPr dirty="0" sz="1200" spc="-5">
                <a:latin typeface="Times New Roman"/>
                <a:cs typeface="Times New Roman"/>
              </a:rPr>
              <a:t>анкеров свай </a:t>
            </a:r>
            <a:r>
              <a:rPr dirty="0" sz="1200">
                <a:latin typeface="Times New Roman"/>
                <a:cs typeface="Times New Roman"/>
              </a:rPr>
              <a:t>приведены в серии </a:t>
            </a:r>
            <a:r>
              <a:rPr dirty="0" sz="1200" spc="-5">
                <a:latin typeface="Times New Roman"/>
                <a:cs typeface="Times New Roman"/>
              </a:rPr>
              <a:t>1.411.3-11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см.13.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35</a:t>
            </a:r>
            <a:endParaRPr sz="12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070" cy="9606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700"/>
              </a:lnSpc>
              <a:buAutoNum type="arabicPeriod" startAt="3"/>
              <a:tabLst>
                <a:tab pos="884555" algn="l"/>
              </a:tabLst>
            </a:pPr>
            <a:r>
              <a:rPr dirty="0" sz="1200" spc="-5">
                <a:latin typeface="Times New Roman"/>
                <a:cs typeface="Times New Roman"/>
              </a:rPr>
              <a:t>Погружение </a:t>
            </a:r>
            <a:r>
              <a:rPr dirty="0" sz="1200">
                <a:latin typeface="Times New Roman"/>
                <a:cs typeface="Times New Roman"/>
              </a:rPr>
              <a:t>анкерных </a:t>
            </a:r>
            <a:r>
              <a:rPr dirty="0" sz="1200" spc="-5">
                <a:latin typeface="Times New Roman"/>
                <a:cs typeface="Times New Roman"/>
              </a:rPr>
              <a:t>свай производится буроопускным способом. </a:t>
            </a:r>
            <a:r>
              <a:rPr dirty="0" sz="1200">
                <a:latin typeface="Times New Roman"/>
                <a:cs typeface="Times New Roman"/>
              </a:rPr>
              <a:t>Свая  </a:t>
            </a:r>
            <a:r>
              <a:rPr dirty="0" sz="1200" spc="-5">
                <a:latin typeface="Times New Roman"/>
                <a:cs typeface="Times New Roman"/>
              </a:rPr>
              <a:t>погружается </a:t>
            </a:r>
            <a:r>
              <a:rPr dirty="0" sz="1200">
                <a:latin typeface="Times New Roman"/>
                <a:cs typeface="Times New Roman"/>
              </a:rPr>
              <a:t>в предварительно </a:t>
            </a:r>
            <a:r>
              <a:rPr dirty="0" sz="1200" spc="-5">
                <a:latin typeface="Times New Roman"/>
                <a:cs typeface="Times New Roman"/>
              </a:rPr>
              <a:t>пробуренную </a:t>
            </a:r>
            <a:r>
              <a:rPr dirty="0" sz="1200">
                <a:latin typeface="Times New Roman"/>
                <a:cs typeface="Times New Roman"/>
              </a:rPr>
              <a:t>скважину </a:t>
            </a:r>
            <a:r>
              <a:rPr dirty="0" sz="1200" spc="-5">
                <a:latin typeface="Times New Roman"/>
                <a:cs typeface="Times New Roman"/>
              </a:rPr>
              <a:t>большего диаметра, </a:t>
            </a:r>
            <a:r>
              <a:rPr dirty="0" sz="1200">
                <a:latin typeface="Times New Roman"/>
                <a:cs typeface="Times New Roman"/>
              </a:rPr>
              <a:t>заполненную  </a:t>
            </a:r>
            <a:r>
              <a:rPr dirty="0" sz="1200" spc="-5">
                <a:latin typeface="Times New Roman"/>
                <a:cs typeface="Times New Roman"/>
              </a:rPr>
              <a:t>цементо-песчаным раствором </a:t>
            </a:r>
            <a:r>
              <a:rPr dirty="0" sz="1200">
                <a:latin typeface="Times New Roman"/>
                <a:cs typeface="Times New Roman"/>
              </a:rPr>
              <a:t>в соотношении </a:t>
            </a:r>
            <a:r>
              <a:rPr dirty="0" sz="1200" spc="-5">
                <a:latin typeface="Times New Roman"/>
                <a:cs typeface="Times New Roman"/>
              </a:rPr>
              <a:t>цемент </a:t>
            </a:r>
            <a:r>
              <a:rPr dirty="0" sz="1200">
                <a:latin typeface="Times New Roman"/>
                <a:cs typeface="Times New Roman"/>
              </a:rPr>
              <a:t>: </a:t>
            </a:r>
            <a:r>
              <a:rPr dirty="0" sz="1200" spc="-5">
                <a:latin typeface="Times New Roman"/>
                <a:cs typeface="Times New Roman"/>
              </a:rPr>
              <a:t>песок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1:5. После </a:t>
            </a:r>
            <a:r>
              <a:rPr dirty="0" sz="1200">
                <a:latin typeface="Times New Roman"/>
                <a:cs typeface="Times New Roman"/>
              </a:rPr>
              <a:t>погружения </a:t>
            </a:r>
            <a:r>
              <a:rPr dirty="0" sz="1200" spc="-5">
                <a:latin typeface="Times New Roman"/>
                <a:cs typeface="Times New Roman"/>
              </a:rPr>
              <a:t>сваи  </a:t>
            </a:r>
            <a:r>
              <a:rPr dirty="0" sz="1200">
                <a:latin typeface="Times New Roman"/>
                <a:cs typeface="Times New Roman"/>
              </a:rPr>
              <a:t>в проектное </a:t>
            </a:r>
            <a:r>
              <a:rPr dirty="0" sz="1200" spc="-5">
                <a:latin typeface="Times New Roman"/>
                <a:cs typeface="Times New Roman"/>
              </a:rPr>
              <a:t>положение производится доливка внутренней полости </a:t>
            </a:r>
            <a:r>
              <a:rPr dirty="0" sz="1200" spc="-10">
                <a:latin typeface="Times New Roman"/>
                <a:cs typeface="Times New Roman"/>
              </a:rPr>
              <a:t>сваи </a:t>
            </a:r>
            <a:r>
              <a:rPr dirty="0" sz="1200" spc="-5">
                <a:latin typeface="Times New Roman"/>
                <a:cs typeface="Times New Roman"/>
              </a:rPr>
              <a:t>цементно-песчаным  раствором </a:t>
            </a:r>
            <a:r>
              <a:rPr dirty="0" sz="1200">
                <a:latin typeface="Times New Roman"/>
                <a:cs typeface="Times New Roman"/>
              </a:rPr>
              <a:t>до верха сваи. </a:t>
            </a:r>
            <a:r>
              <a:rPr dirty="0" sz="1200" spc="-5">
                <a:latin typeface="Times New Roman"/>
                <a:cs typeface="Times New Roman"/>
              </a:rPr>
              <a:t>Пространство </a:t>
            </a:r>
            <a:r>
              <a:rPr dirty="0" sz="1200">
                <a:latin typeface="Times New Roman"/>
                <a:cs typeface="Times New Roman"/>
              </a:rPr>
              <a:t>между </a:t>
            </a:r>
            <a:r>
              <a:rPr dirty="0" sz="1200" spc="-5">
                <a:latin typeface="Times New Roman"/>
                <a:cs typeface="Times New Roman"/>
              </a:rPr>
              <a:t>наружными </a:t>
            </a:r>
            <a:r>
              <a:rPr dirty="0" sz="1200">
                <a:latin typeface="Times New Roman"/>
                <a:cs typeface="Times New Roman"/>
              </a:rPr>
              <a:t>поверхностями </a:t>
            </a:r>
            <a:r>
              <a:rPr dirty="0" sz="1200" spc="-5">
                <a:latin typeface="Times New Roman"/>
                <a:cs typeface="Times New Roman"/>
              </a:rPr>
              <a:t>ствола сваи </a:t>
            </a:r>
            <a:r>
              <a:rPr dirty="0" sz="1200">
                <a:latin typeface="Times New Roman"/>
                <a:cs typeface="Times New Roman"/>
              </a:rPr>
              <a:t>и  наконечника и </a:t>
            </a:r>
            <a:r>
              <a:rPr dirty="0" sz="1200" spc="-5">
                <a:latin typeface="Times New Roman"/>
                <a:cs typeface="Times New Roman"/>
              </a:rPr>
              <a:t>поверхностью скважины должно быть полностью </a:t>
            </a:r>
            <a:r>
              <a:rPr dirty="0" sz="1200">
                <a:latin typeface="Times New Roman"/>
                <a:cs typeface="Times New Roman"/>
              </a:rPr>
              <a:t>заполнено </a:t>
            </a:r>
            <a:r>
              <a:rPr dirty="0" sz="1200" spc="-5">
                <a:latin typeface="Times New Roman"/>
                <a:cs typeface="Times New Roman"/>
              </a:rPr>
              <a:t>раствором,  находящимся </a:t>
            </a:r>
            <a:r>
              <a:rPr dirty="0" sz="1200">
                <a:latin typeface="Times New Roman"/>
                <a:cs typeface="Times New Roman"/>
              </a:rPr>
              <a:t>после </a:t>
            </a:r>
            <a:r>
              <a:rPr dirty="0" sz="1200" spc="-5">
                <a:latin typeface="Times New Roman"/>
                <a:cs typeface="Times New Roman"/>
              </a:rPr>
              <a:t>установки сваи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твердом </a:t>
            </a:r>
            <a:r>
              <a:rPr dirty="0" sz="1200">
                <a:latin typeface="Times New Roman"/>
                <a:cs typeface="Times New Roman"/>
              </a:rPr>
              <a:t>состоянии и </a:t>
            </a:r>
            <a:r>
              <a:rPr dirty="0" sz="1200" spc="-5">
                <a:latin typeface="Times New Roman"/>
                <a:cs typeface="Times New Roman"/>
              </a:rPr>
              <a:t>обеспечивающим </a:t>
            </a:r>
            <a:r>
              <a:rPr dirty="0" sz="1200">
                <a:latin typeface="Times New Roman"/>
                <a:cs typeface="Times New Roman"/>
              </a:rPr>
              <a:t>сцепление </a:t>
            </a:r>
            <a:r>
              <a:rPr dirty="0" sz="1200" spc="-5">
                <a:latin typeface="Times New Roman"/>
                <a:cs typeface="Times New Roman"/>
              </a:rPr>
              <a:t>свай 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грунтом. </a:t>
            </a:r>
            <a:r>
              <a:rPr dirty="0" sz="1200">
                <a:latin typeface="Times New Roman"/>
                <a:cs typeface="Times New Roman"/>
              </a:rPr>
              <a:t>Анкерная </a:t>
            </a:r>
            <a:r>
              <a:rPr dirty="0" sz="1200" spc="-5">
                <a:latin typeface="Times New Roman"/>
                <a:cs typeface="Times New Roman"/>
              </a:rPr>
              <a:t>свая имеет высокую несущую способность </a:t>
            </a:r>
            <a:r>
              <a:rPr dirty="0" sz="1200">
                <a:latin typeface="Times New Roman"/>
                <a:cs typeface="Times New Roman"/>
              </a:rPr>
              <a:t>на действие </a:t>
            </a:r>
            <a:r>
              <a:rPr dirty="0" sz="1200" spc="-5">
                <a:latin typeface="Times New Roman"/>
                <a:cs typeface="Times New Roman"/>
              </a:rPr>
              <a:t>выдергивающих  нагрузок, применяется преимущественно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строительстве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вечномерзлых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грунтах.</a:t>
            </a:r>
            <a:endParaRPr sz="1200">
              <a:latin typeface="Times New Roman"/>
              <a:cs typeface="Times New Roman"/>
            </a:endParaRPr>
          </a:p>
          <a:p>
            <a:pPr lvl="2" marL="920750" indent="-458470">
              <a:lnSpc>
                <a:spcPct val="100000"/>
              </a:lnSpc>
              <a:spcBef>
                <a:spcPts val="625"/>
              </a:spcBef>
              <a:buAutoNum type="arabicPeriod" startAt="3"/>
              <a:tabLst>
                <a:tab pos="920750" algn="l"/>
                <a:tab pos="921385" algn="l"/>
                <a:tab pos="1475105" algn="l"/>
                <a:tab pos="2292350" algn="l"/>
                <a:tab pos="3074035" algn="l"/>
                <a:tab pos="3515995" algn="l"/>
                <a:tab pos="4457700" algn="l"/>
                <a:tab pos="5433060" algn="l"/>
              </a:tabLst>
            </a:pPr>
            <a:r>
              <a:rPr dirty="0" sz="1200" spc="-5">
                <a:latin typeface="Times New Roman"/>
                <a:cs typeface="Times New Roman"/>
              </a:rPr>
              <a:t>После	установки	анкерных	свай	необходимо	производить	испытания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контрольных свай выдергивающими нагрузками. Путем </a:t>
            </a:r>
            <a:r>
              <a:rPr dirty="0" sz="1200">
                <a:latin typeface="Times New Roman"/>
                <a:cs typeface="Times New Roman"/>
              </a:rPr>
              <a:t>подбора </a:t>
            </a:r>
            <a:r>
              <a:rPr dirty="0" sz="1200" spc="-5">
                <a:latin typeface="Times New Roman"/>
                <a:cs typeface="Times New Roman"/>
              </a:rPr>
              <a:t>поперечных размеров  ствола, </a:t>
            </a:r>
            <a:r>
              <a:rPr dirty="0" sz="1200">
                <a:latin typeface="Times New Roman"/>
                <a:cs typeface="Times New Roman"/>
              </a:rPr>
              <a:t>открытой </a:t>
            </a:r>
            <a:r>
              <a:rPr dirty="0" sz="1200" spc="-5">
                <a:latin typeface="Times New Roman"/>
                <a:cs typeface="Times New Roman"/>
              </a:rPr>
              <a:t>поверхности наконечника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скважины можно обеспечить необходимую  несущую способность предлагаемой </a:t>
            </a:r>
            <a:r>
              <a:rPr dirty="0" sz="1200">
                <a:latin typeface="Times New Roman"/>
                <a:cs typeface="Times New Roman"/>
              </a:rPr>
              <a:t>анкерной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любых грунтах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минимальными  затратами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изготовление таких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свай.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>
              <a:latin typeface="Times New Roman"/>
              <a:cs typeface="Times New Roman"/>
            </a:endParaRPr>
          </a:p>
          <a:p>
            <a:pPr marL="2024380">
              <a:lnSpc>
                <a:spcPct val="100000"/>
              </a:lnSpc>
              <a:spcBef>
                <a:spcPts val="5"/>
              </a:spcBef>
            </a:pPr>
            <a:r>
              <a:rPr dirty="0" sz="1200" spc="-20" b="1">
                <a:latin typeface="Times New Roman"/>
                <a:cs typeface="Times New Roman"/>
              </a:rPr>
              <a:t>6.6 Противопучинистые</a:t>
            </a:r>
            <a:r>
              <a:rPr dirty="0" sz="1200" spc="-75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мероприятия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6350" indent="449580">
              <a:lnSpc>
                <a:spcPct val="143700"/>
              </a:lnSpc>
              <a:spcBef>
                <a:spcPts val="580"/>
              </a:spcBef>
              <a:buAutoNum type="arabicPeriod"/>
              <a:tabLst>
                <a:tab pos="855980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Противопучинистые </a:t>
            </a:r>
            <a:r>
              <a:rPr dirty="0" sz="1200">
                <a:latin typeface="Times New Roman"/>
                <a:cs typeface="Times New Roman"/>
              </a:rPr>
              <a:t>мероприятия для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металлической трубы СМОТ  обеспечиваются </a:t>
            </a:r>
            <a:r>
              <a:rPr dirty="0" sz="1200">
                <a:latin typeface="Times New Roman"/>
                <a:cs typeface="Times New Roman"/>
              </a:rPr>
              <a:t>применяем </a:t>
            </a:r>
            <a:r>
              <a:rPr dirty="0" sz="1200" spc="-5">
                <a:latin typeface="Times New Roman"/>
                <a:cs typeface="Times New Roman"/>
              </a:rPr>
              <a:t>термоусаживаемой противопучинистой </a:t>
            </a:r>
            <a:r>
              <a:rPr dirty="0" sz="1200">
                <a:latin typeface="Times New Roman"/>
                <a:cs typeface="Times New Roman"/>
              </a:rPr>
              <a:t>оболочки </a:t>
            </a:r>
            <a:r>
              <a:rPr dirty="0" sz="1200" spc="-5">
                <a:latin typeface="Times New Roman"/>
                <a:cs typeface="Times New Roman"/>
              </a:rPr>
              <a:t>серии </a:t>
            </a:r>
            <a:r>
              <a:rPr dirty="0" sz="1200">
                <a:latin typeface="Times New Roman"/>
                <a:cs typeface="Times New Roman"/>
              </a:rPr>
              <a:t>1.411.3-  11 </a:t>
            </a:r>
            <a:r>
              <a:rPr dirty="0" sz="1200" spc="-5">
                <a:latin typeface="Times New Roman"/>
                <a:cs typeface="Times New Roman"/>
              </a:rPr>
              <a:t>см.13 </a:t>
            </a:r>
            <a:r>
              <a:rPr dirty="0" sz="1200">
                <a:latin typeface="Times New Roman"/>
                <a:cs typeface="Times New Roman"/>
              </a:rPr>
              <a:t>производства </a:t>
            </a:r>
            <a:r>
              <a:rPr dirty="0" sz="1200" spc="-5">
                <a:latin typeface="Times New Roman"/>
                <a:cs typeface="Times New Roman"/>
              </a:rPr>
              <a:t>ЗАО «Уральский завод полимерных технологий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«Маяк».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ts val="2080"/>
              </a:lnSpc>
              <a:spcBef>
                <a:spcPts val="160"/>
              </a:spcBef>
              <a:buAutoNum type="arabicPeriod"/>
              <a:tabLst>
                <a:tab pos="957580" algn="l"/>
              </a:tabLst>
            </a:pPr>
            <a:r>
              <a:rPr dirty="0" sz="1200">
                <a:latin typeface="Times New Roman"/>
                <a:cs typeface="Times New Roman"/>
              </a:rPr>
              <a:t>Серия 1.411.3-11 </a:t>
            </a:r>
            <a:r>
              <a:rPr dirty="0" sz="1200" spc="-5">
                <a:latin typeface="Times New Roman"/>
                <a:cs typeface="Times New Roman"/>
              </a:rPr>
              <a:t>см.13 распространяется </a:t>
            </a:r>
            <a:r>
              <a:rPr dirty="0" sz="1200">
                <a:latin typeface="Times New Roman"/>
                <a:cs typeface="Times New Roman"/>
              </a:rPr>
              <a:t>на оболочки для </a:t>
            </a:r>
            <a:r>
              <a:rPr dirty="0" sz="1200" spc="-5">
                <a:latin typeface="Times New Roman"/>
                <a:cs typeface="Times New Roman"/>
              </a:rPr>
              <a:t>свай  противопучинистые термоусаживаемые «Reline» </a:t>
            </a:r>
            <a:r>
              <a:rPr dirty="0" sz="1200">
                <a:latin typeface="Times New Roman"/>
                <a:cs typeface="Times New Roman"/>
              </a:rPr>
              <a:t>производства </a:t>
            </a:r>
            <a:r>
              <a:rPr dirty="0" sz="1200" spc="-5">
                <a:latin typeface="Times New Roman"/>
                <a:cs typeface="Times New Roman"/>
              </a:rPr>
              <a:t>ЗАО «УЗПТ» (далее</a:t>
            </a:r>
            <a:r>
              <a:rPr dirty="0" sz="1200" spc="1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–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 spc="-5">
                <a:latin typeface="Times New Roman"/>
                <a:cs typeface="Times New Roman"/>
              </a:rPr>
              <a:t>«ОСПТ»), предназначенные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монтажа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средней части сваи </a:t>
            </a:r>
            <a:r>
              <a:rPr dirty="0" sz="1200">
                <a:latin typeface="Times New Roman"/>
                <a:cs typeface="Times New Roman"/>
              </a:rPr>
              <a:t>(на величину</a:t>
            </a:r>
            <a:r>
              <a:rPr dirty="0" sz="1200" spc="-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деятельного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слоя грунта) </a:t>
            </a:r>
            <a:r>
              <a:rPr dirty="0" sz="1200">
                <a:latin typeface="Times New Roman"/>
                <a:cs typeface="Times New Roman"/>
              </a:rPr>
              <a:t>с целью снижения </a:t>
            </a:r>
            <a:r>
              <a:rPr dirty="0" sz="1200" spc="-5">
                <a:latin typeface="Times New Roman"/>
                <a:cs typeface="Times New Roman"/>
              </a:rPr>
              <a:t>касательных </a:t>
            </a:r>
            <a:r>
              <a:rPr dirty="0" sz="1200">
                <a:latin typeface="Times New Roman"/>
                <a:cs typeface="Times New Roman"/>
              </a:rPr>
              <a:t>сил морозного </a:t>
            </a:r>
            <a:r>
              <a:rPr dirty="0" sz="1200" spc="-5">
                <a:latin typeface="Times New Roman"/>
                <a:cs typeface="Times New Roman"/>
              </a:rPr>
              <a:t>пучения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боковую поверхность  сваи.</a:t>
            </a:r>
            <a:endParaRPr sz="1200">
              <a:latin typeface="Times New Roman"/>
              <a:cs typeface="Times New Roman"/>
            </a:endParaRPr>
          </a:p>
          <a:p>
            <a:pPr lvl="2" marL="838200" indent="-375920">
              <a:lnSpc>
                <a:spcPct val="100000"/>
              </a:lnSpc>
              <a:spcBef>
                <a:spcPts val="640"/>
              </a:spcBef>
              <a:buAutoNum type="arabicPeriod" startAt="3"/>
              <a:tabLst>
                <a:tab pos="838835" algn="l"/>
              </a:tabLst>
            </a:pPr>
            <a:r>
              <a:rPr dirty="0" sz="1200" spc="-5">
                <a:latin typeface="Times New Roman"/>
                <a:cs typeface="Times New Roman"/>
              </a:rPr>
              <a:t>ОСПТ  разработана 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соответствии 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5">
                <a:latin typeface="Times New Roman"/>
                <a:cs typeface="Times New Roman"/>
              </a:rPr>
              <a:t>РД  </a:t>
            </a:r>
            <a:r>
              <a:rPr dirty="0" sz="1200">
                <a:latin typeface="Times New Roman"/>
                <a:cs typeface="Times New Roman"/>
              </a:rPr>
              <a:t>51-  </a:t>
            </a:r>
            <a:r>
              <a:rPr dirty="0" sz="1200" spc="-5">
                <a:latin typeface="Times New Roman"/>
                <a:cs typeface="Times New Roman"/>
              </a:rPr>
              <a:t>00158623-10-95  РАО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«Газпром»: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dirty="0" sz="1200" spc="-5">
                <a:latin typeface="Times New Roman"/>
                <a:cs typeface="Times New Roman"/>
              </a:rPr>
              <a:t>«Инструкция  </a:t>
            </a:r>
            <a:r>
              <a:rPr dirty="0" sz="1200">
                <a:latin typeface="Times New Roman"/>
                <a:cs typeface="Times New Roman"/>
              </a:rPr>
              <a:t>по  возведению  и  </a:t>
            </a:r>
            <a:r>
              <a:rPr dirty="0" sz="1200" spc="-5">
                <a:latin typeface="Times New Roman"/>
                <a:cs typeface="Times New Roman"/>
              </a:rPr>
              <a:t>расчету  </a:t>
            </a:r>
            <a:r>
              <a:rPr dirty="0" sz="1200">
                <a:latin typeface="Times New Roman"/>
                <a:cs typeface="Times New Roman"/>
              </a:rPr>
              <a:t>анкерных  </a:t>
            </a:r>
            <a:r>
              <a:rPr dirty="0" sz="1200" spc="-5">
                <a:latin typeface="Times New Roman"/>
                <a:cs typeface="Times New Roman"/>
              </a:rPr>
              <a:t>противопучинистых   свай  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конструкции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43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«ВНИИГАЗ </a:t>
            </a:r>
            <a:r>
              <a:rPr dirty="0" sz="1200">
                <a:latin typeface="Times New Roman"/>
                <a:cs typeface="Times New Roman"/>
              </a:rPr>
              <a:t>NKK» для опор </a:t>
            </a:r>
            <a:r>
              <a:rPr dirty="0" sz="1200" spc="-5">
                <a:latin typeface="Times New Roman"/>
                <a:cs typeface="Times New Roman"/>
              </a:rPr>
              <a:t>надземных трубопроводов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районах распространения вечной  мерзлоты.</a:t>
            </a:r>
            <a:endParaRPr sz="1200">
              <a:latin typeface="Times New Roman"/>
              <a:cs typeface="Times New Roman"/>
            </a:endParaRPr>
          </a:p>
          <a:p>
            <a:pPr lvl="2" marL="814069" indent="-351790">
              <a:lnSpc>
                <a:spcPct val="100000"/>
              </a:lnSpc>
              <a:spcBef>
                <a:spcPts val="635"/>
              </a:spcBef>
              <a:buAutoNum type="arabicPeriod" startAt="4"/>
              <a:tabLst>
                <a:tab pos="814705" algn="l"/>
              </a:tabLst>
            </a:pPr>
            <a:r>
              <a:rPr dirty="0" sz="1200" spc="-5">
                <a:latin typeface="Times New Roman"/>
                <a:cs typeface="Times New Roman"/>
              </a:rPr>
              <a:t>Температура </a:t>
            </a:r>
            <a:r>
              <a:rPr dirty="0" sz="1200">
                <a:latin typeface="Times New Roman"/>
                <a:cs typeface="Times New Roman"/>
              </a:rPr>
              <a:t>длительной </a:t>
            </a:r>
            <a:r>
              <a:rPr dirty="0" sz="1200" spc="-5">
                <a:latin typeface="Times New Roman"/>
                <a:cs typeface="Times New Roman"/>
              </a:rPr>
              <a:t>эксплуатации ОСПТ (в установленном </a:t>
            </a:r>
            <a:r>
              <a:rPr dirty="0" sz="1200">
                <a:latin typeface="Times New Roman"/>
                <a:cs typeface="Times New Roman"/>
              </a:rPr>
              <a:t>состоянии) –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от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83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минус </a:t>
            </a:r>
            <a:r>
              <a:rPr dirty="0" sz="1200">
                <a:latin typeface="Times New Roman"/>
                <a:cs typeface="Times New Roman"/>
              </a:rPr>
              <a:t>63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 до плюс 80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 в </a:t>
            </a:r>
            <a:r>
              <a:rPr dirty="0" sz="1200" spc="-5">
                <a:latin typeface="Times New Roman"/>
                <a:cs typeface="Times New Roman"/>
              </a:rPr>
              <a:t>грунтах </a:t>
            </a:r>
            <a:r>
              <a:rPr dirty="0" sz="1200">
                <a:latin typeface="Times New Roman"/>
                <a:cs typeface="Times New Roman"/>
              </a:rPr>
              <a:t>различной </a:t>
            </a:r>
            <a:r>
              <a:rPr dirty="0" sz="1200" spc="-5">
                <a:latin typeface="Times New Roman"/>
                <a:cs typeface="Times New Roman"/>
              </a:rPr>
              <a:t>агрессивности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влажности. Допустимая  температура </a:t>
            </a:r>
            <a:r>
              <a:rPr dirty="0" sz="1200">
                <a:latin typeface="Times New Roman"/>
                <a:cs typeface="Times New Roman"/>
              </a:rPr>
              <a:t>окружающей </a:t>
            </a:r>
            <a:r>
              <a:rPr dirty="0" sz="1200" spc="-5">
                <a:latin typeface="Times New Roman"/>
                <a:cs typeface="Times New Roman"/>
              </a:rPr>
              <a:t>среды </a:t>
            </a:r>
            <a:r>
              <a:rPr dirty="0" sz="1200">
                <a:latin typeface="Times New Roman"/>
                <a:cs typeface="Times New Roman"/>
              </a:rPr>
              <a:t>при проведении </a:t>
            </a:r>
            <a:r>
              <a:rPr dirty="0" sz="1200" spc="-5">
                <a:latin typeface="Times New Roman"/>
                <a:cs typeface="Times New Roman"/>
              </a:rPr>
              <a:t>строительно-монтажных работ составляет 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минус </a:t>
            </a:r>
            <a:r>
              <a:rPr dirty="0" sz="1200">
                <a:latin typeface="Times New Roman"/>
                <a:cs typeface="Times New Roman"/>
              </a:rPr>
              <a:t>30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 до плюс 50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55"/>
              </a:spcBef>
              <a:buAutoNum type="arabicPeriod" startAt="5"/>
              <a:tabLst>
                <a:tab pos="86931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При расчете </a:t>
            </a:r>
            <a:r>
              <a:rPr dirty="0" sz="1200">
                <a:latin typeface="Times New Roman"/>
                <a:cs typeface="Times New Roman"/>
              </a:rPr>
              <a:t>оснований и </a:t>
            </a:r>
            <a:r>
              <a:rPr dirty="0" sz="1200" spc="-5">
                <a:latin typeface="Times New Roman"/>
                <a:cs typeface="Times New Roman"/>
              </a:rPr>
              <a:t>фундаментов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устойчивость </a:t>
            </a:r>
            <a:r>
              <a:rPr dirty="0" sz="1200">
                <a:latin typeface="Times New Roman"/>
                <a:cs typeface="Times New Roman"/>
              </a:rPr>
              <a:t>и прочности </a:t>
            </a:r>
            <a:r>
              <a:rPr dirty="0" sz="1200" spc="5">
                <a:latin typeface="Times New Roman"/>
                <a:cs typeface="Times New Roman"/>
              </a:rPr>
              <a:t>на  </a:t>
            </a:r>
            <a:r>
              <a:rPr dirty="0" sz="1200" spc="-5">
                <a:latin typeface="Times New Roman"/>
                <a:cs typeface="Times New Roman"/>
              </a:rPr>
              <a:t>воздействие </a:t>
            </a:r>
            <a:r>
              <a:rPr dirty="0" sz="1200">
                <a:latin typeface="Times New Roman"/>
                <a:cs typeface="Times New Roman"/>
              </a:rPr>
              <a:t>сил морозного </a:t>
            </a:r>
            <a:r>
              <a:rPr dirty="0" sz="1200" spc="-5">
                <a:latin typeface="Times New Roman"/>
                <a:cs typeface="Times New Roman"/>
              </a:rPr>
              <a:t>пучения, </a:t>
            </a:r>
            <a:r>
              <a:rPr dirty="0" sz="1200">
                <a:latin typeface="Times New Roman"/>
                <a:cs typeface="Times New Roman"/>
              </a:rPr>
              <a:t>по СП 25.13330.2012 </a:t>
            </a:r>
            <a:r>
              <a:rPr dirty="0" sz="1200" spc="-5">
                <a:latin typeface="Times New Roman"/>
                <a:cs typeface="Times New Roman"/>
              </a:rPr>
              <a:t>Актуализированная редакция  СНИП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2.02.04-88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«Основания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фундаменты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вечномерзлых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грунтах»,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для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сваи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СМОТ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6556" y="10036612"/>
            <a:ext cx="2587625" cy="511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z="1000" spc="-5">
                <a:latin typeface="Times New Roman"/>
                <a:cs typeface="Times New Roman"/>
              </a:rPr>
              <a:t>ОАО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«Фундаментпроект»</a:t>
            </a:r>
            <a:endParaRPr sz="1000">
              <a:latin typeface="Times New Roman"/>
              <a:cs typeface="Times New Roman"/>
            </a:endParaRPr>
          </a:p>
          <a:p>
            <a:pPr algn="ctr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125993, </a:t>
            </a:r>
            <a:r>
              <a:rPr dirty="0" sz="1000" spc="-5">
                <a:latin typeface="Times New Roman"/>
                <a:cs typeface="Times New Roman"/>
              </a:rPr>
              <a:t>г.Москва, Волоколамское ш., д.1,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стр.1</a:t>
            </a:r>
            <a:endParaRPr sz="1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>
                <a:latin typeface="Times New Roman"/>
                <a:cs typeface="Times New Roman"/>
              </a:rPr>
              <a:t>36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6800" cy="9590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5715">
              <a:lnSpc>
                <a:spcPct val="143300"/>
              </a:lnSpc>
            </a:pPr>
            <a:r>
              <a:rPr dirty="0" sz="1200">
                <a:latin typeface="Times New Roman"/>
                <a:cs typeface="Times New Roman"/>
              </a:rPr>
              <a:t>покрытием </a:t>
            </a:r>
            <a:r>
              <a:rPr dirty="0" sz="1200" spc="-5">
                <a:latin typeface="Times New Roman"/>
                <a:cs typeface="Times New Roman"/>
              </a:rPr>
              <a:t>из сложно- модифицированного термоусаживаемого </a:t>
            </a:r>
            <a:r>
              <a:rPr dirty="0" sz="1200">
                <a:latin typeface="Times New Roman"/>
                <a:cs typeface="Times New Roman"/>
              </a:rPr>
              <a:t>полимера </a:t>
            </a:r>
            <a:r>
              <a:rPr dirty="0" sz="1200" spc="-10">
                <a:latin typeface="Times New Roman"/>
                <a:cs typeface="Times New Roman"/>
              </a:rPr>
              <a:t>«Reline», </a:t>
            </a:r>
            <a:r>
              <a:rPr dirty="0" sz="1200">
                <a:latin typeface="Times New Roman"/>
                <a:cs typeface="Times New Roman"/>
              </a:rPr>
              <a:t>к  значениям </a:t>
            </a:r>
            <a:r>
              <a:rPr dirty="0" sz="1200" spc="-5">
                <a:latin typeface="Times New Roman"/>
                <a:cs typeface="Times New Roman"/>
              </a:rPr>
              <a:t>τfn следует применять коэффициент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0,44.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10"/>
              </a:spcBef>
              <a:buAutoNum type="arabicPeriod" startAt="6"/>
              <a:tabLst>
                <a:tab pos="845185" algn="l"/>
              </a:tabLst>
            </a:pPr>
            <a:r>
              <a:rPr dirty="0" sz="1200" spc="-5">
                <a:latin typeface="Times New Roman"/>
                <a:cs typeface="Times New Roman"/>
              </a:rPr>
              <a:t>Противопучинистую </a:t>
            </a:r>
            <a:r>
              <a:rPr dirty="0" sz="1200">
                <a:latin typeface="Times New Roman"/>
                <a:cs typeface="Times New Roman"/>
              </a:rPr>
              <a:t>оболочку </a:t>
            </a:r>
            <a:r>
              <a:rPr dirty="0" sz="1200" spc="-5">
                <a:latin typeface="Times New Roman"/>
                <a:cs typeface="Times New Roman"/>
              </a:rPr>
              <a:t>изготавливают длиной большей глубины слоя  </a:t>
            </a:r>
            <a:r>
              <a:rPr dirty="0" sz="1200">
                <a:latin typeface="Times New Roman"/>
                <a:cs typeface="Times New Roman"/>
              </a:rPr>
              <a:t>сезонного промерзания и </a:t>
            </a:r>
            <a:r>
              <a:rPr dirty="0" sz="1200" spc="-5">
                <a:latin typeface="Times New Roman"/>
                <a:cs typeface="Times New Roman"/>
              </a:rPr>
              <a:t>оттаивания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400мм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устанавливается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ствол сваи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10">
                <a:latin typeface="Times New Roman"/>
                <a:cs typeface="Times New Roman"/>
              </a:rPr>
              <a:t>учетом  </a:t>
            </a:r>
            <a:r>
              <a:rPr dirty="0" sz="1200" spc="-5">
                <a:latin typeface="Times New Roman"/>
                <a:cs typeface="Times New Roman"/>
              </a:rPr>
              <a:t>отметки </a:t>
            </a:r>
            <a:r>
              <a:rPr dirty="0" sz="1200">
                <a:latin typeface="Times New Roman"/>
                <a:cs typeface="Times New Roman"/>
              </a:rPr>
              <a:t>оголовков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по </a:t>
            </a:r>
            <a:r>
              <a:rPr dirty="0" sz="1200" spc="-5">
                <a:latin typeface="Times New Roman"/>
                <a:cs typeface="Times New Roman"/>
              </a:rPr>
              <a:t>проекту, </a:t>
            </a:r>
            <a:r>
              <a:rPr dirty="0" sz="1200">
                <a:latin typeface="Times New Roman"/>
                <a:cs typeface="Times New Roman"/>
              </a:rPr>
              <a:t>для обеспечения полного перекрытия </a:t>
            </a:r>
            <a:r>
              <a:rPr dirty="0" sz="1200" spc="-5">
                <a:latin typeface="Times New Roman"/>
                <a:cs typeface="Times New Roman"/>
              </a:rPr>
              <a:t>пучинистого </a:t>
            </a:r>
            <a:r>
              <a:rPr dirty="0" sz="1200">
                <a:latin typeface="Times New Roman"/>
                <a:cs typeface="Times New Roman"/>
              </a:rPr>
              <a:t>слоя  по </a:t>
            </a:r>
            <a:r>
              <a:rPr dirty="0" sz="1200" spc="-5">
                <a:latin typeface="Times New Roman"/>
                <a:cs typeface="Times New Roman"/>
              </a:rPr>
              <a:t>200мм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каждой стороны.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600"/>
              </a:lnSpc>
              <a:spcBef>
                <a:spcPts val="5"/>
              </a:spcBef>
              <a:buAutoNum type="arabicPeriod" startAt="6"/>
              <a:tabLst>
                <a:tab pos="921385" algn="l"/>
              </a:tabLst>
            </a:pPr>
            <a:r>
              <a:rPr dirty="0" sz="1200" spc="-5">
                <a:latin typeface="Times New Roman"/>
                <a:cs typeface="Times New Roman"/>
              </a:rPr>
              <a:t>Материалы, используемые </a:t>
            </a:r>
            <a:r>
              <a:rPr dirty="0" sz="1200">
                <a:latin typeface="Times New Roman"/>
                <a:cs typeface="Times New Roman"/>
              </a:rPr>
              <a:t>при производстве оболочки, не токсичны.  </a:t>
            </a:r>
            <a:r>
              <a:rPr dirty="0" sz="1200" spc="-5">
                <a:latin typeface="Times New Roman"/>
                <a:cs typeface="Times New Roman"/>
              </a:rPr>
              <a:t>Использование их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интервалах температур </a:t>
            </a:r>
            <a:r>
              <a:rPr dirty="0" sz="1200">
                <a:latin typeface="Times New Roman"/>
                <a:cs typeface="Times New Roman"/>
              </a:rPr>
              <a:t>хранения и </a:t>
            </a:r>
            <a:r>
              <a:rPr dirty="0" sz="1200" spc="-5">
                <a:latin typeface="Times New Roman"/>
                <a:cs typeface="Times New Roman"/>
              </a:rPr>
              <a:t>эксплуатации </a:t>
            </a: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требует особых мер  предосторожности. </a:t>
            </a:r>
            <a:r>
              <a:rPr dirty="0" sz="1200" spc="-1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непосредственном контакте </a:t>
            </a:r>
            <a:r>
              <a:rPr dirty="0" sz="1200">
                <a:latin typeface="Times New Roman"/>
                <a:cs typeface="Times New Roman"/>
              </a:rPr>
              <a:t>с ними не </a:t>
            </a:r>
            <a:r>
              <a:rPr dirty="0" sz="1200" spc="-5">
                <a:latin typeface="Times New Roman"/>
                <a:cs typeface="Times New Roman"/>
              </a:rPr>
              <a:t>оказывает вредного  воздействия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организм человека.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715" indent="449580">
              <a:lnSpc>
                <a:spcPct val="143300"/>
              </a:lnSpc>
              <a:spcBef>
                <a:spcPts val="15"/>
              </a:spcBef>
              <a:buAutoNum type="arabicPeriod" startAt="6"/>
              <a:tabLst>
                <a:tab pos="918210" algn="l"/>
              </a:tabLst>
            </a:pPr>
            <a:r>
              <a:rPr dirty="0" sz="1200" spc="-5">
                <a:latin typeface="Times New Roman"/>
                <a:cs typeface="Times New Roman"/>
              </a:rPr>
              <a:t>Материалы </a:t>
            </a:r>
            <a:r>
              <a:rPr dirty="0" sz="1200">
                <a:latin typeface="Times New Roman"/>
                <a:cs typeface="Times New Roman"/>
              </a:rPr>
              <a:t>для оболочки </a:t>
            </a:r>
            <a:r>
              <a:rPr dirty="0" sz="1200" spc="-5">
                <a:latin typeface="Times New Roman"/>
                <a:cs typeface="Times New Roman"/>
              </a:rPr>
              <a:t>относятся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группе сгораемых, подгруппе  трудновоспламеняемых материалов. При </a:t>
            </a:r>
            <a:r>
              <a:rPr dirty="0" sz="1200">
                <a:latin typeface="Times New Roman"/>
                <a:cs typeface="Times New Roman"/>
              </a:rPr>
              <a:t>поднесении открытого </a:t>
            </a:r>
            <a:r>
              <a:rPr dirty="0" sz="1200" spc="-5">
                <a:latin typeface="Times New Roman"/>
                <a:cs typeface="Times New Roman"/>
              </a:rPr>
              <a:t>огня </a:t>
            </a:r>
            <a:r>
              <a:rPr dirty="0" sz="1200">
                <a:latin typeface="Times New Roman"/>
                <a:cs typeface="Times New Roman"/>
              </a:rPr>
              <a:t>при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температурах</a:t>
            </a:r>
            <a:endParaRPr sz="1200">
              <a:latin typeface="Times New Roman"/>
              <a:cs typeface="Times New Roman"/>
            </a:endParaRPr>
          </a:p>
          <a:p>
            <a:pPr marL="12700" marR="7620">
              <a:lnSpc>
                <a:spcPct val="147500"/>
              </a:lnSpc>
              <a:spcBef>
                <a:spcPts val="25"/>
              </a:spcBef>
            </a:pPr>
            <a:r>
              <a:rPr dirty="0" sz="1200" spc="-5">
                <a:latin typeface="Times New Roman"/>
                <a:cs typeface="Times New Roman"/>
              </a:rPr>
              <a:t>выше </a:t>
            </a:r>
            <a:r>
              <a:rPr dirty="0" sz="1200">
                <a:latin typeface="Times New Roman"/>
                <a:cs typeface="Times New Roman"/>
              </a:rPr>
              <a:t>300 </a:t>
            </a:r>
            <a:r>
              <a:rPr dirty="0" sz="1200">
                <a:latin typeface="Symbol"/>
                <a:cs typeface="Symbol"/>
              </a:rPr>
              <a:t></a:t>
            </a:r>
            <a:r>
              <a:rPr dirty="0" sz="1200">
                <a:latin typeface="Times New Roman"/>
                <a:cs typeface="Times New Roman"/>
              </a:rPr>
              <a:t>С оболочка </a:t>
            </a:r>
            <a:r>
              <a:rPr dirty="0" sz="1200" spc="-5">
                <a:latin typeface="Times New Roman"/>
                <a:cs typeface="Times New Roman"/>
              </a:rPr>
              <a:t>загорается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горит коптящим пламенем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образованием расплава. При  возникновении пожара тушить всеми известными способами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пожаротушения.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5"/>
              </a:spcBef>
              <a:buAutoNum type="arabicPeriod" startAt="9"/>
              <a:tabLst>
                <a:tab pos="840740" algn="l"/>
              </a:tabLst>
            </a:pPr>
            <a:r>
              <a:rPr dirty="0" sz="1200" spc="-5">
                <a:latin typeface="Times New Roman"/>
                <a:cs typeface="Times New Roman"/>
              </a:rPr>
              <a:t>Оболочка </a:t>
            </a:r>
            <a:r>
              <a:rPr dirty="0" sz="1200">
                <a:latin typeface="Times New Roman"/>
                <a:cs typeface="Times New Roman"/>
              </a:rPr>
              <a:t>в состоянии </a:t>
            </a:r>
            <a:r>
              <a:rPr dirty="0" sz="1200" spc="-5">
                <a:latin typeface="Times New Roman"/>
                <a:cs typeface="Times New Roman"/>
              </a:rPr>
              <a:t>поставки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после ее </a:t>
            </a:r>
            <a:r>
              <a:rPr dirty="0" sz="1200">
                <a:latin typeface="Times New Roman"/>
                <a:cs typeface="Times New Roman"/>
              </a:rPr>
              <a:t>нанесения на </a:t>
            </a:r>
            <a:r>
              <a:rPr dirty="0" sz="1200" spc="-5">
                <a:latin typeface="Times New Roman"/>
                <a:cs typeface="Times New Roman"/>
              </a:rPr>
              <a:t>сваю </a:t>
            </a:r>
            <a:r>
              <a:rPr dirty="0" sz="1200">
                <a:latin typeface="Times New Roman"/>
                <a:cs typeface="Times New Roman"/>
              </a:rPr>
              <a:t>экологически  </a:t>
            </a:r>
            <a:r>
              <a:rPr dirty="0" sz="1200" spc="-5">
                <a:latin typeface="Times New Roman"/>
                <a:cs typeface="Times New Roman"/>
              </a:rPr>
              <a:t>безопасна, устойчива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5">
                <a:latin typeface="Times New Roman"/>
                <a:cs typeface="Times New Roman"/>
              </a:rPr>
              <a:t>деструкции </a:t>
            </a:r>
            <a:r>
              <a:rPr dirty="0" sz="1200">
                <a:latin typeface="Times New Roman"/>
                <a:cs typeface="Times New Roman"/>
              </a:rPr>
              <a:t>в атмосферных </a:t>
            </a:r>
            <a:r>
              <a:rPr dirty="0" sz="1200" spc="-5">
                <a:latin typeface="Times New Roman"/>
                <a:cs typeface="Times New Roman"/>
              </a:rPr>
              <a:t>условиях,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5">
                <a:latin typeface="Times New Roman"/>
                <a:cs typeface="Times New Roman"/>
              </a:rPr>
              <a:t>также </a:t>
            </a:r>
            <a:r>
              <a:rPr dirty="0" sz="1200">
                <a:latin typeface="Times New Roman"/>
                <a:cs typeface="Times New Roman"/>
              </a:rPr>
              <a:t>при контакте с  </a:t>
            </a:r>
            <a:r>
              <a:rPr dirty="0" sz="1200" spc="-5">
                <a:latin typeface="Times New Roman"/>
                <a:cs typeface="Times New Roman"/>
              </a:rPr>
              <a:t>грунтовыми водами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почвой.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>
              <a:latin typeface="Times New Roman"/>
              <a:cs typeface="Times New Roman"/>
            </a:endParaRPr>
          </a:p>
          <a:p>
            <a:pPr marL="2246630">
              <a:lnSpc>
                <a:spcPct val="100000"/>
              </a:lnSpc>
            </a:pPr>
            <a:r>
              <a:rPr dirty="0" sz="1200" b="1">
                <a:latin typeface="Times New Roman"/>
                <a:cs typeface="Times New Roman"/>
              </a:rPr>
              <a:t>6.7 </a:t>
            </a:r>
            <a:r>
              <a:rPr dirty="0" sz="1200" spc="-5" b="1">
                <a:latin typeface="Times New Roman"/>
                <a:cs typeface="Times New Roman"/>
              </a:rPr>
              <a:t>Антикоррозионная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защита</a:t>
            </a:r>
            <a:endParaRPr sz="1200">
              <a:latin typeface="Times New Roman"/>
              <a:cs typeface="Times New Roman"/>
            </a:endParaRPr>
          </a:p>
          <a:p>
            <a:pPr algn="just" lvl="2" marL="12700" marR="5080" indent="449580">
              <a:lnSpc>
                <a:spcPct val="143700"/>
              </a:lnSpc>
              <a:spcBef>
                <a:spcPts val="585"/>
              </a:spcBef>
              <a:buAutoNum type="arabicPeriod"/>
              <a:tabLst>
                <a:tab pos="814705" algn="l"/>
              </a:tabLst>
            </a:pPr>
            <a:r>
              <a:rPr dirty="0" sz="1200" spc="-5">
                <a:latin typeface="Times New Roman"/>
                <a:cs typeface="Times New Roman"/>
              </a:rPr>
              <a:t>Защита металлических фундаментных конструкций </a:t>
            </a:r>
            <a:r>
              <a:rPr dirty="0" sz="1200">
                <a:latin typeface="Times New Roman"/>
                <a:cs typeface="Times New Roman"/>
              </a:rPr>
              <a:t>от коррозии, в </a:t>
            </a:r>
            <a:r>
              <a:rPr dirty="0" sz="1200" spc="-5">
                <a:latin typeface="Times New Roman"/>
                <a:cs typeface="Times New Roman"/>
              </a:rPr>
              <a:t>соответствии  </a:t>
            </a:r>
            <a:r>
              <a:rPr dirty="0" sz="1200">
                <a:latin typeface="Times New Roman"/>
                <a:cs typeface="Times New Roman"/>
              </a:rPr>
              <a:t>с СП 28.13330.2012. </a:t>
            </a:r>
            <a:r>
              <a:rPr dirty="0" sz="1200" spc="-5">
                <a:latin typeface="Times New Roman"/>
                <a:cs typeface="Times New Roman"/>
              </a:rPr>
              <a:t>Актуализированная редакция </a:t>
            </a:r>
            <a:r>
              <a:rPr dirty="0" sz="1200">
                <a:latin typeface="Times New Roman"/>
                <a:cs typeface="Times New Roman"/>
              </a:rPr>
              <a:t>СНиП </a:t>
            </a:r>
            <a:r>
              <a:rPr dirty="0" sz="1200" spc="-5">
                <a:latin typeface="Times New Roman"/>
                <a:cs typeface="Times New Roman"/>
              </a:rPr>
              <a:t>2.03.11-85 "Защита строительных  конструкций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коррозии", </a:t>
            </a:r>
            <a:r>
              <a:rPr dirty="0" sz="1200">
                <a:latin typeface="Times New Roman"/>
                <a:cs typeface="Times New Roman"/>
              </a:rPr>
              <a:t>должна </a:t>
            </a:r>
            <a:r>
              <a:rPr dirty="0" sz="1200" spc="-5">
                <a:latin typeface="Times New Roman"/>
                <a:cs typeface="Times New Roman"/>
              </a:rPr>
              <a:t>быть обеспечена </a:t>
            </a:r>
            <a:r>
              <a:rPr dirty="0" sz="1200">
                <a:latin typeface="Times New Roman"/>
                <a:cs typeface="Times New Roman"/>
              </a:rPr>
              <a:t>как </a:t>
            </a:r>
            <a:r>
              <a:rPr dirty="0" sz="1200" spc="-5">
                <a:latin typeface="Times New Roman"/>
                <a:cs typeface="Times New Roman"/>
              </a:rPr>
              <a:t>первичными методами  (применением коррозионностойких материалов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соблюдением дополнительных  конструктивных требований), так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вторичными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нанесением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поверхности фундаментов  лакокрасочных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мастичных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покрытий.</a:t>
            </a:r>
            <a:endParaRPr sz="1200">
              <a:latin typeface="Times New Roman"/>
              <a:cs typeface="Times New Roman"/>
            </a:endParaRPr>
          </a:p>
          <a:p>
            <a:pPr lvl="2" marL="843280" indent="-381000">
              <a:lnSpc>
                <a:spcPct val="100000"/>
              </a:lnSpc>
              <a:spcBef>
                <a:spcPts val="635"/>
              </a:spcBef>
              <a:buAutoNum type="arabicPeriod"/>
              <a:tabLst>
                <a:tab pos="843280" algn="l"/>
              </a:tabLst>
            </a:pPr>
            <a:r>
              <a:rPr dirty="0" sz="1200" spc="-5">
                <a:latin typeface="Times New Roman"/>
                <a:cs typeface="Times New Roman"/>
              </a:rPr>
              <a:t>Первичные </a:t>
            </a:r>
            <a:r>
              <a:rPr dirty="0" sz="1200">
                <a:latin typeface="Times New Roman"/>
                <a:cs typeface="Times New Roman"/>
              </a:rPr>
              <a:t>методы защиты </a:t>
            </a:r>
            <a:r>
              <a:rPr dirty="0" sz="1200" spc="-5">
                <a:latin typeface="Times New Roman"/>
                <a:cs typeface="Times New Roman"/>
              </a:rPr>
              <a:t>фундаментных конструкций </a:t>
            </a:r>
            <a:r>
              <a:rPr dirty="0" sz="1200">
                <a:latin typeface="Times New Roman"/>
                <a:cs typeface="Times New Roman"/>
              </a:rPr>
              <a:t>от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коррозии.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ts val="208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качестве первичных методов </a:t>
            </a:r>
            <a:r>
              <a:rPr dirty="0" sz="1200">
                <a:latin typeface="Times New Roman"/>
                <a:cs typeface="Times New Roman"/>
              </a:rPr>
              <a:t>защиты </a:t>
            </a:r>
            <a:r>
              <a:rPr dirty="0" sz="1200" spc="-5">
                <a:latin typeface="Times New Roman"/>
                <a:cs typeface="Times New Roman"/>
              </a:rPr>
              <a:t>конструкций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коррозии предусмотрено  </a:t>
            </a:r>
            <a:r>
              <a:rPr dirty="0" sz="1200">
                <a:latin typeface="Times New Roman"/>
                <a:cs typeface="Times New Roman"/>
              </a:rPr>
              <a:t>соблюдение </a:t>
            </a:r>
            <a:r>
              <a:rPr dirty="0" sz="1200" spc="-5">
                <a:latin typeface="Times New Roman"/>
                <a:cs typeface="Times New Roman"/>
              </a:rPr>
              <a:t>следующих конструктивных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требований: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445"/>
              </a:spcBef>
              <a:buChar char="-"/>
              <a:tabLst>
                <a:tab pos="563245" algn="l"/>
              </a:tabLst>
            </a:pP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составных частях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конструкциях </a:t>
            </a:r>
            <a:r>
              <a:rPr dirty="0" sz="1200">
                <a:latin typeface="Times New Roman"/>
                <a:cs typeface="Times New Roman"/>
              </a:rPr>
              <a:t>в целом </a:t>
            </a:r>
            <a:r>
              <a:rPr dirty="0" sz="1200" spc="-5">
                <a:latin typeface="Times New Roman"/>
                <a:cs typeface="Times New Roman"/>
              </a:rPr>
              <a:t>отсутствуют щели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зазоры,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которых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latin typeface="Times New Roman"/>
                <a:cs typeface="Times New Roman"/>
              </a:rPr>
              <a:t>может развиваться щелевая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другие </a:t>
            </a:r>
            <a:r>
              <a:rPr dirty="0" sz="1200">
                <a:latin typeface="Times New Roman"/>
                <a:cs typeface="Times New Roman"/>
              </a:rPr>
              <a:t>виды локальной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коррозии;</a:t>
            </a:r>
            <a:endParaRPr sz="1200">
              <a:latin typeface="Times New Roman"/>
              <a:cs typeface="Times New Roman"/>
            </a:endParaRPr>
          </a:p>
          <a:p>
            <a:pPr marL="573405" indent="-111125">
              <a:lnSpc>
                <a:spcPct val="100000"/>
              </a:lnSpc>
              <a:spcBef>
                <a:spcPts val="625"/>
              </a:spcBef>
              <a:buChar char="-"/>
              <a:tabLst>
                <a:tab pos="574040" algn="l"/>
              </a:tabLst>
            </a:pPr>
            <a:r>
              <a:rPr dirty="0" sz="1200">
                <a:latin typeface="Times New Roman"/>
                <a:cs typeface="Times New Roman"/>
              </a:rPr>
              <a:t>исключены </a:t>
            </a:r>
            <a:r>
              <a:rPr dirty="0" sz="1200" spc="-5">
                <a:latin typeface="Times New Roman"/>
                <a:cs typeface="Times New Roman"/>
              </a:rPr>
              <a:t>контакты элементов </a:t>
            </a:r>
            <a:r>
              <a:rPr dirty="0" sz="1200">
                <a:latin typeface="Times New Roman"/>
                <a:cs typeface="Times New Roman"/>
              </a:rPr>
              <a:t>из </a:t>
            </a:r>
            <a:r>
              <a:rPr dirty="0" sz="1200" spc="-5">
                <a:latin typeface="Times New Roman"/>
                <a:cs typeface="Times New Roman"/>
              </a:rPr>
              <a:t>разнородных металлов, разных марок сталей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т.д.;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  <a:spcBef>
                <a:spcPts val="5"/>
              </a:spcBef>
              <a:buChar char="-"/>
              <a:tabLst>
                <a:tab pos="552450" algn="l"/>
              </a:tabLst>
            </a:pP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частей металлических конструкций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свай, выступающих из грунта, отсутствуют  места </a:t>
            </a:r>
            <a:r>
              <a:rPr dirty="0" sz="1200">
                <a:latin typeface="Times New Roman"/>
                <a:cs typeface="Times New Roman"/>
              </a:rPr>
              <a:t>для скопления </a:t>
            </a:r>
            <a:r>
              <a:rPr dirty="0" sz="1200" spc="-5">
                <a:latin typeface="Times New Roman"/>
                <a:cs typeface="Times New Roman"/>
              </a:rPr>
              <a:t>или конденсации влаги, обеспечена </a:t>
            </a:r>
            <a:r>
              <a:rPr dirty="0" sz="1200">
                <a:latin typeface="Times New Roman"/>
                <a:cs typeface="Times New Roman"/>
              </a:rPr>
              <a:t>хорошая </a:t>
            </a:r>
            <a:r>
              <a:rPr dirty="0" sz="1200" spc="-5">
                <a:latin typeface="Times New Roman"/>
                <a:cs typeface="Times New Roman"/>
              </a:rPr>
              <a:t>продуваемость наружным  воздухом;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37</a:t>
            </a:r>
            <a:endParaRPr sz="12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8705" cy="9420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ct val="143300"/>
              </a:lnSpc>
              <a:buChar char="-"/>
              <a:tabLst>
                <a:tab pos="596900" algn="l"/>
              </a:tabLst>
            </a:pPr>
            <a:r>
              <a:rPr dirty="0" sz="1200">
                <a:latin typeface="Times New Roman"/>
                <a:cs typeface="Times New Roman"/>
              </a:rPr>
              <a:t>защита </a:t>
            </a:r>
            <a:r>
              <a:rPr dirty="0" sz="1200" spc="-5">
                <a:latin typeface="Times New Roman"/>
                <a:cs typeface="Times New Roman"/>
              </a:rPr>
              <a:t>внутренней поверхности стальных свай (заполнение цементно-песчаным  раствором);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300"/>
              </a:lnSpc>
              <a:spcBef>
                <a:spcPts val="15"/>
              </a:spcBef>
              <a:buChar char="-"/>
              <a:tabLst>
                <a:tab pos="625475" algn="l"/>
              </a:tabLst>
            </a:pPr>
            <a:r>
              <a:rPr dirty="0" sz="1200" spc="-5">
                <a:latin typeface="Times New Roman"/>
                <a:cs typeface="Times New Roman"/>
              </a:rPr>
              <a:t>естественные, </a:t>
            </a:r>
            <a:r>
              <a:rPr dirty="0" sz="1200">
                <a:latin typeface="Times New Roman"/>
                <a:cs typeface="Times New Roman"/>
              </a:rPr>
              <a:t>промышленные и </a:t>
            </a:r>
            <a:r>
              <a:rPr dirty="0" sz="1200" spc="-5">
                <a:latin typeface="Times New Roman"/>
                <a:cs typeface="Times New Roman"/>
              </a:rPr>
              <a:t>бытовые </a:t>
            </a:r>
            <a:r>
              <a:rPr dirty="0" sz="1200">
                <a:latin typeface="Times New Roman"/>
                <a:cs typeface="Times New Roman"/>
              </a:rPr>
              <a:t>стоки </a:t>
            </a:r>
            <a:r>
              <a:rPr dirty="0" sz="1200" spc="-5">
                <a:latin typeface="Times New Roman"/>
                <a:cs typeface="Times New Roman"/>
              </a:rPr>
              <a:t>отводятся </a:t>
            </a: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металлических  конструкций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фундаментов.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49580">
              <a:lnSpc>
                <a:spcPct val="1433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При устройстве </a:t>
            </a:r>
            <a:r>
              <a:rPr dirty="0" sz="1200">
                <a:latin typeface="Times New Roman"/>
                <a:cs typeface="Times New Roman"/>
              </a:rPr>
              <a:t>оснований и </a:t>
            </a:r>
            <a:r>
              <a:rPr dirty="0" sz="1200" spc="-5">
                <a:latin typeface="Times New Roman"/>
                <a:cs typeface="Times New Roman"/>
              </a:rPr>
              <a:t>фундаментов следует предусматривать соблюдение  следующих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условий: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49580">
              <a:lnSpc>
                <a:spcPct val="143800"/>
              </a:lnSpc>
              <a:spcBef>
                <a:spcPts val="5"/>
              </a:spcBef>
              <a:buChar char="-"/>
              <a:tabLst>
                <a:tab pos="601345" algn="l"/>
              </a:tabLst>
            </a:pPr>
            <a:r>
              <a:rPr dirty="0" sz="1200" spc="-5">
                <a:latin typeface="Times New Roman"/>
                <a:cs typeface="Times New Roman"/>
              </a:rPr>
              <a:t>возможность проведения противокоррозионной </a:t>
            </a:r>
            <a:r>
              <a:rPr dirty="0" sz="1200">
                <a:latin typeface="Times New Roman"/>
                <a:cs typeface="Times New Roman"/>
              </a:rPr>
              <a:t>защиты в </a:t>
            </a:r>
            <a:r>
              <a:rPr dirty="0" sz="1200" spc="-5">
                <a:latin typeface="Times New Roman"/>
                <a:cs typeface="Times New Roman"/>
              </a:rPr>
              <a:t>полевых условиях </a:t>
            </a:r>
            <a:r>
              <a:rPr dirty="0" sz="1200" spc="5">
                <a:latin typeface="Times New Roman"/>
                <a:cs typeface="Times New Roman"/>
              </a:rPr>
              <a:t>на  </a:t>
            </a:r>
            <a:r>
              <a:rPr dirty="0" sz="1200">
                <a:latin typeface="Times New Roman"/>
                <a:cs typeface="Times New Roman"/>
              </a:rPr>
              <a:t>специально </a:t>
            </a:r>
            <a:r>
              <a:rPr dirty="0" sz="1200" spc="-5">
                <a:latin typeface="Times New Roman"/>
                <a:cs typeface="Times New Roman"/>
              </a:rPr>
              <a:t>оборудованных </a:t>
            </a:r>
            <a:r>
              <a:rPr dirty="0" sz="1200" spc="-10">
                <a:latin typeface="Times New Roman"/>
                <a:cs typeface="Times New Roman"/>
              </a:rPr>
              <a:t>участках </a:t>
            </a:r>
            <a:r>
              <a:rPr dirty="0" sz="1200" spc="-5">
                <a:latin typeface="Times New Roman"/>
                <a:cs typeface="Times New Roman"/>
              </a:rPr>
              <a:t>со </a:t>
            </a:r>
            <a:r>
              <a:rPr dirty="0" sz="1200">
                <a:latin typeface="Times New Roman"/>
                <a:cs typeface="Times New Roman"/>
              </a:rPr>
              <a:t>строгим </a:t>
            </a:r>
            <a:r>
              <a:rPr dirty="0" sz="1200" spc="-5">
                <a:latin typeface="Times New Roman"/>
                <a:cs typeface="Times New Roman"/>
              </a:rPr>
              <a:t>соблюдением технологии подготовки  поверхности металлоконструкций </a:t>
            </a:r>
            <a:r>
              <a:rPr dirty="0" sz="1200">
                <a:latin typeface="Times New Roman"/>
                <a:cs typeface="Times New Roman"/>
              </a:rPr>
              <a:t>и нанесения </a:t>
            </a:r>
            <a:r>
              <a:rPr dirty="0" sz="1200" spc="-5">
                <a:latin typeface="Times New Roman"/>
                <a:cs typeface="Times New Roman"/>
              </a:rPr>
              <a:t>защитных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покрытий;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551180" algn="l"/>
              </a:tabLst>
            </a:pPr>
            <a:r>
              <a:rPr dirty="0" sz="1200" spc="-5">
                <a:latin typeface="Times New Roman"/>
                <a:cs typeface="Times New Roman"/>
              </a:rPr>
              <a:t>контролировать качество защитных покрытий перед погружением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свай;</a:t>
            </a:r>
            <a:endParaRPr sz="1200">
              <a:latin typeface="Times New Roman"/>
              <a:cs typeface="Times New Roman"/>
            </a:endParaRPr>
          </a:p>
          <a:p>
            <a:pPr marL="55054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551180" algn="l"/>
              </a:tabLst>
            </a:pPr>
            <a:r>
              <a:rPr dirty="0" sz="1200">
                <a:latin typeface="Times New Roman"/>
                <a:cs typeface="Times New Roman"/>
              </a:rPr>
              <a:t>не </a:t>
            </a:r>
            <a:r>
              <a:rPr dirty="0" sz="1200" spc="-5">
                <a:latin typeface="Times New Roman"/>
                <a:cs typeface="Times New Roman"/>
              </a:rPr>
              <a:t>допускать повреждения покрытий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проведении строительных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работ;</a:t>
            </a:r>
            <a:endParaRPr sz="1200">
              <a:latin typeface="Times New Roman"/>
              <a:cs typeface="Times New Roman"/>
            </a:endParaRPr>
          </a:p>
          <a:p>
            <a:pPr algn="just" marL="12700" marR="9525" indent="449580">
              <a:lnSpc>
                <a:spcPct val="143300"/>
              </a:lnSpc>
              <a:buChar char="-"/>
              <a:tabLst>
                <a:tab pos="607060" algn="l"/>
              </a:tabLst>
            </a:pPr>
            <a:r>
              <a:rPr dirty="0" sz="1200" spc="-5">
                <a:latin typeface="Times New Roman"/>
                <a:cs typeface="Times New Roman"/>
              </a:rPr>
              <a:t>осуществлять контроль защитных покрытий, поступающих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завода; </a:t>
            </a:r>
            <a:r>
              <a:rPr dirty="0" sz="1200">
                <a:latin typeface="Times New Roman"/>
                <a:cs typeface="Times New Roman"/>
              </a:rPr>
              <a:t>в случае  </a:t>
            </a:r>
            <a:r>
              <a:rPr dirty="0" sz="1200" spc="-5">
                <a:latin typeface="Times New Roman"/>
                <a:cs typeface="Times New Roman"/>
              </a:rPr>
              <a:t>нарушения целостности покрытия производить его ремонт тем же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материалом;</a:t>
            </a:r>
            <a:endParaRPr sz="1200">
              <a:latin typeface="Times New Roman"/>
              <a:cs typeface="Times New Roman"/>
            </a:endParaRPr>
          </a:p>
          <a:p>
            <a:pPr algn="just" marL="12700" marR="9525" indent="449580">
              <a:lnSpc>
                <a:spcPct val="143300"/>
              </a:lnSpc>
              <a:spcBef>
                <a:spcPts val="15"/>
              </a:spcBef>
              <a:buChar char="-"/>
              <a:tabLst>
                <a:tab pos="560070" algn="l"/>
              </a:tabLst>
            </a:pPr>
            <a:r>
              <a:rPr dirty="0" sz="1200">
                <a:latin typeface="Times New Roman"/>
                <a:cs typeface="Times New Roman"/>
              </a:rPr>
              <a:t>при проведении </a:t>
            </a:r>
            <a:r>
              <a:rPr dirty="0" sz="1200" spc="-5">
                <a:latin typeface="Times New Roman"/>
                <a:cs typeface="Times New Roman"/>
              </a:rPr>
              <a:t>сварочных работ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месте строительства, </a:t>
            </a:r>
            <a:r>
              <a:rPr dirty="0" sz="1200">
                <a:latin typeface="Times New Roman"/>
                <a:cs typeface="Times New Roman"/>
              </a:rPr>
              <a:t>защищать </a:t>
            </a:r>
            <a:r>
              <a:rPr dirty="0" sz="1200" spc="-5">
                <a:latin typeface="Times New Roman"/>
                <a:cs typeface="Times New Roman"/>
              </a:rPr>
              <a:t>сварные швы </a:t>
            </a:r>
            <a:r>
              <a:rPr dirty="0" sz="1200">
                <a:latin typeface="Times New Roman"/>
                <a:cs typeface="Times New Roman"/>
              </a:rPr>
              <a:t>и  наносить защитное </a:t>
            </a:r>
            <a:r>
              <a:rPr dirty="0" sz="1200" spc="-5">
                <a:latin typeface="Times New Roman"/>
                <a:cs typeface="Times New Roman"/>
              </a:rPr>
              <a:t>покрытие, предусмотренное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рабочей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документации;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 indent="449580">
              <a:lnSpc>
                <a:spcPct val="143700"/>
              </a:lnSpc>
              <a:spcBef>
                <a:spcPts val="5"/>
              </a:spcBef>
              <a:buChar char="-"/>
              <a:tabLst>
                <a:tab pos="631825" algn="l"/>
              </a:tabLst>
            </a:pP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5">
                <a:latin typeface="Times New Roman"/>
                <a:cs typeface="Times New Roman"/>
              </a:rPr>
              <a:t>сдаче </a:t>
            </a:r>
            <a:r>
              <a:rPr dirty="0" sz="1200">
                <a:latin typeface="Times New Roman"/>
                <a:cs typeface="Times New Roman"/>
              </a:rPr>
              <a:t>объекта Заказчику </a:t>
            </a:r>
            <a:r>
              <a:rPr dirty="0" sz="1200" spc="-5">
                <a:latin typeface="Times New Roman"/>
                <a:cs typeface="Times New Roman"/>
              </a:rPr>
              <a:t>(эксплуатирующей организации) должен быть  составлен </a:t>
            </a:r>
            <a:r>
              <a:rPr dirty="0" sz="1200">
                <a:latin typeface="Times New Roman"/>
                <a:cs typeface="Times New Roman"/>
              </a:rPr>
              <a:t>акт о </a:t>
            </a:r>
            <a:r>
              <a:rPr dirty="0" sz="1200" spc="-5">
                <a:latin typeface="Times New Roman"/>
                <a:cs typeface="Times New Roman"/>
              </a:rPr>
              <a:t>противокоррозионной защите конструкций,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котором указаны: </a:t>
            </a:r>
            <a:r>
              <a:rPr dirty="0" sz="1200">
                <a:latin typeface="Times New Roman"/>
                <a:cs typeface="Times New Roman"/>
              </a:rPr>
              <a:t>примененная  </a:t>
            </a:r>
            <a:r>
              <a:rPr dirty="0" sz="1200" spc="-5">
                <a:latin typeface="Times New Roman"/>
                <a:cs typeface="Times New Roman"/>
              </a:rPr>
              <a:t>система </a:t>
            </a:r>
            <a:r>
              <a:rPr dirty="0" sz="1200">
                <a:latin typeface="Times New Roman"/>
                <a:cs typeface="Times New Roman"/>
              </a:rPr>
              <a:t>лакокрасочного </a:t>
            </a:r>
            <a:r>
              <a:rPr dirty="0" sz="1200" spc="-5">
                <a:latin typeface="Times New Roman"/>
                <a:cs typeface="Times New Roman"/>
              </a:rPr>
              <a:t>материала </a:t>
            </a:r>
            <a:r>
              <a:rPr dirty="0" sz="1200">
                <a:latin typeface="Times New Roman"/>
                <a:cs typeface="Times New Roman"/>
              </a:rPr>
              <a:t>с сертификатами </a:t>
            </a:r>
            <a:r>
              <a:rPr dirty="0" sz="1200" spc="-5">
                <a:latin typeface="Times New Roman"/>
                <a:cs typeface="Times New Roman"/>
              </a:rPr>
              <a:t>(паспортами) соответствия, толщины  грунтовочных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покрывных слоев, </a:t>
            </a:r>
            <a:r>
              <a:rPr dirty="0" sz="1200">
                <a:latin typeface="Times New Roman"/>
                <a:cs typeface="Times New Roman"/>
              </a:rPr>
              <a:t>краткая </a:t>
            </a:r>
            <a:r>
              <a:rPr dirty="0" sz="1200" spc="-5">
                <a:latin typeface="Times New Roman"/>
                <a:cs typeface="Times New Roman"/>
              </a:rPr>
              <a:t>технология </a:t>
            </a:r>
            <a:r>
              <a:rPr dirty="0" sz="1200">
                <a:latin typeface="Times New Roman"/>
                <a:cs typeface="Times New Roman"/>
              </a:rPr>
              <a:t>нанесения и </a:t>
            </a:r>
            <a:r>
              <a:rPr dirty="0" sz="1200" spc="-5">
                <a:latin typeface="Times New Roman"/>
                <a:cs typeface="Times New Roman"/>
              </a:rPr>
              <a:t>другие </a:t>
            </a:r>
            <a:r>
              <a:rPr dirty="0" sz="1200">
                <a:latin typeface="Times New Roman"/>
                <a:cs typeface="Times New Roman"/>
              </a:rPr>
              <a:t>необходимые  </a:t>
            </a:r>
            <a:r>
              <a:rPr dirty="0" sz="1200" spc="-5">
                <a:latin typeface="Times New Roman"/>
                <a:cs typeface="Times New Roman"/>
              </a:rPr>
              <a:t>сведения.</a:t>
            </a:r>
            <a:endParaRPr sz="12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625"/>
              </a:spcBef>
            </a:pPr>
            <a:r>
              <a:rPr dirty="0" sz="1200">
                <a:latin typeface="Times New Roman"/>
                <a:cs typeface="Times New Roman"/>
              </a:rPr>
              <a:t>6.7.3 </a:t>
            </a:r>
            <a:r>
              <a:rPr dirty="0" sz="1200" spc="-5">
                <a:latin typeface="Times New Roman"/>
                <a:cs typeface="Times New Roman"/>
              </a:rPr>
              <a:t>Вторичные </a:t>
            </a:r>
            <a:r>
              <a:rPr dirty="0" sz="1200">
                <a:latin typeface="Times New Roman"/>
                <a:cs typeface="Times New Roman"/>
              </a:rPr>
              <a:t>методы защиты </a:t>
            </a:r>
            <a:r>
              <a:rPr dirty="0" sz="1200" spc="-5">
                <a:latin typeface="Times New Roman"/>
                <a:cs typeface="Times New Roman"/>
              </a:rPr>
              <a:t>фундаментных конструкций </a:t>
            </a:r>
            <a:r>
              <a:rPr dirty="0" sz="1200">
                <a:latin typeface="Times New Roman"/>
                <a:cs typeface="Times New Roman"/>
              </a:rPr>
              <a:t>от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коррозии.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 indent="449580">
              <a:lnSpc>
                <a:spcPct val="1437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п. 5.26, таблицей 29 и </a:t>
            </a:r>
            <a:r>
              <a:rPr dirty="0" sz="1200" spc="-5">
                <a:latin typeface="Times New Roman"/>
                <a:cs typeface="Times New Roman"/>
              </a:rPr>
              <a:t>Приложениями </a:t>
            </a:r>
            <a:r>
              <a:rPr dirty="0" sz="1200">
                <a:latin typeface="Times New Roman"/>
                <a:cs typeface="Times New Roman"/>
              </a:rPr>
              <a:t>14 и 15 СП 28.13330.2012, для  защиты </a:t>
            </a:r>
            <a:r>
              <a:rPr dirty="0" sz="1200" spc="-5">
                <a:latin typeface="Times New Roman"/>
                <a:cs typeface="Times New Roman"/>
              </a:rPr>
              <a:t>металлических свай </a:t>
            </a:r>
            <a:r>
              <a:rPr dirty="0" sz="1200">
                <a:latin typeface="Times New Roman"/>
                <a:cs typeface="Times New Roman"/>
              </a:rPr>
              <a:t>от коррозии, </a:t>
            </a:r>
            <a:r>
              <a:rPr dirty="0" sz="1200" spc="-5">
                <a:latin typeface="Times New Roman"/>
                <a:cs typeface="Times New Roman"/>
              </a:rPr>
              <a:t>сваи </a:t>
            </a:r>
            <a:r>
              <a:rPr dirty="0" sz="1200">
                <a:latin typeface="Times New Roman"/>
                <a:cs typeface="Times New Roman"/>
              </a:rPr>
              <a:t>на глубину сезонного </a:t>
            </a:r>
            <a:r>
              <a:rPr dirty="0" sz="1200" spc="-5">
                <a:latin typeface="Times New Roman"/>
                <a:cs typeface="Times New Roman"/>
              </a:rPr>
              <a:t>промерзания-  </a:t>
            </a:r>
            <a:r>
              <a:rPr dirty="0" sz="1200">
                <a:latin typeface="Times New Roman"/>
                <a:cs typeface="Times New Roman"/>
              </a:rPr>
              <a:t>оттаивания от </a:t>
            </a:r>
            <a:r>
              <a:rPr dirty="0" sz="1200" spc="-5">
                <a:latin typeface="Times New Roman"/>
                <a:cs typeface="Times New Roman"/>
              </a:rPr>
              <a:t>головы сваи следует </a:t>
            </a:r>
            <a:r>
              <a:rPr dirty="0" sz="1200">
                <a:latin typeface="Times New Roman"/>
                <a:cs typeface="Times New Roman"/>
              </a:rPr>
              <a:t>покрыть </a:t>
            </a:r>
            <a:r>
              <a:rPr dirty="0" sz="1200" spc="-5">
                <a:latin typeface="Times New Roman"/>
                <a:cs typeface="Times New Roman"/>
              </a:rPr>
              <a:t>лакокрасочными материалами.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5">
                <a:latin typeface="Times New Roman"/>
                <a:cs typeface="Times New Roman"/>
              </a:rPr>
              <a:t>СП  </a:t>
            </a:r>
            <a:r>
              <a:rPr dirty="0" sz="1200">
                <a:latin typeface="Times New Roman"/>
                <a:cs typeface="Times New Roman"/>
              </a:rPr>
              <a:t>28.13330.2012 для </a:t>
            </a:r>
            <a:r>
              <a:rPr dirty="0" sz="1200" spc="-5">
                <a:latin typeface="Times New Roman"/>
                <a:cs typeface="Times New Roman"/>
              </a:rPr>
              <a:t>стальных </a:t>
            </a:r>
            <a:r>
              <a:rPr dirty="0" sz="1200" spc="-10">
                <a:latin typeface="Times New Roman"/>
                <a:cs typeface="Times New Roman"/>
              </a:rPr>
              <a:t>труб </a:t>
            </a:r>
            <a:r>
              <a:rPr dirty="0" sz="1200" spc="-5">
                <a:latin typeface="Times New Roman"/>
                <a:cs typeface="Times New Roman"/>
              </a:rPr>
              <a:t>фундаментов, металлоконструкций, расположенных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грунтах, рекомендовано предусматривать </a:t>
            </a:r>
            <a:r>
              <a:rPr dirty="0" sz="1200">
                <a:latin typeface="Times New Roman"/>
                <a:cs typeface="Times New Roman"/>
              </a:rPr>
              <a:t>защитные </a:t>
            </a:r>
            <a:r>
              <a:rPr dirty="0" sz="1200" spc="-5">
                <a:latin typeface="Times New Roman"/>
                <a:cs typeface="Times New Roman"/>
              </a:rPr>
              <a:t>покрытия </a:t>
            </a:r>
            <a:r>
              <a:rPr dirty="0" sz="1200">
                <a:latin typeface="Times New Roman"/>
                <a:cs typeface="Times New Roman"/>
              </a:rPr>
              <a:t>нормального, </a:t>
            </a:r>
            <a:r>
              <a:rPr dirty="0" sz="1200" spc="-5">
                <a:latin typeface="Times New Roman"/>
                <a:cs typeface="Times New Roman"/>
              </a:rPr>
              <a:t>усиленного </a:t>
            </a:r>
            <a:r>
              <a:rPr dirty="0" sz="1200">
                <a:latin typeface="Times New Roman"/>
                <a:cs typeface="Times New Roman"/>
              </a:rPr>
              <a:t>или  </a:t>
            </a:r>
            <a:r>
              <a:rPr dirty="0" sz="1200" spc="-5">
                <a:latin typeface="Times New Roman"/>
                <a:cs typeface="Times New Roman"/>
              </a:rPr>
              <a:t>весьма усиленного </a:t>
            </a:r>
            <a:r>
              <a:rPr dirty="0" sz="1200">
                <a:latin typeface="Times New Roman"/>
                <a:cs typeface="Times New Roman"/>
              </a:rPr>
              <a:t>типа по </a:t>
            </a:r>
            <a:r>
              <a:rPr dirty="0" sz="1200" spc="-5">
                <a:latin typeface="Times New Roman"/>
                <a:cs typeface="Times New Roman"/>
              </a:rPr>
              <a:t>ГОСТ 9.105-80* “ЕСЗКС. Покрытия лакокрасочные.  </a:t>
            </a:r>
            <a:r>
              <a:rPr dirty="0" sz="1200">
                <a:latin typeface="Times New Roman"/>
                <a:cs typeface="Times New Roman"/>
              </a:rPr>
              <a:t>Классификация и </a:t>
            </a:r>
            <a:r>
              <a:rPr dirty="0" sz="1200" spc="-5">
                <a:latin typeface="Times New Roman"/>
                <a:cs typeface="Times New Roman"/>
              </a:rPr>
              <a:t>основные параметры. </a:t>
            </a:r>
            <a:r>
              <a:rPr dirty="0" sz="1200">
                <a:latin typeface="Times New Roman"/>
                <a:cs typeface="Times New Roman"/>
              </a:rPr>
              <a:t>Методы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окрашивания”.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5">
                <a:latin typeface="Times New Roman"/>
                <a:cs typeface="Times New Roman"/>
              </a:rPr>
              <a:t>Для </a:t>
            </a:r>
            <a:r>
              <a:rPr dirty="0" sz="1200">
                <a:latin typeface="Times New Roman"/>
                <a:cs typeface="Times New Roman"/>
              </a:rPr>
              <a:t>защиты </a:t>
            </a:r>
            <a:r>
              <a:rPr dirty="0" sz="1200" spc="-5">
                <a:latin typeface="Times New Roman"/>
                <a:cs typeface="Times New Roman"/>
              </a:rPr>
              <a:t>свай </a:t>
            </a:r>
            <a:r>
              <a:rPr dirty="0" sz="1200">
                <a:latin typeface="Times New Roman"/>
                <a:cs typeface="Times New Roman"/>
              </a:rPr>
              <a:t>от коррозии </a:t>
            </a:r>
            <a:r>
              <a:rPr dirty="0" sz="1200" spc="-10">
                <a:latin typeface="Times New Roman"/>
                <a:cs typeface="Times New Roman"/>
              </a:rPr>
              <a:t>снаружи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на глубину сезонного </a:t>
            </a:r>
            <a:r>
              <a:rPr dirty="0" sz="1200" spc="-5">
                <a:latin typeface="Times New Roman"/>
                <a:cs typeface="Times New Roman"/>
              </a:rPr>
              <a:t>промерзания-оттаивания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8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отметки </a:t>
            </a:r>
            <a:r>
              <a:rPr dirty="0" sz="1200">
                <a:latin typeface="Times New Roman"/>
                <a:cs typeface="Times New Roman"/>
              </a:rPr>
              <a:t>верха </a:t>
            </a:r>
            <a:r>
              <a:rPr dirty="0" sz="1200" spc="-5">
                <a:latin typeface="Times New Roman"/>
                <a:cs typeface="Times New Roman"/>
              </a:rPr>
              <a:t>сваи необходимо огрунтовать двумя слоями ХС-068 </a:t>
            </a:r>
            <a:r>
              <a:rPr dirty="0" sz="1200">
                <a:latin typeface="Times New Roman"/>
                <a:cs typeface="Times New Roman"/>
              </a:rPr>
              <a:t>или </a:t>
            </a:r>
            <a:r>
              <a:rPr dirty="0" sz="1200" spc="-5">
                <a:latin typeface="Times New Roman"/>
                <a:cs typeface="Times New Roman"/>
              </a:rPr>
              <a:t>ХС-010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окрасить  двумя слоями </a:t>
            </a:r>
            <a:r>
              <a:rPr dirty="0" sz="1200">
                <a:latin typeface="Times New Roman"/>
                <a:cs typeface="Times New Roman"/>
              </a:rPr>
              <a:t>эмали типа </a:t>
            </a:r>
            <a:r>
              <a:rPr dirty="0" sz="1200" spc="-5">
                <a:latin typeface="Times New Roman"/>
                <a:cs typeface="Times New Roman"/>
              </a:rPr>
              <a:t>ХВ-785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СП 28.13330.2012. </a:t>
            </a:r>
            <a:r>
              <a:rPr dirty="0" sz="1200" spc="-5">
                <a:latin typeface="Times New Roman"/>
                <a:cs typeface="Times New Roman"/>
              </a:rPr>
              <a:t>Антикоррозийное  </a:t>
            </a:r>
            <a:r>
              <a:rPr dirty="0" sz="1200">
                <a:latin typeface="Times New Roman"/>
                <a:cs typeface="Times New Roman"/>
              </a:rPr>
              <a:t>покрытие наносить в </a:t>
            </a:r>
            <a:r>
              <a:rPr dirty="0" sz="1200" spc="-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5">
                <a:latin typeface="Times New Roman"/>
                <a:cs typeface="Times New Roman"/>
              </a:rPr>
              <a:t>рекомендациями фирмы </a:t>
            </a:r>
            <a:r>
              <a:rPr dirty="0" sz="1200">
                <a:latin typeface="Times New Roman"/>
                <a:cs typeface="Times New Roman"/>
              </a:rPr>
              <a:t>-</a:t>
            </a:r>
            <a:r>
              <a:rPr dirty="0" sz="1200" spc="-5">
                <a:latin typeface="Times New Roman"/>
                <a:cs typeface="Times New Roman"/>
              </a:rPr>
              <a:t> изготовителя.</a:t>
            </a:r>
            <a:endParaRPr sz="1200">
              <a:latin typeface="Times New Roman"/>
              <a:cs typeface="Times New Roman"/>
            </a:endParaRPr>
          </a:p>
          <a:p>
            <a:pPr algn="just" marL="12700" marR="8890" indent="449580">
              <a:lnSpc>
                <a:spcPts val="2080"/>
              </a:lnSpc>
              <a:spcBef>
                <a:spcPts val="160"/>
              </a:spcBef>
            </a:pPr>
            <a:r>
              <a:rPr dirty="0" sz="1200" spc="-5">
                <a:latin typeface="Times New Roman"/>
                <a:cs typeface="Times New Roman"/>
              </a:rPr>
              <a:t>Перед окраской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огрунтовкой произвести пескоструйную </a:t>
            </a:r>
            <a:r>
              <a:rPr dirty="0" sz="1200">
                <a:latin typeface="Times New Roman"/>
                <a:cs typeface="Times New Roman"/>
              </a:rPr>
              <a:t>обработку </a:t>
            </a:r>
            <a:r>
              <a:rPr dirty="0" sz="1200" spc="-5">
                <a:latin typeface="Times New Roman"/>
                <a:cs typeface="Times New Roman"/>
              </a:rPr>
              <a:t>всех  металлоконструкций.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38</a:t>
            </a:r>
            <a:endParaRPr sz="12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0703" y="7863840"/>
            <a:ext cx="5779008" cy="20848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50610" cy="3550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Введение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 marR="9525" indent="449580">
              <a:lnSpc>
                <a:spcPct val="125000"/>
              </a:lnSpc>
            </a:pPr>
            <a:r>
              <a:rPr dirty="0" sz="1200" spc="-25">
                <a:latin typeface="Times New Roman"/>
                <a:cs typeface="Times New Roman"/>
              </a:rPr>
              <a:t>Документ </a:t>
            </a:r>
            <a:r>
              <a:rPr dirty="0" sz="1200" spc="-20">
                <a:latin typeface="Times New Roman"/>
                <a:cs typeface="Times New Roman"/>
              </a:rPr>
              <a:t>разработан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основе </a:t>
            </a:r>
            <a:r>
              <a:rPr dirty="0" sz="1200">
                <a:latin typeface="Times New Roman"/>
                <a:cs typeface="Times New Roman"/>
              </a:rPr>
              <a:t>СП 50-102-2003 </a:t>
            </a:r>
            <a:r>
              <a:rPr dirty="0" sz="1200" spc="-5">
                <a:latin typeface="Times New Roman"/>
                <a:cs typeface="Times New Roman"/>
              </a:rPr>
              <a:t>«Проектирование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устройство  свайных фундаментов» </a:t>
            </a:r>
            <a:r>
              <a:rPr dirty="0" sz="1200">
                <a:latin typeface="Times New Roman"/>
                <a:cs typeface="Times New Roman"/>
              </a:rPr>
              <a:t>и СП 25.13330.2012 </a:t>
            </a:r>
            <a:r>
              <a:rPr dirty="0" sz="1200" spc="-5">
                <a:latin typeface="Times New Roman"/>
                <a:cs typeface="Times New Roman"/>
              </a:rPr>
              <a:t>Актуализированная </a:t>
            </a:r>
            <a:r>
              <a:rPr dirty="0" sz="1200">
                <a:latin typeface="Times New Roman"/>
                <a:cs typeface="Times New Roman"/>
              </a:rPr>
              <a:t>редакция </a:t>
            </a:r>
            <a:r>
              <a:rPr dirty="0" sz="1200" spc="-5">
                <a:latin typeface="Times New Roman"/>
                <a:cs typeface="Times New Roman"/>
              </a:rPr>
              <a:t>СНИП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2.02.04-88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25000"/>
              </a:lnSpc>
            </a:pPr>
            <a:r>
              <a:rPr dirty="0" sz="1200" spc="-5">
                <a:latin typeface="Times New Roman"/>
                <a:cs typeface="Times New Roman"/>
              </a:rPr>
              <a:t>«Основания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фундаменты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вечномерзлых </a:t>
            </a:r>
            <a:r>
              <a:rPr dirty="0" sz="1200">
                <a:latin typeface="Times New Roman"/>
                <a:cs typeface="Times New Roman"/>
              </a:rPr>
              <a:t>грунтах» с </a:t>
            </a:r>
            <a:r>
              <a:rPr dirty="0" sz="1200" spc="-20">
                <a:latin typeface="Times New Roman"/>
                <a:cs typeface="Times New Roman"/>
              </a:rPr>
              <a:t>дополнением его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части </a:t>
            </a:r>
            <a:r>
              <a:rPr dirty="0" sz="1200" spc="-25">
                <a:latin typeface="Times New Roman"/>
                <a:cs typeface="Times New Roman"/>
              </a:rPr>
              <a:t>инженерных  </a:t>
            </a:r>
            <a:r>
              <a:rPr dirty="0" sz="1200" spc="-20">
                <a:latin typeface="Times New Roman"/>
                <a:cs typeface="Times New Roman"/>
              </a:rPr>
              <a:t>изысканий, </a:t>
            </a:r>
            <a:r>
              <a:rPr dirty="0" sz="1200" spc="-25">
                <a:latin typeface="Times New Roman"/>
                <a:cs typeface="Times New Roman"/>
              </a:rPr>
              <a:t>термостабилизации грунтов, </a:t>
            </a:r>
            <a:r>
              <a:rPr dirty="0" sz="1200" spc="-20">
                <a:latin typeface="Times New Roman"/>
                <a:cs typeface="Times New Roman"/>
              </a:rPr>
              <a:t>инженерной защиты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геотехнического мониторинга.  </a:t>
            </a:r>
            <a:r>
              <a:rPr dirty="0" sz="1200" spc="-20">
                <a:latin typeface="Times New Roman"/>
                <a:cs typeface="Times New Roman"/>
              </a:rPr>
              <a:t>Указаны </a:t>
            </a:r>
            <a:r>
              <a:rPr dirty="0" sz="1200" spc="-25">
                <a:latin typeface="Times New Roman"/>
                <a:cs typeface="Times New Roman"/>
              </a:rPr>
              <a:t>особенности проектирования </a:t>
            </a:r>
            <a:r>
              <a:rPr dirty="0" sz="1200" spc="-20">
                <a:latin typeface="Times New Roman"/>
                <a:cs typeface="Times New Roman"/>
              </a:rPr>
              <a:t>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фундаментов, </a:t>
            </a:r>
            <a:r>
              <a:rPr dirty="0" sz="1200" spc="-20">
                <a:latin typeface="Times New Roman"/>
                <a:cs typeface="Times New Roman"/>
              </a:rPr>
              <a:t>систем </a:t>
            </a:r>
            <a:r>
              <a:rPr dirty="0" sz="1200" spc="-25">
                <a:latin typeface="Times New Roman"/>
                <a:cs typeface="Times New Roman"/>
              </a:rPr>
              <a:t>термостабилизации  </a:t>
            </a:r>
            <a:r>
              <a:rPr dirty="0" sz="1200" spc="-20">
                <a:latin typeface="Times New Roman"/>
                <a:cs typeface="Times New Roman"/>
              </a:rPr>
              <a:t>грунтов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различных </a:t>
            </a:r>
            <a:r>
              <a:rPr dirty="0" sz="1200" spc="-25">
                <a:latin typeface="Times New Roman"/>
                <a:cs typeface="Times New Roman"/>
              </a:rPr>
              <a:t>грунтовых условиях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всех типов</a:t>
            </a:r>
            <a:r>
              <a:rPr dirty="0" sz="1200" spc="-204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сооружений.</a:t>
            </a:r>
            <a:endParaRPr sz="1200">
              <a:latin typeface="Times New Roman"/>
              <a:cs typeface="Times New Roman"/>
            </a:endParaRPr>
          </a:p>
          <a:p>
            <a:pPr marL="461645">
              <a:lnSpc>
                <a:spcPts val="1380"/>
              </a:lnSpc>
            </a:pPr>
            <a:r>
              <a:rPr dirty="0" sz="1200" spc="-20">
                <a:latin typeface="Times New Roman"/>
                <a:cs typeface="Times New Roman"/>
              </a:rPr>
              <a:t>Данные </a:t>
            </a:r>
            <a:r>
              <a:rPr dirty="0" sz="1200" spc="-25">
                <a:latin typeface="Times New Roman"/>
                <a:cs typeface="Times New Roman"/>
              </a:rPr>
              <a:t>«Рекомендации» </a:t>
            </a:r>
            <a:r>
              <a:rPr dirty="0" sz="1200" spc="-20">
                <a:latin typeface="Times New Roman"/>
                <a:cs typeface="Times New Roman"/>
              </a:rPr>
              <a:t>разработаны для проектных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эксплуатирующих 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строительных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25">
                <a:latin typeface="Times New Roman"/>
                <a:cs typeface="Times New Roman"/>
              </a:rPr>
              <a:t>организаций,  </a:t>
            </a:r>
            <a:r>
              <a:rPr dirty="0" sz="1200" spc="-20">
                <a:latin typeface="Times New Roman"/>
                <a:cs typeface="Times New Roman"/>
              </a:rPr>
              <a:t>применяющих 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своих  </a:t>
            </a:r>
            <a:r>
              <a:rPr dirty="0" sz="1200" spc="-20">
                <a:latin typeface="Times New Roman"/>
                <a:cs typeface="Times New Roman"/>
              </a:rPr>
              <a:t>работах  </a:t>
            </a:r>
            <a:r>
              <a:rPr dirty="0" sz="1200" spc="-25">
                <a:latin typeface="Times New Roman"/>
                <a:cs typeface="Times New Roman"/>
              </a:rPr>
              <a:t>металлические </a:t>
            </a:r>
            <a:r>
              <a:rPr dirty="0" sz="1200" spc="-20">
                <a:latin typeface="Times New Roman"/>
                <a:cs typeface="Times New Roman"/>
              </a:rPr>
              <a:t>сваи. Применение свай </a:t>
            </a:r>
            <a:r>
              <a:rPr dirty="0" sz="1200" spc="-10">
                <a:latin typeface="Times New Roman"/>
                <a:cs typeface="Times New Roman"/>
              </a:rPr>
              <a:t>по</a:t>
            </a:r>
            <a:r>
              <a:rPr dirty="0" sz="1200" spc="-14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данным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рекомендациям </a:t>
            </a:r>
            <a:r>
              <a:rPr dirty="0" sz="1200">
                <a:latin typeface="Times New Roman"/>
                <a:cs typeface="Times New Roman"/>
              </a:rPr>
              <a:t>и в </a:t>
            </a:r>
            <a:r>
              <a:rPr dirty="0" sz="1200" spc="-25">
                <a:latin typeface="Times New Roman"/>
                <a:cs typeface="Times New Roman"/>
              </a:rPr>
              <a:t>соответствии </a:t>
            </a:r>
            <a:r>
              <a:rPr dirty="0" sz="1200" spc="-20">
                <a:latin typeface="Times New Roman"/>
                <a:cs typeface="Times New Roman"/>
              </a:rPr>
              <a:t>серией </a:t>
            </a:r>
            <a:r>
              <a:rPr dirty="0" sz="1200" spc="-25">
                <a:latin typeface="Times New Roman"/>
                <a:cs typeface="Times New Roman"/>
              </a:rPr>
              <a:t>1.411.3-11см.13 </a:t>
            </a:r>
            <a:r>
              <a:rPr dirty="0" sz="1200" spc="-20">
                <a:latin typeface="Times New Roman"/>
                <a:cs typeface="Times New Roman"/>
              </a:rPr>
              <a:t>возможно для </a:t>
            </a:r>
            <a:r>
              <a:rPr dirty="0" sz="1200" spc="-25">
                <a:latin typeface="Times New Roman"/>
                <a:cs typeface="Times New Roman"/>
              </a:rPr>
              <a:t>различных </a:t>
            </a:r>
            <a:r>
              <a:rPr dirty="0" sz="1200" spc="-20">
                <a:latin typeface="Times New Roman"/>
                <a:cs typeface="Times New Roman"/>
              </a:rPr>
              <a:t>зданий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сооружений, </a:t>
            </a:r>
            <a:r>
              <a:rPr dirty="0" sz="1200" spc="-20">
                <a:latin typeface="Times New Roman"/>
                <a:cs typeface="Times New Roman"/>
              </a:rPr>
              <a:t>как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для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строительства, </a:t>
            </a:r>
            <a:r>
              <a:rPr dirty="0" sz="1200" spc="-15">
                <a:latin typeface="Times New Roman"/>
                <a:cs typeface="Times New Roman"/>
              </a:rPr>
              <a:t>так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для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реконструкции. </a:t>
            </a:r>
            <a:r>
              <a:rPr dirty="0" sz="1200">
                <a:latin typeface="Times New Roman"/>
                <a:cs typeface="Times New Roman"/>
              </a:rPr>
              <a:t>Данные </a:t>
            </a:r>
            <a:r>
              <a:rPr dirty="0" sz="1200" spc="-20">
                <a:latin typeface="Times New Roman"/>
                <a:cs typeface="Times New Roman"/>
              </a:rPr>
              <a:t>«Рекомендации»  </a:t>
            </a:r>
            <a:r>
              <a:rPr dirty="0" sz="1200" spc="-25">
                <a:latin typeface="Times New Roman"/>
                <a:cs typeface="Times New Roman"/>
              </a:rPr>
              <a:t>осуществляют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помощь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подборе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сваи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по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ее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длине,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типу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наконечника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способу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погружения.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5</a:t>
            </a:r>
            <a:endParaRPr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9975" cy="9131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227329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623185" indent="-114300">
              <a:lnSpc>
                <a:spcPct val="100000"/>
              </a:lnSpc>
              <a:spcBef>
                <a:spcPts val="660"/>
              </a:spcBef>
              <a:buAutoNum type="arabicPlain"/>
              <a:tabLst>
                <a:tab pos="2623820" algn="l"/>
              </a:tabLst>
            </a:pPr>
            <a:r>
              <a:rPr dirty="0" sz="1200" b="1">
                <a:latin typeface="Times New Roman"/>
                <a:cs typeface="Times New Roman"/>
              </a:rPr>
              <a:t>Область</a:t>
            </a:r>
            <a:r>
              <a:rPr dirty="0" sz="1200" spc="-5" b="1">
                <a:latin typeface="Times New Roman"/>
                <a:cs typeface="Times New Roman"/>
              </a:rPr>
              <a:t> применения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00"/>
              </a:spcBef>
              <a:tabLst>
                <a:tab pos="1089660" algn="l"/>
                <a:tab pos="2275840" algn="l"/>
                <a:tab pos="3051175" algn="l"/>
                <a:tab pos="3987165" algn="l"/>
                <a:tab pos="4939665" algn="l"/>
                <a:tab pos="6050280" algn="l"/>
              </a:tabLst>
            </a:pPr>
            <a:r>
              <a:rPr dirty="0" sz="1200" spc="-30">
                <a:latin typeface="Times New Roman"/>
                <a:cs typeface="Times New Roman"/>
              </a:rPr>
              <a:t>Да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</a:t>
            </a:r>
            <a:r>
              <a:rPr dirty="0" sz="1200" spc="-60">
                <a:latin typeface="Times New Roman"/>
                <a:cs typeface="Times New Roman"/>
              </a:rPr>
              <a:t>«</a:t>
            </a:r>
            <a:r>
              <a:rPr dirty="0" sz="1200" spc="-10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0">
                <a:latin typeface="Times New Roman"/>
                <a:cs typeface="Times New Roman"/>
              </a:rPr>
              <a:t>к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20">
                <a:latin typeface="Times New Roman"/>
                <a:cs typeface="Times New Roman"/>
              </a:rPr>
              <a:t>м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ци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»	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15">
                <a:latin typeface="Times New Roman"/>
                <a:cs typeface="Times New Roman"/>
              </a:rPr>
              <a:t>л</a:t>
            </a:r>
            <a:r>
              <a:rPr dirty="0" sz="1200" spc="-30">
                <a:latin typeface="Times New Roman"/>
                <a:cs typeface="Times New Roman"/>
              </a:rPr>
              <a:t>ж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ы	</a:t>
            </a:r>
            <a:r>
              <a:rPr dirty="0" sz="1200" spc="-20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 spc="-30">
                <a:latin typeface="Times New Roman"/>
                <a:cs typeface="Times New Roman"/>
              </a:rPr>
              <a:t>ме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25">
                <a:latin typeface="Times New Roman"/>
                <a:cs typeface="Times New Roman"/>
              </a:rPr>
              <a:t>ят</a:t>
            </a:r>
            <a:r>
              <a:rPr dirty="0" sz="1200" spc="-20">
                <a:latin typeface="Times New Roman"/>
                <a:cs typeface="Times New Roman"/>
              </a:rPr>
              <a:t>ь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10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5">
                <a:latin typeface="Times New Roman"/>
                <a:cs typeface="Times New Roman"/>
              </a:rPr>
              <a:t>ы</a:t>
            </a:r>
            <a:r>
              <a:rPr dirty="0" sz="1200" spc="-30">
                <a:latin typeface="Times New Roman"/>
                <a:cs typeface="Times New Roman"/>
              </a:rPr>
              <a:t>м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25">
                <a:latin typeface="Times New Roman"/>
                <a:cs typeface="Times New Roman"/>
              </a:rPr>
              <a:t>ро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ьн</a:t>
            </a:r>
            <a:r>
              <a:rPr dirty="0" sz="1200" spc="-30">
                <a:latin typeface="Times New Roman"/>
                <a:cs typeface="Times New Roman"/>
              </a:rPr>
              <a:t>ым</a:t>
            </a:r>
            <a:r>
              <a:rPr dirty="0" sz="1200">
                <a:latin typeface="Times New Roman"/>
                <a:cs typeface="Times New Roman"/>
              </a:rPr>
              <a:t>и	и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8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эксплуатирующими </a:t>
            </a:r>
            <a:r>
              <a:rPr dirty="0" sz="1200" spc="-20">
                <a:latin typeface="Times New Roman"/>
                <a:cs typeface="Times New Roman"/>
              </a:rPr>
              <a:t>организациями </a:t>
            </a:r>
            <a:r>
              <a:rPr dirty="0" sz="1200" spc="-15">
                <a:latin typeface="Times New Roman"/>
                <a:cs typeface="Times New Roman"/>
              </a:rPr>
              <a:t>при </a:t>
            </a:r>
            <a:r>
              <a:rPr dirty="0" sz="1200" spc="-20">
                <a:latin typeface="Times New Roman"/>
                <a:cs typeface="Times New Roman"/>
              </a:rPr>
              <a:t>проектировании, строительстве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эксплуатации свайных  фундаментов </a:t>
            </a:r>
            <a:r>
              <a:rPr dirty="0" sz="1200" spc="-20">
                <a:latin typeface="Times New Roman"/>
                <a:cs typeface="Times New Roman"/>
              </a:rPr>
              <a:t>различных </a:t>
            </a:r>
            <a:r>
              <a:rPr dirty="0" sz="1200" spc="-25">
                <a:latin typeface="Times New Roman"/>
                <a:cs typeface="Times New Roman"/>
              </a:rPr>
              <a:t>областей </a:t>
            </a:r>
            <a:r>
              <a:rPr dirty="0" sz="1200" spc="-20">
                <a:latin typeface="Times New Roman"/>
                <a:cs typeface="Times New Roman"/>
              </a:rPr>
              <a:t>применения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районах распространения талых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вечномерзлых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грунтов.</a:t>
            </a:r>
            <a:endParaRPr sz="1200">
              <a:latin typeface="Times New Roman"/>
              <a:cs typeface="Times New Roman"/>
            </a:endParaRPr>
          </a:p>
          <a:p>
            <a:pPr marL="12700" indent="449580">
              <a:lnSpc>
                <a:spcPct val="100000"/>
              </a:lnSpc>
              <a:spcBef>
                <a:spcPts val="625"/>
              </a:spcBef>
            </a:pPr>
            <a:r>
              <a:rPr dirty="0" sz="1200" spc="-25">
                <a:latin typeface="Times New Roman"/>
                <a:cs typeface="Times New Roman"/>
              </a:rPr>
              <a:t>Сваи металлические </a:t>
            </a:r>
            <a:r>
              <a:rPr dirty="0" sz="1200" spc="-20">
                <a:latin typeface="Times New Roman"/>
                <a:cs typeface="Times New Roman"/>
              </a:rPr>
              <a:t>«СМОТ» </a:t>
            </a:r>
            <a:r>
              <a:rPr dirty="0" sz="1200" spc="-5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серии </a:t>
            </a:r>
            <a:r>
              <a:rPr dirty="0" sz="1200" spc="-25">
                <a:latin typeface="Times New Roman"/>
                <a:cs typeface="Times New Roman"/>
              </a:rPr>
              <a:t>1.411.3-11см.13 </a:t>
            </a:r>
            <a:r>
              <a:rPr dirty="0" sz="1200" spc="-20">
                <a:latin typeface="Times New Roman"/>
                <a:cs typeface="Times New Roman"/>
              </a:rPr>
              <a:t>предназначены для </a:t>
            </a:r>
            <a:r>
              <a:rPr dirty="0" sz="1200" spc="-25">
                <a:latin typeface="Times New Roman"/>
                <a:cs typeface="Times New Roman"/>
              </a:rPr>
              <a:t>строительства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6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реконструкции </a:t>
            </a:r>
            <a:r>
              <a:rPr dirty="0" sz="1200" spc="-20">
                <a:latin typeface="Times New Roman"/>
                <a:cs typeface="Times New Roman"/>
              </a:rPr>
              <a:t>зданий </a:t>
            </a:r>
            <a:r>
              <a:rPr dirty="0" sz="1200" spc="-25">
                <a:latin typeface="Times New Roman"/>
                <a:cs typeface="Times New Roman"/>
              </a:rPr>
              <a:t>различного </a:t>
            </a:r>
            <a:r>
              <a:rPr dirty="0" sz="1200" spc="-20">
                <a:latin typeface="Times New Roman"/>
                <a:cs typeface="Times New Roman"/>
              </a:rPr>
              <a:t>назначения, опор </a:t>
            </a:r>
            <a:r>
              <a:rPr dirty="0" sz="1200" spc="-25">
                <a:latin typeface="Times New Roman"/>
                <a:cs typeface="Times New Roman"/>
              </a:rPr>
              <a:t>мостов, магистральных трубопроводов,  высоковольтных </a:t>
            </a:r>
            <a:r>
              <a:rPr dirty="0" sz="1200" spc="-20">
                <a:latin typeface="Times New Roman"/>
                <a:cs typeface="Times New Roman"/>
              </a:rPr>
              <a:t>линий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электропередач, антенно-мачтовых сооружений, открытых  распределительных устройств, </a:t>
            </a:r>
            <a:r>
              <a:rPr dirty="0" sz="1200" spc="-20">
                <a:latin typeface="Times New Roman"/>
                <a:cs typeface="Times New Roman"/>
              </a:rPr>
              <a:t>линий связи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других сооружений,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том числе временных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краткосрочных </a:t>
            </a:r>
            <a:r>
              <a:rPr dirty="0" sz="1200" spc="-20">
                <a:latin typeface="Times New Roman"/>
                <a:cs typeface="Times New Roman"/>
              </a:rPr>
              <a:t>объектов,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талых,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0">
                <a:latin typeface="Times New Roman"/>
                <a:cs typeface="Times New Roman"/>
              </a:rPr>
              <a:t>сезонным </a:t>
            </a:r>
            <a:r>
              <a:rPr dirty="0" sz="1200" spc="-25">
                <a:latin typeface="Times New Roman"/>
                <a:cs typeface="Times New Roman"/>
              </a:rPr>
              <a:t>промерзанием,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вечномерзлых </a:t>
            </a:r>
            <a:r>
              <a:rPr dirty="0" sz="1200" spc="-20">
                <a:latin typeface="Times New Roman"/>
                <a:cs typeface="Times New Roman"/>
              </a:rPr>
              <a:t>грунтах </a:t>
            </a:r>
            <a:r>
              <a:rPr dirty="0" sz="1200" spc="-15">
                <a:latin typeface="Times New Roman"/>
                <a:cs typeface="Times New Roman"/>
              </a:rPr>
              <a:t>при  </a:t>
            </a:r>
            <a:r>
              <a:rPr dirty="0" sz="1200" spc="-25">
                <a:latin typeface="Times New Roman"/>
                <a:cs typeface="Times New Roman"/>
              </a:rPr>
              <a:t>воспринимаемых нагрузках </a:t>
            </a:r>
            <a:r>
              <a:rPr dirty="0" sz="1200" spc="-20">
                <a:latin typeface="Times New Roman"/>
                <a:cs typeface="Times New Roman"/>
              </a:rPr>
              <a:t>различного типа. Положения </a:t>
            </a:r>
            <a:r>
              <a:rPr dirty="0" sz="1200" spc="-25">
                <a:latin typeface="Times New Roman"/>
                <a:cs typeface="Times New Roman"/>
              </a:rPr>
              <a:t>рекомендаций </a:t>
            </a:r>
            <a:r>
              <a:rPr dirty="0" sz="1200" spc="-10">
                <a:latin typeface="Times New Roman"/>
                <a:cs typeface="Times New Roman"/>
              </a:rPr>
              <a:t>не </a:t>
            </a:r>
            <a:r>
              <a:rPr dirty="0" sz="1200" spc="-25">
                <a:latin typeface="Times New Roman"/>
                <a:cs typeface="Times New Roman"/>
              </a:rPr>
              <a:t>распространяются </a:t>
            </a:r>
            <a:r>
              <a:rPr dirty="0" sz="1200" spc="-5">
                <a:latin typeface="Times New Roman"/>
                <a:cs typeface="Times New Roman"/>
              </a:rPr>
              <a:t>на  </a:t>
            </a:r>
            <a:r>
              <a:rPr dirty="0" sz="1200" spc="-20">
                <a:latin typeface="Times New Roman"/>
                <a:cs typeface="Times New Roman"/>
              </a:rPr>
              <a:t>объекты </a:t>
            </a:r>
            <a:r>
              <a:rPr dirty="0" sz="1200" spc="-25">
                <a:latin typeface="Times New Roman"/>
                <a:cs typeface="Times New Roman"/>
              </a:rPr>
              <a:t>транспортной </a:t>
            </a:r>
            <a:r>
              <a:rPr dirty="0" sz="1200" spc="-20">
                <a:latin typeface="Times New Roman"/>
                <a:cs typeface="Times New Roman"/>
              </a:rPr>
              <a:t>системы, </a:t>
            </a:r>
            <a:r>
              <a:rPr dirty="0" sz="1200" spc="-25">
                <a:latin typeface="Times New Roman"/>
                <a:cs typeface="Times New Roman"/>
              </a:rPr>
              <a:t>межпромысловые </a:t>
            </a:r>
            <a:r>
              <a:rPr dirty="0" sz="1200" spc="-20">
                <a:latin typeface="Times New Roman"/>
                <a:cs typeface="Times New Roman"/>
              </a:rPr>
              <a:t>линейные объекты </a:t>
            </a:r>
            <a:r>
              <a:rPr dirty="0" sz="1200" spc="-25">
                <a:latin typeface="Times New Roman"/>
                <a:cs typeface="Times New Roman"/>
              </a:rPr>
              <a:t>(шлейфы, </a:t>
            </a:r>
            <a:r>
              <a:rPr dirty="0" sz="1200" spc="-20">
                <a:latin typeface="Times New Roman"/>
                <a:cs typeface="Times New Roman"/>
              </a:rPr>
              <a:t>коллекторы,  </a:t>
            </a:r>
            <a:r>
              <a:rPr dirty="0" sz="1200" spc="-25">
                <a:latin typeface="Times New Roman"/>
                <a:cs typeface="Times New Roman"/>
              </a:rPr>
              <a:t>автодороги), </a:t>
            </a:r>
            <a:r>
              <a:rPr dirty="0" sz="1200">
                <a:latin typeface="Times New Roman"/>
                <a:cs typeface="Times New Roman"/>
              </a:rPr>
              <a:t>а </a:t>
            </a:r>
            <a:r>
              <a:rPr dirty="0" sz="1200" spc="-15">
                <a:latin typeface="Times New Roman"/>
                <a:cs typeface="Times New Roman"/>
              </a:rPr>
              <a:t>также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добывающие скважины </a:t>
            </a:r>
            <a:r>
              <a:rPr dirty="0" sz="1200" spc="-25">
                <a:latin typeface="Times New Roman"/>
                <a:cs typeface="Times New Roman"/>
              </a:rPr>
              <a:t>(обеспечение </a:t>
            </a:r>
            <a:r>
              <a:rPr dirty="0" sz="1200" spc="-20">
                <a:latin typeface="Times New Roman"/>
                <a:cs typeface="Times New Roman"/>
              </a:rPr>
              <a:t>крепи </a:t>
            </a:r>
            <a:r>
              <a:rPr dirty="0" sz="1200" spc="-25">
                <a:latin typeface="Times New Roman"/>
                <a:cs typeface="Times New Roman"/>
              </a:rPr>
              <a:t>устьев, </a:t>
            </a:r>
            <a:r>
              <a:rPr dirty="0" sz="1200" spc="-20">
                <a:latin typeface="Times New Roman"/>
                <a:cs typeface="Times New Roman"/>
              </a:rPr>
              <a:t>отсекание теплового  потока </a:t>
            </a:r>
            <a:r>
              <a:rPr dirty="0" sz="1200" spc="-15">
                <a:latin typeface="Times New Roman"/>
                <a:cs typeface="Times New Roman"/>
              </a:rPr>
              <a:t>от </a:t>
            </a:r>
            <a:r>
              <a:rPr dirty="0" sz="1200" spc="-25">
                <a:latin typeface="Times New Roman"/>
                <a:cs typeface="Times New Roman"/>
              </a:rPr>
              <a:t>скважин). </a:t>
            </a:r>
            <a:r>
              <a:rPr dirty="0" sz="1200" spc="-20">
                <a:latin typeface="Times New Roman"/>
                <a:cs typeface="Times New Roman"/>
              </a:rPr>
              <a:t>Сваи </a:t>
            </a:r>
            <a:r>
              <a:rPr dirty="0" sz="1200" spc="-25">
                <a:latin typeface="Times New Roman"/>
                <a:cs typeface="Times New Roman"/>
              </a:rPr>
              <a:t>металлические, </a:t>
            </a:r>
            <a:r>
              <a:rPr dirty="0" sz="1200" spc="-20">
                <a:latin typeface="Times New Roman"/>
                <a:cs typeface="Times New Roman"/>
              </a:rPr>
              <a:t>приведенные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настоящих </a:t>
            </a:r>
            <a:r>
              <a:rPr dirty="0" sz="1200" spc="-25">
                <a:latin typeface="Times New Roman"/>
                <a:cs typeface="Times New Roman"/>
              </a:rPr>
              <a:t>технических условиях,  применяются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всех грунтовых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климатических</a:t>
            </a:r>
            <a:r>
              <a:rPr dirty="0" sz="1200" spc="-1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условий.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2588260" indent="-114300">
              <a:lnSpc>
                <a:spcPct val="100000"/>
              </a:lnSpc>
              <a:spcBef>
                <a:spcPts val="5"/>
              </a:spcBef>
              <a:buAutoNum type="arabicPlain" startAt="2"/>
              <a:tabLst>
                <a:tab pos="2588260" algn="l"/>
              </a:tabLst>
            </a:pPr>
            <a:r>
              <a:rPr dirty="0" sz="1200" spc="-5" b="1">
                <a:latin typeface="Times New Roman"/>
                <a:cs typeface="Times New Roman"/>
              </a:rPr>
              <a:t>Нормативные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ссылки</a:t>
            </a:r>
            <a:endParaRPr sz="1200">
              <a:latin typeface="Times New Roman"/>
              <a:cs typeface="Times New Roman"/>
            </a:endParaRPr>
          </a:p>
          <a:p>
            <a:pPr marL="12700" marR="186690">
              <a:lnSpc>
                <a:spcPts val="2060"/>
              </a:lnSpc>
              <a:spcBef>
                <a:spcPts val="160"/>
              </a:spcBef>
            </a:pPr>
            <a:r>
              <a:rPr dirty="0" sz="1200" spc="-25">
                <a:latin typeface="Times New Roman"/>
                <a:cs typeface="Times New Roman"/>
              </a:rPr>
              <a:t>Стандартом </a:t>
            </a:r>
            <a:r>
              <a:rPr dirty="0" sz="1200" spc="-20">
                <a:latin typeface="Times New Roman"/>
                <a:cs typeface="Times New Roman"/>
              </a:rPr>
              <a:t>организации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учтены </a:t>
            </a:r>
            <a:r>
              <a:rPr dirty="0" sz="1200" spc="-20">
                <a:latin typeface="Times New Roman"/>
                <a:cs typeface="Times New Roman"/>
              </a:rPr>
              <a:t>требования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следующих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нормативных документов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государственных стандартов, </a:t>
            </a:r>
            <a:r>
              <a:rPr dirty="0" sz="1200" spc="-20">
                <a:latin typeface="Times New Roman"/>
                <a:cs typeface="Times New Roman"/>
              </a:rPr>
              <a:t>действующих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территории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России:</a:t>
            </a:r>
            <a:endParaRPr sz="1200">
              <a:latin typeface="Times New Roman"/>
              <a:cs typeface="Times New Roman"/>
            </a:endParaRPr>
          </a:p>
          <a:p>
            <a:pPr marL="12700" marR="185420">
              <a:lnSpc>
                <a:spcPct val="144200"/>
              </a:lnSpc>
              <a:spcBef>
                <a:spcPts val="830"/>
              </a:spcBef>
            </a:pPr>
            <a:r>
              <a:rPr dirty="0" sz="1200" spc="-20">
                <a:latin typeface="Times New Roman"/>
                <a:cs typeface="Times New Roman"/>
              </a:rPr>
              <a:t>-СП </a:t>
            </a:r>
            <a:r>
              <a:rPr dirty="0" sz="1200" spc="-25">
                <a:latin typeface="Times New Roman"/>
                <a:cs typeface="Times New Roman"/>
              </a:rPr>
              <a:t>25.13330.2012. 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2.02.04-88 "Основания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фундаменты 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вечномерзлых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грунтах";</a:t>
            </a:r>
            <a:endParaRPr sz="1200">
              <a:latin typeface="Times New Roman"/>
              <a:cs typeface="Times New Roman"/>
            </a:endParaRPr>
          </a:p>
          <a:p>
            <a:pPr marL="12700" marR="189865">
              <a:lnSpc>
                <a:spcPct val="143300"/>
              </a:lnSpc>
              <a:spcBef>
                <a:spcPts val="1010"/>
              </a:spcBef>
            </a:pPr>
            <a:r>
              <a:rPr dirty="0" sz="1200" spc="-20">
                <a:latin typeface="Times New Roman"/>
                <a:cs typeface="Times New Roman"/>
              </a:rPr>
              <a:t>-СП 45.13330.2012.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3.02.01-87 </a:t>
            </a:r>
            <a:r>
              <a:rPr dirty="0" sz="1200" spc="-25">
                <a:latin typeface="Times New Roman"/>
                <a:cs typeface="Times New Roman"/>
              </a:rPr>
              <a:t>"Земляные сооружения,  </a:t>
            </a:r>
            <a:r>
              <a:rPr dirty="0" sz="1200" spc="-20">
                <a:latin typeface="Times New Roman"/>
                <a:cs typeface="Times New Roman"/>
              </a:rPr>
              <a:t>основания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фундаменты";</a:t>
            </a:r>
            <a:endParaRPr sz="1200">
              <a:latin typeface="Times New Roman"/>
              <a:cs typeface="Times New Roman"/>
            </a:endParaRPr>
          </a:p>
          <a:p>
            <a:pPr marL="12700" marR="186690">
              <a:lnSpc>
                <a:spcPct val="143300"/>
              </a:lnSpc>
              <a:spcBef>
                <a:spcPts val="1005"/>
              </a:spcBef>
              <a:tabLst>
                <a:tab pos="422275" algn="l"/>
                <a:tab pos="1571625" algn="l"/>
                <a:tab pos="2970530" algn="l"/>
                <a:tab pos="3703320" algn="l"/>
                <a:tab pos="4253865" algn="l"/>
                <a:tab pos="5023485" algn="l"/>
              </a:tabLst>
            </a:pP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31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13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30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20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ва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2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15">
                <a:latin typeface="Times New Roman"/>
                <a:cs typeface="Times New Roman"/>
              </a:rPr>
              <a:t>0</a:t>
            </a:r>
            <a:r>
              <a:rPr dirty="0" sz="1200" spc="-25">
                <a:latin typeface="Times New Roman"/>
                <a:cs typeface="Times New Roman"/>
              </a:rPr>
              <a:t>1</a:t>
            </a:r>
            <a:r>
              <a:rPr dirty="0" sz="1200" spc="-20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99</a:t>
            </a:r>
            <a:r>
              <a:rPr dirty="0" sz="1200">
                <a:latin typeface="Times New Roman"/>
                <a:cs typeface="Times New Roman"/>
              </a:rPr>
              <a:t>*	</a:t>
            </a:r>
            <a:r>
              <a:rPr dirty="0" sz="1200" spc="-35">
                <a:latin typeface="Times New Roman"/>
                <a:cs typeface="Times New Roman"/>
              </a:rPr>
              <a:t>"</a:t>
            </a:r>
            <a:r>
              <a:rPr dirty="0" sz="1200" spc="-25">
                <a:latin typeface="Times New Roman"/>
                <a:cs typeface="Times New Roman"/>
              </a:rPr>
              <a:t>Ст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ьн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  </a:t>
            </a:r>
            <a:r>
              <a:rPr dirty="0" sz="1200" spc="-25">
                <a:latin typeface="Times New Roman"/>
                <a:cs typeface="Times New Roman"/>
              </a:rPr>
              <a:t>климатология";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buChar char="-"/>
              <a:tabLst>
                <a:tab pos="9525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16.13330.2011.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</a:t>
            </a:r>
            <a:r>
              <a:rPr dirty="0" sz="1200" spc="-25">
                <a:latin typeface="Times New Roman"/>
                <a:cs typeface="Times New Roman"/>
              </a:rPr>
              <a:t>II-23-81* "Стальные</a:t>
            </a:r>
            <a:r>
              <a:rPr dirty="0" sz="1200" spc="-16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конструкции";</a:t>
            </a:r>
            <a:endParaRPr sz="1200">
              <a:latin typeface="Times New Roman"/>
              <a:cs typeface="Times New Roman"/>
            </a:endParaRPr>
          </a:p>
          <a:p>
            <a:pPr marL="12700" marR="186690">
              <a:lnSpc>
                <a:spcPct val="143300"/>
              </a:lnSpc>
              <a:spcBef>
                <a:spcPts val="1005"/>
              </a:spcBef>
              <a:buChar char="-"/>
              <a:tabLst>
                <a:tab pos="12573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28.13330.2012.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2.03.11-85 "Защита </a:t>
            </a:r>
            <a:r>
              <a:rPr dirty="0" sz="1200" spc="-25">
                <a:latin typeface="Times New Roman"/>
                <a:cs typeface="Times New Roman"/>
              </a:rPr>
              <a:t>строительных  конструкций </a:t>
            </a:r>
            <a:r>
              <a:rPr dirty="0" sz="1200" spc="-15">
                <a:latin typeface="Times New Roman"/>
                <a:cs typeface="Times New Roman"/>
              </a:rPr>
              <a:t>от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коррозии";</a:t>
            </a:r>
            <a:endParaRPr sz="1200">
              <a:latin typeface="Times New Roman"/>
              <a:cs typeface="Times New Roman"/>
            </a:endParaRPr>
          </a:p>
          <a:p>
            <a:pPr marL="12700" marR="184785">
              <a:lnSpc>
                <a:spcPct val="144200"/>
              </a:lnSpc>
              <a:spcBef>
                <a:spcPts val="994"/>
              </a:spcBef>
              <a:buChar char="-"/>
              <a:tabLst>
                <a:tab pos="200025" algn="l"/>
                <a:tab pos="200660" algn="l"/>
                <a:tab pos="545465" algn="l"/>
                <a:tab pos="1604645" algn="l"/>
                <a:tab pos="2988945" algn="l"/>
                <a:tab pos="3703320" algn="l"/>
                <a:tab pos="4236720" algn="l"/>
                <a:tab pos="5086985" algn="l"/>
                <a:tab pos="5875020" algn="l"/>
              </a:tabLst>
            </a:pP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2</a:t>
            </a:r>
            <a:r>
              <a:rPr dirty="0" sz="1200" spc="-25">
                <a:latin typeface="Times New Roman"/>
                <a:cs typeface="Times New Roman"/>
              </a:rPr>
              <a:t>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13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30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20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1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ва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10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2</a:t>
            </a:r>
            <a:r>
              <a:rPr dirty="0" sz="1200" spc="-25">
                <a:latin typeface="Times New Roman"/>
                <a:cs typeface="Times New Roman"/>
              </a:rPr>
              <a:t>.0</a:t>
            </a:r>
            <a:r>
              <a:rPr dirty="0" sz="1200" spc="-15">
                <a:latin typeface="Times New Roman"/>
                <a:cs typeface="Times New Roman"/>
              </a:rPr>
              <a:t>1.</a:t>
            </a:r>
            <a:r>
              <a:rPr dirty="0" sz="1200" spc="-25">
                <a:latin typeface="Times New Roman"/>
                <a:cs typeface="Times New Roman"/>
              </a:rPr>
              <a:t>07</a:t>
            </a:r>
            <a:r>
              <a:rPr dirty="0" sz="1200" spc="-20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85</a:t>
            </a:r>
            <a:r>
              <a:rPr dirty="0" sz="1200">
                <a:latin typeface="Times New Roman"/>
                <a:cs typeface="Times New Roman"/>
              </a:rPr>
              <a:t>*	</a:t>
            </a:r>
            <a:r>
              <a:rPr dirty="0" sz="1200" spc="-25">
                <a:latin typeface="Times New Roman"/>
                <a:cs typeface="Times New Roman"/>
              </a:rPr>
              <a:t>"</a:t>
            </a:r>
            <a:r>
              <a:rPr dirty="0" sz="1200" spc="-15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г</a:t>
            </a:r>
            <a:r>
              <a:rPr dirty="0" sz="1200" spc="-5">
                <a:latin typeface="Times New Roman"/>
                <a:cs typeface="Times New Roman"/>
              </a:rPr>
              <a:t>р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10">
                <a:latin typeface="Times New Roman"/>
                <a:cs typeface="Times New Roman"/>
              </a:rPr>
              <a:t>з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и	и  </a:t>
            </a:r>
            <a:r>
              <a:rPr dirty="0" sz="1200" spc="-25">
                <a:latin typeface="Times New Roman"/>
                <a:cs typeface="Times New Roman"/>
              </a:rPr>
              <a:t>воздействия";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6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9340" cy="9570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186055">
              <a:lnSpc>
                <a:spcPct val="143300"/>
              </a:lnSpc>
              <a:buChar char="-"/>
              <a:tabLst>
                <a:tab pos="15748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5">
                <a:latin typeface="Times New Roman"/>
                <a:cs typeface="Times New Roman"/>
              </a:rPr>
              <a:t>50.13330.2012. 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23-02-2003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"Тепловая </a:t>
            </a:r>
            <a:r>
              <a:rPr dirty="0" sz="1200" spc="-20">
                <a:latin typeface="Times New Roman"/>
                <a:cs typeface="Times New Roman"/>
              </a:rPr>
              <a:t>защита  зданий";</a:t>
            </a:r>
            <a:endParaRPr sz="1200">
              <a:latin typeface="Times New Roman"/>
              <a:cs typeface="Times New Roman"/>
            </a:endParaRPr>
          </a:p>
          <a:p>
            <a:pPr marL="12700" marR="186055">
              <a:lnSpc>
                <a:spcPct val="143300"/>
              </a:lnSpc>
              <a:spcBef>
                <a:spcPts val="1010"/>
              </a:spcBef>
              <a:buChar char="-"/>
              <a:tabLst>
                <a:tab pos="13335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5">
                <a:latin typeface="Times New Roman"/>
                <a:cs typeface="Times New Roman"/>
              </a:rPr>
              <a:t>70.13330.2012.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стадии </a:t>
            </a:r>
            <a:r>
              <a:rPr dirty="0" sz="1200" spc="-25">
                <a:latin typeface="Times New Roman"/>
                <a:cs typeface="Times New Roman"/>
              </a:rPr>
              <a:t>актуализации. </a:t>
            </a:r>
            <a:r>
              <a:rPr dirty="0" sz="1200" spc="-20">
                <a:latin typeface="Times New Roman"/>
                <a:cs typeface="Times New Roman"/>
              </a:rPr>
              <a:t>СНиП 3.03.01-87 </a:t>
            </a:r>
            <a:r>
              <a:rPr dirty="0" sz="1200" spc="-25">
                <a:latin typeface="Times New Roman"/>
                <a:cs typeface="Times New Roman"/>
              </a:rPr>
              <a:t>"Несущие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ограждающие  </a:t>
            </a:r>
            <a:r>
              <a:rPr dirty="0" sz="1200" spc="-25">
                <a:latin typeface="Times New Roman"/>
                <a:cs typeface="Times New Roman"/>
              </a:rPr>
              <a:t>конструкции";</a:t>
            </a:r>
            <a:endParaRPr sz="1200">
              <a:latin typeface="Times New Roman"/>
              <a:cs typeface="Times New Roman"/>
            </a:endParaRPr>
          </a:p>
          <a:p>
            <a:pPr marL="12700" marR="185420">
              <a:lnSpc>
                <a:spcPct val="144200"/>
              </a:lnSpc>
              <a:spcBef>
                <a:spcPts val="994"/>
              </a:spcBef>
              <a:buChar char="-"/>
              <a:tabLst>
                <a:tab pos="144145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112.13330.2012.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стадии </a:t>
            </a:r>
            <a:r>
              <a:rPr dirty="0" sz="1200" spc="-25">
                <a:latin typeface="Times New Roman"/>
                <a:cs typeface="Times New Roman"/>
              </a:rPr>
              <a:t>актуализации. </a:t>
            </a:r>
            <a:r>
              <a:rPr dirty="0" sz="1200" spc="-20">
                <a:latin typeface="Times New Roman"/>
                <a:cs typeface="Times New Roman"/>
              </a:rPr>
              <a:t>СНиП 21-01-97* </a:t>
            </a:r>
            <a:r>
              <a:rPr dirty="0" sz="1200" spc="-25">
                <a:latin typeface="Times New Roman"/>
                <a:cs typeface="Times New Roman"/>
              </a:rPr>
              <a:t>"Пожарная безопасность  </a:t>
            </a:r>
            <a:r>
              <a:rPr dirty="0" sz="1200" spc="-20">
                <a:latin typeface="Times New Roman"/>
                <a:cs typeface="Times New Roman"/>
              </a:rPr>
              <a:t>зданий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сооружений";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Times New Roman"/>
              <a:buChar char="-"/>
            </a:pPr>
            <a:endParaRPr sz="140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24.13330.2011.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2.02.03-85 </a:t>
            </a:r>
            <a:r>
              <a:rPr dirty="0" sz="1200" spc="-25">
                <a:latin typeface="Times New Roman"/>
                <a:cs typeface="Times New Roman"/>
              </a:rPr>
              <a:t>"Свайные</a:t>
            </a:r>
            <a:r>
              <a:rPr dirty="0" sz="1200" spc="-2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фундаменты";</a:t>
            </a:r>
            <a:endParaRPr sz="1200">
              <a:latin typeface="Times New Roman"/>
              <a:cs typeface="Times New Roman"/>
            </a:endParaRPr>
          </a:p>
          <a:p>
            <a:pPr marL="12700" marR="186055">
              <a:lnSpc>
                <a:spcPct val="144200"/>
              </a:lnSpc>
              <a:spcBef>
                <a:spcPts val="985"/>
              </a:spcBef>
              <a:buChar char="-"/>
              <a:tabLst>
                <a:tab pos="12573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22.13330.2011.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2.02.01-83* </a:t>
            </a:r>
            <a:r>
              <a:rPr dirty="0" sz="1200" spc="-25">
                <a:latin typeface="Times New Roman"/>
                <a:cs typeface="Times New Roman"/>
              </a:rPr>
              <a:t>"Основания </a:t>
            </a:r>
            <a:r>
              <a:rPr dirty="0" sz="1200" spc="-20">
                <a:latin typeface="Times New Roman"/>
                <a:cs typeface="Times New Roman"/>
              </a:rPr>
              <a:t>зданий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сооружений";</a:t>
            </a:r>
            <a:endParaRPr sz="1200">
              <a:latin typeface="Times New Roman"/>
              <a:cs typeface="Times New Roman"/>
            </a:endParaRPr>
          </a:p>
          <a:p>
            <a:pPr marL="12700" marR="184785">
              <a:lnSpc>
                <a:spcPct val="143300"/>
              </a:lnSpc>
              <a:spcBef>
                <a:spcPts val="1010"/>
              </a:spcBef>
              <a:buChar char="-"/>
              <a:tabLst>
                <a:tab pos="202565" algn="l"/>
                <a:tab pos="203200" algn="l"/>
                <a:tab pos="551815" algn="l"/>
                <a:tab pos="1614170" algn="l"/>
                <a:tab pos="3001010" algn="l"/>
                <a:tab pos="3718560" algn="l"/>
                <a:tab pos="4255135" algn="l"/>
                <a:tab pos="5107305" algn="l"/>
              </a:tabLst>
            </a:pP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4</a:t>
            </a:r>
            <a:r>
              <a:rPr dirty="0" sz="1200" spc="-25">
                <a:latin typeface="Times New Roman"/>
                <a:cs typeface="Times New Roman"/>
              </a:rPr>
              <a:t>3.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33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0.</a:t>
            </a:r>
            <a:r>
              <a:rPr dirty="0" sz="1200" spc="-15">
                <a:latin typeface="Times New Roman"/>
                <a:cs typeface="Times New Roman"/>
              </a:rPr>
              <a:t>2</a:t>
            </a:r>
            <a:r>
              <a:rPr dirty="0" sz="1200" spc="-25">
                <a:latin typeface="Times New Roman"/>
                <a:cs typeface="Times New Roman"/>
              </a:rPr>
              <a:t>01</a:t>
            </a:r>
            <a:r>
              <a:rPr dirty="0" sz="1200" spc="-15">
                <a:latin typeface="Times New Roman"/>
                <a:cs typeface="Times New Roman"/>
              </a:rPr>
              <a:t>2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25">
                <a:latin typeface="Times New Roman"/>
                <a:cs typeface="Times New Roman"/>
              </a:rPr>
              <a:t>ро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09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03</a:t>
            </a:r>
            <a:r>
              <a:rPr dirty="0" sz="1200" spc="-20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85</a:t>
            </a:r>
            <a:r>
              <a:rPr dirty="0" sz="1200">
                <a:latin typeface="Times New Roman"/>
                <a:cs typeface="Times New Roman"/>
              </a:rPr>
              <a:t>*	</a:t>
            </a:r>
            <a:r>
              <a:rPr dirty="0" sz="1200" spc="-35">
                <a:latin typeface="Times New Roman"/>
                <a:cs typeface="Times New Roman"/>
              </a:rPr>
              <a:t>"</a:t>
            </a:r>
            <a:r>
              <a:rPr dirty="0" sz="1200" spc="-1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оо</a:t>
            </a:r>
            <a:r>
              <a:rPr dirty="0" sz="1200">
                <a:latin typeface="Times New Roman"/>
                <a:cs typeface="Times New Roman"/>
              </a:rPr>
              <a:t>р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15">
                <a:latin typeface="Times New Roman"/>
                <a:cs typeface="Times New Roman"/>
              </a:rPr>
              <a:t>ж</a:t>
            </a:r>
            <a:r>
              <a:rPr dirty="0" sz="1200" spc="-20">
                <a:latin typeface="Times New Roman"/>
                <a:cs typeface="Times New Roman"/>
              </a:rPr>
              <a:t>ени</a:t>
            </a:r>
            <a:r>
              <a:rPr dirty="0" sz="1200">
                <a:latin typeface="Times New Roman"/>
                <a:cs typeface="Times New Roman"/>
              </a:rPr>
              <a:t>я  </a:t>
            </a:r>
            <a:r>
              <a:rPr dirty="0" sz="1200" spc="-25">
                <a:latin typeface="Times New Roman"/>
                <a:cs typeface="Times New Roman"/>
              </a:rPr>
              <a:t>промышленных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предприятий";</a:t>
            </a:r>
            <a:endParaRPr sz="1200">
              <a:latin typeface="Times New Roman"/>
              <a:cs typeface="Times New Roman"/>
            </a:endParaRPr>
          </a:p>
          <a:p>
            <a:pPr marL="12700" marR="185420">
              <a:lnSpc>
                <a:spcPct val="143300"/>
              </a:lnSpc>
              <a:spcBef>
                <a:spcPts val="1010"/>
              </a:spcBef>
              <a:buChar char="-"/>
              <a:tabLst>
                <a:tab pos="200025" algn="l"/>
                <a:tab pos="200660" algn="l"/>
                <a:tab pos="547370" algn="l"/>
                <a:tab pos="1604645" algn="l"/>
                <a:tab pos="2988945" algn="l"/>
                <a:tab pos="3703320" algn="l"/>
                <a:tab pos="4236720" algn="l"/>
                <a:tab pos="5064125" algn="l"/>
                <a:tab pos="5873750" algn="l"/>
              </a:tabLst>
            </a:pP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25">
                <a:latin typeface="Times New Roman"/>
                <a:cs typeface="Times New Roman"/>
              </a:rPr>
              <a:t>63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13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30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20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ва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10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5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 spc="-20">
                <a:latin typeface="Times New Roman"/>
                <a:cs typeface="Times New Roman"/>
              </a:rPr>
              <a:t>-</a:t>
            </a:r>
            <a:r>
              <a:rPr dirty="0" sz="1200" spc="-15">
                <a:latin typeface="Times New Roman"/>
                <a:cs typeface="Times New Roman"/>
              </a:rPr>
              <a:t>0</a:t>
            </a:r>
            <a:r>
              <a:rPr dirty="0" sz="1200" spc="-25">
                <a:latin typeface="Times New Roman"/>
                <a:cs typeface="Times New Roman"/>
              </a:rPr>
              <a:t>1</a:t>
            </a: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15">
                <a:latin typeface="Times New Roman"/>
                <a:cs typeface="Times New Roman"/>
              </a:rPr>
              <a:t>2</a:t>
            </a:r>
            <a:r>
              <a:rPr dirty="0" sz="1200" spc="-25">
                <a:latin typeface="Times New Roman"/>
                <a:cs typeface="Times New Roman"/>
              </a:rPr>
              <a:t>00</a:t>
            </a:r>
            <a:r>
              <a:rPr dirty="0" sz="1200">
                <a:latin typeface="Times New Roman"/>
                <a:cs typeface="Times New Roman"/>
              </a:rPr>
              <a:t>3	</a:t>
            </a:r>
            <a:r>
              <a:rPr dirty="0" sz="1200" spc="-25">
                <a:latin typeface="Times New Roman"/>
                <a:cs typeface="Times New Roman"/>
              </a:rPr>
              <a:t>"</a:t>
            </a:r>
            <a:r>
              <a:rPr dirty="0" sz="1200" spc="-20">
                <a:latin typeface="Times New Roman"/>
                <a:cs typeface="Times New Roman"/>
              </a:rPr>
              <a:t>Б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то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е	и  </a:t>
            </a:r>
            <a:r>
              <a:rPr dirty="0" sz="1200" spc="-25">
                <a:latin typeface="Times New Roman"/>
                <a:cs typeface="Times New Roman"/>
              </a:rPr>
              <a:t>железобетонные конструкции. </a:t>
            </a:r>
            <a:r>
              <a:rPr dirty="0" sz="1200" spc="-20">
                <a:latin typeface="Times New Roman"/>
                <a:cs typeface="Times New Roman"/>
              </a:rPr>
              <a:t>Основные</a:t>
            </a:r>
            <a:r>
              <a:rPr dirty="0" sz="1200" spc="-10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положения";</a:t>
            </a:r>
            <a:endParaRPr sz="1200">
              <a:latin typeface="Times New Roman"/>
              <a:cs typeface="Times New Roman"/>
            </a:endParaRPr>
          </a:p>
          <a:p>
            <a:pPr marL="12700" marR="186055">
              <a:lnSpc>
                <a:spcPct val="144200"/>
              </a:lnSpc>
              <a:spcBef>
                <a:spcPts val="995"/>
              </a:spcBef>
              <a:buChar char="-"/>
              <a:tabLst>
                <a:tab pos="15621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50-101-2004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"Проектирование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устройство </a:t>
            </a:r>
            <a:r>
              <a:rPr dirty="0" sz="1200" spc="-20">
                <a:latin typeface="Times New Roman"/>
                <a:cs typeface="Times New Roman"/>
              </a:rPr>
              <a:t>оснований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 </a:t>
            </a:r>
            <a:r>
              <a:rPr dirty="0" sz="1200" spc="-20">
                <a:latin typeface="Times New Roman"/>
                <a:cs typeface="Times New Roman"/>
              </a:rPr>
              <a:t>зданий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сооружений";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Times New Roman"/>
              <a:buChar char="-"/>
            </a:pPr>
            <a:endParaRPr sz="140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50-102-2003 </a:t>
            </a:r>
            <a:r>
              <a:rPr dirty="0" sz="1200" spc="-25">
                <a:latin typeface="Times New Roman"/>
                <a:cs typeface="Times New Roman"/>
              </a:rPr>
              <a:t>"Проектирование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устройство </a:t>
            </a:r>
            <a:r>
              <a:rPr dirty="0" sz="1200" spc="-20">
                <a:latin typeface="Times New Roman"/>
                <a:cs typeface="Times New Roman"/>
              </a:rPr>
              <a:t>свайных</a:t>
            </a:r>
            <a:r>
              <a:rPr dirty="0" sz="1200" spc="-1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фундаментов";</a:t>
            </a:r>
            <a:endParaRPr sz="1200">
              <a:latin typeface="Times New Roman"/>
              <a:cs typeface="Times New Roman"/>
            </a:endParaRPr>
          </a:p>
          <a:p>
            <a:pPr marL="12700" marR="183515">
              <a:lnSpc>
                <a:spcPct val="144200"/>
              </a:lnSpc>
              <a:spcBef>
                <a:spcPts val="985"/>
              </a:spcBef>
              <a:buChar char="-"/>
              <a:tabLst>
                <a:tab pos="18542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52-101-2003 "Бетонные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железобетонные </a:t>
            </a:r>
            <a:r>
              <a:rPr dirty="0" sz="1200" spc="-20">
                <a:latin typeface="Times New Roman"/>
                <a:cs typeface="Times New Roman"/>
              </a:rPr>
              <a:t>конструкции </a:t>
            </a:r>
            <a:r>
              <a:rPr dirty="0" sz="1200" spc="-15">
                <a:latin typeface="Times New Roman"/>
                <a:cs typeface="Times New Roman"/>
              </a:rPr>
              <a:t>без </a:t>
            </a:r>
            <a:r>
              <a:rPr dirty="0" sz="1200" spc="-25">
                <a:latin typeface="Times New Roman"/>
                <a:cs typeface="Times New Roman"/>
              </a:rPr>
              <a:t>предварительного  напряжения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арматуры";</a:t>
            </a:r>
            <a:endParaRPr sz="1200">
              <a:latin typeface="Times New Roman"/>
              <a:cs typeface="Times New Roman"/>
            </a:endParaRPr>
          </a:p>
          <a:p>
            <a:pPr marL="12700" marR="187325">
              <a:lnSpc>
                <a:spcPct val="143300"/>
              </a:lnSpc>
              <a:spcBef>
                <a:spcPts val="1005"/>
              </a:spcBef>
              <a:buChar char="-"/>
              <a:tabLst>
                <a:tab pos="107314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47.13330.2012.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СНиП </a:t>
            </a:r>
            <a:r>
              <a:rPr dirty="0" sz="1200" spc="-20">
                <a:latin typeface="Times New Roman"/>
                <a:cs typeface="Times New Roman"/>
              </a:rPr>
              <a:t>11-02-96 </a:t>
            </a:r>
            <a:r>
              <a:rPr dirty="0" sz="1200" spc="-25">
                <a:latin typeface="Times New Roman"/>
                <a:cs typeface="Times New Roman"/>
              </a:rPr>
              <a:t>"Инженерные изыскания  </a:t>
            </a:r>
            <a:r>
              <a:rPr dirty="0" sz="1200" spc="-20">
                <a:latin typeface="Times New Roman"/>
                <a:cs typeface="Times New Roman"/>
              </a:rPr>
              <a:t>для </a:t>
            </a:r>
            <a:r>
              <a:rPr dirty="0" sz="1200" spc="-25">
                <a:latin typeface="Times New Roman"/>
                <a:cs typeface="Times New Roman"/>
              </a:rPr>
              <a:t>строительства. </a:t>
            </a:r>
            <a:r>
              <a:rPr dirty="0" sz="1200" spc="-20">
                <a:latin typeface="Times New Roman"/>
                <a:cs typeface="Times New Roman"/>
              </a:rPr>
              <a:t>Основные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положения";</a:t>
            </a:r>
            <a:endParaRPr sz="1200">
              <a:latin typeface="Times New Roman"/>
              <a:cs typeface="Times New Roman"/>
            </a:endParaRPr>
          </a:p>
          <a:p>
            <a:pPr marL="12700" marR="5715">
              <a:lnSpc>
                <a:spcPct val="144200"/>
              </a:lnSpc>
              <a:spcBef>
                <a:spcPts val="1000"/>
              </a:spcBef>
              <a:buChar char="-"/>
              <a:tabLst>
                <a:tab pos="136525" algn="l"/>
                <a:tab pos="353441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 </a:t>
            </a:r>
            <a:r>
              <a:rPr dirty="0" sz="1200" spc="-25">
                <a:latin typeface="Times New Roman"/>
                <a:cs typeface="Times New Roman"/>
              </a:rPr>
              <a:t>116.13330.2012. 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редакция	СНиП 22-02-2003 </a:t>
            </a:r>
            <a:r>
              <a:rPr dirty="0" sz="1200" spc="-25">
                <a:latin typeface="Times New Roman"/>
                <a:cs typeface="Times New Roman"/>
              </a:rPr>
              <a:t>"Инженерная </a:t>
            </a:r>
            <a:r>
              <a:rPr dirty="0" sz="1200" spc="-20">
                <a:latin typeface="Times New Roman"/>
                <a:cs typeface="Times New Roman"/>
              </a:rPr>
              <a:t>защита  </a:t>
            </a:r>
            <a:r>
              <a:rPr dirty="0" sz="1200" spc="-25">
                <a:latin typeface="Times New Roman"/>
                <a:cs typeface="Times New Roman"/>
              </a:rPr>
              <a:t>территорий, </a:t>
            </a:r>
            <a:r>
              <a:rPr dirty="0" sz="1200" spc="-20">
                <a:latin typeface="Times New Roman"/>
                <a:cs typeface="Times New Roman"/>
              </a:rPr>
              <a:t>зданий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сооружений </a:t>
            </a:r>
            <a:r>
              <a:rPr dirty="0" sz="1200" spc="-15">
                <a:latin typeface="Times New Roman"/>
                <a:cs typeface="Times New Roman"/>
              </a:rPr>
              <a:t>от </a:t>
            </a:r>
            <a:r>
              <a:rPr dirty="0" sz="1200" spc="-20">
                <a:latin typeface="Times New Roman"/>
                <a:cs typeface="Times New Roman"/>
              </a:rPr>
              <a:t>опасных </a:t>
            </a:r>
            <a:r>
              <a:rPr dirty="0" sz="1200" spc="-25">
                <a:latin typeface="Times New Roman"/>
                <a:cs typeface="Times New Roman"/>
              </a:rPr>
              <a:t>геологических процессов. </a:t>
            </a:r>
            <a:r>
              <a:rPr dirty="0" sz="1200" spc="-20">
                <a:latin typeface="Times New Roman"/>
                <a:cs typeface="Times New Roman"/>
              </a:rPr>
              <a:t>Основные положения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Times New Roman"/>
              <a:buChar char="-"/>
            </a:pPr>
            <a:endParaRPr sz="105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СНиП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2.06.15-85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"Инженерная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защита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территорий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15">
                <a:latin typeface="Times New Roman"/>
                <a:cs typeface="Times New Roman"/>
              </a:rPr>
              <a:t>от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затопления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подтопления";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2080"/>
              </a:lnSpc>
              <a:spcBef>
                <a:spcPts val="160"/>
              </a:spcBef>
              <a:buChar char="-"/>
              <a:tabLst>
                <a:tab pos="192405" algn="l"/>
                <a:tab pos="193040" algn="l"/>
                <a:tab pos="530225" algn="l"/>
                <a:tab pos="1580515" algn="l"/>
                <a:tab pos="2955290" algn="l"/>
                <a:tab pos="3794760" algn="l"/>
                <a:tab pos="4320540" algn="l"/>
                <a:tab pos="4940935" algn="l"/>
                <a:tab pos="6064250" algn="l"/>
              </a:tabLst>
            </a:pP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25">
                <a:latin typeface="Times New Roman"/>
                <a:cs typeface="Times New Roman"/>
              </a:rPr>
              <a:t>14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13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30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20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1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нна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30">
                <a:latin typeface="Times New Roman"/>
                <a:cs typeface="Times New Roman"/>
              </a:rPr>
              <a:t>II</a:t>
            </a:r>
            <a:r>
              <a:rPr dirty="0" sz="1200" spc="-5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7</a:t>
            </a: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15">
                <a:latin typeface="Times New Roman"/>
                <a:cs typeface="Times New Roman"/>
              </a:rPr>
              <a:t>8</a:t>
            </a:r>
            <a:r>
              <a:rPr dirty="0" sz="1200" spc="-25">
                <a:latin typeface="Times New Roman"/>
                <a:cs typeface="Times New Roman"/>
              </a:rPr>
              <a:t>1</a:t>
            </a:r>
            <a:r>
              <a:rPr dirty="0" sz="1200">
                <a:latin typeface="Times New Roman"/>
                <a:cs typeface="Times New Roman"/>
              </a:rPr>
              <a:t>*	</a:t>
            </a:r>
            <a:r>
              <a:rPr dirty="0" sz="1200" spc="-35">
                <a:latin typeface="Times New Roman"/>
                <a:cs typeface="Times New Roman"/>
              </a:rPr>
              <a:t>"</a:t>
            </a:r>
            <a:r>
              <a:rPr dirty="0" sz="1200" spc="-25">
                <a:latin typeface="Times New Roman"/>
                <a:cs typeface="Times New Roman"/>
              </a:rPr>
              <a:t>Стро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10">
                <a:latin typeface="Times New Roman"/>
                <a:cs typeface="Times New Roman"/>
              </a:rPr>
              <a:t>ь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в</a:t>
            </a:r>
            <a:r>
              <a:rPr dirty="0" sz="1200">
                <a:latin typeface="Times New Roman"/>
                <a:cs typeface="Times New Roman"/>
              </a:rPr>
              <a:t>о	в  </a:t>
            </a:r>
            <a:r>
              <a:rPr dirty="0" sz="1200" spc="-25">
                <a:latin typeface="Times New Roman"/>
                <a:cs typeface="Times New Roman"/>
              </a:rPr>
              <a:t>сейсмических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районах";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ct val="143300"/>
              </a:lnSpc>
              <a:spcBef>
                <a:spcPts val="830"/>
              </a:spcBef>
              <a:buChar char="-"/>
              <a:tabLst>
                <a:tab pos="159385" algn="l"/>
                <a:tab pos="359664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  </a:t>
            </a:r>
            <a:r>
              <a:rPr dirty="0" sz="1200" spc="-25">
                <a:latin typeface="Times New Roman"/>
                <a:cs typeface="Times New Roman"/>
              </a:rPr>
              <a:t>56.13330.2011. 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2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редакция	</a:t>
            </a:r>
            <a:r>
              <a:rPr dirty="0" sz="1200" spc="-15">
                <a:latin typeface="Times New Roman"/>
                <a:cs typeface="Times New Roman"/>
              </a:rPr>
              <a:t>СНиП </a:t>
            </a:r>
            <a:r>
              <a:rPr dirty="0" sz="1200" spc="-20">
                <a:latin typeface="Times New Roman"/>
                <a:cs typeface="Times New Roman"/>
              </a:rPr>
              <a:t>31-03-2001  </a:t>
            </a:r>
            <a:r>
              <a:rPr dirty="0" sz="1200" spc="-25">
                <a:latin typeface="Times New Roman"/>
                <a:cs typeface="Times New Roman"/>
              </a:rPr>
              <a:t>"Производственные  здания";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Times New Roman"/>
              <a:buChar char="-"/>
            </a:pPr>
            <a:endParaRPr sz="140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16.13330.2011.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</a:t>
            </a:r>
            <a:r>
              <a:rPr dirty="0" sz="1200" spc="-15">
                <a:latin typeface="Times New Roman"/>
                <a:cs typeface="Times New Roman"/>
              </a:rPr>
              <a:t>СНиП </a:t>
            </a:r>
            <a:r>
              <a:rPr dirty="0" sz="1200" spc="-25">
                <a:latin typeface="Times New Roman"/>
                <a:cs typeface="Times New Roman"/>
              </a:rPr>
              <a:t>II-23-81* "Стальные</a:t>
            </a:r>
            <a:r>
              <a:rPr dirty="0" sz="1200" spc="-17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конструкции";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7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49340" cy="9276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6985">
              <a:lnSpc>
                <a:spcPct val="143300"/>
              </a:lnSpc>
              <a:buChar char="-"/>
              <a:tabLst>
                <a:tab pos="200025" algn="l"/>
                <a:tab pos="200660" algn="l"/>
                <a:tab pos="545465" algn="l"/>
                <a:tab pos="1678305" algn="l"/>
                <a:tab pos="3061970" algn="l"/>
                <a:tab pos="3916679" algn="l"/>
                <a:tab pos="4450080" algn="l"/>
                <a:tab pos="5203190" algn="l"/>
              </a:tabLst>
            </a:pP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31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13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25">
                <a:latin typeface="Times New Roman"/>
                <a:cs typeface="Times New Roman"/>
              </a:rPr>
              <a:t>30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25">
                <a:latin typeface="Times New Roman"/>
                <a:cs typeface="Times New Roman"/>
              </a:rPr>
              <a:t>20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>
                <a:latin typeface="Times New Roman"/>
                <a:cs typeface="Times New Roman"/>
              </a:rPr>
              <a:t>.	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2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изи</a:t>
            </a:r>
            <a:r>
              <a:rPr dirty="0" sz="1200" spc="-25">
                <a:latin typeface="Times New Roman"/>
                <a:cs typeface="Times New Roman"/>
              </a:rPr>
              <a:t>ро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д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кци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С</a:t>
            </a:r>
            <a:r>
              <a:rPr dirty="0" sz="1200" spc="-3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П	</a:t>
            </a:r>
            <a:r>
              <a:rPr dirty="0" sz="1200" spc="-25">
                <a:latin typeface="Times New Roman"/>
                <a:cs typeface="Times New Roman"/>
              </a:rPr>
              <a:t>2</a:t>
            </a:r>
            <a:r>
              <a:rPr dirty="0" sz="1200" spc="-15">
                <a:latin typeface="Times New Roman"/>
                <a:cs typeface="Times New Roman"/>
              </a:rPr>
              <a:t>3</a:t>
            </a: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25">
                <a:latin typeface="Times New Roman"/>
                <a:cs typeface="Times New Roman"/>
              </a:rPr>
              <a:t>0</a:t>
            </a:r>
            <a:r>
              <a:rPr dirty="0" sz="1200" spc="-15">
                <a:latin typeface="Times New Roman"/>
                <a:cs typeface="Times New Roman"/>
              </a:rPr>
              <a:t>1</a:t>
            </a:r>
            <a:r>
              <a:rPr dirty="0" sz="1200" spc="-30">
                <a:latin typeface="Times New Roman"/>
                <a:cs typeface="Times New Roman"/>
              </a:rPr>
              <a:t>-</a:t>
            </a:r>
            <a:r>
              <a:rPr dirty="0" sz="1200" spc="-15">
                <a:latin typeface="Times New Roman"/>
                <a:cs typeface="Times New Roman"/>
              </a:rPr>
              <a:t>9</a:t>
            </a:r>
            <a:r>
              <a:rPr dirty="0" sz="1200" spc="-25">
                <a:latin typeface="Times New Roman"/>
                <a:cs typeface="Times New Roman"/>
              </a:rPr>
              <a:t>9</a:t>
            </a:r>
            <a:r>
              <a:rPr dirty="0" sz="1200">
                <a:latin typeface="Times New Roman"/>
                <a:cs typeface="Times New Roman"/>
              </a:rPr>
              <a:t>*	</a:t>
            </a:r>
            <a:r>
              <a:rPr dirty="0" sz="1200" spc="-35">
                <a:latin typeface="Times New Roman"/>
                <a:cs typeface="Times New Roman"/>
              </a:rPr>
              <a:t>"</a:t>
            </a:r>
            <a:r>
              <a:rPr dirty="0" sz="1200" spc="-25">
                <a:latin typeface="Times New Roman"/>
                <a:cs typeface="Times New Roman"/>
              </a:rPr>
              <a:t>Ст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20">
                <a:latin typeface="Times New Roman"/>
                <a:cs typeface="Times New Roman"/>
              </a:rPr>
              <a:t>ьн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я  </a:t>
            </a:r>
            <a:r>
              <a:rPr dirty="0" sz="1200" spc="-25">
                <a:latin typeface="Times New Roman"/>
                <a:cs typeface="Times New Roman"/>
              </a:rPr>
              <a:t>климатология";</a:t>
            </a:r>
            <a:endParaRPr sz="1200">
              <a:latin typeface="Times New Roman"/>
              <a:cs typeface="Times New Roman"/>
            </a:endParaRPr>
          </a:p>
          <a:p>
            <a:pPr marL="12700" marR="6985">
              <a:lnSpc>
                <a:spcPct val="143300"/>
              </a:lnSpc>
              <a:spcBef>
                <a:spcPts val="615"/>
              </a:spcBef>
              <a:buChar char="-"/>
              <a:tabLst>
                <a:tab pos="13970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5">
                <a:latin typeface="Times New Roman"/>
                <a:cs typeface="Times New Roman"/>
              </a:rPr>
              <a:t>45.13330.2012. 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3.02.01-87 "Земляные </a:t>
            </a:r>
            <a:r>
              <a:rPr dirty="0" sz="1200" spc="-25">
                <a:latin typeface="Times New Roman"/>
                <a:cs typeface="Times New Roman"/>
              </a:rPr>
              <a:t>сооружения,  </a:t>
            </a:r>
            <a:r>
              <a:rPr dirty="0" sz="1200" spc="-20">
                <a:latin typeface="Times New Roman"/>
                <a:cs typeface="Times New Roman"/>
              </a:rPr>
              <a:t>основания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фундаменты";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ct val="143300"/>
              </a:lnSpc>
              <a:spcBef>
                <a:spcPts val="10"/>
              </a:spcBef>
              <a:buChar char="-"/>
              <a:tabLst>
                <a:tab pos="177800" algn="l"/>
              </a:tabLst>
            </a:pPr>
            <a:r>
              <a:rPr dirty="0" sz="1200" spc="-15">
                <a:latin typeface="Times New Roman"/>
                <a:cs typeface="Times New Roman"/>
              </a:rPr>
              <a:t>СП </a:t>
            </a:r>
            <a:r>
              <a:rPr dirty="0" sz="1200" spc="-25">
                <a:latin typeface="Times New Roman"/>
                <a:cs typeface="Times New Roman"/>
              </a:rPr>
              <a:t>58.13330.2012. 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 </a:t>
            </a:r>
            <a:r>
              <a:rPr dirty="0" sz="1200" spc="-15">
                <a:latin typeface="Times New Roman"/>
                <a:cs typeface="Times New Roman"/>
              </a:rPr>
              <a:t>СНиП </a:t>
            </a:r>
            <a:r>
              <a:rPr dirty="0" sz="1200" spc="-20">
                <a:latin typeface="Times New Roman"/>
                <a:cs typeface="Times New Roman"/>
              </a:rPr>
              <a:t>33-01-2003  </a:t>
            </a:r>
            <a:r>
              <a:rPr dirty="0" sz="1200" spc="-25">
                <a:latin typeface="Times New Roman"/>
                <a:cs typeface="Times New Roman"/>
              </a:rPr>
              <a:t>"Гидротехнические  </a:t>
            </a:r>
            <a:r>
              <a:rPr dirty="0" sz="1200" spc="-20">
                <a:latin typeface="Times New Roman"/>
                <a:cs typeface="Times New Roman"/>
              </a:rPr>
              <a:t>сооружения. Основные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положения";</a:t>
            </a:r>
            <a:endParaRPr sz="120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spcBef>
                <a:spcPts val="935"/>
              </a:spcBef>
              <a:buChar char="-"/>
              <a:tabLst>
                <a:tab pos="9525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34.13330.2012.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2.05.02-85* "Автомобильные</a:t>
            </a:r>
            <a:r>
              <a:rPr dirty="0" sz="1200" spc="-22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дороги";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44200"/>
              </a:lnSpc>
              <a:spcBef>
                <a:spcPts val="590"/>
              </a:spcBef>
              <a:buChar char="-"/>
              <a:tabLst>
                <a:tab pos="125730" algn="l"/>
              </a:tabLst>
            </a:pPr>
            <a:r>
              <a:rPr dirty="0" sz="1200" spc="-5">
                <a:latin typeface="Times New Roman"/>
                <a:cs typeface="Times New Roman"/>
              </a:rPr>
              <a:t>СП </a:t>
            </a:r>
            <a:r>
              <a:rPr dirty="0" sz="1200" spc="-20">
                <a:latin typeface="Times New Roman"/>
                <a:cs typeface="Times New Roman"/>
              </a:rPr>
              <a:t>32.13330.2012. </a:t>
            </a:r>
            <a:r>
              <a:rPr dirty="0" sz="1200" spc="-25">
                <a:latin typeface="Times New Roman"/>
                <a:cs typeface="Times New Roman"/>
              </a:rPr>
              <a:t>Актуализированная </a:t>
            </a:r>
            <a:r>
              <a:rPr dirty="0" sz="1200" spc="-20">
                <a:latin typeface="Times New Roman"/>
                <a:cs typeface="Times New Roman"/>
              </a:rPr>
              <a:t>редакция СНиП 2.04.03-85 </a:t>
            </a:r>
            <a:r>
              <a:rPr dirty="0" sz="1200" spc="-25">
                <a:latin typeface="Times New Roman"/>
                <a:cs typeface="Times New Roman"/>
              </a:rPr>
              <a:t>"Канализация. </a:t>
            </a:r>
            <a:r>
              <a:rPr dirty="0" sz="1200" spc="-20">
                <a:latin typeface="Times New Roman"/>
                <a:cs typeface="Times New Roman"/>
              </a:rPr>
              <a:t>Наружные  </a:t>
            </a:r>
            <a:r>
              <a:rPr dirty="0" sz="1200" spc="-25">
                <a:latin typeface="Times New Roman"/>
                <a:cs typeface="Times New Roman"/>
              </a:rPr>
              <a:t>сети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сооружения";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Times New Roman"/>
              <a:buChar char="-"/>
            </a:pPr>
            <a:endParaRPr sz="1050">
              <a:latin typeface="Times New Roman"/>
              <a:cs typeface="Times New Roman"/>
            </a:endParaRPr>
          </a:p>
          <a:p>
            <a:pPr marL="94615" indent="-81915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dirty="0" sz="1200">
                <a:latin typeface="Times New Roman"/>
                <a:cs typeface="Times New Roman"/>
              </a:rPr>
              <a:t>СНиП </a:t>
            </a:r>
            <a:r>
              <a:rPr dirty="0" sz="1200" spc="-5">
                <a:latin typeface="Times New Roman"/>
                <a:cs typeface="Times New Roman"/>
              </a:rPr>
              <a:t>2.06.03-85 "Мелиоративные системы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сооружения";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93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11-102-97 "Инженерно-экологические изыскания </a:t>
            </a:r>
            <a:r>
              <a:rPr dirty="0" sz="1200">
                <a:latin typeface="Times New Roman"/>
                <a:cs typeface="Times New Roman"/>
              </a:rPr>
              <a:t>для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строительства";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92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11-103-97 "Инженерно-гидрометеорологические </a:t>
            </a:r>
            <a:r>
              <a:rPr dirty="0" sz="1200">
                <a:latin typeface="Times New Roman"/>
                <a:cs typeface="Times New Roman"/>
              </a:rPr>
              <a:t>изыскания для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строительства";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92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11-104-97 " Инженерно-геодезические </a:t>
            </a:r>
            <a:r>
              <a:rPr dirty="0" sz="1200">
                <a:latin typeface="Times New Roman"/>
                <a:cs typeface="Times New Roman"/>
              </a:rPr>
              <a:t>изыскания для </a:t>
            </a:r>
            <a:r>
              <a:rPr dirty="0" sz="1200" spc="-5">
                <a:latin typeface="Times New Roman"/>
                <a:cs typeface="Times New Roman"/>
              </a:rPr>
              <a:t>строительства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";</a:t>
            </a:r>
            <a:endParaRPr sz="1200">
              <a:latin typeface="Times New Roman"/>
              <a:cs typeface="Times New Roman"/>
            </a:endParaRPr>
          </a:p>
          <a:p>
            <a:pPr marL="12700" marR="269875">
              <a:lnSpc>
                <a:spcPct val="143300"/>
              </a:lnSpc>
              <a:spcBef>
                <a:spcPts val="1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11-105-97 " Инженерно-геологические </a:t>
            </a:r>
            <a:r>
              <a:rPr dirty="0" sz="1200">
                <a:latin typeface="Times New Roman"/>
                <a:cs typeface="Times New Roman"/>
              </a:rPr>
              <a:t>изыскания для </a:t>
            </a:r>
            <a:r>
              <a:rPr dirty="0" sz="1200" spc="-5">
                <a:latin typeface="Times New Roman"/>
                <a:cs typeface="Times New Roman"/>
              </a:rPr>
              <a:t>строительства. Часть </a:t>
            </a:r>
            <a:r>
              <a:rPr dirty="0" sz="1200" spc="-10">
                <a:latin typeface="Times New Roman"/>
                <a:cs typeface="Times New Roman"/>
              </a:rPr>
              <a:t>I. </a:t>
            </a:r>
            <a:r>
              <a:rPr dirty="0" sz="1200">
                <a:latin typeface="Times New Roman"/>
                <a:cs typeface="Times New Roman"/>
              </a:rPr>
              <a:t>Общие  правила производства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работ";</a:t>
            </a:r>
            <a:endParaRPr sz="1200">
              <a:latin typeface="Times New Roman"/>
              <a:cs typeface="Times New Roman"/>
            </a:endParaRPr>
          </a:p>
          <a:p>
            <a:pPr marL="12700" marR="62865">
              <a:lnSpc>
                <a:spcPct val="143300"/>
              </a:lnSpc>
              <a:spcBef>
                <a:spcPts val="10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11-105-97 " Инженерно-геологические </a:t>
            </a:r>
            <a:r>
              <a:rPr dirty="0" sz="1200">
                <a:latin typeface="Times New Roman"/>
                <a:cs typeface="Times New Roman"/>
              </a:rPr>
              <a:t>изыскания для </a:t>
            </a:r>
            <a:r>
              <a:rPr dirty="0" sz="1200" spc="-5">
                <a:latin typeface="Times New Roman"/>
                <a:cs typeface="Times New Roman"/>
              </a:rPr>
              <a:t>строительства. Часть </a:t>
            </a:r>
            <a:r>
              <a:rPr dirty="0" sz="1200" spc="-10">
                <a:latin typeface="Times New Roman"/>
                <a:cs typeface="Times New Roman"/>
              </a:rPr>
              <a:t>IV. </a:t>
            </a:r>
            <a:r>
              <a:rPr dirty="0" sz="1200" spc="-5">
                <a:latin typeface="Times New Roman"/>
                <a:cs typeface="Times New Roman"/>
              </a:rPr>
              <a:t>Правила  </a:t>
            </a:r>
            <a:r>
              <a:rPr dirty="0" sz="1200">
                <a:latin typeface="Times New Roman"/>
                <a:cs typeface="Times New Roman"/>
              </a:rPr>
              <a:t>производства </a:t>
            </a:r>
            <a:r>
              <a:rPr dirty="0" sz="1200" spc="-5">
                <a:latin typeface="Times New Roman"/>
                <a:cs typeface="Times New Roman"/>
              </a:rPr>
              <a:t>работ </a:t>
            </a:r>
            <a:r>
              <a:rPr dirty="0" sz="1200">
                <a:latin typeface="Times New Roman"/>
                <a:cs typeface="Times New Roman"/>
              </a:rPr>
              <a:t>в районах </a:t>
            </a:r>
            <a:r>
              <a:rPr dirty="0" sz="1200" spc="-5">
                <a:latin typeface="Times New Roman"/>
                <a:cs typeface="Times New Roman"/>
              </a:rPr>
              <a:t>распространения многолетнемерзлых грунтов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";</a:t>
            </a:r>
            <a:endParaRPr sz="1200">
              <a:latin typeface="Times New Roman"/>
              <a:cs typeface="Times New Roman"/>
            </a:endParaRPr>
          </a:p>
          <a:p>
            <a:pPr marL="12700" marR="62865">
              <a:lnSpc>
                <a:spcPct val="143300"/>
              </a:lnSpc>
              <a:spcBef>
                <a:spcPts val="1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11-105-97 " Инженерно-геологические </a:t>
            </a:r>
            <a:r>
              <a:rPr dirty="0" sz="1200">
                <a:latin typeface="Times New Roman"/>
                <a:cs typeface="Times New Roman"/>
              </a:rPr>
              <a:t>изыскания для </a:t>
            </a:r>
            <a:r>
              <a:rPr dirty="0" sz="1200" spc="-5">
                <a:latin typeface="Times New Roman"/>
                <a:cs typeface="Times New Roman"/>
              </a:rPr>
              <a:t>строительства. Часть </a:t>
            </a:r>
            <a:r>
              <a:rPr dirty="0" sz="1200" spc="-10">
                <a:latin typeface="Times New Roman"/>
                <a:cs typeface="Times New Roman"/>
              </a:rPr>
              <a:t>VI. </a:t>
            </a:r>
            <a:r>
              <a:rPr dirty="0" sz="1200" spc="-5">
                <a:latin typeface="Times New Roman"/>
                <a:cs typeface="Times New Roman"/>
              </a:rPr>
              <a:t>Правила  </a:t>
            </a:r>
            <a:r>
              <a:rPr dirty="0" sz="1200">
                <a:latin typeface="Times New Roman"/>
                <a:cs typeface="Times New Roman"/>
              </a:rPr>
              <a:t>производства </a:t>
            </a:r>
            <a:r>
              <a:rPr dirty="0" sz="1200" spc="-5">
                <a:latin typeface="Times New Roman"/>
                <a:cs typeface="Times New Roman"/>
              </a:rPr>
              <a:t>геофизических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исследований";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101600" algn="l"/>
              </a:tabLst>
            </a:pPr>
            <a:r>
              <a:rPr dirty="0" sz="1200">
                <a:latin typeface="Times New Roman"/>
                <a:cs typeface="Times New Roman"/>
              </a:rPr>
              <a:t>СП </a:t>
            </a:r>
            <a:r>
              <a:rPr dirty="0" sz="1200" spc="-5">
                <a:latin typeface="Times New Roman"/>
                <a:cs typeface="Times New Roman"/>
              </a:rPr>
              <a:t>33-101-2003 "Определение основных расчетных гидрологических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характеристик";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ts val="2080"/>
              </a:lnSpc>
              <a:spcBef>
                <a:spcPts val="160"/>
              </a:spcBef>
              <a:buChar char="-"/>
              <a:tabLst>
                <a:tab pos="124460" algn="l"/>
              </a:tabLst>
            </a:pPr>
            <a:r>
              <a:rPr dirty="0" sz="1200">
                <a:latin typeface="Times New Roman"/>
                <a:cs typeface="Times New Roman"/>
              </a:rPr>
              <a:t>РСН </a:t>
            </a:r>
            <a:r>
              <a:rPr dirty="0" sz="1200" spc="-5">
                <a:latin typeface="Times New Roman"/>
                <a:cs typeface="Times New Roman"/>
              </a:rPr>
              <a:t>67-87 "Инженерные </a:t>
            </a:r>
            <a:r>
              <a:rPr dirty="0" sz="1200">
                <a:latin typeface="Times New Roman"/>
                <a:cs typeface="Times New Roman"/>
              </a:rPr>
              <a:t>изыскания для </a:t>
            </a:r>
            <a:r>
              <a:rPr dirty="0" sz="1200" spc="-5">
                <a:latin typeface="Times New Roman"/>
                <a:cs typeface="Times New Roman"/>
              </a:rPr>
              <a:t>строительства. Составление </a:t>
            </a:r>
            <a:r>
              <a:rPr dirty="0" sz="1200">
                <a:latin typeface="Times New Roman"/>
                <a:cs typeface="Times New Roman"/>
              </a:rPr>
              <a:t>прогноза </a:t>
            </a:r>
            <a:r>
              <a:rPr dirty="0" sz="1200" spc="-5">
                <a:latin typeface="Times New Roman"/>
                <a:cs typeface="Times New Roman"/>
              </a:rPr>
              <a:t>изменения  температурного </a:t>
            </a:r>
            <a:r>
              <a:rPr dirty="0" sz="1200">
                <a:latin typeface="Times New Roman"/>
                <a:cs typeface="Times New Roman"/>
              </a:rPr>
              <a:t>режима </a:t>
            </a:r>
            <a:r>
              <a:rPr dirty="0" sz="1200" spc="-5">
                <a:latin typeface="Times New Roman"/>
                <a:cs typeface="Times New Roman"/>
              </a:rPr>
              <a:t>вечномерзлых грунтов численными методами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445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25100-95 "Грунты.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Классификация";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25358-82 "Грунты. Метод полевого определения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температуры";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625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24846-81 "Грунты. Методы </a:t>
            </a:r>
            <a:r>
              <a:rPr dirty="0" sz="1200">
                <a:latin typeface="Times New Roman"/>
                <a:cs typeface="Times New Roman"/>
              </a:rPr>
              <a:t>измерения </a:t>
            </a:r>
            <a:r>
              <a:rPr dirty="0" sz="1200" spc="-5">
                <a:latin typeface="Times New Roman"/>
                <a:cs typeface="Times New Roman"/>
              </a:rPr>
              <a:t>деформаций зданий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сооружений";</a:t>
            </a:r>
            <a:endParaRPr sz="1200">
              <a:latin typeface="Times New Roman"/>
              <a:cs typeface="Times New Roman"/>
            </a:endParaRPr>
          </a:p>
          <a:p>
            <a:pPr marL="12700" marR="1045210">
              <a:lnSpc>
                <a:spcPct val="143300"/>
              </a:lnSpc>
              <a:spcBef>
                <a:spcPts val="10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</a:t>
            </a:r>
            <a:r>
              <a:rPr dirty="0" sz="1200">
                <a:latin typeface="Times New Roman"/>
                <a:cs typeface="Times New Roman"/>
              </a:rPr>
              <a:t>Р </a:t>
            </a:r>
            <a:r>
              <a:rPr dirty="0" sz="1200" spc="-5">
                <a:latin typeface="Times New Roman"/>
                <a:cs typeface="Times New Roman"/>
              </a:rPr>
              <a:t>22.1.01-95 "Безопасность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чрезвычайных ситуациях. Мониторинг </a:t>
            </a:r>
            <a:r>
              <a:rPr dirty="0" sz="1200">
                <a:latin typeface="Times New Roman"/>
                <a:cs typeface="Times New Roman"/>
              </a:rPr>
              <a:t>и  прогнозирование. </a:t>
            </a:r>
            <a:r>
              <a:rPr dirty="0" sz="1200" spc="-5">
                <a:latin typeface="Times New Roman"/>
                <a:cs typeface="Times New Roman"/>
              </a:rPr>
              <a:t>Основные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положения";</a:t>
            </a:r>
            <a:endParaRPr sz="1200">
              <a:latin typeface="Times New Roman"/>
              <a:cs typeface="Times New Roman"/>
            </a:endParaRPr>
          </a:p>
          <a:p>
            <a:pPr marL="12700" marR="596900">
              <a:lnSpc>
                <a:spcPct val="143300"/>
              </a:lnSpc>
              <a:spcBef>
                <a:spcPts val="15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</a:t>
            </a:r>
            <a:r>
              <a:rPr dirty="0" sz="1200">
                <a:latin typeface="Times New Roman"/>
                <a:cs typeface="Times New Roman"/>
              </a:rPr>
              <a:t>Р </a:t>
            </a:r>
            <a:r>
              <a:rPr dirty="0" sz="1200" spc="-5">
                <a:latin typeface="Times New Roman"/>
                <a:cs typeface="Times New Roman"/>
              </a:rPr>
              <a:t>22.1.06-99 "Безопасность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5">
                <a:latin typeface="Times New Roman"/>
                <a:cs typeface="Times New Roman"/>
              </a:rPr>
              <a:t>чрезвычайных ситуациях. Мониторинг </a:t>
            </a:r>
            <a:r>
              <a:rPr dirty="0" sz="1200">
                <a:latin typeface="Times New Roman"/>
                <a:cs typeface="Times New Roman"/>
              </a:rPr>
              <a:t>и  прогнозирование </a:t>
            </a:r>
            <a:r>
              <a:rPr dirty="0" sz="1200" spc="-5">
                <a:latin typeface="Times New Roman"/>
                <a:cs typeface="Times New Roman"/>
              </a:rPr>
              <a:t>опасных геологических </a:t>
            </a:r>
            <a:r>
              <a:rPr dirty="0" sz="1200">
                <a:latin typeface="Times New Roman"/>
                <a:cs typeface="Times New Roman"/>
              </a:rPr>
              <a:t>явлений и </a:t>
            </a:r>
            <a:r>
              <a:rPr dirty="0" sz="1200" spc="-5">
                <a:latin typeface="Times New Roman"/>
                <a:cs typeface="Times New Roman"/>
              </a:rPr>
              <a:t>процессов. </a:t>
            </a:r>
            <a:r>
              <a:rPr dirty="0" sz="1200">
                <a:latin typeface="Times New Roman"/>
                <a:cs typeface="Times New Roman"/>
              </a:rPr>
              <a:t>Общие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требования";</a:t>
            </a:r>
            <a:endParaRPr sz="1200">
              <a:latin typeface="Times New Roman"/>
              <a:cs typeface="Times New Roman"/>
            </a:endParaRPr>
          </a:p>
          <a:p>
            <a:pPr marL="100965" indent="-88265">
              <a:lnSpc>
                <a:spcPct val="100000"/>
              </a:lnSpc>
              <a:spcBef>
                <a:spcPts val="635"/>
              </a:spcBef>
              <a:buChar char="-"/>
              <a:tabLst>
                <a:tab pos="101600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28622-90 "Грунты. Метод лабораторного </a:t>
            </a:r>
            <a:r>
              <a:rPr dirty="0" sz="1200">
                <a:latin typeface="Times New Roman"/>
                <a:cs typeface="Times New Roman"/>
              </a:rPr>
              <a:t>определения </a:t>
            </a:r>
            <a:r>
              <a:rPr dirty="0" sz="1200" spc="-5">
                <a:latin typeface="Times New Roman"/>
                <a:cs typeface="Times New Roman"/>
              </a:rPr>
              <a:t>степени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пучинистости";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ts val="2080"/>
              </a:lnSpc>
              <a:spcBef>
                <a:spcPts val="160"/>
              </a:spcBef>
              <a:buChar char="-"/>
              <a:tabLst>
                <a:tab pos="174625" algn="l"/>
              </a:tabLst>
            </a:pPr>
            <a:r>
              <a:rPr dirty="0" sz="1200" spc="-5">
                <a:latin typeface="Times New Roman"/>
                <a:cs typeface="Times New Roman"/>
              </a:rPr>
              <a:t>ГОСТ 27217-87 "Грунты. Метод полевого </a:t>
            </a:r>
            <a:r>
              <a:rPr dirty="0" sz="1200">
                <a:latin typeface="Times New Roman"/>
                <a:cs typeface="Times New Roman"/>
              </a:rPr>
              <a:t>определения </a:t>
            </a:r>
            <a:r>
              <a:rPr dirty="0" sz="1200" spc="-5">
                <a:latin typeface="Times New Roman"/>
                <a:cs typeface="Times New Roman"/>
              </a:rPr>
              <a:t>удельных касательных </a:t>
            </a:r>
            <a:r>
              <a:rPr dirty="0" sz="1200">
                <a:latin typeface="Times New Roman"/>
                <a:cs typeface="Times New Roman"/>
              </a:rPr>
              <a:t>сил  морозного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пучения";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8</a:t>
            </a:r>
            <a:endParaRPr sz="1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3" y="246379"/>
            <a:ext cx="6151245" cy="9683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8890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227329">
              <a:lnSpc>
                <a:spcPts val="1170"/>
              </a:lnSpc>
              <a:tabLst>
                <a:tab pos="899160" algn="l"/>
                <a:tab pos="5907405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736600">
              <a:lnSpc>
                <a:spcPct val="143300"/>
              </a:lnSpc>
            </a:pP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5">
                <a:latin typeface="Times New Roman"/>
                <a:cs typeface="Times New Roman"/>
              </a:rPr>
              <a:t>ГОСТ 27751-88 "Надежность строительных конструкций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оснований. Основные  </a:t>
            </a:r>
            <a:r>
              <a:rPr dirty="0" sz="1200">
                <a:latin typeface="Times New Roman"/>
                <a:cs typeface="Times New Roman"/>
              </a:rPr>
              <a:t>положения по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расчету".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2600325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latin typeface="Times New Roman"/>
                <a:cs typeface="Times New Roman"/>
              </a:rPr>
              <a:t>3 </a:t>
            </a:r>
            <a:r>
              <a:rPr dirty="0" sz="1200" spc="-5" b="1">
                <a:latin typeface="Times New Roman"/>
                <a:cs typeface="Times New Roman"/>
              </a:rPr>
              <a:t>Общие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положения</a:t>
            </a:r>
            <a:endParaRPr sz="1200">
              <a:latin typeface="Times New Roman"/>
              <a:cs typeface="Times New Roman"/>
            </a:endParaRPr>
          </a:p>
          <a:p>
            <a:pPr lvl="1" marL="12700" indent="449580">
              <a:lnSpc>
                <a:spcPct val="100000"/>
              </a:lnSpc>
              <a:spcBef>
                <a:spcPts val="610"/>
              </a:spcBef>
              <a:buAutoNum type="arabicPeriod"/>
              <a:tabLst>
                <a:tab pos="683260" algn="l"/>
              </a:tabLst>
            </a:pPr>
            <a:r>
              <a:rPr dirty="0" sz="1200" spc="-20">
                <a:latin typeface="Times New Roman"/>
                <a:cs typeface="Times New Roman"/>
              </a:rPr>
              <a:t>Основания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фундаменты зданий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сооружений </a:t>
            </a:r>
            <a:r>
              <a:rPr dirty="0" sz="1200" spc="-20">
                <a:latin typeface="Times New Roman"/>
                <a:cs typeface="Times New Roman"/>
              </a:rPr>
              <a:t>(далее для краткости, вместо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термина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25">
                <a:latin typeface="Times New Roman"/>
                <a:cs typeface="Times New Roman"/>
              </a:rPr>
              <a:t>«здания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сооружения»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используется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термин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«сооружения»), возводимых </a:t>
            </a:r>
            <a:r>
              <a:rPr dirty="0" sz="1200" spc="-10">
                <a:latin typeface="Times New Roman"/>
                <a:cs typeface="Times New Roman"/>
              </a:rPr>
              <a:t>на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территории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436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распространения вечномерзлых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талых грунтов, </a:t>
            </a:r>
            <a:r>
              <a:rPr dirty="0" sz="1200" spc="-25">
                <a:latin typeface="Times New Roman"/>
                <a:cs typeface="Times New Roman"/>
              </a:rPr>
              <a:t>следует </a:t>
            </a:r>
            <a:r>
              <a:rPr dirty="0" sz="1200" spc="-20">
                <a:latin typeface="Times New Roman"/>
                <a:cs typeface="Times New Roman"/>
              </a:rPr>
              <a:t>проектировать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основе результатов  </a:t>
            </a:r>
            <a:r>
              <a:rPr dirty="0" sz="1200" spc="-25">
                <a:latin typeface="Times New Roman"/>
                <a:cs typeface="Times New Roman"/>
              </a:rPr>
              <a:t>специальных инженерно-геокриологических (инженерно-геологических, мерзлотных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гидрогеологических) </a:t>
            </a:r>
            <a:r>
              <a:rPr dirty="0" sz="1200" spc="-20">
                <a:latin typeface="Times New Roman"/>
                <a:cs typeface="Times New Roman"/>
              </a:rPr>
              <a:t>изысканий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5">
                <a:latin typeface="Times New Roman"/>
                <a:cs typeface="Times New Roman"/>
              </a:rPr>
              <a:t>учетом конструктивных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технологических </a:t>
            </a:r>
            <a:r>
              <a:rPr dirty="0" sz="1200" spc="-20">
                <a:latin typeface="Times New Roman"/>
                <a:cs typeface="Times New Roman"/>
              </a:rPr>
              <a:t>особенностей  </a:t>
            </a:r>
            <a:r>
              <a:rPr dirty="0" sz="1200" spc="-25">
                <a:latin typeface="Times New Roman"/>
                <a:cs typeface="Times New Roman"/>
              </a:rPr>
              <a:t>проектируемых </a:t>
            </a:r>
            <a:r>
              <a:rPr dirty="0" sz="1200" spc="-20">
                <a:latin typeface="Times New Roman"/>
                <a:cs typeface="Times New Roman"/>
              </a:rPr>
              <a:t>сооружений,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их </a:t>
            </a:r>
            <a:r>
              <a:rPr dirty="0" sz="1200" spc="-25">
                <a:latin typeface="Times New Roman"/>
                <a:cs typeface="Times New Roman"/>
              </a:rPr>
              <a:t>теплового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механического взаимодействия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0">
                <a:latin typeface="Times New Roman"/>
                <a:cs typeface="Times New Roman"/>
              </a:rPr>
              <a:t>грунтами 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возможных изменений геокриологических условий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результате строительства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25">
                <a:latin typeface="Times New Roman"/>
                <a:cs typeface="Times New Roman"/>
              </a:rPr>
              <a:t>эксплуатации </a:t>
            </a:r>
            <a:r>
              <a:rPr dirty="0" sz="1200" spc="-20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освоения </a:t>
            </a:r>
            <a:r>
              <a:rPr dirty="0" sz="1200" spc="-20">
                <a:latin typeface="Times New Roman"/>
                <a:cs typeface="Times New Roman"/>
              </a:rPr>
              <a:t>территории, </a:t>
            </a:r>
            <a:r>
              <a:rPr dirty="0" sz="1200" spc="-25">
                <a:latin typeface="Times New Roman"/>
                <a:cs typeface="Times New Roman"/>
              </a:rPr>
              <a:t>устанавливаемых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данным инженерных  изысканий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прогнозных </a:t>
            </a:r>
            <a:r>
              <a:rPr dirty="0" sz="1200" spc="-25">
                <a:latin typeface="Times New Roman"/>
                <a:cs typeface="Times New Roman"/>
              </a:rPr>
              <a:t>теплотехнических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деформационных </a:t>
            </a:r>
            <a:r>
              <a:rPr dirty="0" sz="1200" spc="-20">
                <a:latin typeface="Times New Roman"/>
                <a:cs typeface="Times New Roman"/>
              </a:rPr>
              <a:t>расчетов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оснований.</a:t>
            </a:r>
            <a:endParaRPr sz="1200">
              <a:latin typeface="Times New Roman"/>
              <a:cs typeface="Times New Roman"/>
            </a:endParaRPr>
          </a:p>
          <a:p>
            <a:pPr algn="just" lvl="1" marL="12700" marR="6350" indent="449580">
              <a:lnSpc>
                <a:spcPct val="143600"/>
              </a:lnSpc>
              <a:spcBef>
                <a:spcPts val="10"/>
              </a:spcBef>
              <a:buAutoNum type="arabicPeriod" startAt="2"/>
              <a:tabLst>
                <a:tab pos="708025" algn="l"/>
              </a:tabLst>
            </a:pPr>
            <a:r>
              <a:rPr dirty="0" sz="1200" spc="-15">
                <a:latin typeface="Times New Roman"/>
                <a:cs typeface="Times New Roman"/>
              </a:rPr>
              <a:t>При </a:t>
            </a:r>
            <a:r>
              <a:rPr dirty="0" sz="1200" spc="-20">
                <a:latin typeface="Times New Roman"/>
                <a:cs typeface="Times New Roman"/>
              </a:rPr>
              <a:t>проектировании </a:t>
            </a:r>
            <a:r>
              <a:rPr dirty="0" sz="1200" spc="-25">
                <a:latin typeface="Times New Roman"/>
                <a:cs typeface="Times New Roman"/>
              </a:rPr>
              <a:t>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фундаментов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вечномерзлых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талых </a:t>
            </a:r>
            <a:r>
              <a:rPr dirty="0" sz="1200" spc="-20">
                <a:latin typeface="Times New Roman"/>
                <a:cs typeface="Times New Roman"/>
              </a:rPr>
              <a:t>грунтах  </a:t>
            </a:r>
            <a:r>
              <a:rPr dirty="0" sz="1200" spc="-25">
                <a:latin typeface="Times New Roman"/>
                <a:cs typeface="Times New Roman"/>
              </a:rPr>
              <a:t>следует учитывать </a:t>
            </a:r>
            <a:r>
              <a:rPr dirty="0" sz="1200" spc="-20">
                <a:latin typeface="Times New Roman"/>
                <a:cs typeface="Times New Roman"/>
              </a:rPr>
              <a:t>местные </a:t>
            </a:r>
            <a:r>
              <a:rPr dirty="0" sz="1200" spc="-25">
                <a:latin typeface="Times New Roman"/>
                <a:cs typeface="Times New Roman"/>
              </a:rPr>
              <a:t>условия строительства, 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охране окружающей среды, </a:t>
            </a:r>
            <a:r>
              <a:rPr dirty="0" sz="1200">
                <a:latin typeface="Times New Roman"/>
                <a:cs typeface="Times New Roman"/>
              </a:rPr>
              <a:t>а  </a:t>
            </a:r>
            <a:r>
              <a:rPr dirty="0" sz="1200" spc="-20">
                <a:latin typeface="Times New Roman"/>
                <a:cs typeface="Times New Roman"/>
              </a:rPr>
              <a:t>также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имеющийся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опыт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проектирования, </a:t>
            </a:r>
            <a:r>
              <a:rPr dirty="0" sz="1200" spc="-20">
                <a:latin typeface="Times New Roman"/>
                <a:cs typeface="Times New Roman"/>
              </a:rPr>
              <a:t>строительства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эксплуатации сооружений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25">
                <a:latin typeface="Times New Roman"/>
                <a:cs typeface="Times New Roman"/>
              </a:rPr>
              <a:t>аналогичных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условиях.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ct val="143700"/>
              </a:lnSpc>
              <a:spcBef>
                <a:spcPts val="5"/>
              </a:spcBef>
            </a:pPr>
            <a:r>
              <a:rPr dirty="0" sz="1200" spc="-25">
                <a:latin typeface="Times New Roman"/>
                <a:cs typeface="Times New Roman"/>
              </a:rPr>
              <a:t>Выбор проектных </a:t>
            </a:r>
            <a:r>
              <a:rPr dirty="0" sz="1200" spc="-20">
                <a:latin typeface="Times New Roman"/>
                <a:cs typeface="Times New Roman"/>
              </a:rPr>
              <a:t>решений </a:t>
            </a:r>
            <a:r>
              <a:rPr dirty="0" sz="1200" spc="-25">
                <a:latin typeface="Times New Roman"/>
                <a:cs typeface="Times New Roman"/>
              </a:rPr>
              <a:t>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фундаментов </a:t>
            </a:r>
            <a:r>
              <a:rPr dirty="0" sz="1200" spc="-25">
                <a:latin typeface="Times New Roman"/>
                <a:cs typeface="Times New Roman"/>
              </a:rPr>
              <a:t>следует </a:t>
            </a:r>
            <a:r>
              <a:rPr dirty="0" sz="1200" spc="-20">
                <a:latin typeface="Times New Roman"/>
                <a:cs typeface="Times New Roman"/>
              </a:rPr>
              <a:t>производить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основании  технико-экономического </a:t>
            </a:r>
            <a:r>
              <a:rPr dirty="0" sz="1200" spc="-20">
                <a:latin typeface="Times New Roman"/>
                <a:cs typeface="Times New Roman"/>
              </a:rPr>
              <a:t>сравнения </a:t>
            </a:r>
            <a:r>
              <a:rPr dirty="0" sz="1200" spc="-25">
                <a:latin typeface="Times New Roman"/>
                <a:cs typeface="Times New Roman"/>
              </a:rPr>
              <a:t>возможных вариантов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0">
                <a:latin typeface="Times New Roman"/>
                <a:cs typeface="Times New Roman"/>
              </a:rPr>
              <a:t>оценкой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5">
                <a:latin typeface="Times New Roman"/>
                <a:cs typeface="Times New Roman"/>
              </a:rPr>
              <a:t>приведенным </a:t>
            </a:r>
            <a:r>
              <a:rPr dirty="0" sz="1200" spc="-20">
                <a:latin typeface="Times New Roman"/>
                <a:cs typeface="Times New Roman"/>
              </a:rPr>
              <a:t>затратам </a:t>
            </a:r>
            <a:r>
              <a:rPr dirty="0" sz="1200">
                <a:latin typeface="Times New Roman"/>
                <a:cs typeface="Times New Roman"/>
              </a:rPr>
              <a:t>с  </a:t>
            </a:r>
            <a:r>
              <a:rPr dirty="0" sz="1200" spc="-20">
                <a:latin typeface="Times New Roman"/>
                <a:cs typeface="Times New Roman"/>
              </a:rPr>
              <a:t>учетом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надежности.</a:t>
            </a:r>
            <a:endParaRPr sz="1200">
              <a:latin typeface="Times New Roman"/>
              <a:cs typeface="Times New Roman"/>
            </a:endParaRPr>
          </a:p>
          <a:p>
            <a:pPr lvl="1" marL="696595" indent="-234315">
              <a:lnSpc>
                <a:spcPct val="100000"/>
              </a:lnSpc>
              <a:spcBef>
                <a:spcPts val="625"/>
              </a:spcBef>
              <a:buAutoNum type="arabicPeriod" startAt="3"/>
              <a:tabLst>
                <a:tab pos="697230" algn="l"/>
              </a:tabLst>
            </a:pPr>
            <a:r>
              <a:rPr dirty="0" sz="1200" spc="-25">
                <a:latin typeface="Times New Roman"/>
                <a:cs typeface="Times New Roman"/>
              </a:rPr>
              <a:t>Инженерно-геокриологические </a:t>
            </a:r>
            <a:r>
              <a:rPr dirty="0" sz="1200" spc="-20">
                <a:latin typeface="Times New Roman"/>
                <a:cs typeface="Times New Roman"/>
              </a:rPr>
              <a:t>изыскания </a:t>
            </a:r>
            <a:r>
              <a:rPr dirty="0" sz="1200" spc="-15">
                <a:latin typeface="Times New Roman"/>
                <a:cs typeface="Times New Roman"/>
              </a:rPr>
              <a:t>для </a:t>
            </a:r>
            <a:r>
              <a:rPr dirty="0" sz="1200" spc="-20">
                <a:latin typeface="Times New Roman"/>
                <a:cs typeface="Times New Roman"/>
              </a:rPr>
              <a:t>строительства должны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выполняться </a:t>
            </a:r>
            <a:r>
              <a:rPr dirty="0" sz="1200">
                <a:latin typeface="Times New Roman"/>
                <a:cs typeface="Times New Roman"/>
              </a:rPr>
              <a:t>в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43700"/>
              </a:lnSpc>
              <a:spcBef>
                <a:spcPts val="10"/>
              </a:spcBef>
            </a:pPr>
            <a:r>
              <a:rPr dirty="0" sz="1200" spc="-20">
                <a:latin typeface="Times New Roman"/>
                <a:cs typeface="Times New Roman"/>
              </a:rPr>
              <a:t>порядке, </a:t>
            </a:r>
            <a:r>
              <a:rPr dirty="0" sz="1200" spc="-25">
                <a:latin typeface="Times New Roman"/>
                <a:cs typeface="Times New Roman"/>
              </a:rPr>
              <a:t>установленном действующими законодательными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нормативными </a:t>
            </a:r>
            <a:r>
              <a:rPr dirty="0" sz="1200" spc="-20">
                <a:latin typeface="Times New Roman"/>
                <a:cs typeface="Times New Roman"/>
              </a:rPr>
              <a:t>актами </a:t>
            </a:r>
            <a:r>
              <a:rPr dirty="0" sz="1200" spc="-25">
                <a:latin typeface="Times New Roman"/>
                <a:cs typeface="Times New Roman"/>
              </a:rPr>
              <a:t>Российской  Федерации, </a:t>
            </a:r>
            <a:r>
              <a:rPr dirty="0" sz="1200" spc="-20">
                <a:latin typeface="Times New Roman"/>
                <a:cs typeface="Times New Roman"/>
              </a:rPr>
              <a:t>субъектов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Российской </a:t>
            </a:r>
            <a:r>
              <a:rPr dirty="0" sz="1200" spc="-20">
                <a:latin typeface="Times New Roman"/>
                <a:cs typeface="Times New Roman"/>
              </a:rPr>
              <a:t>Федерации,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соответствии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0">
                <a:latin typeface="Times New Roman"/>
                <a:cs typeface="Times New Roman"/>
              </a:rPr>
              <a:t>требованиями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Раздела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  </a:t>
            </a:r>
            <a:r>
              <a:rPr dirty="0" sz="1200" spc="-20">
                <a:latin typeface="Times New Roman"/>
                <a:cs typeface="Times New Roman"/>
              </a:rPr>
              <a:t>настоящего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стандарта.</a:t>
            </a:r>
            <a:endParaRPr sz="1200">
              <a:latin typeface="Times New Roman"/>
              <a:cs typeface="Times New Roman"/>
            </a:endParaRPr>
          </a:p>
          <a:p>
            <a:pPr lvl="1" marL="737870" indent="-275590">
              <a:lnSpc>
                <a:spcPct val="100000"/>
              </a:lnSpc>
              <a:spcBef>
                <a:spcPts val="620"/>
              </a:spcBef>
              <a:buAutoNum type="arabicPeriod" startAt="4"/>
              <a:tabLst>
                <a:tab pos="738505" algn="l"/>
              </a:tabLst>
            </a:pPr>
            <a:r>
              <a:rPr dirty="0" sz="1200" spc="-25">
                <a:latin typeface="Times New Roman"/>
                <a:cs typeface="Times New Roman"/>
              </a:rPr>
              <a:t>Инженерно-геокриологические </a:t>
            </a:r>
            <a:r>
              <a:rPr dirty="0" sz="1200" spc="-20">
                <a:latin typeface="Times New Roman"/>
                <a:cs typeface="Times New Roman"/>
              </a:rPr>
              <a:t>изыскания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для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строительства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сооружений </a:t>
            </a:r>
            <a:r>
              <a:rPr dirty="0" sz="1200">
                <a:latin typeface="Times New Roman"/>
                <a:cs typeface="Times New Roman"/>
              </a:rPr>
              <a:t>I и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II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43700"/>
              </a:lnSpc>
              <a:spcBef>
                <a:spcPts val="10"/>
              </a:spcBef>
            </a:pPr>
            <a:r>
              <a:rPr dirty="0" sz="1200" spc="-25">
                <a:latin typeface="Times New Roman"/>
                <a:cs typeface="Times New Roman"/>
              </a:rPr>
              <a:t>уровней </a:t>
            </a:r>
            <a:r>
              <a:rPr dirty="0" sz="1200" spc="-20">
                <a:latin typeface="Times New Roman"/>
                <a:cs typeface="Times New Roman"/>
              </a:rPr>
              <a:t>ответственности </a:t>
            </a:r>
            <a:r>
              <a:rPr dirty="0" sz="1200" spc="-25">
                <a:latin typeface="Times New Roman"/>
                <a:cs typeface="Times New Roman"/>
              </a:rPr>
              <a:t>выполняются юридическими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физическими лицами, </a:t>
            </a:r>
            <a:r>
              <a:rPr dirty="0" sz="1200" spc="-20">
                <a:latin typeface="Times New Roman"/>
                <a:cs typeface="Times New Roman"/>
              </a:rPr>
              <a:t>получившими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25">
                <a:latin typeface="Times New Roman"/>
                <a:cs typeface="Times New Roman"/>
              </a:rPr>
              <a:t>установленном </a:t>
            </a:r>
            <a:r>
              <a:rPr dirty="0" sz="1200" spc="-20">
                <a:latin typeface="Times New Roman"/>
                <a:cs typeface="Times New Roman"/>
              </a:rPr>
              <a:t>порядке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лицензию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на их </a:t>
            </a:r>
            <a:r>
              <a:rPr dirty="0" sz="1200" spc="-25">
                <a:latin typeface="Times New Roman"/>
                <a:cs typeface="Times New Roman"/>
              </a:rPr>
              <a:t>производство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соответствии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5">
                <a:latin typeface="Times New Roman"/>
                <a:cs typeface="Times New Roman"/>
              </a:rPr>
              <a:t>«Положением </a:t>
            </a:r>
            <a:r>
              <a:rPr dirty="0" sz="1200">
                <a:latin typeface="Times New Roman"/>
                <a:cs typeface="Times New Roman"/>
              </a:rPr>
              <a:t>о  </a:t>
            </a:r>
            <a:r>
              <a:rPr dirty="0" sz="1200" spc="-25">
                <a:latin typeface="Times New Roman"/>
                <a:cs typeface="Times New Roman"/>
              </a:rPr>
              <a:t>лицензировании строительной </a:t>
            </a:r>
            <a:r>
              <a:rPr dirty="0" sz="1200" spc="-20">
                <a:latin typeface="Times New Roman"/>
                <a:cs typeface="Times New Roman"/>
              </a:rPr>
              <a:t>деятельности»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(постановление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Правительства </a:t>
            </a:r>
            <a:r>
              <a:rPr dirty="0" sz="1200" spc="-20">
                <a:latin typeface="Times New Roman"/>
                <a:cs typeface="Times New Roman"/>
              </a:rPr>
              <a:t>Российской  </a:t>
            </a:r>
            <a:r>
              <a:rPr dirty="0" sz="1200" spc="-25">
                <a:latin typeface="Times New Roman"/>
                <a:cs typeface="Times New Roman"/>
              </a:rPr>
              <a:t>Федерации </a:t>
            </a:r>
            <a:r>
              <a:rPr dirty="0" sz="1200" spc="-15">
                <a:latin typeface="Times New Roman"/>
                <a:cs typeface="Times New Roman"/>
              </a:rPr>
              <a:t>от </a:t>
            </a:r>
            <a:r>
              <a:rPr dirty="0" sz="1200" spc="-10">
                <a:latin typeface="Times New Roman"/>
                <a:cs typeface="Times New Roman"/>
              </a:rPr>
              <a:t>25 </a:t>
            </a:r>
            <a:r>
              <a:rPr dirty="0" sz="1200" spc="-20">
                <a:latin typeface="Times New Roman"/>
                <a:cs typeface="Times New Roman"/>
              </a:rPr>
              <a:t>марта 1996 </a:t>
            </a:r>
            <a:r>
              <a:rPr dirty="0" sz="1200" spc="-10">
                <a:latin typeface="Times New Roman"/>
                <a:cs typeface="Times New Roman"/>
              </a:rPr>
              <a:t>г. </a:t>
            </a:r>
            <a:r>
              <a:rPr dirty="0" sz="1200">
                <a:latin typeface="Times New Roman"/>
                <a:cs typeface="Times New Roman"/>
              </a:rPr>
              <a:t>№ </a:t>
            </a:r>
            <a:r>
              <a:rPr dirty="0" sz="1200" spc="-20">
                <a:latin typeface="Times New Roman"/>
                <a:cs typeface="Times New Roman"/>
              </a:rPr>
              <a:t>351). Регистрацию (выдачу разрешений) производства  </a:t>
            </a:r>
            <a:r>
              <a:rPr dirty="0" sz="1200" spc="-25">
                <a:latin typeface="Times New Roman"/>
                <a:cs typeface="Times New Roman"/>
              </a:rPr>
              <a:t>инженерно-геологических изысканий осуществляют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установленном </a:t>
            </a:r>
            <a:r>
              <a:rPr dirty="0" sz="1200" spc="-20">
                <a:latin typeface="Times New Roman"/>
                <a:cs typeface="Times New Roman"/>
              </a:rPr>
              <a:t>порядке органы  </a:t>
            </a:r>
            <a:r>
              <a:rPr dirty="0" sz="1200" spc="-25">
                <a:latin typeface="Times New Roman"/>
                <a:cs typeface="Times New Roman"/>
              </a:rPr>
              <a:t>архитектуры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градостроительства исполнительной </a:t>
            </a:r>
            <a:r>
              <a:rPr dirty="0" sz="1200" spc="-25">
                <a:latin typeface="Times New Roman"/>
                <a:cs typeface="Times New Roman"/>
              </a:rPr>
              <a:t>власти </a:t>
            </a:r>
            <a:r>
              <a:rPr dirty="0" sz="1200" spc="-20">
                <a:latin typeface="Times New Roman"/>
                <a:cs typeface="Times New Roman"/>
              </a:rPr>
              <a:t>субъектов Российской Федерации  </a:t>
            </a:r>
            <a:r>
              <a:rPr dirty="0" sz="1200" spc="-15">
                <a:latin typeface="Times New Roman"/>
                <a:cs typeface="Times New Roman"/>
              </a:rPr>
              <a:t>или </a:t>
            </a:r>
            <a:r>
              <a:rPr dirty="0" sz="1200" spc="-25">
                <a:latin typeface="Times New Roman"/>
                <a:cs typeface="Times New Roman"/>
              </a:rPr>
              <a:t>местного самоуправления </a:t>
            </a:r>
            <a:r>
              <a:rPr dirty="0" sz="1200" spc="-20">
                <a:latin typeface="Times New Roman"/>
                <a:cs typeface="Times New Roman"/>
              </a:rPr>
              <a:t>(если  это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право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им </a:t>
            </a:r>
            <a:r>
              <a:rPr dirty="0" sz="1200" spc="-25">
                <a:latin typeface="Times New Roman"/>
                <a:cs typeface="Times New Roman"/>
              </a:rPr>
              <a:t>делегировано). Перечень документов,  представляемых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регистрацию, определяется регистрирующим</a:t>
            </a:r>
            <a:r>
              <a:rPr dirty="0" sz="1200" spc="-1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органом.</a:t>
            </a:r>
            <a:endParaRPr sz="1200">
              <a:latin typeface="Times New Roman"/>
              <a:cs typeface="Times New Roman"/>
            </a:endParaRPr>
          </a:p>
          <a:p>
            <a:pPr algn="just" lvl="1" marL="12700" marR="8255" indent="449580">
              <a:lnSpc>
                <a:spcPct val="143300"/>
              </a:lnSpc>
              <a:spcBef>
                <a:spcPts val="10"/>
              </a:spcBef>
              <a:buAutoNum type="arabicPeriod" startAt="5"/>
              <a:tabLst>
                <a:tab pos="803910" algn="l"/>
              </a:tabLst>
            </a:pP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5">
                <a:latin typeface="Times New Roman"/>
                <a:cs typeface="Times New Roman"/>
              </a:rPr>
              <a:t>техническом </a:t>
            </a:r>
            <a:r>
              <a:rPr dirty="0" sz="1200" spc="-20">
                <a:latin typeface="Times New Roman"/>
                <a:cs typeface="Times New Roman"/>
              </a:rPr>
              <a:t>задании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инженерно-геокриологические </a:t>
            </a:r>
            <a:r>
              <a:rPr dirty="0" sz="1200" spc="-20">
                <a:latin typeface="Times New Roman"/>
                <a:cs typeface="Times New Roman"/>
              </a:rPr>
              <a:t>изыскания </a:t>
            </a:r>
            <a:r>
              <a:rPr dirty="0" sz="1200" spc="-10">
                <a:latin typeface="Times New Roman"/>
                <a:cs typeface="Times New Roman"/>
              </a:rPr>
              <a:t>для  </a:t>
            </a:r>
            <a:r>
              <a:rPr dirty="0" sz="1200" spc="-25">
                <a:latin typeface="Times New Roman"/>
                <a:cs typeface="Times New Roman"/>
              </a:rPr>
              <a:t>строительства, составляемом заказчиком, </a:t>
            </a:r>
            <a:r>
              <a:rPr dirty="0" sz="1200" spc="-15">
                <a:latin typeface="Times New Roman"/>
                <a:cs typeface="Times New Roman"/>
              </a:rPr>
              <a:t>при </a:t>
            </a:r>
            <a:r>
              <a:rPr dirty="0" sz="1200" spc="-20">
                <a:latin typeface="Times New Roman"/>
                <a:cs typeface="Times New Roman"/>
              </a:rPr>
              <a:t>изложении сведений </a:t>
            </a:r>
            <a:r>
              <a:rPr dirty="0" sz="1200">
                <a:latin typeface="Times New Roman"/>
                <a:cs typeface="Times New Roman"/>
              </a:rPr>
              <a:t>о </a:t>
            </a:r>
            <a:r>
              <a:rPr dirty="0" sz="1200" spc="-20">
                <a:latin typeface="Times New Roman"/>
                <a:cs typeface="Times New Roman"/>
              </a:rPr>
              <a:t>характере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проектируемых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9</a:t>
            </a:r>
            <a:endParaRPr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2867" y="246379"/>
            <a:ext cx="5705475" cy="322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63625">
              <a:lnSpc>
                <a:spcPts val="117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Рекомендации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применению свай </a:t>
            </a:r>
            <a:r>
              <a:rPr dirty="0" sz="1000" spc="-10">
                <a:latin typeface="Times New Roman"/>
                <a:cs typeface="Times New Roman"/>
              </a:rPr>
              <a:t>по </a:t>
            </a:r>
            <a:r>
              <a:rPr dirty="0" sz="1000" spc="-5">
                <a:latin typeface="Times New Roman"/>
                <a:cs typeface="Times New Roman"/>
              </a:rPr>
              <a:t>Серии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1.411.3-11см.13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ts val="1170"/>
              </a:lnSpc>
              <a:tabLst>
                <a:tab pos="684530" algn="l"/>
                <a:tab pos="5692140" algn="l"/>
              </a:tabLst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«Свая металлическая трубчатая «СМОТ». Материалы </a:t>
            </a:r>
            <a:r>
              <a:rPr dirty="0" u="sng" sz="10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для</a:t>
            </a:r>
            <a:r>
              <a:rPr dirty="0" u="sng" sz="1000" spc="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проектирования»	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5567" y="579113"/>
            <a:ext cx="5680075" cy="0"/>
          </a:xfrm>
          <a:custGeom>
            <a:avLst/>
            <a:gdLst/>
            <a:ahLst/>
            <a:cxnLst/>
            <a:rect l="l" t="t" r="r" b="b"/>
            <a:pathLst>
              <a:path w="5680075" h="0">
                <a:moveTo>
                  <a:pt x="0" y="0"/>
                </a:moveTo>
                <a:lnTo>
                  <a:pt x="56799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37360" y="10006577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37360" y="1001877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5" h="0">
                <a:moveTo>
                  <a:pt x="0" y="0"/>
                </a:moveTo>
                <a:lnTo>
                  <a:pt x="444550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255570" y="705104"/>
            <a:ext cx="781685" cy="549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74295">
              <a:lnSpc>
                <a:spcPct val="143300"/>
              </a:lnSpc>
              <a:spcBef>
                <a:spcPts val="100"/>
              </a:spcBef>
            </a:pPr>
            <a:r>
              <a:rPr dirty="0" sz="1200" spc="-20">
                <a:latin typeface="Times New Roman"/>
                <a:cs typeface="Times New Roman"/>
              </a:rPr>
              <a:t>из</a:t>
            </a:r>
            <a:r>
              <a:rPr dirty="0" sz="1200" spc="-30">
                <a:latin typeface="Times New Roman"/>
                <a:cs typeface="Times New Roman"/>
              </a:rPr>
              <a:t>ме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й  </a:t>
            </a:r>
            <a:r>
              <a:rPr dirty="0" sz="1200" spc="-15">
                <a:latin typeface="Times New Roman"/>
                <a:cs typeface="Times New Roman"/>
              </a:rPr>
              <a:t>том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числе,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1170">
              <a:lnSpc>
                <a:spcPts val="1160"/>
              </a:lnSpc>
            </a:pPr>
            <a:r>
              <a:rPr dirty="0" spc="-5"/>
              <a:t>ОАО</a:t>
            </a:r>
            <a:r>
              <a:rPr dirty="0" spc="5"/>
              <a:t> </a:t>
            </a:r>
            <a:r>
              <a:rPr dirty="0" spc="-5"/>
              <a:t>«Фундаментпроект»</a:t>
            </a:r>
          </a:p>
          <a:p>
            <a:pPr algn="ctr">
              <a:lnSpc>
                <a:spcPts val="1170"/>
              </a:lnSpc>
            </a:pPr>
            <a:r>
              <a:rPr dirty="0"/>
              <a:t>125993, </a:t>
            </a:r>
            <a:r>
              <a:rPr dirty="0" spc="-5"/>
              <a:t>г.Москва, Волоколамское ш., д.1,</a:t>
            </a:r>
            <a:r>
              <a:rPr dirty="0" spc="30"/>
              <a:t> </a:t>
            </a:r>
            <a:r>
              <a:rPr dirty="0" spc="-5"/>
              <a:t>стр.1</a:t>
            </a:r>
          </a:p>
          <a:p>
            <a:pPr algn="ctr" marL="1270">
              <a:lnSpc>
                <a:spcPct val="100000"/>
              </a:lnSpc>
              <a:spcBef>
                <a:spcPts val="135"/>
              </a:spcBef>
            </a:pPr>
            <a:r>
              <a:rPr dirty="0" sz="1200"/>
              <a:t>10</a:t>
            </a:r>
            <a:endParaRPr sz="1200"/>
          </a:p>
        </p:txBody>
      </p:sp>
      <p:sp>
        <p:nvSpPr>
          <p:cNvPr id="7" name="object 7"/>
          <p:cNvSpPr txBox="1"/>
          <p:nvPr/>
        </p:nvSpPr>
        <p:spPr>
          <a:xfrm>
            <a:off x="887983" y="705104"/>
            <a:ext cx="5326380" cy="1075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43700"/>
              </a:lnSpc>
              <a:spcBef>
                <a:spcPts val="95"/>
              </a:spcBef>
              <a:tabLst>
                <a:tab pos="722630" algn="l"/>
                <a:tab pos="1754505" algn="l"/>
                <a:tab pos="2112645" algn="l"/>
                <a:tab pos="3043555" algn="l"/>
                <a:tab pos="3884929" algn="l"/>
                <a:tab pos="4589145" algn="l"/>
              </a:tabLst>
            </a:pPr>
            <a:r>
              <a:rPr dirty="0" sz="1200" spc="-25">
                <a:latin typeface="Times New Roman"/>
                <a:cs typeface="Times New Roman"/>
              </a:rPr>
              <a:t>объ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в	</a:t>
            </a:r>
            <a:r>
              <a:rPr dirty="0" sz="1200" spc="-2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тро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л</a:t>
            </a:r>
            <a:r>
              <a:rPr dirty="0" sz="1200" spc="-10">
                <a:latin typeface="Times New Roman"/>
                <a:cs typeface="Times New Roman"/>
              </a:rPr>
              <a:t>ь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-25">
                <a:latin typeface="Times New Roman"/>
                <a:cs typeface="Times New Roman"/>
              </a:rPr>
              <a:t>дл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15">
                <a:latin typeface="Times New Roman"/>
                <a:cs typeface="Times New Roman"/>
              </a:rPr>
              <a:t>б</a:t>
            </a:r>
            <a:r>
              <a:rPr dirty="0" sz="1200" spc="-20">
                <a:latin typeface="Times New Roman"/>
                <a:cs typeface="Times New Roman"/>
              </a:rPr>
              <a:t>е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20">
                <a:latin typeface="Times New Roman"/>
                <a:cs typeface="Times New Roman"/>
              </a:rPr>
              <a:t>печ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ни</a:t>
            </a:r>
            <a:r>
              <a:rPr dirty="0" sz="1200">
                <a:latin typeface="Times New Roman"/>
                <a:cs typeface="Times New Roman"/>
              </a:rPr>
              <a:t>я	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з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15">
                <a:latin typeface="Times New Roman"/>
                <a:cs typeface="Times New Roman"/>
              </a:rPr>
              <a:t>б</a:t>
            </a:r>
            <a:r>
              <a:rPr dirty="0" sz="1200" spc="-25">
                <a:latin typeface="Times New Roman"/>
                <a:cs typeface="Times New Roman"/>
              </a:rPr>
              <a:t>от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-20">
                <a:latin typeface="Times New Roman"/>
                <a:cs typeface="Times New Roman"/>
              </a:rPr>
              <a:t>п</a:t>
            </a:r>
            <a:r>
              <a:rPr dirty="0" sz="1200" spc="-25">
                <a:latin typeface="Times New Roman"/>
                <a:cs typeface="Times New Roman"/>
              </a:rPr>
              <a:t>рог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10">
                <a:latin typeface="Times New Roman"/>
                <a:cs typeface="Times New Roman"/>
              </a:rPr>
              <a:t>з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-30">
                <a:latin typeface="Times New Roman"/>
                <a:cs typeface="Times New Roman"/>
              </a:rPr>
              <a:t>в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20">
                <a:latin typeface="Times New Roman"/>
                <a:cs typeface="Times New Roman"/>
              </a:rPr>
              <a:t>зм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ж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ы</a:t>
            </a:r>
            <a:r>
              <a:rPr dirty="0" sz="1200">
                <a:latin typeface="Times New Roman"/>
                <a:cs typeface="Times New Roman"/>
              </a:rPr>
              <a:t>х  </a:t>
            </a:r>
            <a:r>
              <a:rPr dirty="0" sz="1200" spc="-25">
                <a:latin typeface="Times New Roman"/>
                <a:cs typeface="Times New Roman"/>
              </a:rPr>
              <a:t>инженерно-геологических условий исследуемой </a:t>
            </a:r>
            <a:r>
              <a:rPr dirty="0" sz="1200" spc="-20">
                <a:latin typeface="Times New Roman"/>
                <a:cs typeface="Times New Roman"/>
              </a:rPr>
              <a:t>территории, необходимо,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25">
                <a:latin typeface="Times New Roman"/>
                <a:cs typeface="Times New Roman"/>
              </a:rPr>
              <a:t>приводить </a:t>
            </a:r>
            <a:r>
              <a:rPr dirty="0" sz="1200" spc="-20">
                <a:latin typeface="Times New Roman"/>
                <a:cs typeface="Times New Roman"/>
              </a:rPr>
              <a:t>данные </a:t>
            </a:r>
            <a:r>
              <a:rPr dirty="0" sz="1200">
                <a:latin typeface="Times New Roman"/>
                <a:cs typeface="Times New Roman"/>
              </a:rPr>
              <a:t>о </a:t>
            </a:r>
            <a:r>
              <a:rPr dirty="0" sz="1200" spc="-25">
                <a:latin typeface="Times New Roman"/>
                <a:cs typeface="Times New Roman"/>
              </a:rPr>
              <a:t>техногенных </a:t>
            </a:r>
            <a:r>
              <a:rPr dirty="0" sz="1200" spc="-20">
                <a:latin typeface="Times New Roman"/>
                <a:cs typeface="Times New Roman"/>
              </a:rPr>
              <a:t>нагрузках </a:t>
            </a:r>
            <a:r>
              <a:rPr dirty="0" sz="1200" spc="-5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геологическую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среду.</a:t>
            </a:r>
            <a:endParaRPr sz="120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  <a:spcBef>
                <a:spcPts val="620"/>
              </a:spcBef>
            </a:pPr>
            <a:r>
              <a:rPr dirty="0" sz="1200" spc="-20">
                <a:latin typeface="Times New Roman"/>
                <a:cs typeface="Times New Roman"/>
              </a:rPr>
              <a:t>3.6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При комплексном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проведении </a:t>
            </a:r>
            <a:r>
              <a:rPr dirty="0" sz="1200" spc="-20">
                <a:latin typeface="Times New Roman"/>
                <a:cs typeface="Times New Roman"/>
              </a:rPr>
              <a:t>изыскательских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работ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программу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61357" y="1572259"/>
            <a:ext cx="7747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же</a:t>
            </a:r>
            <a:r>
              <a:rPr dirty="0" sz="1200" spc="-10">
                <a:latin typeface="Times New Roman"/>
                <a:cs typeface="Times New Roman"/>
              </a:rPr>
              <a:t>н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-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7983" y="1756663"/>
            <a:ext cx="6149340" cy="1864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43600"/>
              </a:lnSpc>
              <a:spcBef>
                <a:spcPts val="95"/>
              </a:spcBef>
            </a:pPr>
            <a:r>
              <a:rPr dirty="0" sz="1200" spc="-25">
                <a:latin typeface="Times New Roman"/>
                <a:cs typeface="Times New Roman"/>
              </a:rPr>
              <a:t>геологических </a:t>
            </a:r>
            <a:r>
              <a:rPr dirty="0" sz="1200" spc="-20">
                <a:latin typeface="Times New Roman"/>
                <a:cs typeface="Times New Roman"/>
              </a:rPr>
              <a:t>изысканий </a:t>
            </a:r>
            <a:r>
              <a:rPr dirty="0" sz="1200" spc="-25">
                <a:latin typeface="Times New Roman"/>
                <a:cs typeface="Times New Roman"/>
              </a:rPr>
              <a:t>следует увязывать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25">
                <a:latin typeface="Times New Roman"/>
                <a:cs typeface="Times New Roman"/>
              </a:rPr>
              <a:t>программами </a:t>
            </a:r>
            <a:r>
              <a:rPr dirty="0" sz="1200" spc="-20">
                <a:latin typeface="Times New Roman"/>
                <a:cs typeface="Times New Roman"/>
              </a:rPr>
              <a:t>других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видов изысканий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(в  </a:t>
            </a:r>
            <a:r>
              <a:rPr dirty="0" sz="1200" spc="-25">
                <a:latin typeface="Times New Roman"/>
                <a:cs typeface="Times New Roman"/>
              </a:rPr>
              <a:t>частности, инженерно-экологических) </a:t>
            </a:r>
            <a:r>
              <a:rPr dirty="0" sz="1200" spc="-10">
                <a:latin typeface="Times New Roman"/>
                <a:cs typeface="Times New Roman"/>
              </a:rPr>
              <a:t>во </a:t>
            </a:r>
            <a:r>
              <a:rPr dirty="0" sz="1200" spc="-20">
                <a:latin typeface="Times New Roman"/>
                <a:cs typeface="Times New Roman"/>
              </a:rPr>
              <a:t>избежание дублирования </a:t>
            </a:r>
            <a:r>
              <a:rPr dirty="0" sz="1200" spc="-25">
                <a:latin typeface="Times New Roman"/>
                <a:cs typeface="Times New Roman"/>
              </a:rPr>
              <a:t>отдельных </a:t>
            </a:r>
            <a:r>
              <a:rPr dirty="0" sz="1200" spc="-20">
                <a:latin typeface="Times New Roman"/>
                <a:cs typeface="Times New Roman"/>
              </a:rPr>
              <a:t>видов работ  (бурения,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отбора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образцов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и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т.п.).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Инженерные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изыскания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должны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быть основаны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на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обобщении  </a:t>
            </a:r>
            <a:r>
              <a:rPr dirty="0" sz="1200" spc="-25">
                <a:latin typeface="Times New Roman"/>
                <a:cs typeface="Times New Roman"/>
              </a:rPr>
              <a:t>информации, </a:t>
            </a:r>
            <a:r>
              <a:rPr dirty="0" sz="1200" spc="-20">
                <a:latin typeface="Times New Roman"/>
                <a:cs typeface="Times New Roman"/>
              </a:rPr>
              <a:t>охватывающей </a:t>
            </a:r>
            <a:r>
              <a:rPr dirty="0" sz="1200" spc="-15">
                <a:latin typeface="Times New Roman"/>
                <a:cs typeface="Times New Roman"/>
              </a:rPr>
              <a:t>все </a:t>
            </a:r>
            <a:r>
              <a:rPr dirty="0" sz="1200" spc="-20">
                <a:latin typeface="Times New Roman"/>
                <a:cs typeface="Times New Roman"/>
              </a:rPr>
              <a:t>виды изыскательских работ, </a:t>
            </a:r>
            <a:r>
              <a:rPr dirty="0" sz="1200" spc="-25">
                <a:latin typeface="Times New Roman"/>
                <a:cs typeface="Times New Roman"/>
              </a:rPr>
              <a:t>выполненных </a:t>
            </a:r>
            <a:r>
              <a:rPr dirty="0" sz="1200" spc="-10">
                <a:latin typeface="Times New Roman"/>
                <a:cs typeface="Times New Roman"/>
              </a:rPr>
              <a:t>на</a:t>
            </a:r>
            <a:r>
              <a:rPr dirty="0" sz="1200" spc="-21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территории.</a:t>
            </a:r>
            <a:endParaRPr sz="1200">
              <a:latin typeface="Times New Roman"/>
              <a:cs typeface="Times New Roman"/>
            </a:endParaRPr>
          </a:p>
          <a:p>
            <a:pPr algn="just" marL="12700" marR="8255" indent="449580">
              <a:lnSpc>
                <a:spcPct val="143800"/>
              </a:lnSpc>
              <a:spcBef>
                <a:spcPts val="5"/>
              </a:spcBef>
            </a:pPr>
            <a:r>
              <a:rPr dirty="0" sz="1200" spc="-20">
                <a:latin typeface="Times New Roman"/>
                <a:cs typeface="Times New Roman"/>
              </a:rPr>
              <a:t>3.7 Техническое задание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0">
                <a:latin typeface="Times New Roman"/>
                <a:cs typeface="Times New Roman"/>
              </a:rPr>
              <a:t>проектирование оснований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фундаментов </a:t>
            </a:r>
            <a:r>
              <a:rPr dirty="0" sz="1200" spc="-10">
                <a:latin typeface="Times New Roman"/>
                <a:cs typeface="Times New Roman"/>
              </a:rPr>
              <a:t>на </a:t>
            </a:r>
            <a:r>
              <a:rPr dirty="0" sz="1200" spc="-25">
                <a:latin typeface="Times New Roman"/>
                <a:cs typeface="Times New Roman"/>
              </a:rPr>
              <a:t>вечномерзлых 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талых </a:t>
            </a:r>
            <a:r>
              <a:rPr dirty="0" sz="1200" spc="-20">
                <a:latin typeface="Times New Roman"/>
                <a:cs typeface="Times New Roman"/>
              </a:rPr>
              <a:t>грунтах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мероприятий инженерной </a:t>
            </a:r>
            <a:r>
              <a:rPr dirty="0" sz="1200" spc="-20">
                <a:latin typeface="Times New Roman"/>
                <a:cs typeface="Times New Roman"/>
              </a:rPr>
              <a:t>защиты </a:t>
            </a:r>
            <a:r>
              <a:rPr dirty="0" sz="1200" spc="-25">
                <a:latin typeface="Times New Roman"/>
                <a:cs typeface="Times New Roman"/>
              </a:rPr>
              <a:t>территории </a:t>
            </a:r>
            <a:r>
              <a:rPr dirty="0" sz="1200" spc="-20">
                <a:latin typeface="Times New Roman"/>
                <a:cs typeface="Times New Roman"/>
              </a:rPr>
              <a:t>должно </a:t>
            </a:r>
            <a:r>
              <a:rPr dirty="0" sz="1200" spc="-25">
                <a:latin typeface="Times New Roman"/>
                <a:cs typeface="Times New Roman"/>
              </a:rPr>
              <a:t>содержать следующие  сведения: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78583" y="3594608"/>
            <a:ext cx="23031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1200" spc="-25">
                <a:latin typeface="Times New Roman"/>
                <a:cs typeface="Times New Roman"/>
              </a:rPr>
              <a:t>наименование объекта;  географическое </a:t>
            </a:r>
            <a:r>
              <a:rPr dirty="0" sz="1200" spc="-20">
                <a:latin typeface="Times New Roman"/>
                <a:cs typeface="Times New Roman"/>
              </a:rPr>
              <a:t>положение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объекта;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45183" y="3594608"/>
            <a:ext cx="109220" cy="847090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78583" y="4233163"/>
            <a:ext cx="51568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7830" algn="l"/>
                <a:tab pos="1487805" algn="l"/>
                <a:tab pos="2078989" algn="l"/>
                <a:tab pos="3192780" algn="l"/>
                <a:tab pos="4346575" algn="l"/>
              </a:tabLst>
            </a:pPr>
            <a:r>
              <a:rPr dirty="0" sz="1200" spc="-20">
                <a:latin typeface="Times New Roman"/>
                <a:cs typeface="Times New Roman"/>
              </a:rPr>
              <a:t>вид	</a:t>
            </a:r>
            <a:r>
              <a:rPr dirty="0" sz="1200" spc="-25">
                <a:latin typeface="Times New Roman"/>
                <a:cs typeface="Times New Roman"/>
              </a:rPr>
              <a:t>строительства	</a:t>
            </a:r>
            <a:r>
              <a:rPr dirty="0" sz="1200" spc="-20">
                <a:latin typeface="Times New Roman"/>
                <a:cs typeface="Times New Roman"/>
              </a:rPr>
              <a:t>(новое	</a:t>
            </a:r>
            <a:r>
              <a:rPr dirty="0" sz="1200" spc="-25">
                <a:latin typeface="Times New Roman"/>
                <a:cs typeface="Times New Roman"/>
              </a:rPr>
              <a:t>строительство,	реконструкция,	расширение,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7983" y="4496815"/>
            <a:ext cx="36322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Times New Roman"/>
                <a:cs typeface="Times New Roman"/>
              </a:rPr>
              <a:t>техническое </a:t>
            </a:r>
            <a:r>
              <a:rPr dirty="0" sz="1200" spc="-20">
                <a:latin typeface="Times New Roman"/>
                <a:cs typeface="Times New Roman"/>
              </a:rPr>
              <a:t>перевооружение, консервация,</a:t>
            </a:r>
            <a:r>
              <a:rPr dirty="0" sz="1200" spc="-10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ликвидация);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45183" y="4678172"/>
            <a:ext cx="109220" cy="276415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78583" y="4678172"/>
            <a:ext cx="5156200" cy="276415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 spc="-20">
                <a:latin typeface="Times New Roman"/>
                <a:cs typeface="Times New Roman"/>
              </a:rPr>
              <a:t>особые </a:t>
            </a:r>
            <a:r>
              <a:rPr dirty="0" sz="1200" spc="-25">
                <a:latin typeface="Times New Roman"/>
                <a:cs typeface="Times New Roman"/>
              </a:rPr>
              <a:t>условия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строительства;</a:t>
            </a:r>
            <a:endParaRPr sz="1200">
              <a:latin typeface="Times New Roman"/>
              <a:cs typeface="Times New Roman"/>
            </a:endParaRPr>
          </a:p>
          <a:p>
            <a:pPr marL="12700" marR="869950">
              <a:lnSpc>
                <a:spcPct val="150000"/>
              </a:lnSpc>
            </a:pPr>
            <a:r>
              <a:rPr dirty="0" sz="1200" spc="-20">
                <a:latin typeface="Times New Roman"/>
                <a:cs typeface="Times New Roman"/>
              </a:rPr>
              <a:t>срок окончания </a:t>
            </a:r>
            <a:r>
              <a:rPr dirty="0" sz="1200" spc="-25">
                <a:latin typeface="Times New Roman"/>
                <a:cs typeface="Times New Roman"/>
              </a:rPr>
              <a:t>строительства, </a:t>
            </a:r>
            <a:r>
              <a:rPr dirty="0" sz="1200" spc="-15">
                <a:latin typeface="Times New Roman"/>
                <a:cs typeface="Times New Roman"/>
              </a:rPr>
              <a:t>либо </a:t>
            </a:r>
            <a:r>
              <a:rPr dirty="0" sz="1200" spc="-20">
                <a:latin typeface="Times New Roman"/>
                <a:cs typeface="Times New Roman"/>
              </a:rPr>
              <a:t>ввода объекта </a:t>
            </a:r>
            <a:r>
              <a:rPr dirty="0" sz="1200">
                <a:latin typeface="Times New Roman"/>
                <a:cs typeface="Times New Roman"/>
              </a:rPr>
              <a:t>в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эксплуатацию;  </a:t>
            </a: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>
                <a:latin typeface="Times New Roman"/>
                <a:cs typeface="Times New Roman"/>
              </a:rPr>
              <a:t>к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проектировщику;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1200" spc="-25">
                <a:latin typeface="Times New Roman"/>
                <a:cs typeface="Times New Roman"/>
              </a:rPr>
              <a:t>стадийность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проектирования;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вариантной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конкурсной</a:t>
            </a:r>
            <a:r>
              <a:rPr dirty="0" sz="1200" spc="-15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проработке;</a:t>
            </a:r>
            <a:endParaRPr sz="1200">
              <a:latin typeface="Times New Roman"/>
              <a:cs typeface="Times New Roman"/>
            </a:endParaRPr>
          </a:p>
          <a:p>
            <a:pPr marL="12700" marR="537845">
              <a:lnSpc>
                <a:spcPct val="149200"/>
              </a:lnSpc>
              <a:spcBef>
                <a:spcPts val="15"/>
              </a:spcBef>
            </a:pP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 spc="-10">
                <a:latin typeface="Times New Roman"/>
                <a:cs typeface="Times New Roman"/>
              </a:rPr>
              <a:t>по </a:t>
            </a:r>
            <a:r>
              <a:rPr dirty="0" sz="1200" spc="-20">
                <a:latin typeface="Times New Roman"/>
                <a:cs typeface="Times New Roman"/>
              </a:rPr>
              <a:t>выполнению </a:t>
            </a:r>
            <a:r>
              <a:rPr dirty="0" sz="1200" spc="-25">
                <a:latin typeface="Times New Roman"/>
                <a:cs typeface="Times New Roman"/>
              </a:rPr>
              <a:t>исследований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конструкторских разработок  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техническим</a:t>
            </a:r>
            <a:r>
              <a:rPr dirty="0" sz="1200" spc="-12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решениям;</a:t>
            </a:r>
            <a:endParaRPr sz="1200">
              <a:latin typeface="Times New Roman"/>
              <a:cs typeface="Times New Roman"/>
            </a:endParaRPr>
          </a:p>
          <a:p>
            <a:pPr marL="12700" marR="1165860">
              <a:lnSpc>
                <a:spcPct val="150000"/>
              </a:lnSpc>
            </a:pP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составу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оформлению </a:t>
            </a:r>
            <a:r>
              <a:rPr dirty="0" sz="1200" spc="-20">
                <a:latin typeface="Times New Roman"/>
                <a:cs typeface="Times New Roman"/>
              </a:rPr>
              <a:t>проектной</a:t>
            </a:r>
            <a:r>
              <a:rPr dirty="0" sz="1200" spc="-19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документации;  сроки начала работ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выдачи проектной</a:t>
            </a:r>
            <a:r>
              <a:rPr dirty="0" sz="1200" spc="-16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документации;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  <a:tabLst>
                <a:tab pos="1126490" algn="l"/>
                <a:tab pos="1757680" algn="l"/>
                <a:tab pos="2446020" algn="l"/>
                <a:tab pos="3659504" algn="l"/>
                <a:tab pos="4432300" algn="l"/>
                <a:tab pos="5061585" algn="l"/>
              </a:tabLst>
            </a:pPr>
            <a:r>
              <a:rPr dirty="0" sz="1200" spc="-15">
                <a:latin typeface="Times New Roman"/>
                <a:cs typeface="Times New Roman"/>
              </a:rPr>
              <a:t>х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ик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-25">
                <a:latin typeface="Times New Roman"/>
                <a:cs typeface="Times New Roman"/>
              </a:rPr>
              <a:t>об</a:t>
            </a:r>
            <a:r>
              <a:rPr dirty="0" sz="1200" spc="-10">
                <a:latin typeface="Times New Roman"/>
                <a:cs typeface="Times New Roman"/>
              </a:rPr>
              <a:t>ъ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к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>
                <a:latin typeface="Times New Roman"/>
                <a:cs typeface="Times New Roman"/>
              </a:rPr>
              <a:t>а	</a:t>
            </a:r>
            <a:r>
              <a:rPr dirty="0" sz="1200" spc="-5">
                <a:latin typeface="Times New Roman"/>
                <a:cs typeface="Times New Roman"/>
              </a:rPr>
              <a:t>(</a:t>
            </a:r>
            <a:r>
              <a:rPr dirty="0" sz="1200" spc="-50">
                <a:latin typeface="Times New Roman"/>
                <a:cs typeface="Times New Roman"/>
              </a:rPr>
              <a:t>у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20">
                <a:latin typeface="Times New Roman"/>
                <a:cs typeface="Times New Roman"/>
              </a:rPr>
              <a:t>н</a:t>
            </a:r>
            <a:r>
              <a:rPr dirty="0" sz="1200">
                <a:latin typeface="Times New Roman"/>
                <a:cs typeface="Times New Roman"/>
              </a:rPr>
              <a:t>ь	</a:t>
            </a:r>
            <a:r>
              <a:rPr dirty="0" sz="1200" spc="-25">
                <a:latin typeface="Times New Roman"/>
                <a:cs typeface="Times New Roman"/>
              </a:rPr>
              <a:t>от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20">
                <a:latin typeface="Times New Roman"/>
                <a:cs typeface="Times New Roman"/>
              </a:rPr>
              <a:t>енн</a:t>
            </a:r>
            <a:r>
              <a:rPr dirty="0" sz="1200" spc="-25">
                <a:latin typeface="Times New Roman"/>
                <a:cs typeface="Times New Roman"/>
              </a:rPr>
              <a:t>о</a:t>
            </a:r>
            <a:r>
              <a:rPr dirty="0" sz="1200" spc="-30">
                <a:latin typeface="Times New Roman"/>
                <a:cs typeface="Times New Roman"/>
              </a:rPr>
              <a:t>с</a:t>
            </a:r>
            <a:r>
              <a:rPr dirty="0" sz="1200" spc="-25">
                <a:latin typeface="Times New Roman"/>
                <a:cs typeface="Times New Roman"/>
              </a:rPr>
              <a:t>т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-10">
                <a:latin typeface="Times New Roman"/>
                <a:cs typeface="Times New Roman"/>
              </a:rPr>
              <a:t>к</a:t>
            </a:r>
            <a:r>
              <a:rPr dirty="0" sz="1200" spc="-30">
                <a:latin typeface="Times New Roman"/>
                <a:cs typeface="Times New Roman"/>
              </a:rPr>
              <a:t>а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-30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г</a:t>
            </a:r>
            <a:r>
              <a:rPr dirty="0" sz="1200" spc="-25">
                <a:latin typeface="Times New Roman"/>
                <a:cs typeface="Times New Roman"/>
              </a:rPr>
              <a:t>ор</a:t>
            </a:r>
            <a:r>
              <a:rPr dirty="0" sz="1200" spc="-2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-30">
                <a:latin typeface="Times New Roman"/>
                <a:cs typeface="Times New Roman"/>
              </a:rPr>
              <a:t>в</a:t>
            </a:r>
            <a:r>
              <a:rPr dirty="0" sz="1200" spc="-20">
                <a:latin typeface="Times New Roman"/>
                <a:cs typeface="Times New Roman"/>
              </a:rPr>
              <a:t>з</a:t>
            </a:r>
            <a:r>
              <a:rPr dirty="0" sz="1200" spc="-25">
                <a:latin typeface="Times New Roman"/>
                <a:cs typeface="Times New Roman"/>
              </a:rPr>
              <a:t>р</a:t>
            </a:r>
            <a:r>
              <a:rPr dirty="0" sz="1200" spc="-30">
                <a:latin typeface="Times New Roman"/>
                <a:cs typeface="Times New Roman"/>
              </a:rPr>
              <a:t>ы</a:t>
            </a:r>
            <a:r>
              <a:rPr dirty="0" sz="1200" spc="-15">
                <a:latin typeface="Times New Roman"/>
                <a:cs typeface="Times New Roman"/>
              </a:rPr>
              <a:t>в</a:t>
            </a:r>
            <a:r>
              <a:rPr dirty="0" sz="1200" spc="-30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-	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87983" y="7406131"/>
            <a:ext cx="6148070" cy="1898650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 spc="-25">
                <a:latin typeface="Times New Roman"/>
                <a:cs typeface="Times New Roman"/>
              </a:rPr>
              <a:t>пожароопасности, </a:t>
            </a:r>
            <a:r>
              <a:rPr dirty="0" sz="1200" spc="-20">
                <a:latin typeface="Times New Roman"/>
                <a:cs typeface="Times New Roman"/>
              </a:rPr>
              <a:t>расчетный срок </a:t>
            </a:r>
            <a:r>
              <a:rPr dirty="0" sz="1200" spc="-25">
                <a:latin typeface="Times New Roman"/>
                <a:cs typeface="Times New Roman"/>
              </a:rPr>
              <a:t>эксплуатации</a:t>
            </a:r>
            <a:r>
              <a:rPr dirty="0" sz="1200" spc="-10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сооружений);</a:t>
            </a:r>
            <a:endParaRPr sz="1200">
              <a:latin typeface="Times New Roman"/>
              <a:cs typeface="Times New Roman"/>
            </a:endParaRPr>
          </a:p>
          <a:p>
            <a:pPr marL="12700" marR="5080" indent="457200">
              <a:lnSpc>
                <a:spcPct val="143300"/>
              </a:lnSpc>
              <a:spcBef>
                <a:spcPts val="95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25">
                <a:latin typeface="Times New Roman"/>
                <a:cs typeface="Times New Roman"/>
              </a:rPr>
              <a:t>перечень технических регламентов, </a:t>
            </a:r>
            <a:r>
              <a:rPr dirty="0" sz="1200" spc="-20">
                <a:latin typeface="Times New Roman"/>
                <a:cs typeface="Times New Roman"/>
              </a:rPr>
              <a:t>национальных </a:t>
            </a:r>
            <a:r>
              <a:rPr dirty="0" sz="1200" spc="-25">
                <a:latin typeface="Times New Roman"/>
                <a:cs typeface="Times New Roman"/>
              </a:rPr>
              <a:t>стандартов, </a:t>
            </a:r>
            <a:r>
              <a:rPr dirty="0" sz="1200" spc="-20">
                <a:latin typeface="Times New Roman"/>
                <a:cs typeface="Times New Roman"/>
              </a:rPr>
              <a:t>норм, стандартов  </a:t>
            </a:r>
            <a:r>
              <a:rPr dirty="0" sz="1200" spc="-25">
                <a:latin typeface="Times New Roman"/>
                <a:cs typeface="Times New Roman"/>
              </a:rPr>
              <a:t>организаций, </a:t>
            </a:r>
            <a:r>
              <a:rPr dirty="0" sz="1200" spc="-20">
                <a:latin typeface="Times New Roman"/>
                <a:cs typeface="Times New Roman"/>
              </a:rPr>
              <a:t>соответствие которым должно </a:t>
            </a:r>
            <a:r>
              <a:rPr dirty="0" sz="1200" spc="-15">
                <a:latin typeface="Times New Roman"/>
                <a:cs typeface="Times New Roman"/>
              </a:rPr>
              <a:t>быть </a:t>
            </a:r>
            <a:r>
              <a:rPr dirty="0" sz="1200" spc="-25">
                <a:latin typeface="Times New Roman"/>
                <a:cs typeface="Times New Roman"/>
              </a:rPr>
              <a:t>обеспечено </a:t>
            </a:r>
            <a:r>
              <a:rPr dirty="0" sz="1200" spc="-15">
                <a:latin typeface="Times New Roman"/>
                <a:cs typeface="Times New Roman"/>
              </a:rPr>
              <a:t>при</a:t>
            </a:r>
            <a:r>
              <a:rPr dirty="0" sz="1200" spc="-18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проектировании;</a:t>
            </a:r>
            <a:endParaRPr sz="1200">
              <a:latin typeface="Times New Roman"/>
              <a:cs typeface="Times New Roman"/>
            </a:endParaRPr>
          </a:p>
          <a:p>
            <a:pPr marL="12700" indent="457200">
              <a:lnSpc>
                <a:spcPct val="100000"/>
              </a:lnSpc>
              <a:spcBef>
                <a:spcPts val="720"/>
              </a:spcBef>
              <a:buFont typeface="Symbol"/>
              <a:buChar char=""/>
              <a:tabLst>
                <a:tab pos="1002665" algn="l"/>
                <a:tab pos="1003300" algn="l"/>
              </a:tabLst>
            </a:pPr>
            <a:r>
              <a:rPr dirty="0" sz="1200" spc="-25">
                <a:latin typeface="Times New Roman"/>
                <a:cs typeface="Times New Roman"/>
              </a:rPr>
              <a:t>требования </a:t>
            </a:r>
            <a:r>
              <a:rPr dirty="0" sz="1200">
                <a:latin typeface="Times New Roman"/>
                <a:cs typeface="Times New Roman"/>
              </a:rPr>
              <a:t>к </a:t>
            </a:r>
            <a:r>
              <a:rPr dirty="0" sz="1200" spc="-20">
                <a:latin typeface="Times New Roman"/>
                <a:cs typeface="Times New Roman"/>
              </a:rPr>
              <a:t>проведению, </a:t>
            </a:r>
            <a:r>
              <a:rPr dirty="0" sz="1200" spc="-25">
                <a:latin typeface="Times New Roman"/>
                <a:cs typeface="Times New Roman"/>
              </a:rPr>
              <a:t>оформлению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представлению </a:t>
            </a:r>
            <a:r>
              <a:rPr dirty="0" sz="1200" spc="-20">
                <a:latin typeface="Times New Roman"/>
                <a:cs typeface="Times New Roman"/>
              </a:rPr>
              <a:t>расчета</a:t>
            </a:r>
            <a:r>
              <a:rPr dirty="0" sz="1200" spc="25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стоимости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1200" spc="-20">
                <a:latin typeface="Times New Roman"/>
                <a:cs typeface="Times New Roman"/>
              </a:rPr>
              <a:t>СМР.</a:t>
            </a:r>
            <a:endParaRPr sz="1200">
              <a:latin typeface="Times New Roman"/>
              <a:cs typeface="Times New Roman"/>
            </a:endParaRPr>
          </a:p>
          <a:p>
            <a:pPr marL="12700" marR="8255" indent="449580">
              <a:lnSpc>
                <a:spcPct val="143300"/>
              </a:lnSpc>
              <a:spcBef>
                <a:spcPts val="10"/>
              </a:spcBef>
              <a:tabLst>
                <a:tab pos="1696085" algn="l"/>
                <a:tab pos="2115185" algn="l"/>
                <a:tab pos="3357245" algn="l"/>
                <a:tab pos="4392295" algn="l"/>
                <a:tab pos="5373370" algn="l"/>
                <a:tab pos="6050280" algn="l"/>
              </a:tabLst>
            </a:pPr>
            <a:r>
              <a:rPr dirty="0" sz="1200" spc="-5">
                <a:latin typeface="Times New Roman"/>
                <a:cs typeface="Times New Roman"/>
              </a:rPr>
              <a:t>Д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л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ль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,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р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5">
                <a:latin typeface="Times New Roman"/>
                <a:cs typeface="Times New Roman"/>
              </a:rPr>
              <a:t>к</a:t>
            </a:r>
            <a:r>
              <a:rPr dirty="0" sz="1200" spc="-10">
                <a:latin typeface="Times New Roman"/>
                <a:cs typeface="Times New Roman"/>
              </a:rPr>
              <a:t>т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р</a:t>
            </a:r>
            <a:r>
              <a:rPr dirty="0" sz="1200">
                <a:latin typeface="Times New Roman"/>
                <a:cs typeface="Times New Roman"/>
              </a:rPr>
              <a:t>о</a:t>
            </a:r>
            <a:r>
              <a:rPr dirty="0" sz="1200" spc="-5">
                <a:latin typeface="Times New Roman"/>
                <a:cs typeface="Times New Roman"/>
              </a:rPr>
              <a:t>ва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и	</a:t>
            </a:r>
            <a:r>
              <a:rPr dirty="0" sz="1200" spc="-20">
                <a:latin typeface="Times New Roman"/>
                <a:cs typeface="Times New Roman"/>
              </a:rPr>
              <a:t>м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>
                <a:latin typeface="Times New Roman"/>
                <a:cs typeface="Times New Roman"/>
              </a:rPr>
              <a:t>ро</a:t>
            </a:r>
            <a:r>
              <a:rPr dirty="0" sz="1200" spc="5">
                <a:latin typeface="Times New Roman"/>
                <a:cs typeface="Times New Roman"/>
              </a:rPr>
              <a:t>п</a:t>
            </a:r>
            <a:r>
              <a:rPr dirty="0" sz="1200" spc="-5">
                <a:latin typeface="Times New Roman"/>
                <a:cs typeface="Times New Roman"/>
              </a:rPr>
              <a:t>р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 spc="-5">
                <a:latin typeface="Times New Roman"/>
                <a:cs typeface="Times New Roman"/>
              </a:rPr>
              <a:t>я</a:t>
            </a:r>
            <a:r>
              <a:rPr dirty="0" sz="1200">
                <a:latin typeface="Times New Roman"/>
                <a:cs typeface="Times New Roman"/>
              </a:rPr>
              <a:t>т</a:t>
            </a:r>
            <a:r>
              <a:rPr dirty="0" sz="1200" spc="-10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й	</a:t>
            </a:r>
            <a:r>
              <a:rPr dirty="0" sz="1200" spc="5">
                <a:latin typeface="Times New Roman"/>
                <a:cs typeface="Times New Roman"/>
              </a:rPr>
              <a:t>ин</a:t>
            </a:r>
            <a:r>
              <a:rPr dirty="0" sz="1200" spc="-5">
                <a:latin typeface="Times New Roman"/>
                <a:cs typeface="Times New Roman"/>
              </a:rPr>
              <a:t>же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е</a:t>
            </a:r>
            <a:r>
              <a:rPr dirty="0" sz="1200" spc="-15">
                <a:latin typeface="Times New Roman"/>
                <a:cs typeface="Times New Roman"/>
              </a:rPr>
              <a:t>р</a:t>
            </a:r>
            <a:r>
              <a:rPr dirty="0" sz="1200" spc="5">
                <a:latin typeface="Times New Roman"/>
                <a:cs typeface="Times New Roman"/>
              </a:rPr>
              <a:t>н</a:t>
            </a:r>
            <a:r>
              <a:rPr dirty="0" sz="1200" spc="-5">
                <a:latin typeface="Times New Roman"/>
                <a:cs typeface="Times New Roman"/>
              </a:rPr>
              <a:t>о</a:t>
            </a:r>
            <a:r>
              <a:rPr dirty="0" sz="1200">
                <a:latin typeface="Times New Roman"/>
                <a:cs typeface="Times New Roman"/>
              </a:rPr>
              <a:t>й	</a:t>
            </a:r>
            <a:r>
              <a:rPr dirty="0" sz="1200" spc="5">
                <a:latin typeface="Times New Roman"/>
                <a:cs typeface="Times New Roman"/>
              </a:rPr>
              <a:t>з</a:t>
            </a:r>
            <a:r>
              <a:rPr dirty="0" sz="1200" spc="-5">
                <a:latin typeface="Times New Roman"/>
                <a:cs typeface="Times New Roman"/>
              </a:rPr>
              <a:t>а</a:t>
            </a:r>
            <a:r>
              <a:rPr dirty="0" sz="1200">
                <a:latin typeface="Times New Roman"/>
                <a:cs typeface="Times New Roman"/>
              </a:rPr>
              <a:t>щ</a:t>
            </a:r>
            <a:r>
              <a:rPr dirty="0" sz="1200" spc="5">
                <a:latin typeface="Times New Roman"/>
                <a:cs typeface="Times New Roman"/>
              </a:rPr>
              <a:t>и</a:t>
            </a:r>
            <a:r>
              <a:rPr dirty="0" sz="1200">
                <a:latin typeface="Times New Roman"/>
                <a:cs typeface="Times New Roman"/>
              </a:rPr>
              <a:t>ты	и  </a:t>
            </a:r>
            <a:r>
              <a:rPr dirty="0" sz="1200" spc="-5">
                <a:latin typeface="Times New Roman"/>
                <a:cs typeface="Times New Roman"/>
              </a:rPr>
              <a:t>геотехнического мониторинга необходимо </a:t>
            </a:r>
            <a:r>
              <a:rPr dirty="0" sz="1200" spc="-25">
                <a:latin typeface="Times New Roman"/>
                <a:cs typeface="Times New Roman"/>
              </a:rPr>
              <a:t>располагать </a:t>
            </a:r>
            <a:r>
              <a:rPr dirty="0" sz="1200" spc="-20">
                <a:latin typeface="Times New Roman"/>
                <a:cs typeface="Times New Roman"/>
              </a:rPr>
              <a:t>следующими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сведениями: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37563" y="9279127"/>
            <a:ext cx="109220" cy="574040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78583" y="9279127"/>
            <a:ext cx="4494530" cy="574040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1200" spc="-25">
                <a:latin typeface="Times New Roman"/>
                <a:cs typeface="Times New Roman"/>
              </a:rPr>
              <a:t>генеральный </a:t>
            </a:r>
            <a:r>
              <a:rPr dirty="0" sz="1200" spc="-20">
                <a:latin typeface="Times New Roman"/>
                <a:cs typeface="Times New Roman"/>
              </a:rPr>
              <a:t>план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застройки;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200" spc="-20">
                <a:latin typeface="Times New Roman"/>
                <a:cs typeface="Times New Roman"/>
              </a:rPr>
              <a:t>план </a:t>
            </a:r>
            <a:r>
              <a:rPr dirty="0" sz="1200" spc="-25">
                <a:latin typeface="Times New Roman"/>
                <a:cs typeface="Times New Roman"/>
              </a:rPr>
              <a:t>устройства общепланировочных </a:t>
            </a:r>
            <a:r>
              <a:rPr dirty="0" sz="1200" spc="-20">
                <a:latin typeface="Times New Roman"/>
                <a:cs typeface="Times New Roman"/>
              </a:rPr>
              <a:t>насыпей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5">
                <a:latin typeface="Times New Roman"/>
                <a:cs typeface="Times New Roman"/>
              </a:rPr>
              <a:t>организации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рельефа;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dima</dc:creator>
  <dcterms:created xsi:type="dcterms:W3CDTF">2018-02-22T05:31:19Z</dcterms:created>
  <dcterms:modified xsi:type="dcterms:W3CDTF">2018-02-22T05:31:19Z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2014-03-26T00:00:00Z</vt:filetime>
  </property>
  <property fmtid="{D5CDD505-2E9C-101B-9397-08002B2CF9AE}" pid="3" name="Creator">
    <vt:lpwstr>Acrobat PDFMaker 10.1 для Word</vt:lpwstr>
  </property>
  <property fmtid="{D5CDD505-2E9C-101B-9397-08002B2CF9AE}" pid="4" name="LastSaved">
    <vt:filetime>2018-02-22T00:00:00Z</vt:filetime>
  </property>
</Properties>
</file>