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png" ContentType="image/png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Default Extension="jpg" ContentType="image/jpg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8" r:id="rId38"/>
    <p:sldId id="289" r:id="rId39"/>
    <p:sldId id="290" r:id="rId40"/>
    <p:sldId id="291" r:id="rId41"/>
    <p:sldId id="292" r:id="rId42"/>
    <p:sldId id="293" r:id="rId43"/>
    <p:sldId id="294" r:id="rId44"/>
    <p:sldId id="295" r:id="rId45"/>
    <p:sldId id="296" r:id="rId46"/>
    <p:sldId id="297" r:id="rId47"/>
    <p:sldId id="298" r:id="rId48"/>
  </p:sldIdLst>
  <p:sldSz cx="10693400" cy="10693401"/>
  <p:notesSz cx="10693400" cy="10693401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Relationship Id="rId20" Type="http://schemas.openxmlformats.org/officeDocument/2006/relationships/slide" Target="slides/slide15.xml"/><Relationship Id="rId21" Type="http://schemas.openxmlformats.org/officeDocument/2006/relationships/slide" Target="slides/slide16.xml"/><Relationship Id="rId22" Type="http://schemas.openxmlformats.org/officeDocument/2006/relationships/slide" Target="slides/slide17.xml"/><Relationship Id="rId23" Type="http://schemas.openxmlformats.org/officeDocument/2006/relationships/slide" Target="slides/slide18.xml"/><Relationship Id="rId24" Type="http://schemas.openxmlformats.org/officeDocument/2006/relationships/slide" Target="slides/slide19.xml"/><Relationship Id="rId25" Type="http://schemas.openxmlformats.org/officeDocument/2006/relationships/slide" Target="slides/slide20.xml"/><Relationship Id="rId26" Type="http://schemas.openxmlformats.org/officeDocument/2006/relationships/slide" Target="slides/slide21.xml"/><Relationship Id="rId27" Type="http://schemas.openxmlformats.org/officeDocument/2006/relationships/slide" Target="slides/slide22.xml"/><Relationship Id="rId28" Type="http://schemas.openxmlformats.org/officeDocument/2006/relationships/slide" Target="slides/slide23.xml"/><Relationship Id="rId29" Type="http://schemas.openxmlformats.org/officeDocument/2006/relationships/slide" Target="slides/slide24.xml"/><Relationship Id="rId30" Type="http://schemas.openxmlformats.org/officeDocument/2006/relationships/slide" Target="slides/slide25.xml"/><Relationship Id="rId31" Type="http://schemas.openxmlformats.org/officeDocument/2006/relationships/slide" Target="slides/slide26.xml"/><Relationship Id="rId32" Type="http://schemas.openxmlformats.org/officeDocument/2006/relationships/slide" Target="slides/slide27.xml"/><Relationship Id="rId33" Type="http://schemas.openxmlformats.org/officeDocument/2006/relationships/slide" Target="slides/slide28.xml"/><Relationship Id="rId34" Type="http://schemas.openxmlformats.org/officeDocument/2006/relationships/slide" Target="slides/slide29.xml"/><Relationship Id="rId35" Type="http://schemas.openxmlformats.org/officeDocument/2006/relationships/slide" Target="slides/slide30.xml"/><Relationship Id="rId36" Type="http://schemas.openxmlformats.org/officeDocument/2006/relationships/slide" Target="slides/slide31.xml"/><Relationship Id="rId37" Type="http://schemas.openxmlformats.org/officeDocument/2006/relationships/slide" Target="slides/slide32.xml"/><Relationship Id="rId38" Type="http://schemas.openxmlformats.org/officeDocument/2006/relationships/slide" Target="slides/slide33.xml"/><Relationship Id="rId39" Type="http://schemas.openxmlformats.org/officeDocument/2006/relationships/slide" Target="slides/slide34.xml"/><Relationship Id="rId40" Type="http://schemas.openxmlformats.org/officeDocument/2006/relationships/slide" Target="slides/slide35.xml"/><Relationship Id="rId41" Type="http://schemas.openxmlformats.org/officeDocument/2006/relationships/slide" Target="slides/slide36.xml"/><Relationship Id="rId42" Type="http://schemas.openxmlformats.org/officeDocument/2006/relationships/slide" Target="slides/slide37.xml"/><Relationship Id="rId43" Type="http://schemas.openxmlformats.org/officeDocument/2006/relationships/slide" Target="slides/slide38.xml"/><Relationship Id="rId44" Type="http://schemas.openxmlformats.org/officeDocument/2006/relationships/slide" Target="slides/slide39.xml"/><Relationship Id="rId45" Type="http://schemas.openxmlformats.org/officeDocument/2006/relationships/slide" Target="slides/slide40.xml"/><Relationship Id="rId46" Type="http://schemas.openxmlformats.org/officeDocument/2006/relationships/slide" Target="slides/slide41.xml"/><Relationship Id="rId47" Type="http://schemas.openxmlformats.org/officeDocument/2006/relationships/slide" Target="slides/slide42.xml"/><Relationship Id="rId48" Type="http://schemas.openxmlformats.org/officeDocument/2006/relationships/slide" Target="slides/slide43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67213" y="3314954"/>
            <a:ext cx="6428422" cy="22456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34427" y="5988304"/>
            <a:ext cx="5293995" cy="2673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378142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3894867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8142" y="427736"/>
            <a:ext cx="6806565" cy="17109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8142" y="2459482"/>
            <a:ext cx="6806565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2571369" y="9944862"/>
            <a:ext cx="2420112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378142" y="9944862"/>
            <a:ext cx="173945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5445252" y="9944862"/>
            <a:ext cx="173945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/Relationships>
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6.png"/></Relationships>
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5.xml"/><Relationship Id="rId3" Type="http://schemas.openxmlformats.org/officeDocument/2006/relationships/slide" Target="slide7.xml"/><Relationship Id="rId4" Type="http://schemas.openxmlformats.org/officeDocument/2006/relationships/slide" Target="slide12.xml"/><Relationship Id="rId5" Type="http://schemas.openxmlformats.org/officeDocument/2006/relationships/slide" Target="slide18.xml"/><Relationship Id="rId6" Type="http://schemas.openxmlformats.org/officeDocument/2006/relationships/slide" Target="slide41.xml"/><Relationship Id="rId7" Type="http://schemas.openxmlformats.org/officeDocument/2006/relationships/slide" Target="slide39.xml"/><Relationship Id="rId8" Type="http://schemas.openxmlformats.org/officeDocument/2006/relationships/slide" Target="slide42.xml"/><Relationship Id="rId9" Type="http://schemas.openxmlformats.org/officeDocument/2006/relationships/slide" Target="slide43.xml"/></Relationships>
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7.jpg"/></Relationships>
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8.jpg"/><Relationship Id="rId3" Type="http://schemas.openxmlformats.org/officeDocument/2006/relationships/image" Target="../media/image9.jpg"/></Relationships>
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0.jpg"/><Relationship Id="rId3" Type="http://schemas.openxmlformats.org/officeDocument/2006/relationships/image" Target="../media/image11.jpg"/></Relationships>
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2.jpg"/><Relationship Id="rId3" Type="http://schemas.openxmlformats.org/officeDocument/2006/relationships/image" Target="../media/image13.jpg"/></Relationships>
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4.jpg"/><Relationship Id="rId3" Type="http://schemas.openxmlformats.org/officeDocument/2006/relationships/image" Target="../media/image15.jpg"/></Relationships>
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6.jpg"/><Relationship Id="rId3" Type="http://schemas.openxmlformats.org/officeDocument/2006/relationships/image" Target="../media/image17.jpg"/></Relationships>
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8.jpg"/><Relationship Id="rId3" Type="http://schemas.openxmlformats.org/officeDocument/2006/relationships/image" Target="../media/image19.jpg"/></Relationships>
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0.jpg"/><Relationship Id="rId3" Type="http://schemas.openxmlformats.org/officeDocument/2006/relationships/image" Target="../media/image21.jpg"/></Relationships>
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2.png"/><Relationship Id="rId3" Type="http://schemas.openxmlformats.org/officeDocument/2006/relationships/image" Target="../media/image23.png"/></Relationships>
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4.png"/></Relationships>
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5.png"/></Relationships>
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6.jpg"/></Relationships>
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7.jpg"/></Relationships>
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94004" y="10375265"/>
            <a:ext cx="481965" cy="0"/>
          </a:xfrm>
          <a:custGeom>
            <a:avLst/>
            <a:gdLst/>
            <a:ahLst/>
            <a:cxnLst/>
            <a:rect l="l" t="t" r="r" b="b"/>
            <a:pathLst>
              <a:path w="481965" h="0">
                <a:moveTo>
                  <a:pt x="481965" y="0"/>
                </a:moveTo>
                <a:lnTo>
                  <a:pt x="0" y="0"/>
                </a:lnTo>
              </a:path>
            </a:pathLst>
          </a:custGeom>
          <a:ln w="158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300990" y="9474200"/>
            <a:ext cx="467995" cy="0"/>
          </a:xfrm>
          <a:custGeom>
            <a:avLst/>
            <a:gdLst/>
            <a:ahLst/>
            <a:cxnLst/>
            <a:rect l="l" t="t" r="r" b="b"/>
            <a:pathLst>
              <a:path w="467995" h="0">
                <a:moveTo>
                  <a:pt x="467995" y="0"/>
                </a:moveTo>
                <a:lnTo>
                  <a:pt x="0" y="0"/>
                </a:lnTo>
              </a:path>
            </a:pathLst>
          </a:custGeom>
          <a:ln w="158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307975" y="8202929"/>
            <a:ext cx="467995" cy="0"/>
          </a:xfrm>
          <a:custGeom>
            <a:avLst/>
            <a:gdLst/>
            <a:ahLst/>
            <a:cxnLst/>
            <a:rect l="l" t="t" r="r" b="b"/>
            <a:pathLst>
              <a:path w="467995" h="0">
                <a:moveTo>
                  <a:pt x="467995" y="0"/>
                </a:moveTo>
                <a:lnTo>
                  <a:pt x="0" y="0"/>
                </a:lnTo>
              </a:path>
            </a:pathLst>
          </a:custGeom>
          <a:ln w="158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300990" y="6297294"/>
            <a:ext cx="459105" cy="6985"/>
          </a:xfrm>
          <a:custGeom>
            <a:avLst/>
            <a:gdLst/>
            <a:ahLst/>
            <a:cxnLst/>
            <a:rect l="l" t="t" r="r" b="b"/>
            <a:pathLst>
              <a:path w="459105" h="6985">
                <a:moveTo>
                  <a:pt x="459105" y="0"/>
                </a:moveTo>
                <a:lnTo>
                  <a:pt x="0" y="6985"/>
                </a:lnTo>
              </a:path>
            </a:pathLst>
          </a:custGeom>
          <a:ln w="158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300990" y="7204075"/>
            <a:ext cx="461009" cy="0"/>
          </a:xfrm>
          <a:custGeom>
            <a:avLst/>
            <a:gdLst/>
            <a:ahLst/>
            <a:cxnLst/>
            <a:rect l="l" t="t" r="r" b="b"/>
            <a:pathLst>
              <a:path w="461009" h="0">
                <a:moveTo>
                  <a:pt x="461009" y="0"/>
                </a:moveTo>
                <a:lnTo>
                  <a:pt x="0" y="0"/>
                </a:lnTo>
              </a:path>
            </a:pathLst>
          </a:custGeom>
          <a:ln w="158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307975" y="5087619"/>
            <a:ext cx="461009" cy="0"/>
          </a:xfrm>
          <a:custGeom>
            <a:avLst/>
            <a:gdLst/>
            <a:ahLst/>
            <a:cxnLst/>
            <a:rect l="l" t="t" r="r" b="b"/>
            <a:pathLst>
              <a:path w="461009" h="0">
                <a:moveTo>
                  <a:pt x="461009" y="0"/>
                </a:moveTo>
                <a:lnTo>
                  <a:pt x="0" y="0"/>
                </a:lnTo>
              </a:path>
            </a:pathLst>
          </a:custGeom>
          <a:ln w="158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510540" y="5080634"/>
            <a:ext cx="0" cy="5294630"/>
          </a:xfrm>
          <a:custGeom>
            <a:avLst/>
            <a:gdLst/>
            <a:ahLst/>
            <a:cxnLst/>
            <a:rect l="l" t="t" r="r" b="b"/>
            <a:pathLst>
              <a:path w="0" h="5294630">
                <a:moveTo>
                  <a:pt x="0" y="5294630"/>
                </a:moveTo>
                <a:lnTo>
                  <a:pt x="0" y="0"/>
                </a:lnTo>
              </a:path>
            </a:pathLst>
          </a:custGeom>
          <a:ln w="158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300990" y="5087619"/>
            <a:ext cx="0" cy="5287645"/>
          </a:xfrm>
          <a:custGeom>
            <a:avLst/>
            <a:gdLst/>
            <a:ahLst/>
            <a:cxnLst/>
            <a:rect l="l" t="t" r="r" b="b"/>
            <a:pathLst>
              <a:path w="0" h="5287645">
                <a:moveTo>
                  <a:pt x="0" y="5287645"/>
                </a:moveTo>
                <a:lnTo>
                  <a:pt x="0" y="0"/>
                </a:lnTo>
              </a:path>
            </a:pathLst>
          </a:custGeom>
          <a:ln w="158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 txBox="1"/>
          <p:nvPr/>
        </p:nvSpPr>
        <p:spPr>
          <a:xfrm>
            <a:off x="305873" y="9566537"/>
            <a:ext cx="165735" cy="719455"/>
          </a:xfrm>
          <a:prstGeom prst="rect">
            <a:avLst/>
          </a:prstGeom>
        </p:spPr>
        <p:txBody>
          <a:bodyPr wrap="square" lIns="0" tIns="0" rIns="0" bIns="0" rtlCol="0" vert="vert270">
            <a:spAutoFit/>
          </a:bodyPr>
          <a:lstStyle/>
          <a:p>
            <a:pPr marL="12700">
              <a:lnSpc>
                <a:spcPts val="1190"/>
              </a:lnSpc>
            </a:pPr>
            <a:r>
              <a:rPr dirty="0" sz="1000" spc="-10">
                <a:latin typeface="Times New Roman"/>
                <a:cs typeface="Times New Roman"/>
              </a:rPr>
              <a:t>Инв. </a:t>
            </a:r>
            <a:r>
              <a:rPr dirty="0" sz="1000" spc="-5">
                <a:latin typeface="Times New Roman"/>
                <a:cs typeface="Times New Roman"/>
              </a:rPr>
              <a:t>№</a:t>
            </a:r>
            <a:r>
              <a:rPr dirty="0" sz="1000" spc="-40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подл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302825" y="8401896"/>
            <a:ext cx="165735" cy="858519"/>
          </a:xfrm>
          <a:prstGeom prst="rect">
            <a:avLst/>
          </a:prstGeom>
        </p:spPr>
        <p:txBody>
          <a:bodyPr wrap="square" lIns="0" tIns="0" rIns="0" bIns="0" rtlCol="0" vert="vert270">
            <a:spAutoFit/>
          </a:bodyPr>
          <a:lstStyle/>
          <a:p>
            <a:pPr marL="12700">
              <a:lnSpc>
                <a:spcPts val="1190"/>
              </a:lnSpc>
            </a:pPr>
            <a:r>
              <a:rPr dirty="0" sz="1000" spc="-5">
                <a:latin typeface="Times New Roman"/>
                <a:cs typeface="Times New Roman"/>
              </a:rPr>
              <a:t>Подпись и</a:t>
            </a:r>
            <a:r>
              <a:rPr dirty="0" sz="1000" spc="-60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дата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330257" y="7320366"/>
            <a:ext cx="165735" cy="741045"/>
          </a:xfrm>
          <a:prstGeom prst="rect">
            <a:avLst/>
          </a:prstGeom>
        </p:spPr>
        <p:txBody>
          <a:bodyPr wrap="square" lIns="0" tIns="0" rIns="0" bIns="0" rtlCol="0" vert="vert270">
            <a:spAutoFit/>
          </a:bodyPr>
          <a:lstStyle/>
          <a:p>
            <a:pPr marL="12700">
              <a:lnSpc>
                <a:spcPts val="1190"/>
              </a:lnSpc>
            </a:pPr>
            <a:r>
              <a:rPr dirty="0" sz="1000" spc="-5">
                <a:latin typeface="Times New Roman"/>
                <a:cs typeface="Times New Roman"/>
              </a:rPr>
              <a:t>Взам. </a:t>
            </a:r>
            <a:r>
              <a:rPr dirty="0" sz="1000" spc="-10">
                <a:latin typeface="Times New Roman"/>
                <a:cs typeface="Times New Roman"/>
              </a:rPr>
              <a:t>инв.</a:t>
            </a:r>
            <a:r>
              <a:rPr dirty="0" sz="1000" spc="-40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№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337877" y="6344897"/>
            <a:ext cx="165735" cy="747395"/>
          </a:xfrm>
          <a:prstGeom prst="rect">
            <a:avLst/>
          </a:prstGeom>
        </p:spPr>
        <p:txBody>
          <a:bodyPr wrap="square" lIns="0" tIns="0" rIns="0" bIns="0" rtlCol="0" vert="vert270">
            <a:spAutoFit/>
          </a:bodyPr>
          <a:lstStyle/>
          <a:p>
            <a:pPr marL="12700">
              <a:lnSpc>
                <a:spcPts val="1190"/>
              </a:lnSpc>
            </a:pPr>
            <a:r>
              <a:rPr dirty="0" sz="1000" spc="-10">
                <a:latin typeface="Times New Roman"/>
                <a:cs typeface="Times New Roman"/>
              </a:rPr>
              <a:t>Инв. </a:t>
            </a:r>
            <a:r>
              <a:rPr dirty="0" sz="1000" spc="-5">
                <a:latin typeface="Times New Roman"/>
                <a:cs typeface="Times New Roman"/>
              </a:rPr>
              <a:t>№</a:t>
            </a:r>
            <a:r>
              <a:rPr dirty="0" sz="1000" spc="-45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дубл.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316541" y="5262456"/>
            <a:ext cx="165735" cy="858519"/>
          </a:xfrm>
          <a:prstGeom prst="rect">
            <a:avLst/>
          </a:prstGeom>
        </p:spPr>
        <p:txBody>
          <a:bodyPr wrap="square" lIns="0" tIns="0" rIns="0" bIns="0" rtlCol="0" vert="vert270">
            <a:spAutoFit/>
          </a:bodyPr>
          <a:lstStyle/>
          <a:p>
            <a:pPr marL="12700">
              <a:lnSpc>
                <a:spcPts val="1190"/>
              </a:lnSpc>
            </a:pPr>
            <a:r>
              <a:rPr dirty="0" sz="1000" spc="-5">
                <a:latin typeface="Times New Roman"/>
                <a:cs typeface="Times New Roman"/>
              </a:rPr>
              <a:t>Подпись и</a:t>
            </a:r>
            <a:r>
              <a:rPr dirty="0" sz="1000" spc="-60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дата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304165" y="172084"/>
            <a:ext cx="474980" cy="0"/>
          </a:xfrm>
          <a:custGeom>
            <a:avLst/>
            <a:gdLst/>
            <a:ahLst/>
            <a:cxnLst/>
            <a:rect l="l" t="t" r="r" b="b"/>
            <a:pathLst>
              <a:path w="474980" h="0">
                <a:moveTo>
                  <a:pt x="474980" y="0"/>
                </a:moveTo>
                <a:lnTo>
                  <a:pt x="0" y="0"/>
                </a:lnTo>
              </a:path>
            </a:pathLst>
          </a:custGeom>
          <a:ln w="158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6" name="object 16"/>
          <p:cNvSpPr/>
          <p:nvPr/>
        </p:nvSpPr>
        <p:spPr>
          <a:xfrm>
            <a:off x="304165" y="2351404"/>
            <a:ext cx="461009" cy="0"/>
          </a:xfrm>
          <a:custGeom>
            <a:avLst/>
            <a:gdLst/>
            <a:ahLst/>
            <a:cxnLst/>
            <a:rect l="l" t="t" r="r" b="b"/>
            <a:pathLst>
              <a:path w="461009" h="0">
                <a:moveTo>
                  <a:pt x="0" y="0"/>
                </a:moveTo>
                <a:lnTo>
                  <a:pt x="461009" y="0"/>
                </a:lnTo>
              </a:path>
            </a:pathLst>
          </a:custGeom>
          <a:ln w="158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7" name="object 17"/>
          <p:cNvSpPr/>
          <p:nvPr/>
        </p:nvSpPr>
        <p:spPr>
          <a:xfrm>
            <a:off x="304165" y="4516754"/>
            <a:ext cx="467995" cy="0"/>
          </a:xfrm>
          <a:custGeom>
            <a:avLst/>
            <a:gdLst/>
            <a:ahLst/>
            <a:cxnLst/>
            <a:rect l="l" t="t" r="r" b="b"/>
            <a:pathLst>
              <a:path w="467995" h="0">
                <a:moveTo>
                  <a:pt x="0" y="0"/>
                </a:moveTo>
                <a:lnTo>
                  <a:pt x="467995" y="0"/>
                </a:lnTo>
              </a:path>
            </a:pathLst>
          </a:custGeom>
          <a:ln w="158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8" name="object 18"/>
          <p:cNvSpPr/>
          <p:nvPr/>
        </p:nvSpPr>
        <p:spPr>
          <a:xfrm>
            <a:off x="506730" y="179069"/>
            <a:ext cx="0" cy="4337685"/>
          </a:xfrm>
          <a:custGeom>
            <a:avLst/>
            <a:gdLst/>
            <a:ahLst/>
            <a:cxnLst/>
            <a:rect l="l" t="t" r="r" b="b"/>
            <a:pathLst>
              <a:path w="0" h="4337685">
                <a:moveTo>
                  <a:pt x="0" y="4337684"/>
                </a:moveTo>
                <a:lnTo>
                  <a:pt x="0" y="0"/>
                </a:lnTo>
              </a:path>
            </a:pathLst>
          </a:custGeom>
          <a:ln w="158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9" name="object 19"/>
          <p:cNvSpPr/>
          <p:nvPr/>
        </p:nvSpPr>
        <p:spPr>
          <a:xfrm>
            <a:off x="304165" y="179069"/>
            <a:ext cx="6985" cy="4330700"/>
          </a:xfrm>
          <a:custGeom>
            <a:avLst/>
            <a:gdLst/>
            <a:ahLst/>
            <a:cxnLst/>
            <a:rect l="l" t="t" r="r" b="b"/>
            <a:pathLst>
              <a:path w="6985" h="4330700">
                <a:moveTo>
                  <a:pt x="6985" y="4330699"/>
                </a:moveTo>
                <a:lnTo>
                  <a:pt x="0" y="0"/>
                </a:lnTo>
              </a:path>
            </a:pathLst>
          </a:custGeom>
          <a:ln w="158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0" name="object 20"/>
          <p:cNvSpPr txBox="1"/>
          <p:nvPr/>
        </p:nvSpPr>
        <p:spPr>
          <a:xfrm>
            <a:off x="301301" y="820432"/>
            <a:ext cx="165735" cy="896619"/>
          </a:xfrm>
          <a:prstGeom prst="rect">
            <a:avLst/>
          </a:prstGeom>
        </p:spPr>
        <p:txBody>
          <a:bodyPr wrap="square" lIns="0" tIns="0" rIns="0" bIns="0" rtlCol="0" vert="vert270">
            <a:spAutoFit/>
          </a:bodyPr>
          <a:lstStyle/>
          <a:p>
            <a:pPr marL="12700">
              <a:lnSpc>
                <a:spcPts val="1190"/>
              </a:lnSpc>
            </a:pPr>
            <a:r>
              <a:rPr dirty="0" sz="1000" spc="-5">
                <a:latin typeface="Times New Roman"/>
                <a:cs typeface="Times New Roman"/>
              </a:rPr>
              <a:t>Первич.</a:t>
            </a:r>
            <a:r>
              <a:rPr dirty="0" sz="1000" spc="-45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примен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333305" y="3202583"/>
            <a:ext cx="165735" cy="541020"/>
          </a:xfrm>
          <a:prstGeom prst="rect">
            <a:avLst/>
          </a:prstGeom>
        </p:spPr>
        <p:txBody>
          <a:bodyPr wrap="square" lIns="0" tIns="0" rIns="0" bIns="0" rtlCol="0" vert="vert270">
            <a:spAutoFit/>
          </a:bodyPr>
          <a:lstStyle/>
          <a:p>
            <a:pPr marL="12700">
              <a:lnSpc>
                <a:spcPts val="1190"/>
              </a:lnSpc>
            </a:pPr>
            <a:r>
              <a:rPr dirty="0" sz="1000" spc="-5">
                <a:latin typeface="Times New Roman"/>
                <a:cs typeface="Times New Roman"/>
              </a:rPr>
              <a:t>Справ.</a:t>
            </a:r>
            <a:r>
              <a:rPr dirty="0" sz="1000" spc="-65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№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1869452" y="659383"/>
            <a:ext cx="5173980" cy="1991995"/>
          </a:xfrm>
          <a:prstGeom prst="rect">
            <a:avLst/>
          </a:prstGeom>
        </p:spPr>
        <p:txBody>
          <a:bodyPr wrap="square" lIns="0" tIns="26034" rIns="0" bIns="0" rtlCol="0" vert="horz">
            <a:spAutoFit/>
          </a:bodyPr>
          <a:lstStyle/>
          <a:p>
            <a:pPr marL="1321435" marR="858519" indent="-1309370">
              <a:lnSpc>
                <a:spcPts val="1620"/>
              </a:lnSpc>
              <a:spcBef>
                <a:spcPts val="204"/>
              </a:spcBef>
            </a:pPr>
            <a:r>
              <a:rPr dirty="0" sz="1400" spc="-5">
                <a:latin typeface="Times New Roman"/>
                <a:cs typeface="Times New Roman"/>
              </a:rPr>
              <a:t>ЗАО «Уральский завод полимерных технологий «Маяк»  (ЗАО «УЗПТ</a:t>
            </a:r>
            <a:r>
              <a:rPr dirty="0" sz="1400" spc="-20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«Маяк»)</a:t>
            </a:r>
            <a:endParaRPr sz="1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5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000">
              <a:latin typeface="Times New Roman"/>
              <a:cs typeface="Times New Roman"/>
            </a:endParaRPr>
          </a:p>
          <a:p>
            <a:pPr marL="3189605">
              <a:lnSpc>
                <a:spcPts val="1645"/>
              </a:lnSpc>
            </a:pPr>
            <a:r>
              <a:rPr dirty="0" sz="1400" spc="-5">
                <a:latin typeface="Times New Roman"/>
                <a:cs typeface="Times New Roman"/>
              </a:rPr>
              <a:t>УТВЕРЖДАЮ:</a:t>
            </a:r>
            <a:endParaRPr sz="1400">
              <a:latin typeface="Times New Roman"/>
              <a:cs typeface="Times New Roman"/>
            </a:endParaRPr>
          </a:p>
          <a:p>
            <a:pPr marL="3189605">
              <a:lnSpc>
                <a:spcPts val="1610"/>
              </a:lnSpc>
            </a:pPr>
            <a:r>
              <a:rPr dirty="0" sz="1400">
                <a:latin typeface="Times New Roman"/>
                <a:cs typeface="Times New Roman"/>
              </a:rPr>
              <a:t>Ген.</a:t>
            </a:r>
            <a:r>
              <a:rPr dirty="0" sz="1400" spc="-25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директор</a:t>
            </a:r>
            <a:endParaRPr sz="1400">
              <a:latin typeface="Times New Roman"/>
              <a:cs typeface="Times New Roman"/>
            </a:endParaRPr>
          </a:p>
          <a:p>
            <a:pPr marL="3189605">
              <a:lnSpc>
                <a:spcPts val="1610"/>
              </a:lnSpc>
            </a:pPr>
            <a:r>
              <a:rPr dirty="0" sz="1400" spc="-5">
                <a:latin typeface="Times New Roman"/>
                <a:cs typeface="Times New Roman"/>
              </a:rPr>
              <a:t>ЗАО «УЗПТ</a:t>
            </a:r>
            <a:r>
              <a:rPr dirty="0" sz="1400" spc="-30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«Маяк»</a:t>
            </a:r>
            <a:endParaRPr sz="1400">
              <a:latin typeface="Times New Roman"/>
              <a:cs typeface="Times New Roman"/>
            </a:endParaRPr>
          </a:p>
          <a:p>
            <a:pPr marL="3189605">
              <a:lnSpc>
                <a:spcPts val="1610"/>
              </a:lnSpc>
              <a:tabLst>
                <a:tab pos="4078604" algn="l"/>
              </a:tabLst>
            </a:pPr>
            <a:r>
              <a:rPr dirty="0" u="sng" sz="140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u="sng" sz="140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	</a:t>
            </a:r>
            <a:r>
              <a:rPr dirty="0" sz="1400" spc="5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Д.В.</a:t>
            </a:r>
            <a:r>
              <a:rPr dirty="0" sz="1400" spc="-70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Алявдин</a:t>
            </a:r>
            <a:endParaRPr sz="1400">
              <a:latin typeface="Times New Roman"/>
              <a:cs typeface="Times New Roman"/>
            </a:endParaRPr>
          </a:p>
          <a:p>
            <a:pPr marL="3189605">
              <a:lnSpc>
                <a:spcPts val="1645"/>
              </a:lnSpc>
              <a:tabLst>
                <a:tab pos="3545204" algn="l"/>
                <a:tab pos="4567555" algn="l"/>
              </a:tabLst>
            </a:pPr>
            <a:r>
              <a:rPr dirty="0" u="sng" sz="140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u="sng" sz="140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	</a:t>
            </a:r>
            <a:r>
              <a:rPr dirty="0" sz="1400" spc="5">
                <a:latin typeface="Times New Roman"/>
                <a:cs typeface="Times New Roman"/>
              </a:rPr>
              <a:t> </a:t>
            </a:r>
            <a:r>
              <a:rPr dirty="0" u="sng" sz="140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u="sng" sz="140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	</a:t>
            </a:r>
            <a:r>
              <a:rPr dirty="0" sz="1400" spc="5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2012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1497583" y="3430028"/>
            <a:ext cx="5062855" cy="2959735"/>
          </a:xfrm>
          <a:prstGeom prst="rect">
            <a:avLst/>
          </a:prstGeom>
        </p:spPr>
        <p:txBody>
          <a:bodyPr wrap="square" lIns="0" tIns="26034" rIns="0" bIns="0" rtlCol="0" vert="horz">
            <a:spAutoFit/>
          </a:bodyPr>
          <a:lstStyle/>
          <a:p>
            <a:pPr algn="ctr" marL="844550" marR="831850">
              <a:lnSpc>
                <a:spcPct val="95700"/>
              </a:lnSpc>
              <a:spcBef>
                <a:spcPts val="204"/>
              </a:spcBef>
            </a:pPr>
            <a:r>
              <a:rPr dirty="0" sz="2000">
                <a:latin typeface="Times New Roman"/>
                <a:cs typeface="Times New Roman"/>
              </a:rPr>
              <a:t>ТРУБЫ</a:t>
            </a:r>
            <a:r>
              <a:rPr dirty="0" sz="2000" spc="-65">
                <a:latin typeface="Times New Roman"/>
                <a:cs typeface="Times New Roman"/>
              </a:rPr>
              <a:t> </a:t>
            </a:r>
            <a:r>
              <a:rPr dirty="0" sz="2000" spc="-5">
                <a:latin typeface="Times New Roman"/>
                <a:cs typeface="Times New Roman"/>
              </a:rPr>
              <a:t>ПОЛИЭТИЛЕНОВЫЕ  </a:t>
            </a:r>
            <a:r>
              <a:rPr dirty="0" sz="2000">
                <a:latin typeface="Times New Roman"/>
                <a:cs typeface="Times New Roman"/>
              </a:rPr>
              <a:t>ЭЛЕКТРОТЕХНИЧЕСКИЕ  ДЛЯ</a:t>
            </a:r>
            <a:r>
              <a:rPr dirty="0" sz="2000" spc="-10">
                <a:latin typeface="Times New Roman"/>
                <a:cs typeface="Times New Roman"/>
              </a:rPr>
              <a:t> </a:t>
            </a:r>
            <a:r>
              <a:rPr dirty="0" sz="2000" spc="-5">
                <a:latin typeface="Times New Roman"/>
                <a:cs typeface="Times New Roman"/>
              </a:rPr>
              <a:t>КАНАЛИЗАЦИИ</a:t>
            </a:r>
            <a:endParaRPr sz="2000">
              <a:latin typeface="Times New Roman"/>
              <a:cs typeface="Times New Roman"/>
            </a:endParaRPr>
          </a:p>
          <a:p>
            <a:pPr algn="ctr" marL="599440" marR="587375">
              <a:lnSpc>
                <a:spcPts val="2300"/>
              </a:lnSpc>
              <a:spcBef>
                <a:spcPts val="65"/>
              </a:spcBef>
            </a:pPr>
            <a:r>
              <a:rPr dirty="0" sz="2000">
                <a:latin typeface="Times New Roman"/>
                <a:cs typeface="Times New Roman"/>
              </a:rPr>
              <a:t>СИСТЕМ</a:t>
            </a:r>
            <a:r>
              <a:rPr dirty="0" sz="2000" spc="-50">
                <a:latin typeface="Times New Roman"/>
                <a:cs typeface="Times New Roman"/>
              </a:rPr>
              <a:t> </a:t>
            </a:r>
            <a:r>
              <a:rPr dirty="0" sz="2000" spc="-5">
                <a:latin typeface="Times New Roman"/>
                <a:cs typeface="Times New Roman"/>
              </a:rPr>
              <a:t>ЭЛЕКТРОСНАБЖЕНИЯ  </a:t>
            </a:r>
            <a:r>
              <a:rPr dirty="0" sz="2000">
                <a:latin typeface="Times New Roman"/>
                <a:cs typeface="Times New Roman"/>
              </a:rPr>
              <a:t>И </a:t>
            </a:r>
            <a:r>
              <a:rPr dirty="0" sz="2000" spc="-5">
                <a:latin typeface="Times New Roman"/>
                <a:cs typeface="Times New Roman"/>
              </a:rPr>
              <a:t>СВЯЗИ</a:t>
            </a:r>
            <a:endParaRPr sz="2000">
              <a:latin typeface="Times New Roman"/>
              <a:cs typeface="Times New Roman"/>
            </a:endParaRPr>
          </a:p>
          <a:p>
            <a:pPr algn="ctr" marL="3175">
              <a:lnSpc>
                <a:spcPts val="2235"/>
              </a:lnSpc>
            </a:pPr>
            <a:r>
              <a:rPr dirty="0" sz="2000">
                <a:latin typeface="Times New Roman"/>
                <a:cs typeface="Times New Roman"/>
              </a:rPr>
              <a:t>серии</a:t>
            </a:r>
            <a:r>
              <a:rPr dirty="0" sz="2000" spc="-10">
                <a:latin typeface="Times New Roman"/>
                <a:cs typeface="Times New Roman"/>
              </a:rPr>
              <a:t> </a:t>
            </a:r>
            <a:r>
              <a:rPr dirty="0" sz="2000" spc="-5">
                <a:latin typeface="Times New Roman"/>
                <a:cs typeface="Times New Roman"/>
              </a:rPr>
              <a:t>ТПЭ-КЭС</a:t>
            </a:r>
            <a:endParaRPr sz="2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900">
              <a:latin typeface="Times New Roman"/>
              <a:cs typeface="Times New Roman"/>
            </a:endParaRPr>
          </a:p>
          <a:p>
            <a:pPr algn="ctr" marL="2540">
              <a:lnSpc>
                <a:spcPct val="100000"/>
              </a:lnSpc>
              <a:spcBef>
                <a:spcPts val="5"/>
              </a:spcBef>
            </a:pPr>
            <a:r>
              <a:rPr dirty="0" sz="2000" spc="-5">
                <a:latin typeface="Times New Roman"/>
                <a:cs typeface="Times New Roman"/>
              </a:rPr>
              <a:t>по </a:t>
            </a:r>
            <a:r>
              <a:rPr dirty="0" sz="2000">
                <a:latin typeface="Times New Roman"/>
                <a:cs typeface="Times New Roman"/>
              </a:rPr>
              <a:t>ТУ</a:t>
            </a:r>
            <a:r>
              <a:rPr dirty="0" sz="2000" spc="-15">
                <a:latin typeface="Times New Roman"/>
                <a:cs typeface="Times New Roman"/>
              </a:rPr>
              <a:t> </a:t>
            </a:r>
            <a:r>
              <a:rPr dirty="0" sz="2000" spc="-5">
                <a:latin typeface="Times New Roman"/>
                <a:cs typeface="Times New Roman"/>
              </a:rPr>
              <a:t>2247-003-75457705-2007</a:t>
            </a:r>
            <a:endParaRPr sz="2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190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</a:pPr>
            <a:r>
              <a:rPr dirty="0" sz="2000" spc="-5">
                <a:latin typeface="Times New Roman"/>
                <a:cs typeface="Times New Roman"/>
              </a:rPr>
              <a:t>Техническая </a:t>
            </a:r>
            <a:r>
              <a:rPr dirty="0" sz="2000">
                <a:latin typeface="Times New Roman"/>
                <a:cs typeface="Times New Roman"/>
              </a:rPr>
              <a:t>информация </a:t>
            </a:r>
            <a:r>
              <a:rPr dirty="0" sz="2000" spc="-5">
                <a:latin typeface="Times New Roman"/>
                <a:cs typeface="Times New Roman"/>
              </a:rPr>
              <a:t>для</a:t>
            </a:r>
            <a:r>
              <a:rPr dirty="0" sz="2000" spc="-35">
                <a:latin typeface="Times New Roman"/>
                <a:cs typeface="Times New Roman"/>
              </a:rPr>
              <a:t> </a:t>
            </a:r>
            <a:r>
              <a:rPr dirty="0" sz="2000" spc="-5">
                <a:latin typeface="Times New Roman"/>
                <a:cs typeface="Times New Roman"/>
              </a:rPr>
              <a:t>проектирования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4979922" y="7115035"/>
            <a:ext cx="1925320" cy="1057910"/>
          </a:xfrm>
          <a:prstGeom prst="rect">
            <a:avLst/>
          </a:prstGeom>
        </p:spPr>
        <p:txBody>
          <a:bodyPr wrap="square" lIns="0" tIns="27305" rIns="0" bIns="0" rtlCol="0" vert="horz">
            <a:spAutoFit/>
          </a:bodyPr>
          <a:lstStyle/>
          <a:p>
            <a:pPr marL="12700" marR="344170">
              <a:lnSpc>
                <a:spcPts val="1610"/>
              </a:lnSpc>
              <a:spcBef>
                <a:spcPts val="215"/>
              </a:spcBef>
            </a:pPr>
            <a:r>
              <a:rPr dirty="0" sz="1400" spc="-10">
                <a:latin typeface="Times New Roman"/>
                <a:cs typeface="Times New Roman"/>
              </a:rPr>
              <a:t>РАЗРАБОТАНО:  </a:t>
            </a:r>
            <a:r>
              <a:rPr dirty="0" sz="1400" spc="-5">
                <a:latin typeface="Times New Roman"/>
                <a:cs typeface="Times New Roman"/>
              </a:rPr>
              <a:t>ЗАО «УЗПТ</a:t>
            </a:r>
            <a:r>
              <a:rPr dirty="0" sz="1400" spc="-80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«Маяк»</a:t>
            </a:r>
            <a:endParaRPr sz="1400">
              <a:latin typeface="Times New Roman"/>
              <a:cs typeface="Times New Roman"/>
            </a:endParaRPr>
          </a:p>
          <a:p>
            <a:pPr marL="12700">
              <a:lnSpc>
                <a:spcPts val="1525"/>
              </a:lnSpc>
            </a:pPr>
            <a:r>
              <a:rPr dirty="0" sz="1400" spc="-5">
                <a:latin typeface="Times New Roman"/>
                <a:cs typeface="Times New Roman"/>
              </a:rPr>
              <a:t>Главный</a:t>
            </a:r>
            <a:r>
              <a:rPr dirty="0" sz="1400" spc="-20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инженер</a:t>
            </a:r>
            <a:endParaRPr sz="1400">
              <a:latin typeface="Times New Roman"/>
              <a:cs typeface="Times New Roman"/>
            </a:endParaRPr>
          </a:p>
          <a:p>
            <a:pPr marL="12700">
              <a:lnSpc>
                <a:spcPts val="1614"/>
              </a:lnSpc>
              <a:tabLst>
                <a:tab pos="812800" algn="l"/>
              </a:tabLst>
            </a:pPr>
            <a:r>
              <a:rPr dirty="0" u="sng" sz="140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u="sng" sz="140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	</a:t>
            </a:r>
            <a:r>
              <a:rPr dirty="0" sz="1400" spc="5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А.В.</a:t>
            </a:r>
            <a:r>
              <a:rPr dirty="0" sz="1400" spc="-70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Абрамов</a:t>
            </a:r>
            <a:endParaRPr sz="1400">
              <a:latin typeface="Times New Roman"/>
              <a:cs typeface="Times New Roman"/>
            </a:endParaRPr>
          </a:p>
          <a:p>
            <a:pPr marL="12700">
              <a:lnSpc>
                <a:spcPts val="1650"/>
              </a:lnSpc>
              <a:tabLst>
                <a:tab pos="367665" algn="l"/>
                <a:tab pos="1390015" algn="l"/>
              </a:tabLst>
            </a:pPr>
            <a:r>
              <a:rPr dirty="0" u="sng" sz="140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u="sng" sz="140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	</a:t>
            </a:r>
            <a:r>
              <a:rPr dirty="0" sz="1400">
                <a:latin typeface="Times New Roman"/>
                <a:cs typeface="Times New Roman"/>
              </a:rPr>
              <a:t>_</a:t>
            </a:r>
            <a:r>
              <a:rPr dirty="0" u="sng" sz="140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	</a:t>
            </a:r>
            <a:r>
              <a:rPr dirty="0" sz="1400">
                <a:latin typeface="Times New Roman"/>
                <a:cs typeface="Times New Roman"/>
              </a:rPr>
              <a:t>_</a:t>
            </a:r>
            <a:r>
              <a:rPr dirty="0" sz="1400" spc="-55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2012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3448316" y="9480294"/>
            <a:ext cx="1165860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>
                <a:latin typeface="Times New Roman"/>
                <a:cs typeface="Times New Roman"/>
              </a:rPr>
              <a:t>Озерск, </a:t>
            </a:r>
            <a:r>
              <a:rPr dirty="0" sz="1400" spc="-5">
                <a:latin typeface="Times New Roman"/>
                <a:cs typeface="Times New Roman"/>
              </a:rPr>
              <a:t>2008</a:t>
            </a:r>
            <a:r>
              <a:rPr dirty="0" sz="1400" spc="-75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г.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26" name="object 26"/>
          <p:cNvSpPr/>
          <p:nvPr/>
        </p:nvSpPr>
        <p:spPr>
          <a:xfrm>
            <a:off x="763523" y="178307"/>
            <a:ext cx="6544309" cy="0"/>
          </a:xfrm>
          <a:custGeom>
            <a:avLst/>
            <a:gdLst/>
            <a:ahLst/>
            <a:cxnLst/>
            <a:rect l="l" t="t" r="r" b="b"/>
            <a:pathLst>
              <a:path w="6544309" h="0">
                <a:moveTo>
                  <a:pt x="0" y="0"/>
                </a:moveTo>
                <a:lnTo>
                  <a:pt x="6544056" y="0"/>
                </a:lnTo>
              </a:path>
            </a:pathLst>
          </a:custGeom>
          <a:ln w="18288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7" name="object 27"/>
          <p:cNvSpPr/>
          <p:nvPr/>
        </p:nvSpPr>
        <p:spPr>
          <a:xfrm>
            <a:off x="754380" y="169163"/>
            <a:ext cx="0" cy="10215880"/>
          </a:xfrm>
          <a:custGeom>
            <a:avLst/>
            <a:gdLst/>
            <a:ahLst/>
            <a:cxnLst/>
            <a:rect l="l" t="t" r="r" b="b"/>
            <a:pathLst>
              <a:path w="0" h="10215880">
                <a:moveTo>
                  <a:pt x="0" y="0"/>
                </a:moveTo>
                <a:lnTo>
                  <a:pt x="0" y="10215372"/>
                </a:lnTo>
              </a:path>
            </a:pathLst>
          </a:custGeom>
          <a:ln w="18287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8" name="object 28"/>
          <p:cNvSpPr/>
          <p:nvPr/>
        </p:nvSpPr>
        <p:spPr>
          <a:xfrm>
            <a:off x="7316723" y="169163"/>
            <a:ext cx="0" cy="10215880"/>
          </a:xfrm>
          <a:custGeom>
            <a:avLst/>
            <a:gdLst/>
            <a:ahLst/>
            <a:cxnLst/>
            <a:rect l="l" t="t" r="r" b="b"/>
            <a:pathLst>
              <a:path w="0" h="10215880">
                <a:moveTo>
                  <a:pt x="0" y="0"/>
                </a:moveTo>
                <a:lnTo>
                  <a:pt x="0" y="10215372"/>
                </a:lnTo>
              </a:path>
            </a:pathLst>
          </a:custGeom>
          <a:ln w="18288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9" name="object 29"/>
          <p:cNvSpPr/>
          <p:nvPr/>
        </p:nvSpPr>
        <p:spPr>
          <a:xfrm>
            <a:off x="763523" y="10375391"/>
            <a:ext cx="6544309" cy="0"/>
          </a:xfrm>
          <a:custGeom>
            <a:avLst/>
            <a:gdLst/>
            <a:ahLst/>
            <a:cxnLst/>
            <a:rect l="l" t="t" r="r" b="b"/>
            <a:pathLst>
              <a:path w="6544309" h="0">
                <a:moveTo>
                  <a:pt x="0" y="0"/>
                </a:moveTo>
                <a:lnTo>
                  <a:pt x="6544056" y="0"/>
                </a:lnTo>
              </a:path>
            </a:pathLst>
          </a:custGeom>
          <a:ln w="18288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0" name="object 30"/>
          <p:cNvSpPr/>
          <p:nvPr/>
        </p:nvSpPr>
        <p:spPr>
          <a:xfrm>
            <a:off x="4481042" y="1877364"/>
            <a:ext cx="1809267" cy="95449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1" name="object 31"/>
          <p:cNvSpPr/>
          <p:nvPr/>
        </p:nvSpPr>
        <p:spPr>
          <a:xfrm>
            <a:off x="5640768" y="1968550"/>
            <a:ext cx="1322565" cy="128520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2" name="object 32"/>
          <p:cNvSpPr/>
          <p:nvPr/>
        </p:nvSpPr>
        <p:spPr>
          <a:xfrm>
            <a:off x="4851476" y="7614001"/>
            <a:ext cx="1204100" cy="477041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3" name="object 33"/>
          <p:cNvSpPr/>
          <p:nvPr/>
        </p:nvSpPr>
        <p:spPr>
          <a:xfrm>
            <a:off x="5106428" y="2411489"/>
            <a:ext cx="808598" cy="265898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4" name="object 34"/>
          <p:cNvSpPr/>
          <p:nvPr/>
        </p:nvSpPr>
        <p:spPr>
          <a:xfrm>
            <a:off x="5049227" y="7967346"/>
            <a:ext cx="808598" cy="265898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292893" y="169163"/>
          <a:ext cx="7042150" cy="102158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04470"/>
                <a:gridCol w="245745"/>
                <a:gridCol w="254634"/>
                <a:gridCol w="356234"/>
                <a:gridCol w="820419"/>
                <a:gridCol w="534669"/>
                <a:gridCol w="355600"/>
                <a:gridCol w="3823334"/>
                <a:gridCol w="417195"/>
              </a:tblGrid>
              <a:tr h="2172970">
                <a:tc>
                  <a:txBody>
                    <a:bodyPr/>
                    <a:lstStyle/>
                    <a:p>
                      <a:pPr marL="6470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dirty="0" sz="1000" spc="-5">
                          <a:latin typeface="Times New Roman"/>
                          <a:cs typeface="Times New Roman"/>
                        </a:rPr>
                        <a:t>Первич.</a:t>
                      </a:r>
                      <a:r>
                        <a:rPr dirty="0" sz="100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000" spc="-5">
                          <a:latin typeface="Times New Roman"/>
                          <a:cs typeface="Times New Roman"/>
                        </a:rPr>
                        <a:t>примен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6350" vert="vert270">
                    <a:lnL w="2857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7" rowSpan="7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algn="just" marL="198120" marR="179705">
                        <a:lnSpc>
                          <a:spcPct val="143900"/>
                        </a:lnSpc>
                        <a:spcBef>
                          <a:spcPts val="5"/>
                        </a:spcBef>
                      </a:pPr>
                      <a:r>
                        <a:rPr dirty="0" sz="1400">
                          <a:latin typeface="Times New Roman"/>
                          <a:cs typeface="Times New Roman"/>
                        </a:rPr>
                        <a:t>ков,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примыкающих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к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колодцам. На них каналы должны иметь уклон, выводя- 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щий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их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на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заданную отметку, учитывающую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ввод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каналов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в проемы в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стенках  колодцев.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algn="just" lvl="2" marL="198120" marR="179070" indent="449580">
                        <a:lnSpc>
                          <a:spcPct val="143600"/>
                        </a:lnSpc>
                        <a:buAutoNum type="arabicPeriod"/>
                        <a:tabLst>
                          <a:tab pos="1099185" algn="l"/>
                        </a:tabLst>
                      </a:pP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Колодцы на сети сооружают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на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расстояниях (максимально) до 150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м 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друг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от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друга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в местах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пересечения улиц, поворотов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и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разветвлений,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а также</a:t>
                      </a:r>
                      <a:r>
                        <a:rPr dirty="0" sz="1400" spc="15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при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marL="198120">
                        <a:lnSpc>
                          <a:spcPct val="100000"/>
                        </a:lnSpc>
                        <a:spcBef>
                          <a:spcPts val="740"/>
                        </a:spcBef>
                      </a:pP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изменениях числа или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профиля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(по глубине </a:t>
                      </a:r>
                      <a:r>
                        <a:rPr dirty="0" sz="1400" spc="-10">
                          <a:latin typeface="Times New Roman"/>
                          <a:cs typeface="Times New Roman"/>
                        </a:rPr>
                        <a:t>либо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в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плане)</a:t>
                      </a:r>
                      <a:r>
                        <a:rPr dirty="0" sz="1400" spc="2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каналов.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algn="just" lvl="2" marL="198120" marR="175260" indent="449580">
                        <a:lnSpc>
                          <a:spcPct val="143600"/>
                        </a:lnSpc>
                        <a:buAutoNum type="arabicPeriod" startAt="2"/>
                        <a:tabLst>
                          <a:tab pos="1136015" algn="l"/>
                        </a:tabLst>
                      </a:pP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Расстояние от поверхности уличного покрытия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до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верха верхней  трубы ТПЭ-КЭС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на вводе в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колодец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должно быть не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менее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0,76 м под пешеход- 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ной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частью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улиц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и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0,85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м – под</a:t>
                      </a:r>
                      <a:r>
                        <a:rPr dirty="0" sz="1400" spc="-2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проезжей.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algn="just" lvl="2" marL="198120" marR="176530" indent="449580">
                        <a:lnSpc>
                          <a:spcPct val="143600"/>
                        </a:lnSpc>
                        <a:spcBef>
                          <a:spcPts val="10"/>
                        </a:spcBef>
                        <a:buAutoNum type="arabicPeriod" startAt="2"/>
                        <a:tabLst>
                          <a:tab pos="1109980" algn="l"/>
                        </a:tabLst>
                      </a:pP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Ввод труб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ТПЭ-КЭС в колодцы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делают,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по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возможности,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на одном 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уровне </a:t>
                      </a:r>
                      <a:r>
                        <a:rPr dirty="0" sz="1400" spc="-10">
                          <a:latin typeface="Times New Roman"/>
                          <a:cs typeface="Times New Roman"/>
                        </a:rPr>
                        <a:t>со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стороны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входа и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выхода, расстояние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от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верха их перекрытия до по-  верхности уличного покрова должно быть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от 0,2 до 0,3</a:t>
                      </a:r>
                      <a:r>
                        <a:rPr dirty="0" sz="1400" spc="-2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м.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algn="just" lvl="2" marL="1108075" indent="-460375">
                        <a:lnSpc>
                          <a:spcPct val="100000"/>
                        </a:lnSpc>
                        <a:spcBef>
                          <a:spcPts val="735"/>
                        </a:spcBef>
                        <a:buFont typeface="Times New Roman"/>
                        <a:buAutoNum type="arabicPeriod" startAt="2"/>
                        <a:tabLst>
                          <a:tab pos="1108710" algn="l"/>
                        </a:tabLst>
                      </a:pPr>
                      <a:r>
                        <a:rPr dirty="0" sz="1400">
                          <a:latin typeface="Times New Roman"/>
                          <a:cs typeface="Times New Roman"/>
                        </a:rPr>
                        <a:t>П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ри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наличии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на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трассе каких-либо других сооружений, глубину</a:t>
                      </a:r>
                      <a:r>
                        <a:rPr dirty="0" sz="1400" spc="29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за-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algn="just" marL="198755" marR="178435" indent="-635">
                        <a:lnSpc>
                          <a:spcPct val="143600"/>
                        </a:lnSpc>
                        <a:spcBef>
                          <a:spcPts val="10"/>
                        </a:spcBef>
                      </a:pPr>
                      <a:r>
                        <a:rPr dirty="0" sz="1400">
                          <a:latin typeface="Times New Roman"/>
                          <a:cs typeface="Times New Roman"/>
                        </a:rPr>
                        <a:t>ложения каналов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допускается уменьшать.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При этом,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необходимо предусмотреть  дополнительную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защиту их,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например, железобетонными плитами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или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бетонной  подушкой, уложив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их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поверх труб серии</a:t>
                      </a:r>
                      <a:r>
                        <a:rPr dirty="0" sz="1400" spc="-1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ТПЭ-КЭС.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algn="just" lvl="1" marL="198755" marR="177165" indent="449580">
                        <a:lnSpc>
                          <a:spcPct val="143600"/>
                        </a:lnSpc>
                        <a:buFont typeface="Times New Roman"/>
                        <a:buAutoNum type="arabicPeriod" startAt="8"/>
                        <a:tabLst>
                          <a:tab pos="976630" algn="l"/>
                        </a:tabLst>
                      </a:pP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М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инимальную глубину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заложения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нижнего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ряда блока каналов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связи  принимают</a:t>
                      </a:r>
                      <a:r>
                        <a:rPr dirty="0" sz="1400" spc="7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с</a:t>
                      </a:r>
                      <a:r>
                        <a:rPr dirty="0" sz="1400" spc="8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учетом</a:t>
                      </a:r>
                      <a:r>
                        <a:rPr dirty="0" sz="1400" spc="8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труб</a:t>
                      </a:r>
                      <a:r>
                        <a:rPr dirty="0" sz="1400" spc="10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ТПЭ-КЭС,</a:t>
                      </a:r>
                      <a:r>
                        <a:rPr dirty="0" sz="1400" spc="8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их</a:t>
                      </a:r>
                      <a:r>
                        <a:rPr dirty="0" sz="1400" spc="8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диаметра,</a:t>
                      </a:r>
                      <a:r>
                        <a:rPr dirty="0" sz="1400" spc="8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числа</a:t>
                      </a:r>
                      <a:r>
                        <a:rPr dirty="0" sz="1400" spc="8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верхних</a:t>
                      </a:r>
                      <a:r>
                        <a:rPr dirty="0" sz="1400" spc="8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рядов</a:t>
                      </a:r>
                      <a:r>
                        <a:rPr dirty="0" sz="1400" spc="8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в</a:t>
                      </a:r>
                      <a:r>
                        <a:rPr dirty="0" sz="1400" spc="7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блоке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marL="198755">
                        <a:lnSpc>
                          <a:spcPct val="100000"/>
                        </a:lnSpc>
                        <a:spcBef>
                          <a:spcPts val="740"/>
                        </a:spcBef>
                      </a:pPr>
                      <a:r>
                        <a:rPr dirty="0" sz="1400">
                          <a:latin typeface="Times New Roman"/>
                          <a:cs typeface="Times New Roman"/>
                        </a:rPr>
                        <a:t>и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расстояний между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рядами по</a:t>
                      </a:r>
                      <a:r>
                        <a:rPr dirty="0" sz="1400" spc="-2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вертикали.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algn="just" lvl="1" marL="198755" marR="177800" indent="449580">
                        <a:lnSpc>
                          <a:spcPct val="143600"/>
                        </a:lnSpc>
                        <a:buFont typeface="Times New Roman"/>
                        <a:buAutoNum type="arabicPeriod" startAt="9"/>
                        <a:tabLst>
                          <a:tab pos="970280" algn="l"/>
                        </a:tabLst>
                      </a:pP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М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аксимальную глубину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заложения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нижнего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ряда блока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каналов связи  устанавливают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с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учетом конкретных условий прокладки. </a:t>
                      </a:r>
                      <a:r>
                        <a:rPr dirty="0" sz="1400" spc="-10">
                          <a:latin typeface="Times New Roman"/>
                          <a:cs typeface="Times New Roman"/>
                        </a:rPr>
                        <a:t>Ее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проверяют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из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усло- 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вия</a:t>
                      </a:r>
                      <a:r>
                        <a:rPr dirty="0" sz="1400" spc="7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сохранения</a:t>
                      </a:r>
                      <a:r>
                        <a:rPr dirty="0" sz="1400" spc="8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трубами</a:t>
                      </a:r>
                      <a:r>
                        <a:rPr dirty="0" sz="1400" spc="8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круговой</a:t>
                      </a:r>
                      <a:r>
                        <a:rPr dirty="0" sz="1400" spc="7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формы</a:t>
                      </a:r>
                      <a:r>
                        <a:rPr dirty="0" sz="1400" spc="8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поперечного</a:t>
                      </a:r>
                      <a:r>
                        <a:rPr dirty="0" sz="1400" spc="8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сечения</a:t>
                      </a:r>
                      <a:r>
                        <a:rPr dirty="0" sz="1400" spc="7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при</a:t>
                      </a:r>
                      <a:r>
                        <a:rPr dirty="0" sz="1400" spc="8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действии</a:t>
                      </a:r>
                      <a:r>
                        <a:rPr dirty="0" sz="1400" spc="6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на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marL="198755">
                        <a:lnSpc>
                          <a:spcPct val="100000"/>
                        </a:lnSpc>
                        <a:spcBef>
                          <a:spcPts val="745"/>
                        </a:spcBef>
                      </a:pP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них грунтовых, транспортных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и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других поверхностных нагрузок.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algn="just" lvl="1" marL="199390" marR="176530" indent="448945">
                        <a:lnSpc>
                          <a:spcPct val="143600"/>
                        </a:lnSpc>
                        <a:buFont typeface="Times New Roman"/>
                        <a:buAutoNum type="arabicPeriod" startAt="10"/>
                        <a:tabLst>
                          <a:tab pos="1069975" algn="l"/>
                        </a:tabLst>
                      </a:pP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Д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ля каналов связи следует использовать трубы ТПЭ-КЭС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с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диамет-  рами, обеспечивающими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при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контроле качества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и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монтажа каналов прохожде- 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ние по ним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пробного цилиндра, диаметром 92 мм.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Также можно</a:t>
                      </a:r>
                      <a:r>
                        <a:rPr dirty="0" sz="1400" spc="7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использовать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algn="just" marL="199390" marR="180340">
                        <a:lnSpc>
                          <a:spcPct val="143600"/>
                        </a:lnSpc>
                        <a:spcBef>
                          <a:spcPts val="10"/>
                        </a:spcBef>
                      </a:pP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трубы ТПЭ-КЭС, по которым пройдет пробный цилиндр диаметром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82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мм. </a:t>
                      </a:r>
                      <a:r>
                        <a:rPr dirty="0" sz="1400" spc="-20">
                          <a:latin typeface="Times New Roman"/>
                          <a:cs typeface="Times New Roman"/>
                        </a:rPr>
                        <a:t>На 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мало загруженных тупиковых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и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вводных участках сети могут применяться </a:t>
                      </a:r>
                      <a:r>
                        <a:rPr dirty="0" sz="1400" spc="-10">
                          <a:latin typeface="Times New Roman"/>
                          <a:cs typeface="Times New Roman"/>
                        </a:rPr>
                        <a:t>тру- 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бы,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по которым пройдет пробный цилиндр диаметром не менее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55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мм.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lvl="1" marL="1079500" indent="-431800">
                        <a:lnSpc>
                          <a:spcPct val="100000"/>
                        </a:lnSpc>
                        <a:spcBef>
                          <a:spcPts val="735"/>
                        </a:spcBef>
                        <a:buFont typeface="Times New Roman"/>
                        <a:buAutoNum type="arabicPeriod" startAt="11"/>
                        <a:tabLst>
                          <a:tab pos="1080135" algn="l"/>
                        </a:tabLst>
                      </a:pP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К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аналы</a:t>
                      </a:r>
                      <a:r>
                        <a:rPr dirty="0" sz="1400" spc="23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связи</a:t>
                      </a:r>
                      <a:r>
                        <a:rPr dirty="0" sz="1400" spc="23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в</a:t>
                      </a:r>
                      <a:r>
                        <a:rPr dirty="0" sz="1400" spc="24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здание</a:t>
                      </a:r>
                      <a:r>
                        <a:rPr dirty="0" sz="1400" spc="229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вводятся</a:t>
                      </a:r>
                      <a:r>
                        <a:rPr dirty="0" sz="1400" spc="23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путем</a:t>
                      </a:r>
                      <a:r>
                        <a:rPr dirty="0" sz="1400" spc="24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непосредственного</a:t>
                      </a:r>
                      <a:r>
                        <a:rPr dirty="0" sz="1400" spc="25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подвода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7"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rowSpan="7"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rowSpan="7"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rowSpan="7"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rowSpan="7"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rowSpan="7"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2165350">
                <a:tc>
                  <a:txBody>
                    <a:bodyPr/>
                    <a:lstStyle/>
                    <a:p>
                      <a:pPr algn="ctr" marR="69850">
                        <a:lnSpc>
                          <a:spcPct val="100000"/>
                        </a:lnSpc>
                        <a:spcBef>
                          <a:spcPts val="305"/>
                        </a:spcBef>
                      </a:pPr>
                      <a:r>
                        <a:rPr dirty="0" sz="1000" spc="-5">
                          <a:latin typeface="Times New Roman"/>
                          <a:cs typeface="Times New Roman"/>
                        </a:rPr>
                        <a:t>Справ.</a:t>
                      </a:r>
                      <a:r>
                        <a:rPr dirty="0" sz="100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000" spc="-5">
                          <a:latin typeface="Times New Roman"/>
                          <a:cs typeface="Times New Roman"/>
                        </a:rPr>
                        <a:t>№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38735" vert="vert270">
                    <a:lnL w="2857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7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570230"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gridSpan="7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2115820">
                <a:tc>
                  <a:txBody>
                    <a:bodyPr/>
                    <a:lstStyle/>
                    <a:p>
                      <a:pPr marL="124460">
                        <a:lnSpc>
                          <a:spcPct val="100000"/>
                        </a:lnSpc>
                        <a:spcBef>
                          <a:spcPts val="170"/>
                        </a:spcBef>
                        <a:tabLst>
                          <a:tab pos="1095375" algn="l"/>
                        </a:tabLst>
                      </a:pPr>
                      <a:r>
                        <a:rPr dirty="0" baseline="-8333" sz="1500" spc="-15">
                          <a:latin typeface="Times New Roman"/>
                          <a:cs typeface="Times New Roman"/>
                        </a:rPr>
                        <a:t>Инв.</a:t>
                      </a:r>
                      <a:r>
                        <a:rPr dirty="0" baseline="-8333" sz="1500" spc="1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baseline="-8333" sz="1500" spc="-7">
                          <a:latin typeface="Times New Roman"/>
                          <a:cs typeface="Times New Roman"/>
                        </a:rPr>
                        <a:t>№</a:t>
                      </a:r>
                      <a:r>
                        <a:rPr dirty="0" baseline="-8333" sz="1500" spc="22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baseline="-8333" sz="1500" spc="-7">
                          <a:latin typeface="Times New Roman"/>
                          <a:cs typeface="Times New Roman"/>
                        </a:rPr>
                        <a:t>дубл.	</a:t>
                      </a:r>
                      <a:r>
                        <a:rPr dirty="0" sz="1000" spc="-5">
                          <a:latin typeface="Times New Roman"/>
                          <a:cs typeface="Times New Roman"/>
                        </a:rPr>
                        <a:t>Подпись и</a:t>
                      </a:r>
                      <a:r>
                        <a:rPr dirty="0" sz="1000" spc="-1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000" spc="-5">
                          <a:latin typeface="Times New Roman"/>
                          <a:cs typeface="Times New Roman"/>
                        </a:rPr>
                        <a:t>дата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21590" vert="vert27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7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998855">
                <a:tc>
                  <a:txBody>
                    <a:bodyPr/>
                    <a:lstStyle/>
                    <a:p>
                      <a:pPr marL="154305">
                        <a:lnSpc>
                          <a:spcPct val="100000"/>
                        </a:lnSpc>
                        <a:spcBef>
                          <a:spcPts val="280"/>
                        </a:spcBef>
                      </a:pPr>
                      <a:r>
                        <a:rPr dirty="0" sz="1000" spc="-5">
                          <a:latin typeface="Times New Roman"/>
                          <a:cs typeface="Times New Roman"/>
                        </a:rPr>
                        <a:t>Взам. </a:t>
                      </a:r>
                      <a:r>
                        <a:rPr dirty="0" sz="1000" spc="-10">
                          <a:latin typeface="Times New Roman"/>
                          <a:cs typeface="Times New Roman"/>
                        </a:rPr>
                        <a:t>инв.</a:t>
                      </a:r>
                      <a:r>
                        <a:rPr dirty="0" sz="1000" spc="-5">
                          <a:latin typeface="Times New Roman"/>
                          <a:cs typeface="Times New Roman"/>
                        </a:rPr>
                        <a:t> №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35560" vert="vert27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7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1271270">
                <a:tc>
                  <a:txBody>
                    <a:bodyPr/>
                    <a:lstStyle/>
                    <a:p>
                      <a:pPr marL="226060">
                        <a:lnSpc>
                          <a:spcPct val="100000"/>
                        </a:lnSpc>
                        <a:spcBef>
                          <a:spcPts val="65"/>
                        </a:spcBef>
                      </a:pPr>
                      <a:r>
                        <a:rPr dirty="0" sz="1000" spc="-5">
                          <a:latin typeface="Times New Roman"/>
                          <a:cs typeface="Times New Roman"/>
                        </a:rPr>
                        <a:t>Подпись и</a:t>
                      </a:r>
                      <a:r>
                        <a:rPr dirty="0" sz="1000" spc="-1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000" spc="-5">
                          <a:latin typeface="Times New Roman"/>
                          <a:cs typeface="Times New Roman"/>
                        </a:rPr>
                        <a:t>дата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8255" vert="vert27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7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358775">
                <a:tc rowSpan="5">
                  <a:txBody>
                    <a:bodyPr/>
                    <a:lstStyle/>
                    <a:p>
                      <a:pPr marL="101600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dirty="0" sz="1000" spc="-10">
                          <a:latin typeface="Times New Roman"/>
                          <a:cs typeface="Times New Roman"/>
                        </a:rPr>
                        <a:t>Инв. </a:t>
                      </a:r>
                      <a:r>
                        <a:rPr dirty="0" sz="1000" spc="-5">
                          <a:latin typeface="Times New Roman"/>
                          <a:cs typeface="Times New Roman"/>
                        </a:rPr>
                        <a:t>№</a:t>
                      </a:r>
                      <a:r>
                        <a:rPr dirty="0" sz="1000" spc="-1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000" spc="-5">
                          <a:latin typeface="Times New Roman"/>
                          <a:cs typeface="Times New Roman"/>
                        </a:rPr>
                        <a:t>подл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1430" vert="vert27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5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7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190500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11430" vert="vert27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marL="31115">
                        <a:lnSpc>
                          <a:spcPts val="1645"/>
                        </a:lnSpc>
                        <a:spcBef>
                          <a:spcPts val="795"/>
                        </a:spcBef>
                      </a:pP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ТПЭ-КЭС.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algn="ctr" marL="30480">
                        <a:lnSpc>
                          <a:spcPts val="1525"/>
                        </a:lnSpc>
                      </a:pPr>
                      <a:r>
                        <a:rPr dirty="0" sz="1300" spc="-5">
                          <a:latin typeface="Times New Roman"/>
                          <a:cs typeface="Times New Roman"/>
                        </a:rPr>
                        <a:t>Техническая информация для</a:t>
                      </a:r>
                      <a:r>
                        <a:rPr dirty="0" sz="1300" spc="1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300" spc="-5">
                          <a:latin typeface="Times New Roman"/>
                          <a:cs typeface="Times New Roman"/>
                        </a:rPr>
                        <a:t>проектирования</a:t>
                      </a: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00965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 marL="70485">
                        <a:lnSpc>
                          <a:spcPct val="100000"/>
                        </a:lnSpc>
                        <a:spcBef>
                          <a:spcPts val="355"/>
                        </a:spcBef>
                      </a:pPr>
                      <a:r>
                        <a:rPr dirty="0" sz="1000" spc="-5" i="1">
                          <a:latin typeface="Times New Roman"/>
                          <a:cs typeface="Times New Roman"/>
                        </a:rPr>
                        <a:t>лист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45085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73025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11430" vert="vert27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100965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45085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17475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11430" vert="vert27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100965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marR="635">
                        <a:lnSpc>
                          <a:spcPct val="100000"/>
                        </a:lnSpc>
                        <a:spcBef>
                          <a:spcPts val="345"/>
                        </a:spcBef>
                      </a:pPr>
                      <a:r>
                        <a:rPr dirty="0" sz="1000">
                          <a:latin typeface="Times New Roman"/>
                          <a:cs typeface="Times New Roman"/>
                        </a:rPr>
                        <a:t>9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43815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61290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11430" vert="vert27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0480">
                        <a:lnSpc>
                          <a:spcPts val="1080"/>
                        </a:lnSpc>
                        <a:spcBef>
                          <a:spcPts val="90"/>
                        </a:spcBef>
                      </a:pPr>
                      <a:r>
                        <a:rPr dirty="0" sz="1000" i="1"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dirty="0" sz="1000" spc="-10" i="1">
                          <a:latin typeface="Times New Roman"/>
                          <a:cs typeface="Times New Roman"/>
                        </a:rPr>
                        <a:t>зм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143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4450">
                        <a:lnSpc>
                          <a:spcPts val="1080"/>
                        </a:lnSpc>
                        <a:spcBef>
                          <a:spcPts val="90"/>
                        </a:spcBef>
                      </a:pPr>
                      <a:r>
                        <a:rPr dirty="0" sz="1000" spc="-5" i="1">
                          <a:latin typeface="Times New Roman"/>
                          <a:cs typeface="Times New Roman"/>
                        </a:rPr>
                        <a:t>Л</a:t>
                      </a:r>
                      <a:r>
                        <a:rPr dirty="0" sz="1000" spc="5" i="1"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dirty="0" sz="1000" i="1">
                          <a:latin typeface="Times New Roman"/>
                          <a:cs typeface="Times New Roman"/>
                        </a:rPr>
                        <a:t>ст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143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0800">
                        <a:lnSpc>
                          <a:spcPts val="1080"/>
                        </a:lnSpc>
                        <a:spcBef>
                          <a:spcPts val="90"/>
                        </a:spcBef>
                      </a:pPr>
                      <a:r>
                        <a:rPr dirty="0" sz="1000" spc="-5" i="1">
                          <a:latin typeface="Times New Roman"/>
                          <a:cs typeface="Times New Roman"/>
                        </a:rPr>
                        <a:t>№</a:t>
                      </a:r>
                      <a:r>
                        <a:rPr dirty="0" sz="1000" spc="-50" i="1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000" spc="-5" i="1">
                          <a:latin typeface="Times New Roman"/>
                          <a:cs typeface="Times New Roman"/>
                        </a:rPr>
                        <a:t>документа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143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4610">
                        <a:lnSpc>
                          <a:spcPts val="1080"/>
                        </a:lnSpc>
                        <a:spcBef>
                          <a:spcPts val="90"/>
                        </a:spcBef>
                      </a:pPr>
                      <a:r>
                        <a:rPr dirty="0" sz="1000" i="1">
                          <a:latin typeface="Times New Roman"/>
                          <a:cs typeface="Times New Roman"/>
                        </a:rPr>
                        <a:t>Подпись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143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3340">
                        <a:lnSpc>
                          <a:spcPts val="1080"/>
                        </a:lnSpc>
                        <a:spcBef>
                          <a:spcPts val="90"/>
                        </a:spcBef>
                      </a:pPr>
                      <a:r>
                        <a:rPr dirty="0" sz="1000" i="1">
                          <a:latin typeface="Times New Roman"/>
                          <a:cs typeface="Times New Roman"/>
                        </a:rPr>
                        <a:t>Д</a:t>
                      </a:r>
                      <a:r>
                        <a:rPr dirty="0" sz="1000" spc="5" i="1">
                          <a:latin typeface="Times New Roman"/>
                          <a:cs typeface="Times New Roman"/>
                        </a:rPr>
                        <a:t>а</a:t>
                      </a:r>
                      <a:r>
                        <a:rPr dirty="0" sz="1000" i="1">
                          <a:latin typeface="Times New Roman"/>
                          <a:cs typeface="Times New Roman"/>
                        </a:rPr>
                        <a:t>та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143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100965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43815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292893" y="169163"/>
          <a:ext cx="7042150" cy="102158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04470"/>
                <a:gridCol w="245745"/>
                <a:gridCol w="254634"/>
                <a:gridCol w="356234"/>
                <a:gridCol w="820419"/>
                <a:gridCol w="534669"/>
                <a:gridCol w="355600"/>
                <a:gridCol w="3823334"/>
                <a:gridCol w="417195"/>
              </a:tblGrid>
              <a:tr h="2172970">
                <a:tc>
                  <a:txBody>
                    <a:bodyPr/>
                    <a:lstStyle/>
                    <a:p>
                      <a:pPr marL="6470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dirty="0" sz="1000" spc="-5">
                          <a:latin typeface="Times New Roman"/>
                          <a:cs typeface="Times New Roman"/>
                        </a:rPr>
                        <a:t>Первич.</a:t>
                      </a:r>
                      <a:r>
                        <a:rPr dirty="0" sz="100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000" spc="-5">
                          <a:latin typeface="Times New Roman"/>
                          <a:cs typeface="Times New Roman"/>
                        </a:rPr>
                        <a:t>примен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6350" vert="vert270">
                    <a:lnL w="2857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7" rowSpan="7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algn="just" marL="198755" marR="177165" indent="-635">
                        <a:lnSpc>
                          <a:spcPct val="143700"/>
                        </a:lnSpc>
                      </a:pP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труб ТПЭ-КЭС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в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подвалы через проемы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в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фундаментах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на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глубине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от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0,4 </a:t>
                      </a:r>
                      <a:r>
                        <a:rPr dirty="0" sz="1400" spc="5">
                          <a:latin typeface="Times New Roman"/>
                          <a:cs typeface="Times New Roman"/>
                        </a:rPr>
                        <a:t>до 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0,5 м от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поверхности уличного покрытия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с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учетом уклона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в сторону колодца </a:t>
                      </a:r>
                      <a:r>
                        <a:rPr dirty="0" sz="1400" spc="5">
                          <a:latin typeface="Times New Roman"/>
                          <a:cs typeface="Times New Roman"/>
                        </a:rPr>
                        <a:t>от </a:t>
                      </a:r>
                      <a:r>
                        <a:rPr dirty="0" sz="1400" spc="36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здания.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Размеры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проема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зависят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от размера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вводимого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блока </a:t>
                      </a:r>
                      <a:r>
                        <a:rPr dirty="0" sz="1400" spc="-10">
                          <a:latin typeface="Times New Roman"/>
                          <a:cs typeface="Times New Roman"/>
                        </a:rPr>
                        <a:t>труб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и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толщины  стенки здания.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Для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устройства вводов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можно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использовать трубы ТПЭ-КЭС  диаметром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63</a:t>
                      </a:r>
                      <a:r>
                        <a:rPr dirty="0" sz="1400" spc="-1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мм.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algn="just" marL="198120" marR="177165" indent="449580">
                        <a:lnSpc>
                          <a:spcPct val="143600"/>
                        </a:lnSpc>
                        <a:spcBef>
                          <a:spcPts val="10"/>
                        </a:spcBef>
                      </a:pPr>
                      <a:r>
                        <a:rPr dirty="0" sz="1400">
                          <a:latin typeface="Times New Roman"/>
                          <a:cs typeface="Times New Roman"/>
                        </a:rPr>
                        <a:t>2.12.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На наружную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стенку здания и на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кабельные опоры воздушно-  столбовых линий вводы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и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выводы выводят под углом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90° на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высоту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0,7 м </a:t>
                      </a:r>
                      <a:r>
                        <a:rPr dirty="0" sz="1400" spc="5">
                          <a:latin typeface="Times New Roman"/>
                          <a:cs typeface="Times New Roman"/>
                        </a:rPr>
                        <a:t>от 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земли,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при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необходимости защищая их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кожухом от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возможного</a:t>
                      </a:r>
                      <a:r>
                        <a:rPr dirty="0" sz="1400" spc="2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повреждения.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7"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rowSpan="7"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rowSpan="7"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rowSpan="7"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rowSpan="7"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rowSpan="7"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2165350">
                <a:tc>
                  <a:txBody>
                    <a:bodyPr/>
                    <a:lstStyle/>
                    <a:p>
                      <a:pPr algn="ctr" marR="69850">
                        <a:lnSpc>
                          <a:spcPct val="100000"/>
                        </a:lnSpc>
                        <a:spcBef>
                          <a:spcPts val="305"/>
                        </a:spcBef>
                      </a:pPr>
                      <a:r>
                        <a:rPr dirty="0" sz="1000" spc="-5">
                          <a:latin typeface="Times New Roman"/>
                          <a:cs typeface="Times New Roman"/>
                        </a:rPr>
                        <a:t>Справ.</a:t>
                      </a:r>
                      <a:r>
                        <a:rPr dirty="0" sz="100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000" spc="-5">
                          <a:latin typeface="Times New Roman"/>
                          <a:cs typeface="Times New Roman"/>
                        </a:rPr>
                        <a:t>№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38735" vert="vert270">
                    <a:lnL w="2857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7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570230"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gridSpan="7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2115820">
                <a:tc>
                  <a:txBody>
                    <a:bodyPr/>
                    <a:lstStyle/>
                    <a:p>
                      <a:pPr marL="124460">
                        <a:lnSpc>
                          <a:spcPct val="100000"/>
                        </a:lnSpc>
                        <a:spcBef>
                          <a:spcPts val="170"/>
                        </a:spcBef>
                        <a:tabLst>
                          <a:tab pos="1095375" algn="l"/>
                        </a:tabLst>
                      </a:pPr>
                      <a:r>
                        <a:rPr dirty="0" baseline="-8333" sz="1500" spc="-15">
                          <a:latin typeface="Times New Roman"/>
                          <a:cs typeface="Times New Roman"/>
                        </a:rPr>
                        <a:t>Инв.</a:t>
                      </a:r>
                      <a:r>
                        <a:rPr dirty="0" baseline="-8333" sz="1500" spc="1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baseline="-8333" sz="1500" spc="-7">
                          <a:latin typeface="Times New Roman"/>
                          <a:cs typeface="Times New Roman"/>
                        </a:rPr>
                        <a:t>№</a:t>
                      </a:r>
                      <a:r>
                        <a:rPr dirty="0" baseline="-8333" sz="1500" spc="22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baseline="-8333" sz="1500" spc="-7">
                          <a:latin typeface="Times New Roman"/>
                          <a:cs typeface="Times New Roman"/>
                        </a:rPr>
                        <a:t>дубл.	</a:t>
                      </a:r>
                      <a:r>
                        <a:rPr dirty="0" sz="1000" spc="-5">
                          <a:latin typeface="Times New Roman"/>
                          <a:cs typeface="Times New Roman"/>
                        </a:rPr>
                        <a:t>Подпись и</a:t>
                      </a:r>
                      <a:r>
                        <a:rPr dirty="0" sz="1000" spc="-1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000" spc="-5">
                          <a:latin typeface="Times New Roman"/>
                          <a:cs typeface="Times New Roman"/>
                        </a:rPr>
                        <a:t>дата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21590" vert="vert27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7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998855">
                <a:tc>
                  <a:txBody>
                    <a:bodyPr/>
                    <a:lstStyle/>
                    <a:p>
                      <a:pPr marL="154305">
                        <a:lnSpc>
                          <a:spcPct val="100000"/>
                        </a:lnSpc>
                        <a:spcBef>
                          <a:spcPts val="280"/>
                        </a:spcBef>
                      </a:pPr>
                      <a:r>
                        <a:rPr dirty="0" sz="1000" spc="-5">
                          <a:latin typeface="Times New Roman"/>
                          <a:cs typeface="Times New Roman"/>
                        </a:rPr>
                        <a:t>Взам. </a:t>
                      </a:r>
                      <a:r>
                        <a:rPr dirty="0" sz="1000" spc="-10">
                          <a:latin typeface="Times New Roman"/>
                          <a:cs typeface="Times New Roman"/>
                        </a:rPr>
                        <a:t>инв.</a:t>
                      </a:r>
                      <a:r>
                        <a:rPr dirty="0" sz="1000" spc="-5">
                          <a:latin typeface="Times New Roman"/>
                          <a:cs typeface="Times New Roman"/>
                        </a:rPr>
                        <a:t> №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35560" vert="vert27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7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1271270">
                <a:tc>
                  <a:txBody>
                    <a:bodyPr/>
                    <a:lstStyle/>
                    <a:p>
                      <a:pPr marL="226060">
                        <a:lnSpc>
                          <a:spcPct val="100000"/>
                        </a:lnSpc>
                        <a:spcBef>
                          <a:spcPts val="65"/>
                        </a:spcBef>
                      </a:pPr>
                      <a:r>
                        <a:rPr dirty="0" sz="1000" spc="-5">
                          <a:latin typeface="Times New Roman"/>
                          <a:cs typeface="Times New Roman"/>
                        </a:rPr>
                        <a:t>Подпись и</a:t>
                      </a:r>
                      <a:r>
                        <a:rPr dirty="0" sz="1000" spc="-1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000" spc="-5">
                          <a:latin typeface="Times New Roman"/>
                          <a:cs typeface="Times New Roman"/>
                        </a:rPr>
                        <a:t>дата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8255" vert="vert27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7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358775">
                <a:tc rowSpan="5">
                  <a:txBody>
                    <a:bodyPr/>
                    <a:lstStyle/>
                    <a:p>
                      <a:pPr marL="101600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dirty="0" sz="1000" spc="-10">
                          <a:latin typeface="Times New Roman"/>
                          <a:cs typeface="Times New Roman"/>
                        </a:rPr>
                        <a:t>Инв. </a:t>
                      </a:r>
                      <a:r>
                        <a:rPr dirty="0" sz="1000" spc="-5">
                          <a:latin typeface="Times New Roman"/>
                          <a:cs typeface="Times New Roman"/>
                        </a:rPr>
                        <a:t>№</a:t>
                      </a:r>
                      <a:r>
                        <a:rPr dirty="0" sz="1000" spc="-1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000" spc="-5">
                          <a:latin typeface="Times New Roman"/>
                          <a:cs typeface="Times New Roman"/>
                        </a:rPr>
                        <a:t>подл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1430" vert="vert27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5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7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190500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11430" vert="vert27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marL="31115">
                        <a:lnSpc>
                          <a:spcPts val="1645"/>
                        </a:lnSpc>
                        <a:spcBef>
                          <a:spcPts val="795"/>
                        </a:spcBef>
                      </a:pP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ТПЭ-КЭС.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algn="ctr" marL="30480">
                        <a:lnSpc>
                          <a:spcPts val="1525"/>
                        </a:lnSpc>
                      </a:pPr>
                      <a:r>
                        <a:rPr dirty="0" sz="1300" spc="-5">
                          <a:latin typeface="Times New Roman"/>
                          <a:cs typeface="Times New Roman"/>
                        </a:rPr>
                        <a:t>Техническая информация для</a:t>
                      </a:r>
                      <a:r>
                        <a:rPr dirty="0" sz="1300" spc="1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300" spc="-5">
                          <a:latin typeface="Times New Roman"/>
                          <a:cs typeface="Times New Roman"/>
                        </a:rPr>
                        <a:t>проектирования</a:t>
                      </a: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00965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 marL="70485">
                        <a:lnSpc>
                          <a:spcPct val="100000"/>
                        </a:lnSpc>
                        <a:spcBef>
                          <a:spcPts val="355"/>
                        </a:spcBef>
                      </a:pPr>
                      <a:r>
                        <a:rPr dirty="0" sz="1000" spc="-5" i="1">
                          <a:latin typeface="Times New Roman"/>
                          <a:cs typeface="Times New Roman"/>
                        </a:rPr>
                        <a:t>лист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45085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73025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11430" vert="vert27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100965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45085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17475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11430" vert="vert27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100965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45"/>
                        </a:spcBef>
                      </a:pPr>
                      <a:r>
                        <a:rPr dirty="0" sz="1000">
                          <a:latin typeface="Times New Roman"/>
                          <a:cs typeface="Times New Roman"/>
                        </a:rPr>
                        <a:t>10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43815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61290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11430" vert="vert27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0480">
                        <a:lnSpc>
                          <a:spcPts val="1080"/>
                        </a:lnSpc>
                        <a:spcBef>
                          <a:spcPts val="90"/>
                        </a:spcBef>
                      </a:pPr>
                      <a:r>
                        <a:rPr dirty="0" sz="1000" i="1"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dirty="0" sz="1000" spc="-10" i="1">
                          <a:latin typeface="Times New Roman"/>
                          <a:cs typeface="Times New Roman"/>
                        </a:rPr>
                        <a:t>зм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143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4450">
                        <a:lnSpc>
                          <a:spcPts val="1080"/>
                        </a:lnSpc>
                        <a:spcBef>
                          <a:spcPts val="90"/>
                        </a:spcBef>
                      </a:pPr>
                      <a:r>
                        <a:rPr dirty="0" sz="1000" spc="-5" i="1">
                          <a:latin typeface="Times New Roman"/>
                          <a:cs typeface="Times New Roman"/>
                        </a:rPr>
                        <a:t>Л</a:t>
                      </a:r>
                      <a:r>
                        <a:rPr dirty="0" sz="1000" spc="5" i="1"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dirty="0" sz="1000" i="1">
                          <a:latin typeface="Times New Roman"/>
                          <a:cs typeface="Times New Roman"/>
                        </a:rPr>
                        <a:t>ст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143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0800">
                        <a:lnSpc>
                          <a:spcPts val="1080"/>
                        </a:lnSpc>
                        <a:spcBef>
                          <a:spcPts val="90"/>
                        </a:spcBef>
                      </a:pPr>
                      <a:r>
                        <a:rPr dirty="0" sz="1000" spc="-5" i="1">
                          <a:latin typeface="Times New Roman"/>
                          <a:cs typeface="Times New Roman"/>
                        </a:rPr>
                        <a:t>№</a:t>
                      </a:r>
                      <a:r>
                        <a:rPr dirty="0" sz="1000" spc="-50" i="1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000" spc="-5" i="1">
                          <a:latin typeface="Times New Roman"/>
                          <a:cs typeface="Times New Roman"/>
                        </a:rPr>
                        <a:t>документа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143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4610">
                        <a:lnSpc>
                          <a:spcPts val="1080"/>
                        </a:lnSpc>
                        <a:spcBef>
                          <a:spcPts val="90"/>
                        </a:spcBef>
                      </a:pPr>
                      <a:r>
                        <a:rPr dirty="0" sz="1000" i="1">
                          <a:latin typeface="Times New Roman"/>
                          <a:cs typeface="Times New Roman"/>
                        </a:rPr>
                        <a:t>Подпись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143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3340">
                        <a:lnSpc>
                          <a:spcPts val="1080"/>
                        </a:lnSpc>
                        <a:spcBef>
                          <a:spcPts val="90"/>
                        </a:spcBef>
                      </a:pPr>
                      <a:r>
                        <a:rPr dirty="0" sz="1000" i="1">
                          <a:latin typeface="Times New Roman"/>
                          <a:cs typeface="Times New Roman"/>
                        </a:rPr>
                        <a:t>Д</a:t>
                      </a:r>
                      <a:r>
                        <a:rPr dirty="0" sz="1000" spc="5" i="1">
                          <a:latin typeface="Times New Roman"/>
                          <a:cs typeface="Times New Roman"/>
                        </a:rPr>
                        <a:t>а</a:t>
                      </a:r>
                      <a:r>
                        <a:rPr dirty="0" sz="1000" i="1">
                          <a:latin typeface="Times New Roman"/>
                          <a:cs typeface="Times New Roman"/>
                        </a:rPr>
                        <a:t>та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143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100965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43815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292893" y="169163"/>
          <a:ext cx="7042150" cy="102158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04470"/>
                <a:gridCol w="245745"/>
                <a:gridCol w="254634"/>
                <a:gridCol w="356234"/>
                <a:gridCol w="820419"/>
                <a:gridCol w="534669"/>
                <a:gridCol w="355600"/>
                <a:gridCol w="3823334"/>
                <a:gridCol w="417195"/>
              </a:tblGrid>
              <a:tr h="2172970">
                <a:tc>
                  <a:txBody>
                    <a:bodyPr/>
                    <a:lstStyle/>
                    <a:p>
                      <a:pPr marL="6470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dirty="0" sz="1000" spc="-5">
                          <a:latin typeface="Times New Roman"/>
                          <a:cs typeface="Times New Roman"/>
                        </a:rPr>
                        <a:t>Первич.</a:t>
                      </a:r>
                      <a:r>
                        <a:rPr dirty="0" sz="100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000" spc="-5">
                          <a:latin typeface="Times New Roman"/>
                          <a:cs typeface="Times New Roman"/>
                        </a:rPr>
                        <a:t>примен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6350" vert="vert270">
                    <a:lnL w="2857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7" rowSpan="7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1850">
                        <a:latin typeface="Times New Roman"/>
                        <a:cs typeface="Times New Roman"/>
                      </a:endParaRPr>
                    </a:p>
                    <a:p>
                      <a:pPr marL="826135" indent="-178435">
                        <a:lnSpc>
                          <a:spcPct val="100000"/>
                        </a:lnSpc>
                        <a:spcBef>
                          <a:spcPts val="5"/>
                        </a:spcBef>
                        <a:buAutoNum type="arabicPeriod" startAt="3"/>
                        <a:tabLst>
                          <a:tab pos="826769" algn="l"/>
                        </a:tabLst>
                      </a:pP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Монтаж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каналов</a:t>
                      </a:r>
                      <a:r>
                        <a:rPr dirty="0" sz="1400" spc="-3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связи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25"/>
                        </a:spcBef>
                        <a:buFont typeface="Times New Roman"/>
                        <a:buAutoNum type="arabicPeriod" startAt="3"/>
                      </a:pPr>
                      <a:endParaRPr sz="1550">
                        <a:latin typeface="Times New Roman"/>
                        <a:cs typeface="Times New Roman"/>
                      </a:endParaRPr>
                    </a:p>
                    <a:p>
                      <a:pPr algn="just" lvl="1" marL="198120" marR="179705" indent="449580">
                        <a:lnSpc>
                          <a:spcPct val="143600"/>
                        </a:lnSpc>
                        <a:spcBef>
                          <a:spcPts val="5"/>
                        </a:spcBef>
                        <a:buAutoNum type="arabicPeriod"/>
                        <a:tabLst>
                          <a:tab pos="977900" algn="l"/>
                        </a:tabLst>
                      </a:pP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Прокладку каналов связи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из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труб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серии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ТПЭ-КЭС следует осуществ-  лять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в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соответствии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с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проектом, нормативными документами, утвержденными  Госстроем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РФ и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Министерством связи РФ,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СНиП по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разделам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и видам работ, а  также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«Общей инструкцией по строительству линейных сооружений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ГТС».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algn="just" lvl="1" marL="198120" marR="177800" indent="449580">
                        <a:lnSpc>
                          <a:spcPct val="143600"/>
                        </a:lnSpc>
                        <a:spcBef>
                          <a:spcPts val="10"/>
                        </a:spcBef>
                        <a:buAutoNum type="arabicPeriod"/>
                        <a:tabLst>
                          <a:tab pos="979169" algn="l"/>
                        </a:tabLst>
                      </a:pP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Работы по монтажу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каналов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связи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из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труб ТПЭ-КЭС должны выпол- 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няться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персоналом, прошедшим специальную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подготовку по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монтажу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полиэти- 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леновых трубопроводов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и каналов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связи,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а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также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по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технике безопасности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и </a:t>
                      </a:r>
                      <a:r>
                        <a:rPr dirty="0" sz="1400" spc="5">
                          <a:latin typeface="Times New Roman"/>
                          <a:cs typeface="Times New Roman"/>
                        </a:rPr>
                        <a:t>ох- </a:t>
                      </a:r>
                      <a:r>
                        <a:rPr dirty="0" sz="1400" spc="36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ране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окружающей</a:t>
                      </a:r>
                      <a:r>
                        <a:rPr dirty="0" sz="1400" spc="-1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среды.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algn="just" lvl="1" marL="198120" marR="179070" indent="449580">
                        <a:lnSpc>
                          <a:spcPct val="143600"/>
                        </a:lnSpc>
                        <a:spcBef>
                          <a:spcPts val="10"/>
                        </a:spcBef>
                        <a:buFont typeface="Times New Roman"/>
                        <a:buAutoNum type="arabicPeriod"/>
                        <a:tabLst>
                          <a:tab pos="967105" algn="l"/>
                        </a:tabLst>
                      </a:pP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Н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а прокладку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каналов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связи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из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труб ТПЭ-КЭС следует разрабатывать, 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как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правило, проект производства работ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либо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технологические</a:t>
                      </a:r>
                      <a:r>
                        <a:rPr dirty="0" sz="1400" spc="-1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карты.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algn="just" lvl="1" marL="198120" marR="178435" indent="449580">
                        <a:lnSpc>
                          <a:spcPct val="143600"/>
                        </a:lnSpc>
                        <a:buFont typeface="Times New Roman"/>
                        <a:buAutoNum type="arabicPeriod"/>
                        <a:tabLst>
                          <a:tab pos="968375" algn="l"/>
                        </a:tabLst>
                      </a:pP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Д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о начала работ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по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прокладке каналов связи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из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труб ТПЭ-КЭС следу- 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ет</a:t>
                      </a:r>
                      <a:r>
                        <a:rPr dirty="0" sz="1400" spc="8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тщательно</a:t>
                      </a:r>
                      <a:r>
                        <a:rPr dirty="0" sz="1400" spc="8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изучить</a:t>
                      </a:r>
                      <a:r>
                        <a:rPr dirty="0" sz="1400" spc="8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dirty="0" sz="1400" spc="9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сверить</a:t>
                      </a:r>
                      <a:r>
                        <a:rPr dirty="0" sz="1400" spc="8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с</a:t>
                      </a:r>
                      <a:r>
                        <a:rPr dirty="0" sz="1400" spc="9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натурой</a:t>
                      </a:r>
                      <a:r>
                        <a:rPr dirty="0" sz="1400" spc="9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рабочие</a:t>
                      </a:r>
                      <a:r>
                        <a:rPr dirty="0" sz="1400" spc="9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чертежи</a:t>
                      </a:r>
                      <a:r>
                        <a:rPr dirty="0" sz="1400" spc="9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5">
                          <a:latin typeface="Times New Roman"/>
                          <a:cs typeface="Times New Roman"/>
                        </a:rPr>
                        <a:t>и,</a:t>
                      </a:r>
                      <a:r>
                        <a:rPr dirty="0" sz="1400" spc="8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при</a:t>
                      </a:r>
                      <a:r>
                        <a:rPr dirty="0" sz="1400" spc="7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необходимо-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algn="just" marL="198755" marR="176530" indent="-635">
                        <a:lnSpc>
                          <a:spcPct val="143600"/>
                        </a:lnSpc>
                        <a:spcBef>
                          <a:spcPts val="10"/>
                        </a:spcBef>
                      </a:pPr>
                      <a:r>
                        <a:rPr dirty="0" sz="1400">
                          <a:latin typeface="Times New Roman"/>
                          <a:cs typeface="Times New Roman"/>
                        </a:rPr>
                        <a:t>сти,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найти обоснованные решения по преодолению встретившихся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на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трассе  препятствий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в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виде посторонних коммуникаций, не отмеченных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в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проекте, </a:t>
                      </a:r>
                      <a:r>
                        <a:rPr dirty="0" sz="1400" spc="5">
                          <a:latin typeface="Times New Roman"/>
                          <a:cs typeface="Times New Roman"/>
                        </a:rPr>
                        <a:t>со- 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гласовать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их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с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владельцами коммуникаций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и с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проектной</a:t>
                      </a:r>
                      <a:r>
                        <a:rPr dirty="0" sz="1400" spc="-1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организацией.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algn="just" lvl="1" marL="198755" marR="176530" indent="449580">
                        <a:lnSpc>
                          <a:spcPct val="143600"/>
                        </a:lnSpc>
                        <a:buFont typeface="Times New Roman"/>
                        <a:buAutoNum type="arabicPeriod" startAt="5"/>
                        <a:tabLst>
                          <a:tab pos="970280" algn="l"/>
                        </a:tabLst>
                      </a:pP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М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онтажные работы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на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каналах связи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из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труб ТПЭ-КЭС следует вести 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с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максимальным использованием комплексной механизации каждого</a:t>
                      </a:r>
                      <a:r>
                        <a:rPr dirty="0" sz="1400" spc="14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техноло-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algn="just" marL="198120" marR="177165">
                        <a:lnSpc>
                          <a:spcPct val="143700"/>
                        </a:lnSpc>
                        <a:spcBef>
                          <a:spcPts val="10"/>
                        </a:spcBef>
                      </a:pP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гического процесса.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В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технологические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схемы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следует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включать, как правило, 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следующие процессы: расчистку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и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планировку территории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по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направлению  трассы прокладки каналов; разработку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траншеи,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подготовку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дна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траншеи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к ук-  ладке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труб; укладку труб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в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траншею поштучно, плетей, либо блоков; </a:t>
                      </a:r>
                      <a:r>
                        <a:rPr dirty="0" sz="1400" spc="-10">
                          <a:latin typeface="Times New Roman"/>
                          <a:cs typeface="Times New Roman"/>
                        </a:rPr>
                        <a:t>выравни- 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вание и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засыпка </a:t>
                      </a:r>
                      <a:r>
                        <a:rPr dirty="0" sz="1400" spc="-10">
                          <a:latin typeface="Times New Roman"/>
                          <a:cs typeface="Times New Roman"/>
                        </a:rPr>
                        <a:t>труб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поштучно, плетей, либо блоков; установку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колодцев; со- 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пряжение </a:t>
                      </a:r>
                      <a:r>
                        <a:rPr dirty="0" sz="1400" spc="-10">
                          <a:latin typeface="Times New Roman"/>
                          <a:cs typeface="Times New Roman"/>
                        </a:rPr>
                        <a:t>труб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со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стенками колодцев (фундаментов зданий); контроль проход-  ного сечения каналов; устройство вводов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в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здание; окончательную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засыпку </a:t>
                      </a:r>
                      <a:r>
                        <a:rPr dirty="0" sz="1400" spc="-10">
                          <a:latin typeface="Times New Roman"/>
                          <a:cs typeface="Times New Roman"/>
                        </a:rPr>
                        <a:t>ка- 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налов; выполнение</a:t>
                      </a:r>
                      <a:r>
                        <a:rPr dirty="0" sz="1400" spc="-1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заготовки.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algn="just" lvl="1" marL="198120" marR="179705" indent="449580">
                        <a:lnSpc>
                          <a:spcPct val="143600"/>
                        </a:lnSpc>
                        <a:spcBef>
                          <a:spcPts val="10"/>
                        </a:spcBef>
                        <a:buFont typeface="Times New Roman"/>
                        <a:buAutoNum type="arabicPeriod" startAt="6"/>
                        <a:tabLst>
                          <a:tab pos="986790" algn="l"/>
                        </a:tabLst>
                      </a:pP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Р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азрабатывать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траншеи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по укладке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каналов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связи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из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труб ТПЭ-КЭС  следует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с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выбросом грунта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на одну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сторону,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с тем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чтобы обеспечить раскладку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и 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соединение полиэтиленовых </a:t>
                      </a:r>
                      <a:r>
                        <a:rPr dirty="0" sz="1400" spc="-10">
                          <a:latin typeface="Times New Roman"/>
                          <a:cs typeface="Times New Roman"/>
                        </a:rPr>
                        <a:t>труб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на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другой</a:t>
                      </a:r>
                      <a:r>
                        <a:rPr dirty="0" sz="1400" spc="1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стороне.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7"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rowSpan="7"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rowSpan="7"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rowSpan="7"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rowSpan="7"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rowSpan="7"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2165350">
                <a:tc>
                  <a:txBody>
                    <a:bodyPr/>
                    <a:lstStyle/>
                    <a:p>
                      <a:pPr algn="ctr" marR="69850">
                        <a:lnSpc>
                          <a:spcPct val="100000"/>
                        </a:lnSpc>
                        <a:spcBef>
                          <a:spcPts val="305"/>
                        </a:spcBef>
                      </a:pPr>
                      <a:r>
                        <a:rPr dirty="0" sz="1000" spc="-5">
                          <a:latin typeface="Times New Roman"/>
                          <a:cs typeface="Times New Roman"/>
                        </a:rPr>
                        <a:t>Справ.</a:t>
                      </a:r>
                      <a:r>
                        <a:rPr dirty="0" sz="100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000" spc="-5">
                          <a:latin typeface="Times New Roman"/>
                          <a:cs typeface="Times New Roman"/>
                        </a:rPr>
                        <a:t>№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38735" vert="vert270">
                    <a:lnL w="2857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7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570230"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gridSpan="7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2115820">
                <a:tc>
                  <a:txBody>
                    <a:bodyPr/>
                    <a:lstStyle/>
                    <a:p>
                      <a:pPr marL="124460">
                        <a:lnSpc>
                          <a:spcPct val="100000"/>
                        </a:lnSpc>
                        <a:spcBef>
                          <a:spcPts val="170"/>
                        </a:spcBef>
                        <a:tabLst>
                          <a:tab pos="1095375" algn="l"/>
                        </a:tabLst>
                      </a:pPr>
                      <a:r>
                        <a:rPr dirty="0" baseline="-8333" sz="1500" spc="-15">
                          <a:latin typeface="Times New Roman"/>
                          <a:cs typeface="Times New Roman"/>
                        </a:rPr>
                        <a:t>Инв.</a:t>
                      </a:r>
                      <a:r>
                        <a:rPr dirty="0" baseline="-8333" sz="1500" spc="1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baseline="-8333" sz="1500" spc="-7">
                          <a:latin typeface="Times New Roman"/>
                          <a:cs typeface="Times New Roman"/>
                        </a:rPr>
                        <a:t>№</a:t>
                      </a:r>
                      <a:r>
                        <a:rPr dirty="0" baseline="-8333" sz="1500" spc="22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baseline="-8333" sz="1500" spc="-7">
                          <a:latin typeface="Times New Roman"/>
                          <a:cs typeface="Times New Roman"/>
                        </a:rPr>
                        <a:t>дубл.	</a:t>
                      </a:r>
                      <a:r>
                        <a:rPr dirty="0" sz="1000" spc="-5">
                          <a:latin typeface="Times New Roman"/>
                          <a:cs typeface="Times New Roman"/>
                        </a:rPr>
                        <a:t>Подпись и</a:t>
                      </a:r>
                      <a:r>
                        <a:rPr dirty="0" sz="1000" spc="-1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000" spc="-5">
                          <a:latin typeface="Times New Roman"/>
                          <a:cs typeface="Times New Roman"/>
                        </a:rPr>
                        <a:t>дата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21590" vert="vert27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7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998855">
                <a:tc>
                  <a:txBody>
                    <a:bodyPr/>
                    <a:lstStyle/>
                    <a:p>
                      <a:pPr marL="154305">
                        <a:lnSpc>
                          <a:spcPct val="100000"/>
                        </a:lnSpc>
                        <a:spcBef>
                          <a:spcPts val="280"/>
                        </a:spcBef>
                      </a:pPr>
                      <a:r>
                        <a:rPr dirty="0" sz="1000" spc="-5">
                          <a:latin typeface="Times New Roman"/>
                          <a:cs typeface="Times New Roman"/>
                        </a:rPr>
                        <a:t>Взам. </a:t>
                      </a:r>
                      <a:r>
                        <a:rPr dirty="0" sz="1000" spc="-10">
                          <a:latin typeface="Times New Roman"/>
                          <a:cs typeface="Times New Roman"/>
                        </a:rPr>
                        <a:t>инв.</a:t>
                      </a:r>
                      <a:r>
                        <a:rPr dirty="0" sz="1000" spc="-5">
                          <a:latin typeface="Times New Roman"/>
                          <a:cs typeface="Times New Roman"/>
                        </a:rPr>
                        <a:t> №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35560" vert="vert27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7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1271270">
                <a:tc>
                  <a:txBody>
                    <a:bodyPr/>
                    <a:lstStyle/>
                    <a:p>
                      <a:pPr marL="226060">
                        <a:lnSpc>
                          <a:spcPct val="100000"/>
                        </a:lnSpc>
                        <a:spcBef>
                          <a:spcPts val="65"/>
                        </a:spcBef>
                      </a:pPr>
                      <a:r>
                        <a:rPr dirty="0" sz="1000" spc="-5">
                          <a:latin typeface="Times New Roman"/>
                          <a:cs typeface="Times New Roman"/>
                        </a:rPr>
                        <a:t>Подпись и</a:t>
                      </a:r>
                      <a:r>
                        <a:rPr dirty="0" sz="1000" spc="-1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000" spc="-5">
                          <a:latin typeface="Times New Roman"/>
                          <a:cs typeface="Times New Roman"/>
                        </a:rPr>
                        <a:t>дата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8255" vert="vert27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7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358775">
                <a:tc rowSpan="5">
                  <a:txBody>
                    <a:bodyPr/>
                    <a:lstStyle/>
                    <a:p>
                      <a:pPr marL="101600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dirty="0" sz="1000" spc="-10">
                          <a:latin typeface="Times New Roman"/>
                          <a:cs typeface="Times New Roman"/>
                        </a:rPr>
                        <a:t>Инв. </a:t>
                      </a:r>
                      <a:r>
                        <a:rPr dirty="0" sz="1000" spc="-5">
                          <a:latin typeface="Times New Roman"/>
                          <a:cs typeface="Times New Roman"/>
                        </a:rPr>
                        <a:t>№</a:t>
                      </a:r>
                      <a:r>
                        <a:rPr dirty="0" sz="1000" spc="-1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000" spc="-5">
                          <a:latin typeface="Times New Roman"/>
                          <a:cs typeface="Times New Roman"/>
                        </a:rPr>
                        <a:t>подл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1430" vert="vert27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5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7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190500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11430" vert="vert27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marL="31115">
                        <a:lnSpc>
                          <a:spcPts val="1645"/>
                        </a:lnSpc>
                        <a:spcBef>
                          <a:spcPts val="795"/>
                        </a:spcBef>
                      </a:pP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ТПЭ-КЭС.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algn="ctr" marL="30480">
                        <a:lnSpc>
                          <a:spcPts val="1525"/>
                        </a:lnSpc>
                      </a:pPr>
                      <a:r>
                        <a:rPr dirty="0" sz="1300" spc="-5">
                          <a:latin typeface="Times New Roman"/>
                          <a:cs typeface="Times New Roman"/>
                        </a:rPr>
                        <a:t>Техническая информация для</a:t>
                      </a:r>
                      <a:r>
                        <a:rPr dirty="0" sz="1300" spc="1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300" spc="-5">
                          <a:latin typeface="Times New Roman"/>
                          <a:cs typeface="Times New Roman"/>
                        </a:rPr>
                        <a:t>проектирования</a:t>
                      </a: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00965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 marL="70485">
                        <a:lnSpc>
                          <a:spcPct val="100000"/>
                        </a:lnSpc>
                        <a:spcBef>
                          <a:spcPts val="355"/>
                        </a:spcBef>
                      </a:pPr>
                      <a:r>
                        <a:rPr dirty="0" sz="1000" spc="-5" i="1">
                          <a:latin typeface="Times New Roman"/>
                          <a:cs typeface="Times New Roman"/>
                        </a:rPr>
                        <a:t>лист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45085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73025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11430" vert="vert27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100965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45085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17475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11430" vert="vert27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100965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45"/>
                        </a:spcBef>
                      </a:pPr>
                      <a:r>
                        <a:rPr dirty="0" sz="1000">
                          <a:latin typeface="Times New Roman"/>
                          <a:cs typeface="Times New Roman"/>
                        </a:rPr>
                        <a:t>11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43815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61290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11430" vert="vert27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0480">
                        <a:lnSpc>
                          <a:spcPts val="1080"/>
                        </a:lnSpc>
                        <a:spcBef>
                          <a:spcPts val="90"/>
                        </a:spcBef>
                      </a:pPr>
                      <a:r>
                        <a:rPr dirty="0" sz="1000" i="1"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dirty="0" sz="1000" spc="-10" i="1">
                          <a:latin typeface="Times New Roman"/>
                          <a:cs typeface="Times New Roman"/>
                        </a:rPr>
                        <a:t>зм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143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4450">
                        <a:lnSpc>
                          <a:spcPts val="1080"/>
                        </a:lnSpc>
                        <a:spcBef>
                          <a:spcPts val="90"/>
                        </a:spcBef>
                      </a:pPr>
                      <a:r>
                        <a:rPr dirty="0" sz="1000" spc="-5" i="1">
                          <a:latin typeface="Times New Roman"/>
                          <a:cs typeface="Times New Roman"/>
                        </a:rPr>
                        <a:t>Л</a:t>
                      </a:r>
                      <a:r>
                        <a:rPr dirty="0" sz="1000" spc="5" i="1"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dirty="0" sz="1000" i="1">
                          <a:latin typeface="Times New Roman"/>
                          <a:cs typeface="Times New Roman"/>
                        </a:rPr>
                        <a:t>ст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143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0800">
                        <a:lnSpc>
                          <a:spcPts val="1080"/>
                        </a:lnSpc>
                        <a:spcBef>
                          <a:spcPts val="90"/>
                        </a:spcBef>
                      </a:pPr>
                      <a:r>
                        <a:rPr dirty="0" sz="1000" spc="-5" i="1">
                          <a:latin typeface="Times New Roman"/>
                          <a:cs typeface="Times New Roman"/>
                        </a:rPr>
                        <a:t>№</a:t>
                      </a:r>
                      <a:r>
                        <a:rPr dirty="0" sz="1000" spc="-50" i="1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000" spc="-5" i="1">
                          <a:latin typeface="Times New Roman"/>
                          <a:cs typeface="Times New Roman"/>
                        </a:rPr>
                        <a:t>документа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143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4610">
                        <a:lnSpc>
                          <a:spcPts val="1080"/>
                        </a:lnSpc>
                        <a:spcBef>
                          <a:spcPts val="90"/>
                        </a:spcBef>
                      </a:pPr>
                      <a:r>
                        <a:rPr dirty="0" sz="1000" i="1">
                          <a:latin typeface="Times New Roman"/>
                          <a:cs typeface="Times New Roman"/>
                        </a:rPr>
                        <a:t>Подпись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143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3340">
                        <a:lnSpc>
                          <a:spcPts val="1080"/>
                        </a:lnSpc>
                        <a:spcBef>
                          <a:spcPts val="90"/>
                        </a:spcBef>
                      </a:pPr>
                      <a:r>
                        <a:rPr dirty="0" sz="1000" i="1">
                          <a:latin typeface="Times New Roman"/>
                          <a:cs typeface="Times New Roman"/>
                        </a:rPr>
                        <a:t>Д</a:t>
                      </a:r>
                      <a:r>
                        <a:rPr dirty="0" sz="1000" spc="5" i="1">
                          <a:latin typeface="Times New Roman"/>
                          <a:cs typeface="Times New Roman"/>
                        </a:rPr>
                        <a:t>а</a:t>
                      </a:r>
                      <a:r>
                        <a:rPr dirty="0" sz="1000" i="1">
                          <a:latin typeface="Times New Roman"/>
                          <a:cs typeface="Times New Roman"/>
                        </a:rPr>
                        <a:t>та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143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100965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43815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292893" y="169163"/>
          <a:ext cx="7042150" cy="102158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04470"/>
                <a:gridCol w="245745"/>
                <a:gridCol w="254634"/>
                <a:gridCol w="356234"/>
                <a:gridCol w="820419"/>
                <a:gridCol w="534669"/>
                <a:gridCol w="355600"/>
                <a:gridCol w="3823334"/>
                <a:gridCol w="417195"/>
              </a:tblGrid>
              <a:tr h="2172970">
                <a:tc>
                  <a:txBody>
                    <a:bodyPr/>
                    <a:lstStyle/>
                    <a:p>
                      <a:pPr marL="6470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dirty="0" sz="1000" spc="-5">
                          <a:latin typeface="Times New Roman"/>
                          <a:cs typeface="Times New Roman"/>
                        </a:rPr>
                        <a:t>Первич.</a:t>
                      </a:r>
                      <a:r>
                        <a:rPr dirty="0" sz="100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000" spc="-5">
                          <a:latin typeface="Times New Roman"/>
                          <a:cs typeface="Times New Roman"/>
                        </a:rPr>
                        <a:t>примен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6350" vert="vert270">
                    <a:lnL w="2857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7" rowSpan="7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algn="just" lvl="1" marL="198120" marR="177800" indent="449580">
                        <a:lnSpc>
                          <a:spcPct val="143800"/>
                        </a:lnSpc>
                        <a:buAutoNum type="arabicPeriod" startAt="7"/>
                        <a:tabLst>
                          <a:tab pos="981075" algn="l"/>
                        </a:tabLst>
                      </a:pP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Габариты траншей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и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котлованов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под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колодцы должны быть сверены  перед укладкой </a:t>
                      </a:r>
                      <a:r>
                        <a:rPr dirty="0" sz="1400" spc="-10">
                          <a:latin typeface="Times New Roman"/>
                          <a:cs typeface="Times New Roman"/>
                        </a:rPr>
                        <a:t>труб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ТПЭ-КЭС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с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ППР (технологической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картой,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проектом).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В 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случае необходимости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делается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подсыпка или дополнительная выборка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из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них  грунта.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algn="just" lvl="2" marL="1134110" indent="-486409">
                        <a:lnSpc>
                          <a:spcPct val="100000"/>
                        </a:lnSpc>
                        <a:spcBef>
                          <a:spcPts val="730"/>
                        </a:spcBef>
                        <a:buAutoNum type="arabicPeriod"/>
                        <a:tabLst>
                          <a:tab pos="1134745" algn="l"/>
                        </a:tabLst>
                      </a:pP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Глубина траншеи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для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укладки </a:t>
                      </a:r>
                      <a:r>
                        <a:rPr dirty="0" sz="1400" spc="-10">
                          <a:latin typeface="Times New Roman"/>
                          <a:cs typeface="Times New Roman"/>
                        </a:rPr>
                        <a:t>труб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ТПЭ-КЭС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должна</a:t>
                      </a:r>
                      <a:r>
                        <a:rPr dirty="0" sz="1400" spc="27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учитывать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algn="just" marL="198755" marR="179070">
                        <a:lnSpc>
                          <a:spcPct val="143600"/>
                        </a:lnSpc>
                        <a:spcBef>
                          <a:spcPts val="15"/>
                        </a:spcBef>
                      </a:pP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минимально допустимое заглубление верхнего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ряда каналов в блоке,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число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ря-  </a:t>
                      </a:r>
                      <a:r>
                        <a:rPr dirty="0" sz="1400" spc="5">
                          <a:latin typeface="Times New Roman"/>
                          <a:cs typeface="Times New Roman"/>
                        </a:rPr>
                        <a:t>дов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по вертикали, наружный диаметр </a:t>
                      </a:r>
                      <a:r>
                        <a:rPr dirty="0" sz="1400" spc="-10">
                          <a:latin typeface="Times New Roman"/>
                          <a:cs typeface="Times New Roman"/>
                        </a:rPr>
                        <a:t>труб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и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расстояние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между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рядами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по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вер- 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тикали.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algn="just" lvl="2" marL="1115695" indent="-467995">
                        <a:lnSpc>
                          <a:spcPct val="100000"/>
                        </a:lnSpc>
                        <a:spcBef>
                          <a:spcPts val="730"/>
                        </a:spcBef>
                        <a:buAutoNum type="arabicPeriod" startAt="2"/>
                        <a:tabLst>
                          <a:tab pos="1116330" algn="l"/>
                        </a:tabLst>
                      </a:pP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Ширина</a:t>
                      </a:r>
                      <a:r>
                        <a:rPr dirty="0" sz="1400" spc="17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траншеи</a:t>
                      </a:r>
                      <a:r>
                        <a:rPr dirty="0" sz="1400" spc="18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также</a:t>
                      </a:r>
                      <a:r>
                        <a:rPr dirty="0" sz="1400" spc="16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должна</a:t>
                      </a:r>
                      <a:r>
                        <a:rPr dirty="0" sz="1400" spc="15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учитывать</a:t>
                      </a:r>
                      <a:r>
                        <a:rPr dirty="0" sz="1400" spc="17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число</a:t>
                      </a:r>
                      <a:r>
                        <a:rPr dirty="0" sz="1400" spc="17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рядов</a:t>
                      </a:r>
                      <a:r>
                        <a:rPr dirty="0" sz="1400" spc="15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в</a:t>
                      </a:r>
                      <a:r>
                        <a:rPr dirty="0" sz="1400" spc="16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блоке</a:t>
                      </a:r>
                      <a:r>
                        <a:rPr dirty="0" sz="1400" spc="16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по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algn="just" marL="198755" marR="179070">
                        <a:lnSpc>
                          <a:spcPct val="143600"/>
                        </a:lnSpc>
                        <a:spcBef>
                          <a:spcPts val="10"/>
                        </a:spcBef>
                      </a:pP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горизонтали, наружный диаметр прокладываемых </a:t>
                      </a:r>
                      <a:r>
                        <a:rPr dirty="0" sz="1400" spc="-10">
                          <a:latin typeface="Times New Roman"/>
                          <a:cs typeface="Times New Roman"/>
                        </a:rPr>
                        <a:t>труб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и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добавляемые для 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удобства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ведения укладочных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работ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технологические площадки,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равные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обычно 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по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ширине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от 100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до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120</a:t>
                      </a:r>
                      <a:r>
                        <a:rPr dirty="0" sz="1400" spc="-2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мм.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algn="just" marL="198120" marR="180340" indent="448945">
                        <a:lnSpc>
                          <a:spcPts val="2420"/>
                        </a:lnSpc>
                        <a:spcBef>
                          <a:spcPts val="195"/>
                        </a:spcBef>
                      </a:pPr>
                      <a:r>
                        <a:rPr dirty="0" sz="1400">
                          <a:latin typeface="Times New Roman"/>
                          <a:cs typeface="Times New Roman"/>
                        </a:rPr>
                        <a:t>В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ППР, технологической карте должно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быть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предусмотрено устройство  ограждения вокруг места производства строительно-монтажных</a:t>
                      </a:r>
                      <a:r>
                        <a:rPr dirty="0" sz="1400" spc="1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работ.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algn="just" lvl="1" marL="198755" marR="178435" indent="449580">
                        <a:lnSpc>
                          <a:spcPts val="2410"/>
                        </a:lnSpc>
                        <a:spcBef>
                          <a:spcPts val="5"/>
                        </a:spcBef>
                        <a:buFont typeface="Times New Roman"/>
                        <a:buAutoNum type="arabicPeriod" startAt="8"/>
                        <a:tabLst>
                          <a:tab pos="972185" algn="l"/>
                        </a:tabLst>
                      </a:pP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П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ри разработке траншеи роторным (цепным) экскаватором прокладка  каналов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в </a:t>
                      </a:r>
                      <a:r>
                        <a:rPr dirty="0" sz="1400" spc="-10">
                          <a:latin typeface="Times New Roman"/>
                          <a:cs typeface="Times New Roman"/>
                        </a:rPr>
                        <a:t>этих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случаях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должна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производиться сразу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же по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мере готовности 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траншеи,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чтобы исключить возможные обвалы стенок, заполнение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ее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дождевой  (талой)</a:t>
                      </a:r>
                      <a:r>
                        <a:rPr dirty="0" sz="1400" spc="13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водой.</a:t>
                      </a:r>
                      <a:r>
                        <a:rPr dirty="0" sz="1400" spc="13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В</a:t>
                      </a:r>
                      <a:r>
                        <a:rPr dirty="0" sz="1400" spc="13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слабых</a:t>
                      </a:r>
                      <a:r>
                        <a:rPr dirty="0" sz="1400" spc="14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грунтах,</a:t>
                      </a:r>
                      <a:r>
                        <a:rPr dirty="0" sz="1400" spc="13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а</a:t>
                      </a:r>
                      <a:r>
                        <a:rPr dirty="0" sz="1400" spc="13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также</a:t>
                      </a:r>
                      <a:r>
                        <a:rPr dirty="0" sz="1400" spc="14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при</a:t>
                      </a:r>
                      <a:r>
                        <a:rPr dirty="0" sz="1400" spc="13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продолжительном</a:t>
                      </a:r>
                      <a:r>
                        <a:rPr dirty="0" sz="1400" spc="13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ведении</a:t>
                      </a:r>
                      <a:r>
                        <a:rPr dirty="0" sz="1400" spc="14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10">
                          <a:latin typeface="Times New Roman"/>
                          <a:cs typeface="Times New Roman"/>
                        </a:rPr>
                        <a:t>работ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algn="just" marL="198755" marR="179070">
                        <a:lnSpc>
                          <a:spcPts val="2410"/>
                        </a:lnSpc>
                        <a:spcBef>
                          <a:spcPts val="20"/>
                        </a:spcBef>
                      </a:pPr>
                      <a:r>
                        <a:rPr dirty="0" sz="1400">
                          <a:latin typeface="Times New Roman"/>
                          <a:cs typeface="Times New Roman"/>
                        </a:rPr>
                        <a:t>на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каком-либо участке, необходимо устраивать крепление стенок вслед за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раз- 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работкой траншеи.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algn="just" lvl="1" marL="198755" marR="181610" indent="449580">
                        <a:lnSpc>
                          <a:spcPts val="2410"/>
                        </a:lnSpc>
                        <a:spcBef>
                          <a:spcPts val="5"/>
                        </a:spcBef>
                        <a:buFont typeface="Times New Roman"/>
                        <a:buAutoNum type="arabicPeriod" startAt="9"/>
                        <a:tabLst>
                          <a:tab pos="963930" algn="l"/>
                        </a:tabLst>
                      </a:pP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Т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рубы следует укладывать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на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грунт ненарушенной структуры,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с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углом  охвата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не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менее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30° дна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траншеи, либо на насыпной слой</a:t>
                      </a:r>
                      <a:r>
                        <a:rPr dirty="0" sz="1400" spc="-2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песка.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algn="just" lvl="1" marL="198755" marR="177800" indent="448945">
                        <a:lnSpc>
                          <a:spcPts val="2410"/>
                        </a:lnSpc>
                        <a:spcBef>
                          <a:spcPts val="15"/>
                        </a:spcBef>
                        <a:buFont typeface="Times New Roman"/>
                        <a:buAutoNum type="arabicPeriod" startAt="9"/>
                        <a:tabLst>
                          <a:tab pos="1052195" algn="l"/>
                        </a:tabLst>
                      </a:pP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К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аналы прокладывают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из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отдельных </a:t>
                      </a:r>
                      <a:r>
                        <a:rPr dirty="0" sz="1400" spc="-10">
                          <a:latin typeface="Times New Roman"/>
                          <a:cs typeface="Times New Roman"/>
                        </a:rPr>
                        <a:t>труб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ТПЭ-КЭС,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из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соединенных  трубных плетей,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из блоков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различной емкости,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из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трубных бухт. Прокладку  труб лучше производить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по длине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пролета каналов связи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между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двумя смежны-  ми</a:t>
                      </a:r>
                      <a:r>
                        <a:rPr dirty="0" sz="1400" spc="16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колодцами</a:t>
                      </a:r>
                      <a:r>
                        <a:rPr dirty="0" sz="1400" spc="16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порядно,</a:t>
                      </a:r>
                      <a:r>
                        <a:rPr dirty="0" sz="1400" spc="15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снизу</a:t>
                      </a:r>
                      <a:r>
                        <a:rPr dirty="0" sz="1400" spc="14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вверх</a:t>
                      </a:r>
                      <a:r>
                        <a:rPr dirty="0" sz="1400" spc="16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во</a:t>
                      </a:r>
                      <a:r>
                        <a:rPr dirty="0" sz="1400" spc="15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всем</a:t>
                      </a:r>
                      <a:r>
                        <a:rPr dirty="0" sz="1400" spc="16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блоке.</a:t>
                      </a:r>
                      <a:r>
                        <a:rPr dirty="0" sz="1400" spc="15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При</a:t>
                      </a:r>
                      <a:r>
                        <a:rPr dirty="0" sz="1400" spc="16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интенсивном</a:t>
                      </a:r>
                      <a:r>
                        <a:rPr dirty="0" sz="1400" spc="15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уличном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marL="198755">
                        <a:lnSpc>
                          <a:spcPct val="100000"/>
                        </a:lnSpc>
                        <a:spcBef>
                          <a:spcPts val="545"/>
                        </a:spcBef>
                      </a:pP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движении целесообразно прокладывать трубы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на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отдельных участках</a:t>
                      </a:r>
                      <a:r>
                        <a:rPr dirty="0" sz="1400" spc="4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пролета.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algn="just" lvl="1" marL="198755" marR="177165" indent="448945">
                        <a:lnSpc>
                          <a:spcPct val="143600"/>
                        </a:lnSpc>
                        <a:spcBef>
                          <a:spcPts val="5"/>
                        </a:spcBef>
                        <a:buFont typeface="Times New Roman"/>
                        <a:buAutoNum type="arabicPeriod" startAt="11"/>
                        <a:tabLst>
                          <a:tab pos="1072515" algn="l"/>
                        </a:tabLst>
                      </a:pP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П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еред началом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работ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трубы, как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правило,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развозят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и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раскладывают 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вдоль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траншеи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в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объеме, рассчитанном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на пролет и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сменную выработку, приняв  соответствующие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меры против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произвольного сползания их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в</a:t>
                      </a:r>
                      <a:r>
                        <a:rPr dirty="0" sz="1400" spc="-1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траншею.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7"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rowSpan="7"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rowSpan="7"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rowSpan="7"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rowSpan="7"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rowSpan="7"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2165350">
                <a:tc>
                  <a:txBody>
                    <a:bodyPr/>
                    <a:lstStyle/>
                    <a:p>
                      <a:pPr algn="ctr" marR="69850">
                        <a:lnSpc>
                          <a:spcPct val="100000"/>
                        </a:lnSpc>
                        <a:spcBef>
                          <a:spcPts val="305"/>
                        </a:spcBef>
                      </a:pPr>
                      <a:r>
                        <a:rPr dirty="0" sz="1000" spc="-5">
                          <a:latin typeface="Times New Roman"/>
                          <a:cs typeface="Times New Roman"/>
                        </a:rPr>
                        <a:t>Справ.</a:t>
                      </a:r>
                      <a:r>
                        <a:rPr dirty="0" sz="100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000" spc="-5">
                          <a:latin typeface="Times New Roman"/>
                          <a:cs typeface="Times New Roman"/>
                        </a:rPr>
                        <a:t>№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38735" vert="vert270">
                    <a:lnL w="2857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7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570230"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gridSpan="7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2115820">
                <a:tc>
                  <a:txBody>
                    <a:bodyPr/>
                    <a:lstStyle/>
                    <a:p>
                      <a:pPr marL="124460">
                        <a:lnSpc>
                          <a:spcPct val="100000"/>
                        </a:lnSpc>
                        <a:spcBef>
                          <a:spcPts val="170"/>
                        </a:spcBef>
                        <a:tabLst>
                          <a:tab pos="1095375" algn="l"/>
                        </a:tabLst>
                      </a:pPr>
                      <a:r>
                        <a:rPr dirty="0" baseline="-8333" sz="1500" spc="-15">
                          <a:latin typeface="Times New Roman"/>
                          <a:cs typeface="Times New Roman"/>
                        </a:rPr>
                        <a:t>Инв.</a:t>
                      </a:r>
                      <a:r>
                        <a:rPr dirty="0" baseline="-8333" sz="1500" spc="1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baseline="-8333" sz="1500" spc="-7">
                          <a:latin typeface="Times New Roman"/>
                          <a:cs typeface="Times New Roman"/>
                        </a:rPr>
                        <a:t>№</a:t>
                      </a:r>
                      <a:r>
                        <a:rPr dirty="0" baseline="-8333" sz="1500" spc="22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baseline="-8333" sz="1500" spc="-7">
                          <a:latin typeface="Times New Roman"/>
                          <a:cs typeface="Times New Roman"/>
                        </a:rPr>
                        <a:t>дубл.	</a:t>
                      </a:r>
                      <a:r>
                        <a:rPr dirty="0" sz="1000" spc="-5">
                          <a:latin typeface="Times New Roman"/>
                          <a:cs typeface="Times New Roman"/>
                        </a:rPr>
                        <a:t>Подпись и</a:t>
                      </a:r>
                      <a:r>
                        <a:rPr dirty="0" sz="1000" spc="-1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000" spc="-5">
                          <a:latin typeface="Times New Roman"/>
                          <a:cs typeface="Times New Roman"/>
                        </a:rPr>
                        <a:t>дата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21590" vert="vert27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7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998855">
                <a:tc>
                  <a:txBody>
                    <a:bodyPr/>
                    <a:lstStyle/>
                    <a:p>
                      <a:pPr marL="154305">
                        <a:lnSpc>
                          <a:spcPct val="100000"/>
                        </a:lnSpc>
                        <a:spcBef>
                          <a:spcPts val="280"/>
                        </a:spcBef>
                      </a:pPr>
                      <a:r>
                        <a:rPr dirty="0" sz="1000" spc="-5">
                          <a:latin typeface="Times New Roman"/>
                          <a:cs typeface="Times New Roman"/>
                        </a:rPr>
                        <a:t>Взам. </a:t>
                      </a:r>
                      <a:r>
                        <a:rPr dirty="0" sz="1000" spc="-10">
                          <a:latin typeface="Times New Roman"/>
                          <a:cs typeface="Times New Roman"/>
                        </a:rPr>
                        <a:t>инв.</a:t>
                      </a:r>
                      <a:r>
                        <a:rPr dirty="0" sz="1000" spc="-5">
                          <a:latin typeface="Times New Roman"/>
                          <a:cs typeface="Times New Roman"/>
                        </a:rPr>
                        <a:t> №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35560" vert="vert27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7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1271270">
                <a:tc>
                  <a:txBody>
                    <a:bodyPr/>
                    <a:lstStyle/>
                    <a:p>
                      <a:pPr marL="226060">
                        <a:lnSpc>
                          <a:spcPct val="100000"/>
                        </a:lnSpc>
                        <a:spcBef>
                          <a:spcPts val="65"/>
                        </a:spcBef>
                      </a:pPr>
                      <a:r>
                        <a:rPr dirty="0" sz="1000" spc="-5">
                          <a:latin typeface="Times New Roman"/>
                          <a:cs typeface="Times New Roman"/>
                        </a:rPr>
                        <a:t>Подпись и</a:t>
                      </a:r>
                      <a:r>
                        <a:rPr dirty="0" sz="1000" spc="-1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000" spc="-5">
                          <a:latin typeface="Times New Roman"/>
                          <a:cs typeface="Times New Roman"/>
                        </a:rPr>
                        <a:t>дата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8255" vert="vert27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7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358775">
                <a:tc rowSpan="5">
                  <a:txBody>
                    <a:bodyPr/>
                    <a:lstStyle/>
                    <a:p>
                      <a:pPr marL="101600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dirty="0" sz="1000" spc="-10">
                          <a:latin typeface="Times New Roman"/>
                          <a:cs typeface="Times New Roman"/>
                        </a:rPr>
                        <a:t>Инв. </a:t>
                      </a:r>
                      <a:r>
                        <a:rPr dirty="0" sz="1000" spc="-5">
                          <a:latin typeface="Times New Roman"/>
                          <a:cs typeface="Times New Roman"/>
                        </a:rPr>
                        <a:t>№</a:t>
                      </a:r>
                      <a:r>
                        <a:rPr dirty="0" sz="1000" spc="-1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000" spc="-5">
                          <a:latin typeface="Times New Roman"/>
                          <a:cs typeface="Times New Roman"/>
                        </a:rPr>
                        <a:t>подл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1430" vert="vert27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5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7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190500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11430" vert="vert27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marL="31115">
                        <a:lnSpc>
                          <a:spcPts val="1645"/>
                        </a:lnSpc>
                        <a:spcBef>
                          <a:spcPts val="795"/>
                        </a:spcBef>
                      </a:pP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ТПЭ-КЭС.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algn="ctr" marL="30480">
                        <a:lnSpc>
                          <a:spcPts val="1525"/>
                        </a:lnSpc>
                      </a:pPr>
                      <a:r>
                        <a:rPr dirty="0" sz="1300" spc="-5">
                          <a:latin typeface="Times New Roman"/>
                          <a:cs typeface="Times New Roman"/>
                        </a:rPr>
                        <a:t>Техническая информация для</a:t>
                      </a:r>
                      <a:r>
                        <a:rPr dirty="0" sz="1300" spc="1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300" spc="-5">
                          <a:latin typeface="Times New Roman"/>
                          <a:cs typeface="Times New Roman"/>
                        </a:rPr>
                        <a:t>проектирования</a:t>
                      </a: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00965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 marL="70485">
                        <a:lnSpc>
                          <a:spcPct val="100000"/>
                        </a:lnSpc>
                        <a:spcBef>
                          <a:spcPts val="355"/>
                        </a:spcBef>
                      </a:pPr>
                      <a:r>
                        <a:rPr dirty="0" sz="1000" spc="-5" i="1">
                          <a:latin typeface="Times New Roman"/>
                          <a:cs typeface="Times New Roman"/>
                        </a:rPr>
                        <a:t>лист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45085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73025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11430" vert="vert27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100965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45085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17475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11430" vert="vert27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100965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45"/>
                        </a:spcBef>
                      </a:pPr>
                      <a:r>
                        <a:rPr dirty="0" sz="1000">
                          <a:latin typeface="Times New Roman"/>
                          <a:cs typeface="Times New Roman"/>
                        </a:rPr>
                        <a:t>12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43815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61290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11430" vert="vert27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0480">
                        <a:lnSpc>
                          <a:spcPts val="1080"/>
                        </a:lnSpc>
                        <a:spcBef>
                          <a:spcPts val="90"/>
                        </a:spcBef>
                      </a:pPr>
                      <a:r>
                        <a:rPr dirty="0" sz="1000" i="1"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dirty="0" sz="1000" spc="-10" i="1">
                          <a:latin typeface="Times New Roman"/>
                          <a:cs typeface="Times New Roman"/>
                        </a:rPr>
                        <a:t>зм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143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4450">
                        <a:lnSpc>
                          <a:spcPts val="1080"/>
                        </a:lnSpc>
                        <a:spcBef>
                          <a:spcPts val="90"/>
                        </a:spcBef>
                      </a:pPr>
                      <a:r>
                        <a:rPr dirty="0" sz="1000" spc="-5" i="1">
                          <a:latin typeface="Times New Roman"/>
                          <a:cs typeface="Times New Roman"/>
                        </a:rPr>
                        <a:t>Л</a:t>
                      </a:r>
                      <a:r>
                        <a:rPr dirty="0" sz="1000" spc="5" i="1"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dirty="0" sz="1000" i="1">
                          <a:latin typeface="Times New Roman"/>
                          <a:cs typeface="Times New Roman"/>
                        </a:rPr>
                        <a:t>ст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143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0800">
                        <a:lnSpc>
                          <a:spcPts val="1080"/>
                        </a:lnSpc>
                        <a:spcBef>
                          <a:spcPts val="90"/>
                        </a:spcBef>
                      </a:pPr>
                      <a:r>
                        <a:rPr dirty="0" sz="1000" spc="-5" i="1">
                          <a:latin typeface="Times New Roman"/>
                          <a:cs typeface="Times New Roman"/>
                        </a:rPr>
                        <a:t>№</a:t>
                      </a:r>
                      <a:r>
                        <a:rPr dirty="0" sz="1000" spc="-50" i="1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000" spc="-5" i="1">
                          <a:latin typeface="Times New Roman"/>
                          <a:cs typeface="Times New Roman"/>
                        </a:rPr>
                        <a:t>документа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143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4610">
                        <a:lnSpc>
                          <a:spcPts val="1080"/>
                        </a:lnSpc>
                        <a:spcBef>
                          <a:spcPts val="90"/>
                        </a:spcBef>
                      </a:pPr>
                      <a:r>
                        <a:rPr dirty="0" sz="1000" i="1">
                          <a:latin typeface="Times New Roman"/>
                          <a:cs typeface="Times New Roman"/>
                        </a:rPr>
                        <a:t>Подпись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143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3340">
                        <a:lnSpc>
                          <a:spcPts val="1080"/>
                        </a:lnSpc>
                        <a:spcBef>
                          <a:spcPts val="90"/>
                        </a:spcBef>
                      </a:pPr>
                      <a:r>
                        <a:rPr dirty="0" sz="1000" i="1">
                          <a:latin typeface="Times New Roman"/>
                          <a:cs typeface="Times New Roman"/>
                        </a:rPr>
                        <a:t>Д</a:t>
                      </a:r>
                      <a:r>
                        <a:rPr dirty="0" sz="1000" spc="5" i="1">
                          <a:latin typeface="Times New Roman"/>
                          <a:cs typeface="Times New Roman"/>
                        </a:rPr>
                        <a:t>а</a:t>
                      </a:r>
                      <a:r>
                        <a:rPr dirty="0" sz="1000" i="1">
                          <a:latin typeface="Times New Roman"/>
                          <a:cs typeface="Times New Roman"/>
                        </a:rPr>
                        <a:t>та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143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100965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43815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292893" y="169163"/>
          <a:ext cx="7042150" cy="102158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04470"/>
                <a:gridCol w="245745"/>
                <a:gridCol w="254634"/>
                <a:gridCol w="356234"/>
                <a:gridCol w="820419"/>
                <a:gridCol w="534669"/>
                <a:gridCol w="355600"/>
                <a:gridCol w="3823334"/>
                <a:gridCol w="417195"/>
              </a:tblGrid>
              <a:tr h="2172970">
                <a:tc>
                  <a:txBody>
                    <a:bodyPr/>
                    <a:lstStyle/>
                    <a:p>
                      <a:pPr marL="6470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dirty="0" sz="1000" spc="-5">
                          <a:latin typeface="Times New Roman"/>
                          <a:cs typeface="Times New Roman"/>
                        </a:rPr>
                        <a:t>Первич.</a:t>
                      </a:r>
                      <a:r>
                        <a:rPr dirty="0" sz="100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000" spc="-5">
                          <a:latin typeface="Times New Roman"/>
                          <a:cs typeface="Times New Roman"/>
                        </a:rPr>
                        <a:t>примен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6350" vert="vert270">
                    <a:lnL w="2857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7" rowSpan="7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algn="just" lvl="1" marL="198755" marR="179070" indent="448945">
                        <a:lnSpc>
                          <a:spcPct val="143800"/>
                        </a:lnSpc>
                        <a:buAutoNum type="arabicPeriod" startAt="12"/>
                        <a:tabLst>
                          <a:tab pos="1069340" algn="l"/>
                        </a:tabLst>
                      </a:pP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Соединенные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на бровке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траншеи труб ТПЭ-КЭС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с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помощью малых 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строп,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размещаемых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на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расстоянии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от 5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до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10 м одна от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другой, плавно опуска-  ют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в траншею.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Собранные на поверхности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блоки из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труб ТПЭ-КЭС опускают  аналогично либо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с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использованием низкомощных</a:t>
                      </a:r>
                      <a:r>
                        <a:rPr dirty="0" sz="1400" spc="-1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механизмов.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lvl="1" marL="1076325" indent="-428625">
                        <a:lnSpc>
                          <a:spcPct val="100000"/>
                        </a:lnSpc>
                        <a:spcBef>
                          <a:spcPts val="730"/>
                        </a:spcBef>
                        <a:buAutoNum type="arabicPeriod" startAt="12"/>
                        <a:tabLst>
                          <a:tab pos="1076960" algn="l"/>
                        </a:tabLst>
                      </a:pP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При</a:t>
                      </a:r>
                      <a:r>
                        <a:rPr dirty="0" sz="1400" spc="204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отсутствии</a:t>
                      </a:r>
                      <a:r>
                        <a:rPr dirty="0" sz="1400" spc="22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поперечных</a:t>
                      </a:r>
                      <a:r>
                        <a:rPr dirty="0" sz="1400" spc="204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пересечений</a:t>
                      </a:r>
                      <a:r>
                        <a:rPr dirty="0" sz="1400" spc="22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траншеи</a:t>
                      </a:r>
                      <a:r>
                        <a:rPr dirty="0" sz="1400" spc="204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другими</a:t>
                      </a:r>
                      <a:r>
                        <a:rPr dirty="0" sz="1400" spc="22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комму-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algn="just" marL="198755" marR="179070" indent="-635">
                        <a:lnSpc>
                          <a:spcPct val="143600"/>
                        </a:lnSpc>
                        <a:spcBef>
                          <a:spcPts val="15"/>
                        </a:spcBef>
                      </a:pP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никациями выше намечаемого уровня прокладки каналов, применяется </a:t>
                      </a:r>
                      <a:r>
                        <a:rPr dirty="0" sz="1400" spc="-10">
                          <a:latin typeface="Times New Roman"/>
                          <a:cs typeface="Times New Roman"/>
                        </a:rPr>
                        <a:t>техноло- 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гия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прокладки </a:t>
                      </a:r>
                      <a:r>
                        <a:rPr dirty="0" sz="1400" spc="-10">
                          <a:latin typeface="Times New Roman"/>
                          <a:cs typeface="Times New Roman"/>
                        </a:rPr>
                        <a:t>со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сваркой (склеиванием) труб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на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бровке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траншеи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сразу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на весь  пролет с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последующим опусканием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в</a:t>
                      </a:r>
                      <a:r>
                        <a:rPr dirty="0" sz="1400" spc="-1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траншею.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lvl="1" marL="1090295" indent="-442595">
                        <a:lnSpc>
                          <a:spcPct val="100000"/>
                        </a:lnSpc>
                        <a:spcBef>
                          <a:spcPts val="730"/>
                        </a:spcBef>
                        <a:buAutoNum type="arabicPeriod" startAt="14"/>
                        <a:tabLst>
                          <a:tab pos="1090930" algn="l"/>
                        </a:tabLst>
                      </a:pPr>
                      <a:r>
                        <a:rPr dirty="0" sz="1400">
                          <a:latin typeface="Times New Roman"/>
                          <a:cs typeface="Times New Roman"/>
                        </a:rPr>
                        <a:t>При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наличии пересечений, каждый пролет траншеи разбивают</a:t>
                      </a:r>
                      <a:r>
                        <a:rPr dirty="0" sz="1400" spc="24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на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algn="just" marL="198755" marR="182245">
                        <a:lnSpc>
                          <a:spcPct val="143600"/>
                        </a:lnSpc>
                        <a:spcBef>
                          <a:spcPts val="10"/>
                        </a:spcBef>
                      </a:pP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участки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и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трубные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плети и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протаскивают под пересекающими траншею </a:t>
                      </a:r>
                      <a:r>
                        <a:rPr dirty="0" sz="1400" spc="-10">
                          <a:latin typeface="Times New Roman"/>
                          <a:cs typeface="Times New Roman"/>
                        </a:rPr>
                        <a:t>комму- 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никациями. Отдельные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плети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соединяют уже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в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 траншее.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lvl="1" marL="198755" marR="178435" indent="448945">
                        <a:lnSpc>
                          <a:spcPct val="143600"/>
                        </a:lnSpc>
                        <a:buFont typeface="Times New Roman"/>
                        <a:buAutoNum type="arabicPeriod" startAt="15"/>
                        <a:tabLst>
                          <a:tab pos="1058545" algn="l"/>
                        </a:tabLst>
                      </a:pP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П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ри укладке необходимо следить за тем, чтобы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в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трубы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не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попадали  какие-либо посторонние предметы,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и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не произошло бы засорение каналов.</a:t>
                      </a:r>
                      <a:r>
                        <a:rPr dirty="0" sz="1400" spc="-1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Для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algn="just" marL="198755" marR="178435">
                        <a:lnSpc>
                          <a:spcPct val="143600"/>
                        </a:lnSpc>
                        <a:spcBef>
                          <a:spcPts val="10"/>
                        </a:spcBef>
                      </a:pP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предохранения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от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засорения, концы </a:t>
                      </a:r>
                      <a:r>
                        <a:rPr dirty="0" sz="1400" spc="-10">
                          <a:latin typeface="Times New Roman"/>
                          <a:cs typeface="Times New Roman"/>
                        </a:rPr>
                        <a:t>труб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необходимо плотно закрыть какими-  либо заглушками.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При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перерывах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в работе,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трубы должны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быть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также заглуше- 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ны.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При продолжительных перерывах (более суток) траншеи следует защищать 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от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затопления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дождевой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(талой)</a:t>
                      </a:r>
                      <a:r>
                        <a:rPr dirty="0" sz="1400" spc="-2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водой.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lvl="1" marL="1064260" indent="-415925">
                        <a:lnSpc>
                          <a:spcPct val="100000"/>
                        </a:lnSpc>
                        <a:spcBef>
                          <a:spcPts val="735"/>
                        </a:spcBef>
                        <a:buFont typeface="Times New Roman"/>
                        <a:buAutoNum type="arabicPeriod" startAt="16"/>
                        <a:tabLst>
                          <a:tab pos="1064895" algn="l"/>
                        </a:tabLst>
                      </a:pP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П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ри укладке нескольких рядов оси </a:t>
                      </a:r>
                      <a:r>
                        <a:rPr dirty="0" sz="1400" spc="-10">
                          <a:latin typeface="Times New Roman"/>
                          <a:cs typeface="Times New Roman"/>
                        </a:rPr>
                        <a:t>труб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в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вертикальных рядах</a:t>
                      </a:r>
                      <a:r>
                        <a:rPr dirty="0" sz="1400" spc="-15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в </a:t>
                      </a:r>
                      <a:r>
                        <a:rPr dirty="0" sz="1400" spc="5">
                          <a:latin typeface="Times New Roman"/>
                          <a:cs typeface="Times New Roman"/>
                        </a:rPr>
                        <a:t>од-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algn="just" marL="198755" marR="176530">
                        <a:lnSpc>
                          <a:spcPct val="143600"/>
                        </a:lnSpc>
                        <a:spcBef>
                          <a:spcPts val="10"/>
                        </a:spcBef>
                      </a:pP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них случаях располагают друг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над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другом (рисунок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1а), в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других смещают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по- 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очередно вправо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и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влево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от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оси каждого предыдущего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ряда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на половину рас-  стояния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между осями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труб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в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рядах (рисунок </a:t>
                      </a:r>
                      <a:r>
                        <a:rPr dirty="0" sz="1400" spc="5">
                          <a:latin typeface="Times New Roman"/>
                          <a:cs typeface="Times New Roman"/>
                        </a:rPr>
                        <a:t>1б)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так,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чтобы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расстояние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между 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трубами составляло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от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20 до 50</a:t>
                      </a:r>
                      <a:r>
                        <a:rPr dirty="0" sz="1400" spc="1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мм.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lvl="1" marL="198755" marR="179705" indent="448945">
                        <a:lnSpc>
                          <a:spcPct val="143600"/>
                        </a:lnSpc>
                        <a:spcBef>
                          <a:spcPts val="10"/>
                        </a:spcBef>
                        <a:buFont typeface="Times New Roman"/>
                        <a:buAutoNum type="arabicPeriod" startAt="17"/>
                        <a:tabLst>
                          <a:tab pos="1052195" algn="l"/>
                        </a:tabLst>
                      </a:pPr>
                      <a:r>
                        <a:rPr dirty="0" sz="1400">
                          <a:latin typeface="Times New Roman"/>
                          <a:cs typeface="Times New Roman"/>
                        </a:rPr>
                        <a:t>Д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ля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обеспечения прямолинейности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и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уклона прокладки, дно траншеи  готовят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с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помощью геодезических</a:t>
                      </a:r>
                      <a:r>
                        <a:rPr dirty="0" sz="1400" spc="-1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приборов.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lvl="1" marL="198120" marR="179070" indent="449580">
                        <a:lnSpc>
                          <a:spcPct val="143600"/>
                        </a:lnSpc>
                        <a:buFont typeface="Times New Roman"/>
                        <a:buAutoNum type="arabicPeriod" startAt="17"/>
                        <a:tabLst>
                          <a:tab pos="1050925" algn="l"/>
                        </a:tabLst>
                      </a:pP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Т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рубы ТПЭ-КЭС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в каждом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ряду,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а также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промежутки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между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трубами 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и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стенками траншеи засыпают песком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с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тщательным трамбованием</a:t>
                      </a:r>
                      <a:r>
                        <a:rPr dirty="0" sz="1400" spc="29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деревянной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algn="just" marL="198755" marR="179070" indent="-635">
                        <a:lnSpc>
                          <a:spcPct val="143600"/>
                        </a:lnSpc>
                        <a:spcBef>
                          <a:spcPts val="10"/>
                        </a:spcBef>
                      </a:pP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лопаткой толщиной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от 10 до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15 мм. Трубы ТПЭ-КЭС верхнего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ряда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засыпают 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слоем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песка высотой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от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100 до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300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мм. Уплотняют </a:t>
                      </a:r>
                      <a:r>
                        <a:rPr dirty="0" sz="1400" spc="-10">
                          <a:latin typeface="Times New Roman"/>
                          <a:cs typeface="Times New Roman"/>
                        </a:rPr>
                        <a:t>грунт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только в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пазухах 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траншеи.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lvl="1" marL="1061085" indent="-413384">
                        <a:lnSpc>
                          <a:spcPct val="100000"/>
                        </a:lnSpc>
                        <a:spcBef>
                          <a:spcPts val="735"/>
                        </a:spcBef>
                        <a:buFont typeface="Times New Roman"/>
                        <a:buAutoNum type="arabicPeriod" startAt="19"/>
                        <a:tabLst>
                          <a:tab pos="1061720" algn="l"/>
                        </a:tabLst>
                      </a:pP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Тор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цы труб ТПЭ-КЭС во всех рядах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блока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каждого пролета</a:t>
                      </a:r>
                      <a:r>
                        <a:rPr dirty="0" sz="1400" spc="15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должны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7"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rowSpan="7"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rowSpan="7"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rowSpan="7"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rowSpan="7"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rowSpan="7"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2165350">
                <a:tc>
                  <a:txBody>
                    <a:bodyPr/>
                    <a:lstStyle/>
                    <a:p>
                      <a:pPr algn="ctr" marR="69850">
                        <a:lnSpc>
                          <a:spcPct val="100000"/>
                        </a:lnSpc>
                        <a:spcBef>
                          <a:spcPts val="305"/>
                        </a:spcBef>
                      </a:pPr>
                      <a:r>
                        <a:rPr dirty="0" sz="1000" spc="-5">
                          <a:latin typeface="Times New Roman"/>
                          <a:cs typeface="Times New Roman"/>
                        </a:rPr>
                        <a:t>Справ.</a:t>
                      </a:r>
                      <a:r>
                        <a:rPr dirty="0" sz="100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000" spc="-5">
                          <a:latin typeface="Times New Roman"/>
                          <a:cs typeface="Times New Roman"/>
                        </a:rPr>
                        <a:t>№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38735" vert="vert270">
                    <a:lnL w="2857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7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570230"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gridSpan="7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2115820">
                <a:tc>
                  <a:txBody>
                    <a:bodyPr/>
                    <a:lstStyle/>
                    <a:p>
                      <a:pPr marL="124460">
                        <a:lnSpc>
                          <a:spcPct val="100000"/>
                        </a:lnSpc>
                        <a:spcBef>
                          <a:spcPts val="170"/>
                        </a:spcBef>
                        <a:tabLst>
                          <a:tab pos="1095375" algn="l"/>
                        </a:tabLst>
                      </a:pPr>
                      <a:r>
                        <a:rPr dirty="0" baseline="-8333" sz="1500" spc="-15">
                          <a:latin typeface="Times New Roman"/>
                          <a:cs typeface="Times New Roman"/>
                        </a:rPr>
                        <a:t>Инв.</a:t>
                      </a:r>
                      <a:r>
                        <a:rPr dirty="0" baseline="-8333" sz="1500" spc="1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baseline="-8333" sz="1500" spc="-7">
                          <a:latin typeface="Times New Roman"/>
                          <a:cs typeface="Times New Roman"/>
                        </a:rPr>
                        <a:t>№</a:t>
                      </a:r>
                      <a:r>
                        <a:rPr dirty="0" baseline="-8333" sz="1500" spc="22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baseline="-8333" sz="1500" spc="-7">
                          <a:latin typeface="Times New Roman"/>
                          <a:cs typeface="Times New Roman"/>
                        </a:rPr>
                        <a:t>дубл.	</a:t>
                      </a:r>
                      <a:r>
                        <a:rPr dirty="0" sz="1000" spc="-5">
                          <a:latin typeface="Times New Roman"/>
                          <a:cs typeface="Times New Roman"/>
                        </a:rPr>
                        <a:t>Подпись и</a:t>
                      </a:r>
                      <a:r>
                        <a:rPr dirty="0" sz="1000" spc="-1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000" spc="-5">
                          <a:latin typeface="Times New Roman"/>
                          <a:cs typeface="Times New Roman"/>
                        </a:rPr>
                        <a:t>дата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21590" vert="vert27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7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998855">
                <a:tc>
                  <a:txBody>
                    <a:bodyPr/>
                    <a:lstStyle/>
                    <a:p>
                      <a:pPr marL="154305">
                        <a:lnSpc>
                          <a:spcPct val="100000"/>
                        </a:lnSpc>
                        <a:spcBef>
                          <a:spcPts val="280"/>
                        </a:spcBef>
                      </a:pPr>
                      <a:r>
                        <a:rPr dirty="0" sz="1000" spc="-5">
                          <a:latin typeface="Times New Roman"/>
                          <a:cs typeface="Times New Roman"/>
                        </a:rPr>
                        <a:t>Взам. </a:t>
                      </a:r>
                      <a:r>
                        <a:rPr dirty="0" sz="1000" spc="-10">
                          <a:latin typeface="Times New Roman"/>
                          <a:cs typeface="Times New Roman"/>
                        </a:rPr>
                        <a:t>инв.</a:t>
                      </a:r>
                      <a:r>
                        <a:rPr dirty="0" sz="1000" spc="-5">
                          <a:latin typeface="Times New Roman"/>
                          <a:cs typeface="Times New Roman"/>
                        </a:rPr>
                        <a:t> №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35560" vert="vert27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7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1271270">
                <a:tc>
                  <a:txBody>
                    <a:bodyPr/>
                    <a:lstStyle/>
                    <a:p>
                      <a:pPr marL="226060">
                        <a:lnSpc>
                          <a:spcPct val="100000"/>
                        </a:lnSpc>
                        <a:spcBef>
                          <a:spcPts val="65"/>
                        </a:spcBef>
                      </a:pPr>
                      <a:r>
                        <a:rPr dirty="0" sz="1000" spc="-5">
                          <a:latin typeface="Times New Roman"/>
                          <a:cs typeface="Times New Roman"/>
                        </a:rPr>
                        <a:t>Подпись и</a:t>
                      </a:r>
                      <a:r>
                        <a:rPr dirty="0" sz="1000" spc="-1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000" spc="-5">
                          <a:latin typeface="Times New Roman"/>
                          <a:cs typeface="Times New Roman"/>
                        </a:rPr>
                        <a:t>дата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8255" vert="vert27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7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358775">
                <a:tc rowSpan="5">
                  <a:txBody>
                    <a:bodyPr/>
                    <a:lstStyle/>
                    <a:p>
                      <a:pPr marL="101600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dirty="0" sz="1000" spc="-10">
                          <a:latin typeface="Times New Roman"/>
                          <a:cs typeface="Times New Roman"/>
                        </a:rPr>
                        <a:t>Инв. </a:t>
                      </a:r>
                      <a:r>
                        <a:rPr dirty="0" sz="1000" spc="-5">
                          <a:latin typeface="Times New Roman"/>
                          <a:cs typeface="Times New Roman"/>
                        </a:rPr>
                        <a:t>№</a:t>
                      </a:r>
                      <a:r>
                        <a:rPr dirty="0" sz="1000" spc="-1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000" spc="-5">
                          <a:latin typeface="Times New Roman"/>
                          <a:cs typeface="Times New Roman"/>
                        </a:rPr>
                        <a:t>подл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1430" vert="vert27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5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7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190500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11430" vert="vert27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marL="31115">
                        <a:lnSpc>
                          <a:spcPts val="1645"/>
                        </a:lnSpc>
                        <a:spcBef>
                          <a:spcPts val="795"/>
                        </a:spcBef>
                      </a:pP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ТПЭ-КЭС.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algn="ctr" marL="30480">
                        <a:lnSpc>
                          <a:spcPts val="1525"/>
                        </a:lnSpc>
                      </a:pPr>
                      <a:r>
                        <a:rPr dirty="0" sz="1300" spc="-5">
                          <a:latin typeface="Times New Roman"/>
                          <a:cs typeface="Times New Roman"/>
                        </a:rPr>
                        <a:t>Техническая информация для</a:t>
                      </a:r>
                      <a:r>
                        <a:rPr dirty="0" sz="1300" spc="1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300" spc="-5">
                          <a:latin typeface="Times New Roman"/>
                          <a:cs typeface="Times New Roman"/>
                        </a:rPr>
                        <a:t>проектирования</a:t>
                      </a: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00965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 marL="70485">
                        <a:lnSpc>
                          <a:spcPct val="100000"/>
                        </a:lnSpc>
                        <a:spcBef>
                          <a:spcPts val="355"/>
                        </a:spcBef>
                      </a:pPr>
                      <a:r>
                        <a:rPr dirty="0" sz="1000" spc="-5" i="1">
                          <a:latin typeface="Times New Roman"/>
                          <a:cs typeface="Times New Roman"/>
                        </a:rPr>
                        <a:t>лист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45085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73025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11430" vert="vert27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100965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45085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17475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11430" vert="vert27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100965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45"/>
                        </a:spcBef>
                      </a:pPr>
                      <a:r>
                        <a:rPr dirty="0" sz="1000">
                          <a:latin typeface="Times New Roman"/>
                          <a:cs typeface="Times New Roman"/>
                        </a:rPr>
                        <a:t>13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43815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61290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11430" vert="vert27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0480">
                        <a:lnSpc>
                          <a:spcPts val="1080"/>
                        </a:lnSpc>
                        <a:spcBef>
                          <a:spcPts val="90"/>
                        </a:spcBef>
                      </a:pPr>
                      <a:r>
                        <a:rPr dirty="0" sz="1000" i="1"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dirty="0" sz="1000" spc="-10" i="1">
                          <a:latin typeface="Times New Roman"/>
                          <a:cs typeface="Times New Roman"/>
                        </a:rPr>
                        <a:t>зм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143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4450">
                        <a:lnSpc>
                          <a:spcPts val="1080"/>
                        </a:lnSpc>
                        <a:spcBef>
                          <a:spcPts val="90"/>
                        </a:spcBef>
                      </a:pPr>
                      <a:r>
                        <a:rPr dirty="0" sz="1000" spc="-5" i="1">
                          <a:latin typeface="Times New Roman"/>
                          <a:cs typeface="Times New Roman"/>
                        </a:rPr>
                        <a:t>Л</a:t>
                      </a:r>
                      <a:r>
                        <a:rPr dirty="0" sz="1000" spc="5" i="1"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dirty="0" sz="1000" i="1">
                          <a:latin typeface="Times New Roman"/>
                          <a:cs typeface="Times New Roman"/>
                        </a:rPr>
                        <a:t>ст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143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0800">
                        <a:lnSpc>
                          <a:spcPts val="1080"/>
                        </a:lnSpc>
                        <a:spcBef>
                          <a:spcPts val="90"/>
                        </a:spcBef>
                      </a:pPr>
                      <a:r>
                        <a:rPr dirty="0" sz="1000" spc="-5" i="1">
                          <a:latin typeface="Times New Roman"/>
                          <a:cs typeface="Times New Roman"/>
                        </a:rPr>
                        <a:t>№</a:t>
                      </a:r>
                      <a:r>
                        <a:rPr dirty="0" sz="1000" spc="-50" i="1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000" spc="-5" i="1">
                          <a:latin typeface="Times New Roman"/>
                          <a:cs typeface="Times New Roman"/>
                        </a:rPr>
                        <a:t>документа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143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4610">
                        <a:lnSpc>
                          <a:spcPts val="1080"/>
                        </a:lnSpc>
                        <a:spcBef>
                          <a:spcPts val="90"/>
                        </a:spcBef>
                      </a:pPr>
                      <a:r>
                        <a:rPr dirty="0" sz="1000" i="1">
                          <a:latin typeface="Times New Roman"/>
                          <a:cs typeface="Times New Roman"/>
                        </a:rPr>
                        <a:t>Подпись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143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3340">
                        <a:lnSpc>
                          <a:spcPts val="1080"/>
                        </a:lnSpc>
                        <a:spcBef>
                          <a:spcPts val="90"/>
                        </a:spcBef>
                      </a:pPr>
                      <a:r>
                        <a:rPr dirty="0" sz="1000" i="1">
                          <a:latin typeface="Times New Roman"/>
                          <a:cs typeface="Times New Roman"/>
                        </a:rPr>
                        <a:t>Д</a:t>
                      </a:r>
                      <a:r>
                        <a:rPr dirty="0" sz="1000" spc="5" i="1">
                          <a:latin typeface="Times New Roman"/>
                          <a:cs typeface="Times New Roman"/>
                        </a:rPr>
                        <a:t>а</a:t>
                      </a:r>
                      <a:r>
                        <a:rPr dirty="0" sz="1000" i="1">
                          <a:latin typeface="Times New Roman"/>
                          <a:cs typeface="Times New Roman"/>
                        </a:rPr>
                        <a:t>та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143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100965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43815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292893" y="169163"/>
          <a:ext cx="7042150" cy="102158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04470"/>
                <a:gridCol w="245745"/>
                <a:gridCol w="254634"/>
                <a:gridCol w="356234"/>
                <a:gridCol w="820419"/>
                <a:gridCol w="534669"/>
                <a:gridCol w="355600"/>
                <a:gridCol w="3823334"/>
                <a:gridCol w="417195"/>
              </a:tblGrid>
              <a:tr h="2172970">
                <a:tc>
                  <a:txBody>
                    <a:bodyPr/>
                    <a:lstStyle/>
                    <a:p>
                      <a:pPr marL="6470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dirty="0" sz="1000" spc="-5">
                          <a:latin typeface="Times New Roman"/>
                          <a:cs typeface="Times New Roman"/>
                        </a:rPr>
                        <a:t>Первич.</a:t>
                      </a:r>
                      <a:r>
                        <a:rPr dirty="0" sz="100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000" spc="-5">
                          <a:latin typeface="Times New Roman"/>
                          <a:cs typeface="Times New Roman"/>
                        </a:rPr>
                        <a:t>примен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6350" vert="vert270">
                    <a:lnL w="2857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7" rowSpan="7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1850">
                        <a:latin typeface="Times New Roman"/>
                        <a:cs typeface="Times New Roman"/>
                      </a:endParaRPr>
                    </a:p>
                    <a:p>
                      <a:pPr marL="198120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располагаться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в одной</a:t>
                      </a:r>
                      <a:r>
                        <a:rPr dirty="0" sz="1400" spc="-1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плоскости.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algn="just" lvl="1" marL="198755" marR="177800" indent="448945">
                        <a:lnSpc>
                          <a:spcPct val="143600"/>
                        </a:lnSpc>
                        <a:spcBef>
                          <a:spcPts val="10"/>
                        </a:spcBef>
                        <a:buAutoNum type="arabicPeriod" startAt="20"/>
                        <a:tabLst>
                          <a:tab pos="1073785" algn="l"/>
                        </a:tabLst>
                      </a:pPr>
                      <a:r>
                        <a:rPr dirty="0" sz="1400">
                          <a:latin typeface="Times New Roman"/>
                          <a:cs typeface="Times New Roman"/>
                        </a:rPr>
                        <a:t>При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вводе труб ТПЭ-КЭС, проемы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в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стенках колодцев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заделывают 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кирпичом, кирпичной щебенкой на цементном растворе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либо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бетонируют. 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Стенку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колодца по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месту ввода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труб выравнивают цементным</a:t>
                      </a:r>
                      <a:r>
                        <a:rPr dirty="0" sz="1400" spc="-3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раствором.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lvl="1" marL="1065530" indent="-417195">
                        <a:lnSpc>
                          <a:spcPct val="100000"/>
                        </a:lnSpc>
                        <a:spcBef>
                          <a:spcPts val="730"/>
                        </a:spcBef>
                        <a:buAutoNum type="arabicPeriod" startAt="20"/>
                        <a:tabLst>
                          <a:tab pos="1066165" algn="l"/>
                        </a:tabLst>
                      </a:pP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Концы</a:t>
                      </a:r>
                      <a:r>
                        <a:rPr dirty="0" sz="1400" spc="13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10">
                          <a:latin typeface="Times New Roman"/>
                          <a:cs typeface="Times New Roman"/>
                        </a:rPr>
                        <a:t>труб</a:t>
                      </a:r>
                      <a:r>
                        <a:rPr dirty="0" sz="1400" spc="14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ТПЭ-КЭС</a:t>
                      </a:r>
                      <a:r>
                        <a:rPr dirty="0" sz="1400" spc="13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в</a:t>
                      </a:r>
                      <a:r>
                        <a:rPr dirty="0" sz="1400" spc="13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месте</a:t>
                      </a:r>
                      <a:r>
                        <a:rPr dirty="0" sz="1400" spc="13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ввода</a:t>
                      </a:r>
                      <a:r>
                        <a:rPr dirty="0" sz="1400" spc="13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в</a:t>
                      </a:r>
                      <a:r>
                        <a:rPr dirty="0" sz="1400" spc="13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колодцы</a:t>
                      </a:r>
                      <a:r>
                        <a:rPr dirty="0" sz="1400" spc="13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предварительно</a:t>
                      </a:r>
                      <a:r>
                        <a:rPr dirty="0" sz="1400" spc="12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5">
                          <a:latin typeface="Times New Roman"/>
                          <a:cs typeface="Times New Roman"/>
                        </a:rPr>
                        <a:t>об-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algn="just" marL="198755" marR="180340" indent="-635">
                        <a:lnSpc>
                          <a:spcPct val="143600"/>
                        </a:lnSpc>
                        <a:spcBef>
                          <a:spcPts val="10"/>
                        </a:spcBef>
                      </a:pP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матывают разогретой липкой лентой, обеспечивая,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тем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самым, условия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для </a:t>
                      </a:r>
                      <a:r>
                        <a:rPr dirty="0" sz="1400" spc="-10">
                          <a:latin typeface="Times New Roman"/>
                          <a:cs typeface="Times New Roman"/>
                        </a:rPr>
                        <a:t>гер- 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метичности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и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подвижности заделок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в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стенках колодцев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при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сезонных темпера-  турных деформациях полиэтиленовых</a:t>
                      </a:r>
                      <a:r>
                        <a:rPr dirty="0" sz="1400" spc="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каналов.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lvl="1" marL="1050290" indent="-401955">
                        <a:lnSpc>
                          <a:spcPct val="100000"/>
                        </a:lnSpc>
                        <a:spcBef>
                          <a:spcPts val="735"/>
                        </a:spcBef>
                        <a:buAutoNum type="arabicPeriod" startAt="22"/>
                        <a:tabLst>
                          <a:tab pos="1050925" algn="l"/>
                        </a:tabLst>
                      </a:pP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На концы труб ТПЭ-КЭС,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в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месте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их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расположения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в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стенке</a:t>
                      </a:r>
                      <a:r>
                        <a:rPr dirty="0" sz="1400" spc="12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колодца,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algn="just" marL="198120" marR="180340">
                        <a:lnSpc>
                          <a:spcPct val="143600"/>
                        </a:lnSpc>
                        <a:spcBef>
                          <a:spcPts val="10"/>
                        </a:spcBef>
                      </a:pP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надевают уплотнительный элемент. </a:t>
                      </a:r>
                      <a:r>
                        <a:rPr dirty="0" sz="1400" spc="-10">
                          <a:latin typeface="Times New Roman"/>
                          <a:cs typeface="Times New Roman"/>
                        </a:rPr>
                        <a:t>Его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вырезают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из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листовой резины. Длина  элемента 0,450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мм,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ширина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– от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30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до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40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мм и по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середине прорезь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от 5 до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10 </a:t>
                      </a:r>
                      <a:r>
                        <a:rPr dirty="0" sz="1400" spc="-15">
                          <a:latin typeface="Times New Roman"/>
                          <a:cs typeface="Times New Roman"/>
                        </a:rPr>
                        <a:t>мм 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по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ширине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и 0,3 мм по</a:t>
                      </a:r>
                      <a:r>
                        <a:rPr dirty="0" sz="1400" spc="-4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длине.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algn="just" lvl="1" marL="198755" marR="179070" indent="448945">
                        <a:lnSpc>
                          <a:spcPts val="2420"/>
                        </a:lnSpc>
                        <a:spcBef>
                          <a:spcPts val="195"/>
                        </a:spcBef>
                        <a:buFont typeface="Times New Roman"/>
                        <a:buAutoNum type="arabicPeriod" startAt="23"/>
                        <a:tabLst>
                          <a:tab pos="1055370" algn="l"/>
                        </a:tabLst>
                      </a:pP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А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налогичным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образом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можно осуществлять ввод каналов при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прохо-  де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стенок фундаментов</a:t>
                      </a:r>
                      <a:r>
                        <a:rPr dirty="0" sz="1400" spc="-1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зданий.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7"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rowSpan="7"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rowSpan="7"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rowSpan="7"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rowSpan="7"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rowSpan="7"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2165350">
                <a:tc>
                  <a:txBody>
                    <a:bodyPr/>
                    <a:lstStyle/>
                    <a:p>
                      <a:pPr algn="ctr" marR="69850">
                        <a:lnSpc>
                          <a:spcPct val="100000"/>
                        </a:lnSpc>
                        <a:spcBef>
                          <a:spcPts val="305"/>
                        </a:spcBef>
                      </a:pPr>
                      <a:r>
                        <a:rPr dirty="0" sz="1000" spc="-5">
                          <a:latin typeface="Times New Roman"/>
                          <a:cs typeface="Times New Roman"/>
                        </a:rPr>
                        <a:t>Справ.</a:t>
                      </a:r>
                      <a:r>
                        <a:rPr dirty="0" sz="100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000" spc="-5">
                          <a:latin typeface="Times New Roman"/>
                          <a:cs typeface="Times New Roman"/>
                        </a:rPr>
                        <a:t>№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38735" vert="vert270">
                    <a:lnL w="2857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7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570230"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gridSpan="7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2115820">
                <a:tc>
                  <a:txBody>
                    <a:bodyPr/>
                    <a:lstStyle/>
                    <a:p>
                      <a:pPr marL="124460">
                        <a:lnSpc>
                          <a:spcPct val="100000"/>
                        </a:lnSpc>
                        <a:spcBef>
                          <a:spcPts val="170"/>
                        </a:spcBef>
                        <a:tabLst>
                          <a:tab pos="1095375" algn="l"/>
                        </a:tabLst>
                      </a:pPr>
                      <a:r>
                        <a:rPr dirty="0" baseline="-8333" sz="1500" spc="-15">
                          <a:latin typeface="Times New Roman"/>
                          <a:cs typeface="Times New Roman"/>
                        </a:rPr>
                        <a:t>Инв.</a:t>
                      </a:r>
                      <a:r>
                        <a:rPr dirty="0" baseline="-8333" sz="1500" spc="1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baseline="-8333" sz="1500" spc="-7">
                          <a:latin typeface="Times New Roman"/>
                          <a:cs typeface="Times New Roman"/>
                        </a:rPr>
                        <a:t>№</a:t>
                      </a:r>
                      <a:r>
                        <a:rPr dirty="0" baseline="-8333" sz="1500" spc="22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baseline="-8333" sz="1500" spc="-7">
                          <a:latin typeface="Times New Roman"/>
                          <a:cs typeface="Times New Roman"/>
                        </a:rPr>
                        <a:t>дубл.	</a:t>
                      </a:r>
                      <a:r>
                        <a:rPr dirty="0" sz="1000" spc="-5">
                          <a:latin typeface="Times New Roman"/>
                          <a:cs typeface="Times New Roman"/>
                        </a:rPr>
                        <a:t>Подпись и</a:t>
                      </a:r>
                      <a:r>
                        <a:rPr dirty="0" sz="1000" spc="-1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000" spc="-5">
                          <a:latin typeface="Times New Roman"/>
                          <a:cs typeface="Times New Roman"/>
                        </a:rPr>
                        <a:t>дата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21590" vert="vert27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7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998855">
                <a:tc>
                  <a:txBody>
                    <a:bodyPr/>
                    <a:lstStyle/>
                    <a:p>
                      <a:pPr marL="154305">
                        <a:lnSpc>
                          <a:spcPct val="100000"/>
                        </a:lnSpc>
                        <a:spcBef>
                          <a:spcPts val="280"/>
                        </a:spcBef>
                      </a:pPr>
                      <a:r>
                        <a:rPr dirty="0" sz="1000" spc="-5">
                          <a:latin typeface="Times New Roman"/>
                          <a:cs typeface="Times New Roman"/>
                        </a:rPr>
                        <a:t>Взам. </a:t>
                      </a:r>
                      <a:r>
                        <a:rPr dirty="0" sz="1000" spc="-10">
                          <a:latin typeface="Times New Roman"/>
                          <a:cs typeface="Times New Roman"/>
                        </a:rPr>
                        <a:t>инв.</a:t>
                      </a:r>
                      <a:r>
                        <a:rPr dirty="0" sz="1000" spc="-5">
                          <a:latin typeface="Times New Roman"/>
                          <a:cs typeface="Times New Roman"/>
                        </a:rPr>
                        <a:t> №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35560" vert="vert27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7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1271270">
                <a:tc>
                  <a:txBody>
                    <a:bodyPr/>
                    <a:lstStyle/>
                    <a:p>
                      <a:pPr marL="226060">
                        <a:lnSpc>
                          <a:spcPct val="100000"/>
                        </a:lnSpc>
                        <a:spcBef>
                          <a:spcPts val="65"/>
                        </a:spcBef>
                      </a:pPr>
                      <a:r>
                        <a:rPr dirty="0" sz="1000" spc="-5">
                          <a:latin typeface="Times New Roman"/>
                          <a:cs typeface="Times New Roman"/>
                        </a:rPr>
                        <a:t>Подпись и</a:t>
                      </a:r>
                      <a:r>
                        <a:rPr dirty="0" sz="1000" spc="-1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000" spc="-5">
                          <a:latin typeface="Times New Roman"/>
                          <a:cs typeface="Times New Roman"/>
                        </a:rPr>
                        <a:t>дата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8255" vert="vert27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7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358775">
                <a:tc rowSpan="5">
                  <a:txBody>
                    <a:bodyPr/>
                    <a:lstStyle/>
                    <a:p>
                      <a:pPr marL="101600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dirty="0" sz="1000" spc="-10">
                          <a:latin typeface="Times New Roman"/>
                          <a:cs typeface="Times New Roman"/>
                        </a:rPr>
                        <a:t>Инв. </a:t>
                      </a:r>
                      <a:r>
                        <a:rPr dirty="0" sz="1000" spc="-5">
                          <a:latin typeface="Times New Roman"/>
                          <a:cs typeface="Times New Roman"/>
                        </a:rPr>
                        <a:t>№</a:t>
                      </a:r>
                      <a:r>
                        <a:rPr dirty="0" sz="1000" spc="-1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000" spc="-5">
                          <a:latin typeface="Times New Roman"/>
                          <a:cs typeface="Times New Roman"/>
                        </a:rPr>
                        <a:t>подл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1430" vert="vert27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5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7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190500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11430" vert="vert27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marL="31115">
                        <a:lnSpc>
                          <a:spcPts val="1645"/>
                        </a:lnSpc>
                        <a:spcBef>
                          <a:spcPts val="795"/>
                        </a:spcBef>
                      </a:pP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ТПЭ-КЭС.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algn="ctr" marL="30480">
                        <a:lnSpc>
                          <a:spcPts val="1525"/>
                        </a:lnSpc>
                      </a:pPr>
                      <a:r>
                        <a:rPr dirty="0" sz="1300" spc="-5">
                          <a:latin typeface="Times New Roman"/>
                          <a:cs typeface="Times New Roman"/>
                        </a:rPr>
                        <a:t>Техническая информация для</a:t>
                      </a:r>
                      <a:r>
                        <a:rPr dirty="0" sz="1300" spc="1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300" spc="-5">
                          <a:latin typeface="Times New Roman"/>
                          <a:cs typeface="Times New Roman"/>
                        </a:rPr>
                        <a:t>проектирования</a:t>
                      </a: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00965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 marL="70485">
                        <a:lnSpc>
                          <a:spcPct val="100000"/>
                        </a:lnSpc>
                        <a:spcBef>
                          <a:spcPts val="355"/>
                        </a:spcBef>
                      </a:pPr>
                      <a:r>
                        <a:rPr dirty="0" sz="1000" spc="-5" i="1">
                          <a:latin typeface="Times New Roman"/>
                          <a:cs typeface="Times New Roman"/>
                        </a:rPr>
                        <a:t>лист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45085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73025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11430" vert="vert27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100965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45085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17475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11430" vert="vert27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100965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45"/>
                        </a:spcBef>
                      </a:pPr>
                      <a:r>
                        <a:rPr dirty="0" sz="1000">
                          <a:latin typeface="Times New Roman"/>
                          <a:cs typeface="Times New Roman"/>
                        </a:rPr>
                        <a:t>14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43815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61290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11430" vert="vert27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0480">
                        <a:lnSpc>
                          <a:spcPts val="1080"/>
                        </a:lnSpc>
                        <a:spcBef>
                          <a:spcPts val="90"/>
                        </a:spcBef>
                      </a:pPr>
                      <a:r>
                        <a:rPr dirty="0" sz="1000" i="1"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dirty="0" sz="1000" spc="-10" i="1">
                          <a:latin typeface="Times New Roman"/>
                          <a:cs typeface="Times New Roman"/>
                        </a:rPr>
                        <a:t>зм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143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4450">
                        <a:lnSpc>
                          <a:spcPts val="1080"/>
                        </a:lnSpc>
                        <a:spcBef>
                          <a:spcPts val="90"/>
                        </a:spcBef>
                      </a:pPr>
                      <a:r>
                        <a:rPr dirty="0" sz="1000" spc="-5" i="1">
                          <a:latin typeface="Times New Roman"/>
                          <a:cs typeface="Times New Roman"/>
                        </a:rPr>
                        <a:t>Л</a:t>
                      </a:r>
                      <a:r>
                        <a:rPr dirty="0" sz="1000" spc="5" i="1"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dirty="0" sz="1000" i="1">
                          <a:latin typeface="Times New Roman"/>
                          <a:cs typeface="Times New Roman"/>
                        </a:rPr>
                        <a:t>ст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143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0800">
                        <a:lnSpc>
                          <a:spcPts val="1080"/>
                        </a:lnSpc>
                        <a:spcBef>
                          <a:spcPts val="90"/>
                        </a:spcBef>
                      </a:pPr>
                      <a:r>
                        <a:rPr dirty="0" sz="1000" spc="-5" i="1">
                          <a:latin typeface="Times New Roman"/>
                          <a:cs typeface="Times New Roman"/>
                        </a:rPr>
                        <a:t>№</a:t>
                      </a:r>
                      <a:r>
                        <a:rPr dirty="0" sz="1000" spc="-50" i="1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000" spc="-5" i="1">
                          <a:latin typeface="Times New Roman"/>
                          <a:cs typeface="Times New Roman"/>
                        </a:rPr>
                        <a:t>документа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143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4610">
                        <a:lnSpc>
                          <a:spcPts val="1080"/>
                        </a:lnSpc>
                        <a:spcBef>
                          <a:spcPts val="90"/>
                        </a:spcBef>
                      </a:pPr>
                      <a:r>
                        <a:rPr dirty="0" sz="1000" i="1">
                          <a:latin typeface="Times New Roman"/>
                          <a:cs typeface="Times New Roman"/>
                        </a:rPr>
                        <a:t>Подпись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143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3340">
                        <a:lnSpc>
                          <a:spcPts val="1080"/>
                        </a:lnSpc>
                        <a:spcBef>
                          <a:spcPts val="90"/>
                        </a:spcBef>
                      </a:pPr>
                      <a:r>
                        <a:rPr dirty="0" sz="1000" i="1">
                          <a:latin typeface="Times New Roman"/>
                          <a:cs typeface="Times New Roman"/>
                        </a:rPr>
                        <a:t>Д</a:t>
                      </a:r>
                      <a:r>
                        <a:rPr dirty="0" sz="1000" spc="5" i="1">
                          <a:latin typeface="Times New Roman"/>
                          <a:cs typeface="Times New Roman"/>
                        </a:rPr>
                        <a:t>а</a:t>
                      </a:r>
                      <a:r>
                        <a:rPr dirty="0" sz="1000" i="1">
                          <a:latin typeface="Times New Roman"/>
                          <a:cs typeface="Times New Roman"/>
                        </a:rPr>
                        <a:t>та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143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100965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43815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934464" y="691692"/>
            <a:ext cx="4198620" cy="695261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graphicFrame>
        <p:nvGraphicFramePr>
          <p:cNvPr id="3" name="object 3"/>
          <p:cNvGraphicFramePr>
            <a:graphicFrameLocks noGrp="1"/>
          </p:cNvGraphicFramePr>
          <p:nvPr/>
        </p:nvGraphicFramePr>
        <p:xfrm>
          <a:off x="292893" y="169163"/>
          <a:ext cx="7042150" cy="102158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04470"/>
                <a:gridCol w="245745"/>
                <a:gridCol w="254634"/>
                <a:gridCol w="356234"/>
                <a:gridCol w="820419"/>
                <a:gridCol w="534669"/>
                <a:gridCol w="355600"/>
                <a:gridCol w="3823334"/>
                <a:gridCol w="417195"/>
              </a:tblGrid>
              <a:tr h="2172970">
                <a:tc>
                  <a:txBody>
                    <a:bodyPr/>
                    <a:lstStyle/>
                    <a:p>
                      <a:pPr marL="6470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dirty="0" sz="1000" spc="-5">
                          <a:latin typeface="Times New Roman"/>
                          <a:cs typeface="Times New Roman"/>
                        </a:rPr>
                        <a:t>Первич.</a:t>
                      </a:r>
                      <a:r>
                        <a:rPr dirty="0" sz="100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000" spc="-5">
                          <a:latin typeface="Times New Roman"/>
                          <a:cs typeface="Times New Roman"/>
                        </a:rPr>
                        <a:t>примен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6350" vert="vert270">
                    <a:lnL w="2857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7" rowSpan="7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2026920">
                        <a:lnSpc>
                          <a:spcPts val="141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а – 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друг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над 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другом;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б – 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со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смещением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marL="802005">
                        <a:lnSpc>
                          <a:spcPts val="1410"/>
                        </a:lnSpc>
                      </a:pPr>
                      <a:r>
                        <a:rPr dirty="0" sz="1200" spc="-5">
                          <a:latin typeface="Times New Roman"/>
                          <a:cs typeface="Times New Roman"/>
                        </a:rPr>
                        <a:t>Рисунок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1 – Схемы расположения 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каналов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связи 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из </a:t>
                      </a:r>
                      <a:r>
                        <a:rPr dirty="0" sz="1200" spc="-10">
                          <a:latin typeface="Times New Roman"/>
                          <a:cs typeface="Times New Roman"/>
                        </a:rPr>
                        <a:t>труб 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ТПЭ-КЭС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в</a:t>
                      </a:r>
                      <a:r>
                        <a:rPr dirty="0" sz="1200" spc="2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блоках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marL="198120" marR="177800" indent="449580">
                        <a:lnSpc>
                          <a:spcPct val="143600"/>
                        </a:lnSpc>
                        <a:spcBef>
                          <a:spcPts val="805"/>
                        </a:spcBef>
                      </a:pPr>
                      <a:r>
                        <a:rPr dirty="0" sz="1400">
                          <a:latin typeface="Times New Roman"/>
                          <a:cs typeface="Times New Roman"/>
                        </a:rPr>
                        <a:t>3.24.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Контроль качества прокладки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каналов из </a:t>
                      </a:r>
                      <a:r>
                        <a:rPr dirty="0" sz="1400" spc="-10">
                          <a:latin typeface="Times New Roman"/>
                          <a:cs typeface="Times New Roman"/>
                        </a:rPr>
                        <a:t>труб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ТПЭ-КЭС диаметром 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110 мм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осуществляют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протаскиванием по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ним пробного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цилиндра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диаметром</a:t>
                      </a:r>
                      <a:r>
                        <a:rPr dirty="0" sz="1400" spc="17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92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marL="198120">
                        <a:lnSpc>
                          <a:spcPct val="100000"/>
                        </a:lnSpc>
                        <a:spcBef>
                          <a:spcPts val="745"/>
                        </a:spcBef>
                      </a:pPr>
                      <a:r>
                        <a:rPr dirty="0" sz="1400">
                          <a:latin typeface="Times New Roman"/>
                          <a:cs typeface="Times New Roman"/>
                        </a:rPr>
                        <a:t>(82)</a:t>
                      </a:r>
                      <a:r>
                        <a:rPr dirty="0" sz="1400" spc="-1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мм.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marL="198120" marR="179070" indent="449580">
                        <a:lnSpc>
                          <a:spcPct val="143600"/>
                        </a:lnSpc>
                      </a:pPr>
                      <a:r>
                        <a:rPr dirty="0" sz="1400">
                          <a:latin typeface="Times New Roman"/>
                          <a:cs typeface="Times New Roman"/>
                        </a:rPr>
                        <a:t>3.25.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Окончательно засыпают каналы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из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труб ТПЭ-КЭС </a:t>
                      </a:r>
                      <a:r>
                        <a:rPr dirty="0" sz="1400" spc="-10">
                          <a:latin typeface="Times New Roman"/>
                          <a:cs typeface="Times New Roman"/>
                        </a:rPr>
                        <a:t>вынутым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при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раз-  работке траншеи (котлована) грунтом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по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защитному песчаному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слою над</a:t>
                      </a:r>
                      <a:r>
                        <a:rPr dirty="0" sz="1400" spc="5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10">
                          <a:latin typeface="Times New Roman"/>
                          <a:cs typeface="Times New Roman"/>
                        </a:rPr>
                        <a:t>тру-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7"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rowSpan="7"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rowSpan="7"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rowSpan="7"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rowSpan="7"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rowSpan="7"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2165350">
                <a:tc>
                  <a:txBody>
                    <a:bodyPr/>
                    <a:lstStyle/>
                    <a:p>
                      <a:pPr algn="ctr" marR="69850">
                        <a:lnSpc>
                          <a:spcPct val="100000"/>
                        </a:lnSpc>
                        <a:spcBef>
                          <a:spcPts val="305"/>
                        </a:spcBef>
                      </a:pPr>
                      <a:r>
                        <a:rPr dirty="0" sz="1000" spc="-5">
                          <a:latin typeface="Times New Roman"/>
                          <a:cs typeface="Times New Roman"/>
                        </a:rPr>
                        <a:t>Справ.</a:t>
                      </a:r>
                      <a:r>
                        <a:rPr dirty="0" sz="100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000" spc="-5">
                          <a:latin typeface="Times New Roman"/>
                          <a:cs typeface="Times New Roman"/>
                        </a:rPr>
                        <a:t>№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38735" vert="vert270">
                    <a:lnL w="2857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7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570230"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gridSpan="7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2115820">
                <a:tc>
                  <a:txBody>
                    <a:bodyPr/>
                    <a:lstStyle/>
                    <a:p>
                      <a:pPr marL="124460">
                        <a:lnSpc>
                          <a:spcPct val="100000"/>
                        </a:lnSpc>
                        <a:spcBef>
                          <a:spcPts val="170"/>
                        </a:spcBef>
                        <a:tabLst>
                          <a:tab pos="1095375" algn="l"/>
                        </a:tabLst>
                      </a:pPr>
                      <a:r>
                        <a:rPr dirty="0" baseline="-8333" sz="1500" spc="-15">
                          <a:latin typeface="Times New Roman"/>
                          <a:cs typeface="Times New Roman"/>
                        </a:rPr>
                        <a:t>Инв.</a:t>
                      </a:r>
                      <a:r>
                        <a:rPr dirty="0" baseline="-8333" sz="1500" spc="1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baseline="-8333" sz="1500" spc="-7">
                          <a:latin typeface="Times New Roman"/>
                          <a:cs typeface="Times New Roman"/>
                        </a:rPr>
                        <a:t>№</a:t>
                      </a:r>
                      <a:r>
                        <a:rPr dirty="0" baseline="-8333" sz="1500" spc="22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baseline="-8333" sz="1500" spc="-7">
                          <a:latin typeface="Times New Roman"/>
                          <a:cs typeface="Times New Roman"/>
                        </a:rPr>
                        <a:t>дубл.	</a:t>
                      </a:r>
                      <a:r>
                        <a:rPr dirty="0" sz="1000" spc="-5">
                          <a:latin typeface="Times New Roman"/>
                          <a:cs typeface="Times New Roman"/>
                        </a:rPr>
                        <a:t>Подпись и</a:t>
                      </a:r>
                      <a:r>
                        <a:rPr dirty="0" sz="1000" spc="-1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000" spc="-5">
                          <a:latin typeface="Times New Roman"/>
                          <a:cs typeface="Times New Roman"/>
                        </a:rPr>
                        <a:t>дата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21590" vert="vert27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7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998855">
                <a:tc>
                  <a:txBody>
                    <a:bodyPr/>
                    <a:lstStyle/>
                    <a:p>
                      <a:pPr marL="154305">
                        <a:lnSpc>
                          <a:spcPct val="100000"/>
                        </a:lnSpc>
                        <a:spcBef>
                          <a:spcPts val="280"/>
                        </a:spcBef>
                      </a:pPr>
                      <a:r>
                        <a:rPr dirty="0" sz="1000" spc="-5">
                          <a:latin typeface="Times New Roman"/>
                          <a:cs typeface="Times New Roman"/>
                        </a:rPr>
                        <a:t>Взам. </a:t>
                      </a:r>
                      <a:r>
                        <a:rPr dirty="0" sz="1000" spc="-10">
                          <a:latin typeface="Times New Roman"/>
                          <a:cs typeface="Times New Roman"/>
                        </a:rPr>
                        <a:t>инв.</a:t>
                      </a:r>
                      <a:r>
                        <a:rPr dirty="0" sz="1000" spc="-5">
                          <a:latin typeface="Times New Roman"/>
                          <a:cs typeface="Times New Roman"/>
                        </a:rPr>
                        <a:t> №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35560" vert="vert27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7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1271270">
                <a:tc>
                  <a:txBody>
                    <a:bodyPr/>
                    <a:lstStyle/>
                    <a:p>
                      <a:pPr marL="226060">
                        <a:lnSpc>
                          <a:spcPct val="100000"/>
                        </a:lnSpc>
                        <a:spcBef>
                          <a:spcPts val="65"/>
                        </a:spcBef>
                      </a:pPr>
                      <a:r>
                        <a:rPr dirty="0" sz="1000" spc="-5">
                          <a:latin typeface="Times New Roman"/>
                          <a:cs typeface="Times New Roman"/>
                        </a:rPr>
                        <a:t>Подпись и</a:t>
                      </a:r>
                      <a:r>
                        <a:rPr dirty="0" sz="1000" spc="-1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000" spc="-5">
                          <a:latin typeface="Times New Roman"/>
                          <a:cs typeface="Times New Roman"/>
                        </a:rPr>
                        <a:t>дата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8255" vert="vert27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7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358775">
                <a:tc rowSpan="5">
                  <a:txBody>
                    <a:bodyPr/>
                    <a:lstStyle/>
                    <a:p>
                      <a:pPr marL="101600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dirty="0" sz="1000" spc="-10">
                          <a:latin typeface="Times New Roman"/>
                          <a:cs typeface="Times New Roman"/>
                        </a:rPr>
                        <a:t>Инв. </a:t>
                      </a:r>
                      <a:r>
                        <a:rPr dirty="0" sz="1000" spc="-5">
                          <a:latin typeface="Times New Roman"/>
                          <a:cs typeface="Times New Roman"/>
                        </a:rPr>
                        <a:t>№</a:t>
                      </a:r>
                      <a:r>
                        <a:rPr dirty="0" sz="1000" spc="-1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000" spc="-5">
                          <a:latin typeface="Times New Roman"/>
                          <a:cs typeface="Times New Roman"/>
                        </a:rPr>
                        <a:t>подл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1430" vert="vert27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5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7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190500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11430" vert="vert27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marL="31115">
                        <a:lnSpc>
                          <a:spcPts val="1645"/>
                        </a:lnSpc>
                        <a:spcBef>
                          <a:spcPts val="795"/>
                        </a:spcBef>
                      </a:pP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ТПЭ-КЭС.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algn="ctr" marL="30480">
                        <a:lnSpc>
                          <a:spcPts val="1525"/>
                        </a:lnSpc>
                      </a:pPr>
                      <a:r>
                        <a:rPr dirty="0" sz="1300" spc="-5">
                          <a:latin typeface="Times New Roman"/>
                          <a:cs typeface="Times New Roman"/>
                        </a:rPr>
                        <a:t>Техническая информация для</a:t>
                      </a:r>
                      <a:r>
                        <a:rPr dirty="0" sz="1300" spc="1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300" spc="-5">
                          <a:latin typeface="Times New Roman"/>
                          <a:cs typeface="Times New Roman"/>
                        </a:rPr>
                        <a:t>проектирования</a:t>
                      </a: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00965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 marL="70485">
                        <a:lnSpc>
                          <a:spcPct val="100000"/>
                        </a:lnSpc>
                        <a:spcBef>
                          <a:spcPts val="355"/>
                        </a:spcBef>
                      </a:pPr>
                      <a:r>
                        <a:rPr dirty="0" sz="1000" spc="-5" i="1">
                          <a:latin typeface="Times New Roman"/>
                          <a:cs typeface="Times New Roman"/>
                        </a:rPr>
                        <a:t>лист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45085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73025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11430" vert="vert27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100965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45085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17475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11430" vert="vert27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100965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45"/>
                        </a:spcBef>
                      </a:pPr>
                      <a:r>
                        <a:rPr dirty="0" sz="1000">
                          <a:latin typeface="Times New Roman"/>
                          <a:cs typeface="Times New Roman"/>
                        </a:rPr>
                        <a:t>15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43815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61290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11430" vert="vert27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0480">
                        <a:lnSpc>
                          <a:spcPts val="1080"/>
                        </a:lnSpc>
                        <a:spcBef>
                          <a:spcPts val="90"/>
                        </a:spcBef>
                      </a:pPr>
                      <a:r>
                        <a:rPr dirty="0" sz="1000" i="1"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dirty="0" sz="1000" spc="-10" i="1">
                          <a:latin typeface="Times New Roman"/>
                          <a:cs typeface="Times New Roman"/>
                        </a:rPr>
                        <a:t>зм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143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4450">
                        <a:lnSpc>
                          <a:spcPts val="1080"/>
                        </a:lnSpc>
                        <a:spcBef>
                          <a:spcPts val="90"/>
                        </a:spcBef>
                      </a:pPr>
                      <a:r>
                        <a:rPr dirty="0" sz="1000" spc="-5" i="1">
                          <a:latin typeface="Times New Roman"/>
                          <a:cs typeface="Times New Roman"/>
                        </a:rPr>
                        <a:t>Л</a:t>
                      </a:r>
                      <a:r>
                        <a:rPr dirty="0" sz="1000" spc="5" i="1"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dirty="0" sz="1000" i="1">
                          <a:latin typeface="Times New Roman"/>
                          <a:cs typeface="Times New Roman"/>
                        </a:rPr>
                        <a:t>ст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143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0800">
                        <a:lnSpc>
                          <a:spcPts val="1080"/>
                        </a:lnSpc>
                        <a:spcBef>
                          <a:spcPts val="90"/>
                        </a:spcBef>
                      </a:pPr>
                      <a:r>
                        <a:rPr dirty="0" sz="1000" spc="-5" i="1">
                          <a:latin typeface="Times New Roman"/>
                          <a:cs typeface="Times New Roman"/>
                        </a:rPr>
                        <a:t>№</a:t>
                      </a:r>
                      <a:r>
                        <a:rPr dirty="0" sz="1000" spc="-50" i="1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000" spc="-5" i="1">
                          <a:latin typeface="Times New Roman"/>
                          <a:cs typeface="Times New Roman"/>
                        </a:rPr>
                        <a:t>документа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143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4610">
                        <a:lnSpc>
                          <a:spcPts val="1080"/>
                        </a:lnSpc>
                        <a:spcBef>
                          <a:spcPts val="90"/>
                        </a:spcBef>
                      </a:pPr>
                      <a:r>
                        <a:rPr dirty="0" sz="1000" i="1">
                          <a:latin typeface="Times New Roman"/>
                          <a:cs typeface="Times New Roman"/>
                        </a:rPr>
                        <a:t>Подпись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143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3340">
                        <a:lnSpc>
                          <a:spcPts val="1080"/>
                        </a:lnSpc>
                        <a:spcBef>
                          <a:spcPts val="90"/>
                        </a:spcBef>
                      </a:pPr>
                      <a:r>
                        <a:rPr dirty="0" sz="1000" i="1">
                          <a:latin typeface="Times New Roman"/>
                          <a:cs typeface="Times New Roman"/>
                        </a:rPr>
                        <a:t>Д</a:t>
                      </a:r>
                      <a:r>
                        <a:rPr dirty="0" sz="1000" spc="5" i="1">
                          <a:latin typeface="Times New Roman"/>
                          <a:cs typeface="Times New Roman"/>
                        </a:rPr>
                        <a:t>а</a:t>
                      </a:r>
                      <a:r>
                        <a:rPr dirty="0" sz="1000" i="1">
                          <a:latin typeface="Times New Roman"/>
                          <a:cs typeface="Times New Roman"/>
                        </a:rPr>
                        <a:t>та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143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100965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43815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292893" y="169163"/>
          <a:ext cx="7042150" cy="102158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04470"/>
                <a:gridCol w="245745"/>
                <a:gridCol w="254634"/>
                <a:gridCol w="356234"/>
                <a:gridCol w="820419"/>
                <a:gridCol w="534669"/>
                <a:gridCol w="355600"/>
                <a:gridCol w="3823334"/>
                <a:gridCol w="417195"/>
              </a:tblGrid>
              <a:tr h="2172970">
                <a:tc>
                  <a:txBody>
                    <a:bodyPr/>
                    <a:lstStyle/>
                    <a:p>
                      <a:pPr marL="6470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dirty="0" sz="1000" spc="-5">
                          <a:latin typeface="Times New Roman"/>
                          <a:cs typeface="Times New Roman"/>
                        </a:rPr>
                        <a:t>Первич.</a:t>
                      </a:r>
                      <a:r>
                        <a:rPr dirty="0" sz="100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000" spc="-5">
                          <a:latin typeface="Times New Roman"/>
                          <a:cs typeface="Times New Roman"/>
                        </a:rPr>
                        <a:t>примен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6350" vert="vert270">
                    <a:lnL w="2857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7" rowSpan="7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1850">
                        <a:latin typeface="Times New Roman"/>
                        <a:cs typeface="Times New Roman"/>
                      </a:endParaRPr>
                    </a:p>
                    <a:p>
                      <a:pPr marL="198120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бами.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algn="just" lvl="1" marL="198755" marR="179705" indent="449580">
                        <a:lnSpc>
                          <a:spcPct val="143600"/>
                        </a:lnSpc>
                        <a:spcBef>
                          <a:spcPts val="10"/>
                        </a:spcBef>
                        <a:buAutoNum type="arabicPeriod" startAt="26"/>
                        <a:tabLst>
                          <a:tab pos="1067435" algn="l"/>
                        </a:tabLst>
                      </a:pPr>
                      <a:r>
                        <a:rPr dirty="0" sz="1400">
                          <a:latin typeface="Times New Roman"/>
                          <a:cs typeface="Times New Roman"/>
                        </a:rPr>
                        <a:t>Для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заготовок,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с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помощью которых впоследствии протягивают трос 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от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лебедки, чтобы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с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помощью его осуществить затягивание предусматриваемых 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проектом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кабелей связи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в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каналы, следует использовать бухты стеклопластико- 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вых</a:t>
                      </a:r>
                      <a:r>
                        <a:rPr dirty="0" sz="1400" spc="-1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прутков.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algn="just" lvl="1" marL="198755" marR="177800" indent="449580">
                        <a:lnSpc>
                          <a:spcPct val="143600"/>
                        </a:lnSpc>
                        <a:spcBef>
                          <a:spcPts val="10"/>
                        </a:spcBef>
                        <a:buAutoNum type="arabicPeriod" startAt="26"/>
                        <a:tabLst>
                          <a:tab pos="1068070" algn="l"/>
                        </a:tabLst>
                      </a:pP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Каналы передаются под дальнейший монтаж кабельных сетей связи  при условии качественного выполнения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всех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технологических</a:t>
                      </a:r>
                      <a:r>
                        <a:rPr dirty="0" sz="1400" spc="3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процессов.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7"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rowSpan="7"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rowSpan="7"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rowSpan="7"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rowSpan="7"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rowSpan="7"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2165350">
                <a:tc>
                  <a:txBody>
                    <a:bodyPr/>
                    <a:lstStyle/>
                    <a:p>
                      <a:pPr algn="ctr" marR="69850">
                        <a:lnSpc>
                          <a:spcPct val="100000"/>
                        </a:lnSpc>
                        <a:spcBef>
                          <a:spcPts val="305"/>
                        </a:spcBef>
                      </a:pPr>
                      <a:r>
                        <a:rPr dirty="0" sz="1000" spc="-5">
                          <a:latin typeface="Times New Roman"/>
                          <a:cs typeface="Times New Roman"/>
                        </a:rPr>
                        <a:t>Справ.</a:t>
                      </a:r>
                      <a:r>
                        <a:rPr dirty="0" sz="100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000" spc="-5">
                          <a:latin typeface="Times New Roman"/>
                          <a:cs typeface="Times New Roman"/>
                        </a:rPr>
                        <a:t>№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38735" vert="vert270">
                    <a:lnL w="2857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7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570230"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gridSpan="7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2115820">
                <a:tc>
                  <a:txBody>
                    <a:bodyPr/>
                    <a:lstStyle/>
                    <a:p>
                      <a:pPr marL="124460">
                        <a:lnSpc>
                          <a:spcPct val="100000"/>
                        </a:lnSpc>
                        <a:spcBef>
                          <a:spcPts val="170"/>
                        </a:spcBef>
                        <a:tabLst>
                          <a:tab pos="1095375" algn="l"/>
                        </a:tabLst>
                      </a:pPr>
                      <a:r>
                        <a:rPr dirty="0" baseline="-8333" sz="1500" spc="-15">
                          <a:latin typeface="Times New Roman"/>
                          <a:cs typeface="Times New Roman"/>
                        </a:rPr>
                        <a:t>Инв.</a:t>
                      </a:r>
                      <a:r>
                        <a:rPr dirty="0" baseline="-8333" sz="1500" spc="1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baseline="-8333" sz="1500" spc="-7">
                          <a:latin typeface="Times New Roman"/>
                          <a:cs typeface="Times New Roman"/>
                        </a:rPr>
                        <a:t>№</a:t>
                      </a:r>
                      <a:r>
                        <a:rPr dirty="0" baseline="-8333" sz="1500" spc="22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baseline="-8333" sz="1500" spc="-7">
                          <a:latin typeface="Times New Roman"/>
                          <a:cs typeface="Times New Roman"/>
                        </a:rPr>
                        <a:t>дубл.	</a:t>
                      </a:r>
                      <a:r>
                        <a:rPr dirty="0" sz="1000" spc="-5">
                          <a:latin typeface="Times New Roman"/>
                          <a:cs typeface="Times New Roman"/>
                        </a:rPr>
                        <a:t>Подпись и</a:t>
                      </a:r>
                      <a:r>
                        <a:rPr dirty="0" sz="1000" spc="-1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000" spc="-5">
                          <a:latin typeface="Times New Roman"/>
                          <a:cs typeface="Times New Roman"/>
                        </a:rPr>
                        <a:t>дата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21590" vert="vert27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7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998855">
                <a:tc>
                  <a:txBody>
                    <a:bodyPr/>
                    <a:lstStyle/>
                    <a:p>
                      <a:pPr marL="154305">
                        <a:lnSpc>
                          <a:spcPct val="100000"/>
                        </a:lnSpc>
                        <a:spcBef>
                          <a:spcPts val="280"/>
                        </a:spcBef>
                      </a:pPr>
                      <a:r>
                        <a:rPr dirty="0" sz="1000" spc="-5">
                          <a:latin typeface="Times New Roman"/>
                          <a:cs typeface="Times New Roman"/>
                        </a:rPr>
                        <a:t>Взам. </a:t>
                      </a:r>
                      <a:r>
                        <a:rPr dirty="0" sz="1000" spc="-10">
                          <a:latin typeface="Times New Roman"/>
                          <a:cs typeface="Times New Roman"/>
                        </a:rPr>
                        <a:t>инв.</a:t>
                      </a:r>
                      <a:r>
                        <a:rPr dirty="0" sz="1000" spc="-5">
                          <a:latin typeface="Times New Roman"/>
                          <a:cs typeface="Times New Roman"/>
                        </a:rPr>
                        <a:t> №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35560" vert="vert27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7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1271270">
                <a:tc>
                  <a:txBody>
                    <a:bodyPr/>
                    <a:lstStyle/>
                    <a:p>
                      <a:pPr marL="226060">
                        <a:lnSpc>
                          <a:spcPct val="100000"/>
                        </a:lnSpc>
                        <a:spcBef>
                          <a:spcPts val="65"/>
                        </a:spcBef>
                      </a:pPr>
                      <a:r>
                        <a:rPr dirty="0" sz="1000" spc="-5">
                          <a:latin typeface="Times New Roman"/>
                          <a:cs typeface="Times New Roman"/>
                        </a:rPr>
                        <a:t>Подпись и</a:t>
                      </a:r>
                      <a:r>
                        <a:rPr dirty="0" sz="1000" spc="-1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000" spc="-5">
                          <a:latin typeface="Times New Roman"/>
                          <a:cs typeface="Times New Roman"/>
                        </a:rPr>
                        <a:t>дата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8255" vert="vert27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7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358775">
                <a:tc rowSpan="5">
                  <a:txBody>
                    <a:bodyPr/>
                    <a:lstStyle/>
                    <a:p>
                      <a:pPr marL="101600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dirty="0" sz="1000" spc="-10">
                          <a:latin typeface="Times New Roman"/>
                          <a:cs typeface="Times New Roman"/>
                        </a:rPr>
                        <a:t>Инв. </a:t>
                      </a:r>
                      <a:r>
                        <a:rPr dirty="0" sz="1000" spc="-5">
                          <a:latin typeface="Times New Roman"/>
                          <a:cs typeface="Times New Roman"/>
                        </a:rPr>
                        <a:t>№</a:t>
                      </a:r>
                      <a:r>
                        <a:rPr dirty="0" sz="1000" spc="-1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000" spc="-5">
                          <a:latin typeface="Times New Roman"/>
                          <a:cs typeface="Times New Roman"/>
                        </a:rPr>
                        <a:t>подл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1430" vert="vert27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5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7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190500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11430" vert="vert27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marL="31115">
                        <a:lnSpc>
                          <a:spcPts val="1645"/>
                        </a:lnSpc>
                        <a:spcBef>
                          <a:spcPts val="795"/>
                        </a:spcBef>
                      </a:pP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ТПЭ-КЭС.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algn="ctr" marL="30480">
                        <a:lnSpc>
                          <a:spcPts val="1525"/>
                        </a:lnSpc>
                      </a:pPr>
                      <a:r>
                        <a:rPr dirty="0" sz="1300" spc="-5">
                          <a:latin typeface="Times New Roman"/>
                          <a:cs typeface="Times New Roman"/>
                        </a:rPr>
                        <a:t>Техническая информация для</a:t>
                      </a:r>
                      <a:r>
                        <a:rPr dirty="0" sz="1300" spc="1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300" spc="-5">
                          <a:latin typeface="Times New Roman"/>
                          <a:cs typeface="Times New Roman"/>
                        </a:rPr>
                        <a:t>проектирования</a:t>
                      </a: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00965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 marL="70485">
                        <a:lnSpc>
                          <a:spcPct val="100000"/>
                        </a:lnSpc>
                        <a:spcBef>
                          <a:spcPts val="355"/>
                        </a:spcBef>
                      </a:pPr>
                      <a:r>
                        <a:rPr dirty="0" sz="1000" spc="-5" i="1">
                          <a:latin typeface="Times New Roman"/>
                          <a:cs typeface="Times New Roman"/>
                        </a:rPr>
                        <a:t>лист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45085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73025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11430" vert="vert27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100965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45085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17475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11430" vert="vert27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100965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45"/>
                        </a:spcBef>
                      </a:pPr>
                      <a:r>
                        <a:rPr dirty="0" sz="1000">
                          <a:latin typeface="Times New Roman"/>
                          <a:cs typeface="Times New Roman"/>
                        </a:rPr>
                        <a:t>16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43815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61290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11430" vert="vert27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0480">
                        <a:lnSpc>
                          <a:spcPts val="1080"/>
                        </a:lnSpc>
                        <a:spcBef>
                          <a:spcPts val="90"/>
                        </a:spcBef>
                      </a:pPr>
                      <a:r>
                        <a:rPr dirty="0" sz="1000" i="1"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dirty="0" sz="1000" spc="-10" i="1">
                          <a:latin typeface="Times New Roman"/>
                          <a:cs typeface="Times New Roman"/>
                        </a:rPr>
                        <a:t>зм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143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4450">
                        <a:lnSpc>
                          <a:spcPts val="1080"/>
                        </a:lnSpc>
                        <a:spcBef>
                          <a:spcPts val="90"/>
                        </a:spcBef>
                      </a:pPr>
                      <a:r>
                        <a:rPr dirty="0" sz="1000" spc="-5" i="1">
                          <a:latin typeface="Times New Roman"/>
                          <a:cs typeface="Times New Roman"/>
                        </a:rPr>
                        <a:t>Л</a:t>
                      </a:r>
                      <a:r>
                        <a:rPr dirty="0" sz="1000" spc="5" i="1"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dirty="0" sz="1000" i="1">
                          <a:latin typeface="Times New Roman"/>
                          <a:cs typeface="Times New Roman"/>
                        </a:rPr>
                        <a:t>ст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143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0800">
                        <a:lnSpc>
                          <a:spcPts val="1080"/>
                        </a:lnSpc>
                        <a:spcBef>
                          <a:spcPts val="90"/>
                        </a:spcBef>
                      </a:pPr>
                      <a:r>
                        <a:rPr dirty="0" sz="1000" spc="-5" i="1">
                          <a:latin typeface="Times New Roman"/>
                          <a:cs typeface="Times New Roman"/>
                        </a:rPr>
                        <a:t>№</a:t>
                      </a:r>
                      <a:r>
                        <a:rPr dirty="0" sz="1000" spc="-50" i="1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000" spc="-5" i="1">
                          <a:latin typeface="Times New Roman"/>
                          <a:cs typeface="Times New Roman"/>
                        </a:rPr>
                        <a:t>документа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143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4610">
                        <a:lnSpc>
                          <a:spcPts val="1080"/>
                        </a:lnSpc>
                        <a:spcBef>
                          <a:spcPts val="90"/>
                        </a:spcBef>
                      </a:pPr>
                      <a:r>
                        <a:rPr dirty="0" sz="1000" i="1">
                          <a:latin typeface="Times New Roman"/>
                          <a:cs typeface="Times New Roman"/>
                        </a:rPr>
                        <a:t>Подпись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143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3340">
                        <a:lnSpc>
                          <a:spcPts val="1080"/>
                        </a:lnSpc>
                        <a:spcBef>
                          <a:spcPts val="90"/>
                        </a:spcBef>
                      </a:pPr>
                      <a:r>
                        <a:rPr dirty="0" sz="1000" i="1">
                          <a:latin typeface="Times New Roman"/>
                          <a:cs typeface="Times New Roman"/>
                        </a:rPr>
                        <a:t>Д</a:t>
                      </a:r>
                      <a:r>
                        <a:rPr dirty="0" sz="1000" spc="5" i="1">
                          <a:latin typeface="Times New Roman"/>
                          <a:cs typeface="Times New Roman"/>
                        </a:rPr>
                        <a:t>а</a:t>
                      </a:r>
                      <a:r>
                        <a:rPr dirty="0" sz="1000" i="1">
                          <a:latin typeface="Times New Roman"/>
                          <a:cs typeface="Times New Roman"/>
                        </a:rPr>
                        <a:t>та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143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100965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43815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292893" y="169163"/>
          <a:ext cx="7042150" cy="102158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04470"/>
                <a:gridCol w="245745"/>
                <a:gridCol w="254634"/>
                <a:gridCol w="356234"/>
                <a:gridCol w="820419"/>
                <a:gridCol w="534669"/>
                <a:gridCol w="355600"/>
                <a:gridCol w="3823334"/>
                <a:gridCol w="417195"/>
              </a:tblGrid>
              <a:tr h="2172970">
                <a:tc>
                  <a:txBody>
                    <a:bodyPr/>
                    <a:lstStyle/>
                    <a:p>
                      <a:pPr marL="6470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dirty="0" sz="1000" spc="-5">
                          <a:latin typeface="Times New Roman"/>
                          <a:cs typeface="Times New Roman"/>
                        </a:rPr>
                        <a:t>Первич.</a:t>
                      </a:r>
                      <a:r>
                        <a:rPr dirty="0" sz="100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000" spc="-5">
                          <a:latin typeface="Times New Roman"/>
                          <a:cs typeface="Times New Roman"/>
                        </a:rPr>
                        <a:t>примен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6350" vert="vert270">
                    <a:lnL w="2857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7" rowSpan="7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marL="829310" marR="176530" indent="-181610">
                        <a:lnSpc>
                          <a:spcPct val="144200"/>
                        </a:lnSpc>
                        <a:spcBef>
                          <a:spcPts val="5"/>
                        </a:spcBef>
                        <a:buAutoNum type="arabicPeriod" startAt="4"/>
                        <a:tabLst>
                          <a:tab pos="843915" algn="l"/>
                        </a:tabLst>
                      </a:pP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Проектирование каналов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из </a:t>
                      </a:r>
                      <a:r>
                        <a:rPr dirty="0" sz="1400" spc="-10">
                          <a:latin typeface="Times New Roman"/>
                          <a:cs typeface="Times New Roman"/>
                        </a:rPr>
                        <a:t>труб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серии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ТПЭ-КЭС для прокладки сило- 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вых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проводов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dirty="0" sz="1400" spc="-1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кабелей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buFont typeface="Times New Roman"/>
                        <a:buAutoNum type="arabicPeriod" startAt="4"/>
                      </a:pPr>
                      <a:endParaRPr sz="2200">
                        <a:latin typeface="Times New Roman"/>
                        <a:cs typeface="Times New Roman"/>
                      </a:endParaRPr>
                    </a:p>
                    <a:p>
                      <a:pPr lvl="1" marL="198755" indent="448945">
                        <a:lnSpc>
                          <a:spcPct val="100000"/>
                        </a:lnSpc>
                        <a:buAutoNum type="arabicPeriod"/>
                        <a:tabLst>
                          <a:tab pos="916940" algn="l"/>
                        </a:tabLst>
                      </a:pP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Общие</a:t>
                      </a:r>
                      <a:r>
                        <a:rPr dirty="0" sz="1400" spc="-2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положения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algn="just" marL="198120" marR="176530" indent="449580">
                        <a:lnSpc>
                          <a:spcPct val="143600"/>
                        </a:lnSpc>
                      </a:pP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Полиэтиленовые </a:t>
                      </a:r>
                      <a:r>
                        <a:rPr dirty="0" sz="1400" spc="-10">
                          <a:latin typeface="Times New Roman"/>
                          <a:cs typeface="Times New Roman"/>
                        </a:rPr>
                        <a:t>трубы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серии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ТПЭ-КЭС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не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подвержены коррозии,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не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тре-  буют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окраски,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обладают высокой влагостойкостью, малым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весом,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гладкой</a:t>
                      </a:r>
                      <a:r>
                        <a:rPr dirty="0" sz="1400" spc="9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по-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algn="just" marL="198120" marR="177165">
                        <a:lnSpc>
                          <a:spcPct val="143600"/>
                        </a:lnSpc>
                        <a:spcBef>
                          <a:spcPts val="10"/>
                        </a:spcBef>
                      </a:pP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верхностью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и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высокими электроизоляционными свойствами. По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своим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характе-  ристикам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они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способны заменить асбоцементные трубы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везде,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где последние  рекомендуются типовыми проектами, СНиПами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и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другими регламентирующи-  ми документами.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algn="just" marL="198120" marR="178435" indent="448945">
                        <a:lnSpc>
                          <a:spcPct val="143600"/>
                        </a:lnSpc>
                        <a:spcBef>
                          <a:spcPts val="10"/>
                        </a:spcBef>
                      </a:pP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Полиэтиленовые </a:t>
                      </a:r>
                      <a:r>
                        <a:rPr dirty="0" sz="1400" spc="-10">
                          <a:latin typeface="Times New Roman"/>
                          <a:cs typeface="Times New Roman"/>
                        </a:rPr>
                        <a:t>трубы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разрешается применять для защиты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электропрово-  док и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кабелей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от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механических повреждений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в сухих,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влажных, сырых,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особо 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сырых, пыльных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и с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химически активной средой помещениях,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а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также </a:t>
                      </a:r>
                      <a:r>
                        <a:rPr dirty="0" sz="1400" spc="-10">
                          <a:latin typeface="Times New Roman"/>
                          <a:cs typeface="Times New Roman"/>
                        </a:rPr>
                        <a:t>прокла- 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дываемых вне зданий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и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сооружений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в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соответствии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с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требованиями</a:t>
                      </a:r>
                      <a:r>
                        <a:rPr dirty="0" sz="1400" spc="3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ПУЭ.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algn="just" marL="198755" marR="176530" indent="448945">
                        <a:lnSpc>
                          <a:spcPct val="143600"/>
                        </a:lnSpc>
                        <a:spcBef>
                          <a:spcPts val="10"/>
                        </a:spcBef>
                      </a:pP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Следует учитывать,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что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усилия при затяжке проводов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и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кабелей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в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трубы  ТПЭ-КЭС, благодаря гладкости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их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стенок, значительно меньше,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чем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при затяж- 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ке в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каналы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из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других</a:t>
                      </a:r>
                      <a:r>
                        <a:rPr dirty="0" sz="1400" spc="-3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материалов.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algn="just" lvl="1" marL="198755" marR="176530" indent="449580">
                        <a:lnSpc>
                          <a:spcPct val="143600"/>
                        </a:lnSpc>
                        <a:buFont typeface="Times New Roman"/>
                        <a:buAutoNum type="arabicPeriod" startAt="2"/>
                        <a:tabLst>
                          <a:tab pos="936625" algn="l"/>
                        </a:tabLst>
                      </a:pP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Д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алее приведены выдержки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из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Раздела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2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Правил устройства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электро- 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установок</a:t>
                      </a:r>
                      <a:r>
                        <a:rPr dirty="0" sz="1400" spc="19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(ПУЭ),</a:t>
                      </a:r>
                      <a:r>
                        <a:rPr dirty="0" sz="1400" spc="18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издание</a:t>
                      </a:r>
                      <a:r>
                        <a:rPr dirty="0" sz="1400" spc="18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7-е,</a:t>
                      </a:r>
                      <a:r>
                        <a:rPr dirty="0" sz="1400" spc="18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касающиеся</a:t>
                      </a:r>
                      <a:r>
                        <a:rPr dirty="0" sz="1400" spc="17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использования</a:t>
                      </a:r>
                      <a:r>
                        <a:rPr dirty="0" sz="1400" spc="17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труб</a:t>
                      </a:r>
                      <a:r>
                        <a:rPr dirty="0" sz="1400" spc="19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при</a:t>
                      </a:r>
                      <a:r>
                        <a:rPr dirty="0" sz="1400" spc="19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прокладке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marL="198755">
                        <a:lnSpc>
                          <a:spcPct val="100000"/>
                        </a:lnSpc>
                        <a:spcBef>
                          <a:spcPts val="745"/>
                        </a:spcBef>
                      </a:pP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кабелей: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marL="647700">
                        <a:lnSpc>
                          <a:spcPct val="100000"/>
                        </a:lnSpc>
                        <a:spcBef>
                          <a:spcPts val="730"/>
                        </a:spcBef>
                      </a:pP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«…Прокладка кабельных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линий в</a:t>
                      </a:r>
                      <a:r>
                        <a:rPr dirty="0" sz="1400" spc="-20" i="1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земле»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algn="just" marL="198755" marR="178435" indent="448945">
                        <a:lnSpc>
                          <a:spcPct val="143600"/>
                        </a:lnSpc>
                      </a:pPr>
                      <a:r>
                        <a:rPr dirty="0" sz="1400" i="1">
                          <a:latin typeface="Times New Roman"/>
                          <a:cs typeface="Times New Roman"/>
                        </a:rPr>
                        <a:t>2.3.84.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Глубина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заложения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кабельных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линий от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планировочной отметки 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должна</a:t>
                      </a:r>
                      <a:r>
                        <a:rPr dirty="0" sz="1400" spc="55" i="1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быть</a:t>
                      </a:r>
                      <a:r>
                        <a:rPr dirty="0" sz="1400" spc="60" i="1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не</a:t>
                      </a:r>
                      <a:r>
                        <a:rPr dirty="0" sz="1400" spc="50" i="1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менее:</a:t>
                      </a:r>
                      <a:r>
                        <a:rPr dirty="0" sz="1400" spc="60" i="1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линий</a:t>
                      </a:r>
                      <a:r>
                        <a:rPr dirty="0" sz="1400" spc="55" i="1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до</a:t>
                      </a:r>
                      <a:r>
                        <a:rPr dirty="0" sz="1400" spc="55" i="1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20</a:t>
                      </a:r>
                      <a:r>
                        <a:rPr dirty="0" sz="1400" spc="65" i="1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кВ</a:t>
                      </a:r>
                      <a:r>
                        <a:rPr dirty="0" sz="1400" spc="45" i="1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0,7</a:t>
                      </a:r>
                      <a:r>
                        <a:rPr dirty="0" sz="1400" spc="55" i="1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м;</a:t>
                      </a:r>
                      <a:r>
                        <a:rPr dirty="0" sz="1400" spc="50" i="1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35</a:t>
                      </a:r>
                      <a:r>
                        <a:rPr dirty="0" sz="1400" spc="70" i="1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кВ</a:t>
                      </a:r>
                      <a:r>
                        <a:rPr dirty="0" sz="1400" spc="45" i="1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1</a:t>
                      </a:r>
                      <a:r>
                        <a:rPr dirty="0" sz="1400" spc="55" i="1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м;</a:t>
                      </a:r>
                      <a:r>
                        <a:rPr dirty="0" sz="1400" spc="50" i="1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при</a:t>
                      </a:r>
                      <a:r>
                        <a:rPr dirty="0" sz="1400" spc="55" i="1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пересечении</a:t>
                      </a:r>
                      <a:r>
                        <a:rPr dirty="0" sz="1400" spc="55" i="1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улиц</a:t>
                      </a:r>
                      <a:r>
                        <a:rPr dirty="0" sz="1400" spc="55" i="1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и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marL="198755">
                        <a:lnSpc>
                          <a:spcPct val="100000"/>
                        </a:lnSpc>
                        <a:spcBef>
                          <a:spcPts val="745"/>
                        </a:spcBef>
                      </a:pP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площадей, независимо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от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напряжения,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1</a:t>
                      </a:r>
                      <a:r>
                        <a:rPr dirty="0" sz="1400" spc="-15" i="1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м.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algn="just" marL="198755" marR="177165" indent="448945">
                        <a:lnSpc>
                          <a:spcPct val="143600"/>
                        </a:lnSpc>
                      </a:pP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Кабельные маслонаполненные линии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от 110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до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220 кВ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должны иметь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глу- 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бину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заложения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от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планировочной отметки не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менее 1,5</a:t>
                      </a:r>
                      <a:r>
                        <a:rPr dirty="0" sz="1400" spc="-55" i="1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м.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marL="198755" indent="448945">
                        <a:lnSpc>
                          <a:spcPct val="100000"/>
                        </a:lnSpc>
                        <a:spcBef>
                          <a:spcPts val="735"/>
                        </a:spcBef>
                      </a:pP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Допускается</a:t>
                      </a:r>
                      <a:r>
                        <a:rPr dirty="0" sz="1400" spc="65" i="1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уменьшение</a:t>
                      </a:r>
                      <a:r>
                        <a:rPr dirty="0" sz="1400" spc="65" i="1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глубины</a:t>
                      </a:r>
                      <a:r>
                        <a:rPr dirty="0" sz="1400" spc="70" i="1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10" i="1">
                          <a:latin typeface="Times New Roman"/>
                          <a:cs typeface="Times New Roman"/>
                        </a:rPr>
                        <a:t>до</a:t>
                      </a:r>
                      <a:r>
                        <a:rPr dirty="0" sz="1400" spc="80" i="1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0,5</a:t>
                      </a:r>
                      <a:r>
                        <a:rPr dirty="0" sz="1400" spc="80" i="1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м</a:t>
                      </a:r>
                      <a:r>
                        <a:rPr dirty="0" sz="1400" spc="75" i="1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10" i="1">
                          <a:latin typeface="Times New Roman"/>
                          <a:cs typeface="Times New Roman"/>
                        </a:rPr>
                        <a:t>на</a:t>
                      </a:r>
                      <a:r>
                        <a:rPr dirty="0" sz="1400" spc="80" i="1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участках</a:t>
                      </a:r>
                      <a:r>
                        <a:rPr dirty="0" sz="1400" spc="75" i="1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длиной</a:t>
                      </a:r>
                      <a:r>
                        <a:rPr dirty="0" sz="1400" spc="80" i="1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10" i="1">
                          <a:latin typeface="Times New Roman"/>
                          <a:cs typeface="Times New Roman"/>
                        </a:rPr>
                        <a:t>до</a:t>
                      </a:r>
                      <a:r>
                        <a:rPr dirty="0" sz="1400" spc="80" i="1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5</a:t>
                      </a:r>
                      <a:r>
                        <a:rPr dirty="0" sz="1400" spc="65" i="1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м</a:t>
                      </a:r>
                      <a:r>
                        <a:rPr dirty="0" sz="1400" spc="75" i="1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при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algn="just" marL="198755" marR="176530">
                        <a:lnSpc>
                          <a:spcPct val="143600"/>
                        </a:lnSpc>
                        <a:spcBef>
                          <a:spcPts val="10"/>
                        </a:spcBef>
                      </a:pP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вводе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линий в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здания,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а также в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местах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пересечения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их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с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подземными сооруже- 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ниями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при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условии защиты кабелей от механических повреждений (например,  прокладка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в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трубах).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7"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rowSpan="7"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rowSpan="7"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rowSpan="7"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rowSpan="7"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rowSpan="7"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2165350">
                <a:tc>
                  <a:txBody>
                    <a:bodyPr/>
                    <a:lstStyle/>
                    <a:p>
                      <a:pPr algn="ctr" marR="69850">
                        <a:lnSpc>
                          <a:spcPct val="100000"/>
                        </a:lnSpc>
                        <a:spcBef>
                          <a:spcPts val="305"/>
                        </a:spcBef>
                      </a:pPr>
                      <a:r>
                        <a:rPr dirty="0" sz="1000" spc="-5">
                          <a:latin typeface="Times New Roman"/>
                          <a:cs typeface="Times New Roman"/>
                        </a:rPr>
                        <a:t>Справ.</a:t>
                      </a:r>
                      <a:r>
                        <a:rPr dirty="0" sz="100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000" spc="-5">
                          <a:latin typeface="Times New Roman"/>
                          <a:cs typeface="Times New Roman"/>
                        </a:rPr>
                        <a:t>№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38735" vert="vert270">
                    <a:lnL w="2857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7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570230"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gridSpan="7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2115820">
                <a:tc>
                  <a:txBody>
                    <a:bodyPr/>
                    <a:lstStyle/>
                    <a:p>
                      <a:pPr marL="124460">
                        <a:lnSpc>
                          <a:spcPct val="100000"/>
                        </a:lnSpc>
                        <a:spcBef>
                          <a:spcPts val="170"/>
                        </a:spcBef>
                        <a:tabLst>
                          <a:tab pos="1095375" algn="l"/>
                        </a:tabLst>
                      </a:pPr>
                      <a:r>
                        <a:rPr dirty="0" baseline="-8333" sz="1500" spc="-15">
                          <a:latin typeface="Times New Roman"/>
                          <a:cs typeface="Times New Roman"/>
                        </a:rPr>
                        <a:t>Инв.</a:t>
                      </a:r>
                      <a:r>
                        <a:rPr dirty="0" baseline="-8333" sz="1500" spc="1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baseline="-8333" sz="1500" spc="-7">
                          <a:latin typeface="Times New Roman"/>
                          <a:cs typeface="Times New Roman"/>
                        </a:rPr>
                        <a:t>№</a:t>
                      </a:r>
                      <a:r>
                        <a:rPr dirty="0" baseline="-8333" sz="1500" spc="22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baseline="-8333" sz="1500" spc="-7">
                          <a:latin typeface="Times New Roman"/>
                          <a:cs typeface="Times New Roman"/>
                        </a:rPr>
                        <a:t>дубл.	</a:t>
                      </a:r>
                      <a:r>
                        <a:rPr dirty="0" sz="1000" spc="-5">
                          <a:latin typeface="Times New Roman"/>
                          <a:cs typeface="Times New Roman"/>
                        </a:rPr>
                        <a:t>Подпись и</a:t>
                      </a:r>
                      <a:r>
                        <a:rPr dirty="0" sz="1000" spc="-1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000" spc="-5">
                          <a:latin typeface="Times New Roman"/>
                          <a:cs typeface="Times New Roman"/>
                        </a:rPr>
                        <a:t>дата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21590" vert="vert27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7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998855">
                <a:tc>
                  <a:txBody>
                    <a:bodyPr/>
                    <a:lstStyle/>
                    <a:p>
                      <a:pPr marL="154305">
                        <a:lnSpc>
                          <a:spcPct val="100000"/>
                        </a:lnSpc>
                        <a:spcBef>
                          <a:spcPts val="280"/>
                        </a:spcBef>
                      </a:pPr>
                      <a:r>
                        <a:rPr dirty="0" sz="1000" spc="-5">
                          <a:latin typeface="Times New Roman"/>
                          <a:cs typeface="Times New Roman"/>
                        </a:rPr>
                        <a:t>Взам. </a:t>
                      </a:r>
                      <a:r>
                        <a:rPr dirty="0" sz="1000" spc="-10">
                          <a:latin typeface="Times New Roman"/>
                          <a:cs typeface="Times New Roman"/>
                        </a:rPr>
                        <a:t>инв.</a:t>
                      </a:r>
                      <a:r>
                        <a:rPr dirty="0" sz="1000" spc="-5">
                          <a:latin typeface="Times New Roman"/>
                          <a:cs typeface="Times New Roman"/>
                        </a:rPr>
                        <a:t> №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35560" vert="vert27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7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1271270">
                <a:tc>
                  <a:txBody>
                    <a:bodyPr/>
                    <a:lstStyle/>
                    <a:p>
                      <a:pPr marL="226060">
                        <a:lnSpc>
                          <a:spcPct val="100000"/>
                        </a:lnSpc>
                        <a:spcBef>
                          <a:spcPts val="65"/>
                        </a:spcBef>
                      </a:pPr>
                      <a:r>
                        <a:rPr dirty="0" sz="1000" spc="-5">
                          <a:latin typeface="Times New Roman"/>
                          <a:cs typeface="Times New Roman"/>
                        </a:rPr>
                        <a:t>Подпись и</a:t>
                      </a:r>
                      <a:r>
                        <a:rPr dirty="0" sz="1000" spc="-1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000" spc="-5">
                          <a:latin typeface="Times New Roman"/>
                          <a:cs typeface="Times New Roman"/>
                        </a:rPr>
                        <a:t>дата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8255" vert="vert27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7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358775">
                <a:tc rowSpan="5">
                  <a:txBody>
                    <a:bodyPr/>
                    <a:lstStyle/>
                    <a:p>
                      <a:pPr marL="101600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dirty="0" sz="1000" spc="-10">
                          <a:latin typeface="Times New Roman"/>
                          <a:cs typeface="Times New Roman"/>
                        </a:rPr>
                        <a:t>Инв. </a:t>
                      </a:r>
                      <a:r>
                        <a:rPr dirty="0" sz="1000" spc="-5">
                          <a:latin typeface="Times New Roman"/>
                          <a:cs typeface="Times New Roman"/>
                        </a:rPr>
                        <a:t>№</a:t>
                      </a:r>
                      <a:r>
                        <a:rPr dirty="0" sz="1000" spc="-1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000" spc="-5">
                          <a:latin typeface="Times New Roman"/>
                          <a:cs typeface="Times New Roman"/>
                        </a:rPr>
                        <a:t>подл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1430" vert="vert27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5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7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190500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11430" vert="vert27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marL="31115">
                        <a:lnSpc>
                          <a:spcPts val="1645"/>
                        </a:lnSpc>
                        <a:spcBef>
                          <a:spcPts val="795"/>
                        </a:spcBef>
                      </a:pP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ТПЭ-КЭС.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algn="ctr" marL="30480">
                        <a:lnSpc>
                          <a:spcPts val="1525"/>
                        </a:lnSpc>
                      </a:pPr>
                      <a:r>
                        <a:rPr dirty="0" sz="1300" spc="-5">
                          <a:latin typeface="Times New Roman"/>
                          <a:cs typeface="Times New Roman"/>
                        </a:rPr>
                        <a:t>Техническая информация для</a:t>
                      </a:r>
                      <a:r>
                        <a:rPr dirty="0" sz="1300" spc="1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300" spc="-5">
                          <a:latin typeface="Times New Roman"/>
                          <a:cs typeface="Times New Roman"/>
                        </a:rPr>
                        <a:t>проектирования</a:t>
                      </a: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00965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 marL="70485">
                        <a:lnSpc>
                          <a:spcPct val="100000"/>
                        </a:lnSpc>
                        <a:spcBef>
                          <a:spcPts val="355"/>
                        </a:spcBef>
                      </a:pPr>
                      <a:r>
                        <a:rPr dirty="0" sz="1000" spc="-5" i="1">
                          <a:latin typeface="Times New Roman"/>
                          <a:cs typeface="Times New Roman"/>
                        </a:rPr>
                        <a:t>лист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45085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73025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11430" vert="vert27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100965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45085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17475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11430" vert="vert27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100965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45"/>
                        </a:spcBef>
                      </a:pPr>
                      <a:r>
                        <a:rPr dirty="0" sz="1000">
                          <a:latin typeface="Times New Roman"/>
                          <a:cs typeface="Times New Roman"/>
                        </a:rPr>
                        <a:t>17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43815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61290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11430" vert="vert27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0480">
                        <a:lnSpc>
                          <a:spcPts val="1080"/>
                        </a:lnSpc>
                        <a:spcBef>
                          <a:spcPts val="90"/>
                        </a:spcBef>
                      </a:pPr>
                      <a:r>
                        <a:rPr dirty="0" sz="1000" i="1"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dirty="0" sz="1000" spc="-10" i="1">
                          <a:latin typeface="Times New Roman"/>
                          <a:cs typeface="Times New Roman"/>
                        </a:rPr>
                        <a:t>зм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143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4450">
                        <a:lnSpc>
                          <a:spcPts val="1080"/>
                        </a:lnSpc>
                        <a:spcBef>
                          <a:spcPts val="90"/>
                        </a:spcBef>
                      </a:pPr>
                      <a:r>
                        <a:rPr dirty="0" sz="1000" spc="-5" i="1">
                          <a:latin typeface="Times New Roman"/>
                          <a:cs typeface="Times New Roman"/>
                        </a:rPr>
                        <a:t>Л</a:t>
                      </a:r>
                      <a:r>
                        <a:rPr dirty="0" sz="1000" spc="5" i="1"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dirty="0" sz="1000" i="1">
                          <a:latin typeface="Times New Roman"/>
                          <a:cs typeface="Times New Roman"/>
                        </a:rPr>
                        <a:t>ст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143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0800">
                        <a:lnSpc>
                          <a:spcPts val="1080"/>
                        </a:lnSpc>
                        <a:spcBef>
                          <a:spcPts val="90"/>
                        </a:spcBef>
                      </a:pPr>
                      <a:r>
                        <a:rPr dirty="0" sz="1000" spc="-5" i="1">
                          <a:latin typeface="Times New Roman"/>
                          <a:cs typeface="Times New Roman"/>
                        </a:rPr>
                        <a:t>№</a:t>
                      </a:r>
                      <a:r>
                        <a:rPr dirty="0" sz="1000" spc="-50" i="1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000" spc="-5" i="1">
                          <a:latin typeface="Times New Roman"/>
                          <a:cs typeface="Times New Roman"/>
                        </a:rPr>
                        <a:t>документа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143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4610">
                        <a:lnSpc>
                          <a:spcPts val="1080"/>
                        </a:lnSpc>
                        <a:spcBef>
                          <a:spcPts val="90"/>
                        </a:spcBef>
                      </a:pPr>
                      <a:r>
                        <a:rPr dirty="0" sz="1000" i="1">
                          <a:latin typeface="Times New Roman"/>
                          <a:cs typeface="Times New Roman"/>
                        </a:rPr>
                        <a:t>Подпись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143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3340">
                        <a:lnSpc>
                          <a:spcPts val="1080"/>
                        </a:lnSpc>
                        <a:spcBef>
                          <a:spcPts val="90"/>
                        </a:spcBef>
                      </a:pPr>
                      <a:r>
                        <a:rPr dirty="0" sz="1000" i="1">
                          <a:latin typeface="Times New Roman"/>
                          <a:cs typeface="Times New Roman"/>
                        </a:rPr>
                        <a:t>Д</a:t>
                      </a:r>
                      <a:r>
                        <a:rPr dirty="0" sz="1000" spc="5" i="1">
                          <a:latin typeface="Times New Roman"/>
                          <a:cs typeface="Times New Roman"/>
                        </a:rPr>
                        <a:t>а</a:t>
                      </a:r>
                      <a:r>
                        <a:rPr dirty="0" sz="1000" i="1">
                          <a:latin typeface="Times New Roman"/>
                          <a:cs typeface="Times New Roman"/>
                        </a:rPr>
                        <a:t>та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143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100965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43815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292893" y="169163"/>
          <a:ext cx="7042150" cy="102158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04470"/>
                <a:gridCol w="245745"/>
                <a:gridCol w="254634"/>
                <a:gridCol w="356234"/>
                <a:gridCol w="820419"/>
                <a:gridCol w="534669"/>
                <a:gridCol w="355600"/>
                <a:gridCol w="3823334"/>
                <a:gridCol w="417195"/>
              </a:tblGrid>
              <a:tr h="2172970">
                <a:tc>
                  <a:txBody>
                    <a:bodyPr/>
                    <a:lstStyle/>
                    <a:p>
                      <a:pPr marL="6470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dirty="0" sz="1000" spc="-5">
                          <a:latin typeface="Times New Roman"/>
                          <a:cs typeface="Times New Roman"/>
                        </a:rPr>
                        <a:t>Первич.</a:t>
                      </a:r>
                      <a:r>
                        <a:rPr dirty="0" sz="100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000" spc="-5">
                          <a:latin typeface="Times New Roman"/>
                          <a:cs typeface="Times New Roman"/>
                        </a:rPr>
                        <a:t>примен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6350" vert="vert270">
                    <a:lnL w="2857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7" rowSpan="7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algn="just" marL="198755" marR="178435" indent="448945">
                        <a:lnSpc>
                          <a:spcPct val="143900"/>
                        </a:lnSpc>
                        <a:spcBef>
                          <a:spcPts val="5"/>
                        </a:spcBef>
                      </a:pP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Прокладка кабельных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линий от 6 </a:t>
                      </a:r>
                      <a:r>
                        <a:rPr dirty="0" sz="1400" spc="-10" i="1">
                          <a:latin typeface="Times New Roman"/>
                          <a:cs typeface="Times New Roman"/>
                        </a:rPr>
                        <a:t>до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10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кВ по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пахотным землям должна 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производиться на глубине не менее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1 м,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при этом полоса земли над трассой 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может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быть занята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под</a:t>
                      </a:r>
                      <a:r>
                        <a:rPr dirty="0" sz="1400" spc="-15" i="1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посевы.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algn="just" lvl="2" marL="198755" marR="177800" indent="448945">
                        <a:lnSpc>
                          <a:spcPct val="143600"/>
                        </a:lnSpc>
                        <a:buAutoNum type="arabicPeriod" startAt="85"/>
                        <a:tabLst>
                          <a:tab pos="1207770" algn="l"/>
                        </a:tabLst>
                      </a:pP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Расстояние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в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свету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от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кабеля, проложенного непосредственно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в 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земле,</a:t>
                      </a:r>
                      <a:r>
                        <a:rPr dirty="0" sz="1400" spc="35" i="1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до</a:t>
                      </a:r>
                      <a:r>
                        <a:rPr dirty="0" sz="1400" spc="30" i="1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фундаментов</a:t>
                      </a:r>
                      <a:r>
                        <a:rPr dirty="0" sz="1400" spc="25" i="1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зданий</a:t>
                      </a:r>
                      <a:r>
                        <a:rPr dirty="0" sz="1400" spc="35" i="1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dirty="0" sz="1400" spc="45" i="1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сооружений</a:t>
                      </a:r>
                      <a:r>
                        <a:rPr dirty="0" sz="1400" spc="40" i="1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должно</a:t>
                      </a:r>
                      <a:r>
                        <a:rPr dirty="0" sz="1400" spc="35" i="1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быть</a:t>
                      </a:r>
                      <a:r>
                        <a:rPr dirty="0" sz="1400" spc="35" i="1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не</a:t>
                      </a:r>
                      <a:r>
                        <a:rPr dirty="0" sz="1400" spc="35" i="1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менее</a:t>
                      </a:r>
                      <a:r>
                        <a:rPr dirty="0" sz="1400" spc="30" i="1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0,6</a:t>
                      </a:r>
                      <a:r>
                        <a:rPr dirty="0" sz="1400" spc="40" i="1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м.</a:t>
                      </a:r>
                      <a:r>
                        <a:rPr dirty="0" sz="1400" spc="35" i="1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Про-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algn="just" marL="198755" marR="178435">
                        <a:lnSpc>
                          <a:spcPct val="143600"/>
                        </a:lnSpc>
                        <a:spcBef>
                          <a:spcPts val="10"/>
                        </a:spcBef>
                      </a:pPr>
                      <a:r>
                        <a:rPr dirty="0" sz="1400" i="1">
                          <a:latin typeface="Times New Roman"/>
                          <a:cs typeface="Times New Roman"/>
                        </a:rPr>
                        <a:t>кладка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кабелей непосредственно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в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земле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под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фундаментами зданий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и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сооруже- 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ний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не допускается. При прокладке транзитных кабелей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в подвалах и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техниче-  ских подпольях жилых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и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общественных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зданий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следует руководствоваться 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СНиП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Госстроя</a:t>
                      </a:r>
                      <a:r>
                        <a:rPr dirty="0" sz="1400" spc="-25" i="1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России.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algn="just" lvl="2" marL="198755" marR="177800" indent="449580">
                        <a:lnSpc>
                          <a:spcPct val="143600"/>
                        </a:lnSpc>
                        <a:spcBef>
                          <a:spcPts val="10"/>
                        </a:spcBef>
                        <a:buAutoNum type="arabicPeriod" startAt="86"/>
                        <a:tabLst>
                          <a:tab pos="1196975" algn="l"/>
                        </a:tabLst>
                      </a:pP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При параллельной прокладке кабельных линий расстояние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по гори- 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зонтали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в свету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между кабелями должно быть не</a:t>
                      </a:r>
                      <a:r>
                        <a:rPr dirty="0" sz="1400" spc="-10" i="1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менее: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algn="just" marL="198755" marR="179070" indent="449580">
                        <a:lnSpc>
                          <a:spcPct val="143600"/>
                        </a:lnSpc>
                        <a:buAutoNum type="arabicParenR"/>
                        <a:tabLst>
                          <a:tab pos="866775" algn="l"/>
                        </a:tabLst>
                      </a:pPr>
                      <a:r>
                        <a:rPr dirty="0" sz="1400" i="1">
                          <a:latin typeface="Times New Roman"/>
                          <a:cs typeface="Times New Roman"/>
                        </a:rPr>
                        <a:t>100 мм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между силовыми кабелями до 10 кВ,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а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также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между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ними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и 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контрольными кабелями;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marL="850900" indent="-202565">
                        <a:lnSpc>
                          <a:spcPct val="100000"/>
                        </a:lnSpc>
                        <a:spcBef>
                          <a:spcPts val="740"/>
                        </a:spcBef>
                        <a:buAutoNum type="arabicParenR"/>
                        <a:tabLst>
                          <a:tab pos="851535" algn="l"/>
                        </a:tabLst>
                      </a:pPr>
                      <a:r>
                        <a:rPr dirty="0" sz="1400" i="1">
                          <a:latin typeface="Times New Roman"/>
                          <a:cs typeface="Times New Roman"/>
                        </a:rPr>
                        <a:t>250</a:t>
                      </a:r>
                      <a:r>
                        <a:rPr dirty="0" sz="1400" spc="60" i="1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мм</a:t>
                      </a:r>
                      <a:r>
                        <a:rPr dirty="0" sz="1400" spc="70" i="1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между</a:t>
                      </a:r>
                      <a:r>
                        <a:rPr dirty="0" sz="1400" spc="70" i="1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кабелями</a:t>
                      </a:r>
                      <a:r>
                        <a:rPr dirty="0" sz="1400" spc="85" i="1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от</a:t>
                      </a:r>
                      <a:r>
                        <a:rPr dirty="0" sz="1400" spc="60" i="1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20</a:t>
                      </a:r>
                      <a:r>
                        <a:rPr dirty="0" sz="1400" spc="75" i="1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до</a:t>
                      </a:r>
                      <a:r>
                        <a:rPr dirty="0" sz="1400" spc="75" i="1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35</a:t>
                      </a:r>
                      <a:r>
                        <a:rPr dirty="0" sz="1400" spc="80" i="1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кВ</a:t>
                      </a:r>
                      <a:r>
                        <a:rPr dirty="0" sz="1400" spc="60" i="1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dirty="0" sz="1400" spc="75" i="1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между</a:t>
                      </a:r>
                      <a:r>
                        <a:rPr dirty="0" sz="1400" spc="70" i="1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ними</a:t>
                      </a:r>
                      <a:r>
                        <a:rPr dirty="0" sz="1400" spc="80" i="1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dirty="0" sz="1400" spc="60" i="1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другими</a:t>
                      </a:r>
                      <a:r>
                        <a:rPr dirty="0" sz="1400" spc="75" i="1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кабе-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marL="198755">
                        <a:lnSpc>
                          <a:spcPct val="100000"/>
                        </a:lnSpc>
                        <a:spcBef>
                          <a:spcPts val="735"/>
                        </a:spcBef>
                      </a:pPr>
                      <a:r>
                        <a:rPr dirty="0" sz="1400" i="1">
                          <a:latin typeface="Times New Roman"/>
                          <a:cs typeface="Times New Roman"/>
                        </a:rPr>
                        <a:t>лями;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algn="just" marL="199390" marR="177165" indent="449580">
                        <a:lnSpc>
                          <a:spcPct val="143600"/>
                        </a:lnSpc>
                        <a:buAutoNum type="arabicParenR" startAt="3"/>
                        <a:tabLst>
                          <a:tab pos="883919" algn="l"/>
                        </a:tabLst>
                      </a:pPr>
                      <a:r>
                        <a:rPr dirty="0" sz="1400" i="1">
                          <a:latin typeface="Times New Roman"/>
                          <a:cs typeface="Times New Roman"/>
                        </a:rPr>
                        <a:t>500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мм* между кабелями, эксплуатируемыми различными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организа- 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циями, а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также между силовыми кабелями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и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кабелями</a:t>
                      </a:r>
                      <a:r>
                        <a:rPr dirty="0" sz="1400" spc="-20" i="1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связи;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marL="648970">
                        <a:lnSpc>
                          <a:spcPct val="100000"/>
                        </a:lnSpc>
                        <a:spcBef>
                          <a:spcPts val="730"/>
                        </a:spcBef>
                      </a:pPr>
                      <a:r>
                        <a:rPr dirty="0" sz="1400" i="1">
                          <a:solidFill>
                            <a:srgbClr val="818181"/>
                          </a:solidFill>
                          <a:latin typeface="Times New Roman"/>
                          <a:cs typeface="Times New Roman"/>
                        </a:rPr>
                        <a:t>* </a:t>
                      </a:r>
                      <a:r>
                        <a:rPr dirty="0" sz="1400" spc="-5" i="1">
                          <a:solidFill>
                            <a:srgbClr val="818181"/>
                          </a:solidFill>
                          <a:latin typeface="Times New Roman"/>
                          <a:cs typeface="Times New Roman"/>
                        </a:rPr>
                        <a:t>Согласовано </a:t>
                      </a:r>
                      <a:r>
                        <a:rPr dirty="0" sz="1400" i="1">
                          <a:solidFill>
                            <a:srgbClr val="818181"/>
                          </a:solidFill>
                          <a:latin typeface="Times New Roman"/>
                          <a:cs typeface="Times New Roman"/>
                        </a:rPr>
                        <a:t>с </a:t>
                      </a:r>
                      <a:r>
                        <a:rPr dirty="0" sz="1400" spc="-5" i="1">
                          <a:solidFill>
                            <a:srgbClr val="818181"/>
                          </a:solidFill>
                          <a:latin typeface="Times New Roman"/>
                          <a:cs typeface="Times New Roman"/>
                        </a:rPr>
                        <a:t>Министерством связи СССР.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algn="just" marL="199390" marR="175260" indent="448945">
                        <a:lnSpc>
                          <a:spcPct val="143700"/>
                        </a:lnSpc>
                        <a:spcBef>
                          <a:spcPts val="10"/>
                        </a:spcBef>
                      </a:pPr>
                      <a:r>
                        <a:rPr dirty="0" sz="1400" i="1">
                          <a:latin typeface="Times New Roman"/>
                          <a:cs typeface="Times New Roman"/>
                        </a:rPr>
                        <a:t>4)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500 мм между маслонаполненными кабелями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от 110 </a:t>
                      </a:r>
                      <a:r>
                        <a:rPr dirty="0" sz="1400" spc="-10" i="1">
                          <a:latin typeface="Times New Roman"/>
                          <a:cs typeface="Times New Roman"/>
                        </a:rPr>
                        <a:t>до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220 кВ и други- 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ми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кабелями;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при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этом кабельные маслонаполненные линии низкого давления  отделяются одна от другой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и от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других кабелей железобетонными плитами,  поставленными на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ребро;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кроме того,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следует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производить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расчет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электро-  магнитного влияния на кабели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 связи.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algn="just" marL="198755" marR="177165" indent="448945">
                        <a:lnSpc>
                          <a:spcPct val="143700"/>
                        </a:lnSpc>
                      </a:pP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Допускается,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в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случаях необходимости,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по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согласованию между эксплуа- 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тирующими организациями,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с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учетом местных условий, уменьшение расстоя- 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ний,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указанных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в п. 2 и 3, </a:t>
                      </a:r>
                      <a:r>
                        <a:rPr dirty="0" sz="1400" spc="-10" i="1">
                          <a:latin typeface="Times New Roman"/>
                          <a:cs typeface="Times New Roman"/>
                        </a:rPr>
                        <a:t>до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100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мм,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а между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силовыми кабелями </a:t>
                      </a:r>
                      <a:r>
                        <a:rPr dirty="0" sz="1400" spc="-10" i="1">
                          <a:latin typeface="Times New Roman"/>
                          <a:cs typeface="Times New Roman"/>
                        </a:rPr>
                        <a:t>до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10 кВ и ка- 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белями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связи, кроме кабелей с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цепями, уплотненными высокочастотными сис-  темами телефонной связи, до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250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мм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при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условии защиты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кабелей от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повреж-  дений, могущих возникнуть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при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КЗ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в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одном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из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кабелей </a:t>
                      </a:r>
                      <a:r>
                        <a:rPr dirty="0" sz="1400" spc="-5" b="1" i="1">
                          <a:latin typeface="Times New Roman"/>
                          <a:cs typeface="Times New Roman"/>
                        </a:rPr>
                        <a:t>(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прокладка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в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трубах, ус- 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тановка несгораемых перегородок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и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т.</a:t>
                      </a:r>
                      <a:r>
                        <a:rPr dirty="0" sz="1400" spc="-10" i="1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п.).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7"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rowSpan="7"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rowSpan="7"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rowSpan="7"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rowSpan="7"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rowSpan="7"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2165350">
                <a:tc>
                  <a:txBody>
                    <a:bodyPr/>
                    <a:lstStyle/>
                    <a:p>
                      <a:pPr algn="ctr" marR="69850">
                        <a:lnSpc>
                          <a:spcPct val="100000"/>
                        </a:lnSpc>
                        <a:spcBef>
                          <a:spcPts val="305"/>
                        </a:spcBef>
                      </a:pPr>
                      <a:r>
                        <a:rPr dirty="0" sz="1000" spc="-5">
                          <a:latin typeface="Times New Roman"/>
                          <a:cs typeface="Times New Roman"/>
                        </a:rPr>
                        <a:t>Справ.</a:t>
                      </a:r>
                      <a:r>
                        <a:rPr dirty="0" sz="100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000" spc="-5">
                          <a:latin typeface="Times New Roman"/>
                          <a:cs typeface="Times New Roman"/>
                        </a:rPr>
                        <a:t>№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38735" vert="vert270">
                    <a:lnL w="2857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7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570230"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gridSpan="7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2115820">
                <a:tc>
                  <a:txBody>
                    <a:bodyPr/>
                    <a:lstStyle/>
                    <a:p>
                      <a:pPr marL="124460">
                        <a:lnSpc>
                          <a:spcPct val="100000"/>
                        </a:lnSpc>
                        <a:spcBef>
                          <a:spcPts val="170"/>
                        </a:spcBef>
                        <a:tabLst>
                          <a:tab pos="1095375" algn="l"/>
                        </a:tabLst>
                      </a:pPr>
                      <a:r>
                        <a:rPr dirty="0" baseline="-8333" sz="1500" spc="-15">
                          <a:latin typeface="Times New Roman"/>
                          <a:cs typeface="Times New Roman"/>
                        </a:rPr>
                        <a:t>Инв.</a:t>
                      </a:r>
                      <a:r>
                        <a:rPr dirty="0" baseline="-8333" sz="1500" spc="1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baseline="-8333" sz="1500" spc="-7">
                          <a:latin typeface="Times New Roman"/>
                          <a:cs typeface="Times New Roman"/>
                        </a:rPr>
                        <a:t>№</a:t>
                      </a:r>
                      <a:r>
                        <a:rPr dirty="0" baseline="-8333" sz="1500" spc="22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baseline="-8333" sz="1500" spc="-7">
                          <a:latin typeface="Times New Roman"/>
                          <a:cs typeface="Times New Roman"/>
                        </a:rPr>
                        <a:t>дубл.	</a:t>
                      </a:r>
                      <a:r>
                        <a:rPr dirty="0" sz="1000" spc="-5">
                          <a:latin typeface="Times New Roman"/>
                          <a:cs typeface="Times New Roman"/>
                        </a:rPr>
                        <a:t>Подпись и</a:t>
                      </a:r>
                      <a:r>
                        <a:rPr dirty="0" sz="1000" spc="-1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000" spc="-5">
                          <a:latin typeface="Times New Roman"/>
                          <a:cs typeface="Times New Roman"/>
                        </a:rPr>
                        <a:t>дата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21590" vert="vert27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7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998855">
                <a:tc>
                  <a:txBody>
                    <a:bodyPr/>
                    <a:lstStyle/>
                    <a:p>
                      <a:pPr marL="154305">
                        <a:lnSpc>
                          <a:spcPct val="100000"/>
                        </a:lnSpc>
                        <a:spcBef>
                          <a:spcPts val="280"/>
                        </a:spcBef>
                      </a:pPr>
                      <a:r>
                        <a:rPr dirty="0" sz="1000" spc="-5">
                          <a:latin typeface="Times New Roman"/>
                          <a:cs typeface="Times New Roman"/>
                        </a:rPr>
                        <a:t>Взам. </a:t>
                      </a:r>
                      <a:r>
                        <a:rPr dirty="0" sz="1000" spc="-10">
                          <a:latin typeface="Times New Roman"/>
                          <a:cs typeface="Times New Roman"/>
                        </a:rPr>
                        <a:t>инв.</a:t>
                      </a:r>
                      <a:r>
                        <a:rPr dirty="0" sz="1000" spc="-5">
                          <a:latin typeface="Times New Roman"/>
                          <a:cs typeface="Times New Roman"/>
                        </a:rPr>
                        <a:t> №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35560" vert="vert27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7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1271270">
                <a:tc>
                  <a:txBody>
                    <a:bodyPr/>
                    <a:lstStyle/>
                    <a:p>
                      <a:pPr marL="226060">
                        <a:lnSpc>
                          <a:spcPct val="100000"/>
                        </a:lnSpc>
                        <a:spcBef>
                          <a:spcPts val="65"/>
                        </a:spcBef>
                      </a:pPr>
                      <a:r>
                        <a:rPr dirty="0" sz="1000" spc="-5">
                          <a:latin typeface="Times New Roman"/>
                          <a:cs typeface="Times New Roman"/>
                        </a:rPr>
                        <a:t>Подпись и</a:t>
                      </a:r>
                      <a:r>
                        <a:rPr dirty="0" sz="1000" spc="-1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000" spc="-5">
                          <a:latin typeface="Times New Roman"/>
                          <a:cs typeface="Times New Roman"/>
                        </a:rPr>
                        <a:t>дата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8255" vert="vert27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7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358775">
                <a:tc rowSpan="5">
                  <a:txBody>
                    <a:bodyPr/>
                    <a:lstStyle/>
                    <a:p>
                      <a:pPr marL="101600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dirty="0" sz="1000" spc="-10">
                          <a:latin typeface="Times New Roman"/>
                          <a:cs typeface="Times New Roman"/>
                        </a:rPr>
                        <a:t>Инв. </a:t>
                      </a:r>
                      <a:r>
                        <a:rPr dirty="0" sz="1000" spc="-5">
                          <a:latin typeface="Times New Roman"/>
                          <a:cs typeface="Times New Roman"/>
                        </a:rPr>
                        <a:t>№</a:t>
                      </a:r>
                      <a:r>
                        <a:rPr dirty="0" sz="1000" spc="-1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000" spc="-5">
                          <a:latin typeface="Times New Roman"/>
                          <a:cs typeface="Times New Roman"/>
                        </a:rPr>
                        <a:t>подл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1430" vert="vert27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5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7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190500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11430" vert="vert27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marL="31115">
                        <a:lnSpc>
                          <a:spcPts val="1645"/>
                        </a:lnSpc>
                        <a:spcBef>
                          <a:spcPts val="795"/>
                        </a:spcBef>
                      </a:pP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ТПЭ-КЭС.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algn="ctr" marL="30480">
                        <a:lnSpc>
                          <a:spcPts val="1525"/>
                        </a:lnSpc>
                      </a:pPr>
                      <a:r>
                        <a:rPr dirty="0" sz="1300" spc="-5">
                          <a:latin typeface="Times New Roman"/>
                          <a:cs typeface="Times New Roman"/>
                        </a:rPr>
                        <a:t>Техническая информация для</a:t>
                      </a:r>
                      <a:r>
                        <a:rPr dirty="0" sz="1300" spc="1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300" spc="-5">
                          <a:latin typeface="Times New Roman"/>
                          <a:cs typeface="Times New Roman"/>
                        </a:rPr>
                        <a:t>проектирования</a:t>
                      </a: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00965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 marL="70485">
                        <a:lnSpc>
                          <a:spcPct val="100000"/>
                        </a:lnSpc>
                        <a:spcBef>
                          <a:spcPts val="355"/>
                        </a:spcBef>
                      </a:pPr>
                      <a:r>
                        <a:rPr dirty="0" sz="1000" spc="-5" i="1">
                          <a:latin typeface="Times New Roman"/>
                          <a:cs typeface="Times New Roman"/>
                        </a:rPr>
                        <a:t>лист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45085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73025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11430" vert="vert27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100965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45085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17475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11430" vert="vert27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100965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45"/>
                        </a:spcBef>
                      </a:pPr>
                      <a:r>
                        <a:rPr dirty="0" sz="1000">
                          <a:latin typeface="Times New Roman"/>
                          <a:cs typeface="Times New Roman"/>
                        </a:rPr>
                        <a:t>18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43815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61290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11430" vert="vert27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0480">
                        <a:lnSpc>
                          <a:spcPts val="1080"/>
                        </a:lnSpc>
                        <a:spcBef>
                          <a:spcPts val="90"/>
                        </a:spcBef>
                      </a:pPr>
                      <a:r>
                        <a:rPr dirty="0" sz="1000" i="1"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dirty="0" sz="1000" spc="-10" i="1">
                          <a:latin typeface="Times New Roman"/>
                          <a:cs typeface="Times New Roman"/>
                        </a:rPr>
                        <a:t>зм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143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4450">
                        <a:lnSpc>
                          <a:spcPts val="1080"/>
                        </a:lnSpc>
                        <a:spcBef>
                          <a:spcPts val="90"/>
                        </a:spcBef>
                      </a:pPr>
                      <a:r>
                        <a:rPr dirty="0" sz="1000" spc="-5" i="1">
                          <a:latin typeface="Times New Roman"/>
                          <a:cs typeface="Times New Roman"/>
                        </a:rPr>
                        <a:t>Л</a:t>
                      </a:r>
                      <a:r>
                        <a:rPr dirty="0" sz="1000" spc="5" i="1"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dirty="0" sz="1000" i="1">
                          <a:latin typeface="Times New Roman"/>
                          <a:cs typeface="Times New Roman"/>
                        </a:rPr>
                        <a:t>ст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143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0800">
                        <a:lnSpc>
                          <a:spcPts val="1080"/>
                        </a:lnSpc>
                        <a:spcBef>
                          <a:spcPts val="90"/>
                        </a:spcBef>
                      </a:pPr>
                      <a:r>
                        <a:rPr dirty="0" sz="1000" spc="-5" i="1">
                          <a:latin typeface="Times New Roman"/>
                          <a:cs typeface="Times New Roman"/>
                        </a:rPr>
                        <a:t>№</a:t>
                      </a:r>
                      <a:r>
                        <a:rPr dirty="0" sz="1000" spc="-50" i="1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000" spc="-5" i="1">
                          <a:latin typeface="Times New Roman"/>
                          <a:cs typeface="Times New Roman"/>
                        </a:rPr>
                        <a:t>документа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143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4610">
                        <a:lnSpc>
                          <a:spcPts val="1080"/>
                        </a:lnSpc>
                        <a:spcBef>
                          <a:spcPts val="90"/>
                        </a:spcBef>
                      </a:pPr>
                      <a:r>
                        <a:rPr dirty="0" sz="1000" i="1">
                          <a:latin typeface="Times New Roman"/>
                          <a:cs typeface="Times New Roman"/>
                        </a:rPr>
                        <a:t>Подпись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143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3340">
                        <a:lnSpc>
                          <a:spcPts val="1080"/>
                        </a:lnSpc>
                        <a:spcBef>
                          <a:spcPts val="90"/>
                        </a:spcBef>
                      </a:pPr>
                      <a:r>
                        <a:rPr dirty="0" sz="1000" i="1">
                          <a:latin typeface="Times New Roman"/>
                          <a:cs typeface="Times New Roman"/>
                        </a:rPr>
                        <a:t>Д</a:t>
                      </a:r>
                      <a:r>
                        <a:rPr dirty="0" sz="1000" spc="5" i="1">
                          <a:latin typeface="Times New Roman"/>
                          <a:cs typeface="Times New Roman"/>
                        </a:rPr>
                        <a:t>а</a:t>
                      </a:r>
                      <a:r>
                        <a:rPr dirty="0" sz="1000" i="1">
                          <a:latin typeface="Times New Roman"/>
                          <a:cs typeface="Times New Roman"/>
                        </a:rPr>
                        <a:t>та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143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100965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43815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292893" y="169163"/>
          <a:ext cx="7042150" cy="102158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04470"/>
                <a:gridCol w="245745"/>
                <a:gridCol w="254634"/>
                <a:gridCol w="356234"/>
                <a:gridCol w="820419"/>
                <a:gridCol w="534669"/>
                <a:gridCol w="355600"/>
                <a:gridCol w="3823334"/>
                <a:gridCol w="417195"/>
              </a:tblGrid>
              <a:tr h="838835">
                <a:tc rowSpan="5">
                  <a:txBody>
                    <a:bodyPr/>
                    <a:lstStyle/>
                    <a:p>
                      <a:pPr marL="6470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dirty="0" sz="1000" spc="-5">
                          <a:latin typeface="Times New Roman"/>
                          <a:cs typeface="Times New Roman"/>
                        </a:rPr>
                        <a:t>Первич.</a:t>
                      </a:r>
                      <a:r>
                        <a:rPr dirty="0" sz="100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000" spc="-5">
                          <a:latin typeface="Times New Roman"/>
                          <a:cs typeface="Times New Roman"/>
                        </a:rPr>
                        <a:t>примен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6350" vert="vert270">
                    <a:lnL w="2857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5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7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1850">
                        <a:latin typeface="Times New Roman"/>
                        <a:cs typeface="Times New Roman"/>
                      </a:endParaRPr>
                    </a:p>
                    <a:p>
                      <a:pPr algn="ctr" marL="11430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Оглавление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379730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6350" vert="vert270">
                    <a:lnL w="2857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7">
                  <a:txBody>
                    <a:bodyPr/>
                    <a:lstStyle/>
                    <a:p>
                      <a:pPr marL="198120">
                        <a:lnSpc>
                          <a:spcPct val="100000"/>
                        </a:lnSpc>
                        <a:spcBef>
                          <a:spcPts val="860"/>
                        </a:spcBef>
                      </a:pPr>
                      <a:r>
                        <a:rPr dirty="0" sz="1400">
                          <a:latin typeface="Times New Roman"/>
                          <a:cs typeface="Times New Roman"/>
                          <a:hlinkClick r:id="rId2" action="ppaction://hlinksldjump"/>
                        </a:rPr>
                        <a:t>1. </a:t>
                      </a:r>
                      <a:r>
                        <a:rPr dirty="0" sz="1400" spc="-5">
                          <a:latin typeface="Times New Roman"/>
                          <a:cs typeface="Times New Roman"/>
                          <a:hlinkClick r:id="rId2" action="ppaction://hlinksldjump"/>
                        </a:rPr>
                        <a:t>Характеристики труб ТПЭ-КЭС </a:t>
                      </a:r>
                      <a:r>
                        <a:rPr dirty="0" sz="1400">
                          <a:latin typeface="Times New Roman"/>
                          <a:cs typeface="Times New Roman"/>
                          <a:hlinkClick r:id="rId2" action="ppaction://hlinksldjump"/>
                        </a:rPr>
                        <a:t>из </a:t>
                      </a:r>
                      <a:r>
                        <a:rPr dirty="0" sz="1400" spc="-5">
                          <a:latin typeface="Times New Roman"/>
                          <a:cs typeface="Times New Roman"/>
                          <a:hlinkClick r:id="rId2" action="ppaction://hlinksldjump"/>
                        </a:rPr>
                        <a:t>полиэтилена..................................................</a:t>
                      </a:r>
                      <a:r>
                        <a:rPr dirty="0" sz="1400" spc="-10">
                          <a:latin typeface="Times New Roman"/>
                          <a:cs typeface="Times New Roman"/>
                          <a:hlinkClick r:id="rId2" action="ppaction://hlinksldjump"/>
                        </a:rPr>
                        <a:t> </a:t>
                      </a:r>
                      <a:r>
                        <a:rPr dirty="0" sz="1400">
                          <a:latin typeface="Times New Roman"/>
                          <a:cs typeface="Times New Roman"/>
                          <a:hlinkClick r:id="rId2" action="ppaction://hlinksldjump"/>
                        </a:rPr>
                        <a:t>4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0922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306070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6350" vert="vert270">
                    <a:lnL w="2857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7">
                  <a:txBody>
                    <a:bodyPr/>
                    <a:lstStyle/>
                    <a:p>
                      <a:pPr marL="198120">
                        <a:lnSpc>
                          <a:spcPct val="100000"/>
                        </a:lnSpc>
                        <a:spcBef>
                          <a:spcPts val="280"/>
                        </a:spcBef>
                      </a:pPr>
                      <a:r>
                        <a:rPr dirty="0" sz="1400">
                          <a:latin typeface="Times New Roman"/>
                          <a:cs typeface="Times New Roman"/>
                          <a:hlinkClick r:id="rId3" action="ppaction://hlinksldjump"/>
                        </a:rPr>
                        <a:t>2. </a:t>
                      </a:r>
                      <a:r>
                        <a:rPr dirty="0" sz="1400" spc="-5">
                          <a:latin typeface="Times New Roman"/>
                          <a:cs typeface="Times New Roman"/>
                          <a:hlinkClick r:id="rId3" action="ppaction://hlinksldjump"/>
                        </a:rPr>
                        <a:t>Проектирование каналов связи </a:t>
                      </a:r>
                      <a:r>
                        <a:rPr dirty="0" sz="1400">
                          <a:latin typeface="Times New Roman"/>
                          <a:cs typeface="Times New Roman"/>
                          <a:hlinkClick r:id="rId3" action="ppaction://hlinksldjump"/>
                        </a:rPr>
                        <a:t>из </a:t>
                      </a:r>
                      <a:r>
                        <a:rPr dirty="0" sz="1400" spc="-5">
                          <a:latin typeface="Times New Roman"/>
                          <a:cs typeface="Times New Roman"/>
                          <a:hlinkClick r:id="rId3" action="ppaction://hlinksldjump"/>
                        </a:rPr>
                        <a:t>полиэтиленовых </a:t>
                      </a:r>
                      <a:r>
                        <a:rPr dirty="0" sz="1400" spc="-10">
                          <a:latin typeface="Times New Roman"/>
                          <a:cs typeface="Times New Roman"/>
                          <a:hlinkClick r:id="rId3" action="ppaction://hlinksldjump"/>
                        </a:rPr>
                        <a:t>труб </a:t>
                      </a:r>
                      <a:r>
                        <a:rPr dirty="0" sz="1400">
                          <a:latin typeface="Times New Roman"/>
                          <a:cs typeface="Times New Roman"/>
                          <a:hlinkClick r:id="rId3" action="ppaction://hlinksldjump"/>
                        </a:rPr>
                        <a:t>серии </a:t>
                      </a:r>
                      <a:r>
                        <a:rPr dirty="0" sz="1400" spc="-5">
                          <a:latin typeface="Times New Roman"/>
                          <a:cs typeface="Times New Roman"/>
                          <a:hlinkClick r:id="rId3" action="ppaction://hlinksldjump"/>
                        </a:rPr>
                        <a:t>ТПЭ-КЭС.......</a:t>
                      </a:r>
                      <a:r>
                        <a:rPr dirty="0" sz="1400">
                          <a:latin typeface="Times New Roman"/>
                          <a:cs typeface="Times New Roman"/>
                          <a:hlinkClick r:id="rId3" action="ppaction://hlinksldjump"/>
                        </a:rPr>
                        <a:t> 6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3556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306070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6350" vert="vert270">
                    <a:lnL w="2857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7">
                  <a:txBody>
                    <a:bodyPr/>
                    <a:lstStyle/>
                    <a:p>
                      <a:pPr marL="198120">
                        <a:lnSpc>
                          <a:spcPct val="100000"/>
                        </a:lnSpc>
                        <a:spcBef>
                          <a:spcPts val="280"/>
                        </a:spcBef>
                      </a:pPr>
                      <a:r>
                        <a:rPr dirty="0" sz="1400">
                          <a:latin typeface="Times New Roman"/>
                          <a:cs typeface="Times New Roman"/>
                          <a:hlinkClick r:id="rId4" action="ppaction://hlinksldjump"/>
                        </a:rPr>
                        <a:t>3. </a:t>
                      </a:r>
                      <a:r>
                        <a:rPr dirty="0" sz="1400" spc="-5">
                          <a:latin typeface="Times New Roman"/>
                          <a:cs typeface="Times New Roman"/>
                          <a:hlinkClick r:id="rId4" action="ppaction://hlinksldjump"/>
                        </a:rPr>
                        <a:t>Монтаж </a:t>
                      </a:r>
                      <a:r>
                        <a:rPr dirty="0" sz="1400">
                          <a:latin typeface="Times New Roman"/>
                          <a:cs typeface="Times New Roman"/>
                          <a:hlinkClick r:id="rId4" action="ppaction://hlinksldjump"/>
                        </a:rPr>
                        <a:t>каналов </a:t>
                      </a:r>
                      <a:r>
                        <a:rPr dirty="0" sz="1400" spc="-5">
                          <a:latin typeface="Times New Roman"/>
                          <a:cs typeface="Times New Roman"/>
                          <a:hlinkClick r:id="rId4" action="ppaction://hlinksldjump"/>
                        </a:rPr>
                        <a:t>связи ...........................................................................................</a:t>
                      </a:r>
                      <a:r>
                        <a:rPr dirty="0" sz="1400" spc="-185">
                          <a:latin typeface="Times New Roman"/>
                          <a:cs typeface="Times New Roman"/>
                          <a:hlinkClick r:id="rId4" action="ppaction://hlinksldjump"/>
                        </a:rPr>
                        <a:t> </a:t>
                      </a:r>
                      <a:r>
                        <a:rPr dirty="0" sz="1400" spc="5">
                          <a:latin typeface="Times New Roman"/>
                          <a:cs typeface="Times New Roman"/>
                          <a:hlinkClick r:id="rId4" action="ppaction://hlinksldjump"/>
                        </a:rPr>
                        <a:t>11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3556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340995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6350" vert="vert270">
                    <a:lnL w="2857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7">
                  <a:txBody>
                    <a:bodyPr/>
                    <a:lstStyle/>
                    <a:p>
                      <a:pPr marL="198120">
                        <a:lnSpc>
                          <a:spcPct val="100000"/>
                        </a:lnSpc>
                        <a:spcBef>
                          <a:spcPts val="280"/>
                        </a:spcBef>
                      </a:pPr>
                      <a:r>
                        <a:rPr dirty="0" sz="1400">
                          <a:latin typeface="Times New Roman"/>
                          <a:cs typeface="Times New Roman"/>
                          <a:hlinkClick r:id="rId5" action="ppaction://hlinksldjump"/>
                        </a:rPr>
                        <a:t>4. </a:t>
                      </a:r>
                      <a:r>
                        <a:rPr dirty="0" sz="1400" spc="-5">
                          <a:latin typeface="Times New Roman"/>
                          <a:cs typeface="Times New Roman"/>
                          <a:hlinkClick r:id="rId5" action="ppaction://hlinksldjump"/>
                        </a:rPr>
                        <a:t>Проектирование каналов </a:t>
                      </a:r>
                      <a:r>
                        <a:rPr dirty="0" sz="1400">
                          <a:latin typeface="Times New Roman"/>
                          <a:cs typeface="Times New Roman"/>
                          <a:hlinkClick r:id="rId5" action="ppaction://hlinksldjump"/>
                        </a:rPr>
                        <a:t>из </a:t>
                      </a:r>
                      <a:r>
                        <a:rPr dirty="0" sz="1400" spc="-10">
                          <a:latin typeface="Times New Roman"/>
                          <a:cs typeface="Times New Roman"/>
                          <a:hlinkClick r:id="rId5" action="ppaction://hlinksldjump"/>
                        </a:rPr>
                        <a:t>труб </a:t>
                      </a:r>
                      <a:r>
                        <a:rPr dirty="0" sz="1400" spc="-5">
                          <a:latin typeface="Times New Roman"/>
                          <a:cs typeface="Times New Roman"/>
                          <a:hlinkClick r:id="rId5" action="ppaction://hlinksldjump"/>
                        </a:rPr>
                        <a:t>серии ТПЭ-КЭС для прокладки</a:t>
                      </a:r>
                      <a:r>
                        <a:rPr dirty="0" sz="1400" spc="195">
                          <a:latin typeface="Times New Roman"/>
                          <a:cs typeface="Times New Roman"/>
                          <a:hlinkClick r:id="rId5" action="ppaction://hlinksldjump"/>
                        </a:rPr>
                        <a:t> </a:t>
                      </a:r>
                      <a:r>
                        <a:rPr dirty="0" sz="1400" spc="-5">
                          <a:latin typeface="Times New Roman"/>
                          <a:cs typeface="Times New Roman"/>
                          <a:hlinkClick r:id="rId5" action="ppaction://hlinksldjump"/>
                        </a:rPr>
                        <a:t>силовых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3556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271780">
                <a:tc rowSpan="7">
                  <a:txBody>
                    <a:bodyPr/>
                    <a:lstStyle/>
                    <a:p>
                      <a:pPr algn="ctr" marR="69850">
                        <a:lnSpc>
                          <a:spcPct val="100000"/>
                        </a:lnSpc>
                        <a:spcBef>
                          <a:spcPts val="305"/>
                        </a:spcBef>
                      </a:pPr>
                      <a:r>
                        <a:rPr dirty="0" sz="1000" spc="-5">
                          <a:latin typeface="Times New Roman"/>
                          <a:cs typeface="Times New Roman"/>
                          <a:hlinkClick r:id="rId6" action="ppaction://hlinksldjump"/>
                        </a:rPr>
                        <a:t>Спр</a:t>
                      </a:r>
                      <a:r>
                        <a:rPr dirty="0" sz="1000" spc="-5">
                          <a:latin typeface="Times New Roman"/>
                          <a:cs typeface="Times New Roman"/>
                        </a:rPr>
                        <a:t>ав.</a:t>
                      </a:r>
                      <a:r>
                        <a:rPr dirty="0" sz="100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000" spc="-5">
                          <a:latin typeface="Times New Roman"/>
                          <a:cs typeface="Times New Roman"/>
                        </a:rPr>
                        <a:t>№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38735" vert="vert270">
                    <a:lnL w="2857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7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7">
                  <a:txBody>
                    <a:bodyPr/>
                    <a:lstStyle/>
                    <a:p>
                      <a:pPr marL="469900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dirty="0" sz="1400" spc="-5">
                          <a:latin typeface="Times New Roman"/>
                          <a:cs typeface="Times New Roman"/>
                          <a:hlinkClick r:id="rId5" action="ppaction://hlinksldjump"/>
                        </a:rPr>
                        <a:t>проводов </a:t>
                      </a:r>
                      <a:r>
                        <a:rPr dirty="0" sz="1400">
                          <a:latin typeface="Times New Roman"/>
                          <a:cs typeface="Times New Roman"/>
                          <a:hlinkClick r:id="rId5" action="ppaction://hlinksldjump"/>
                        </a:rPr>
                        <a:t>и </a:t>
                      </a:r>
                      <a:r>
                        <a:rPr dirty="0" sz="1400" spc="-5">
                          <a:latin typeface="Times New Roman"/>
                          <a:cs typeface="Times New Roman"/>
                          <a:hlinkClick r:id="rId5" action="ppaction://hlinksldjump"/>
                        </a:rPr>
                        <a:t>кабелей ..............................................................................................</a:t>
                      </a:r>
                      <a:r>
                        <a:rPr dirty="0" sz="1400" spc="-125">
                          <a:latin typeface="Times New Roman"/>
                          <a:cs typeface="Times New Roman"/>
                          <a:hlinkClick r:id="rId5" action="ppaction://hlinksldjump"/>
                        </a:rPr>
                        <a:t> </a:t>
                      </a:r>
                      <a:r>
                        <a:rPr dirty="0" sz="1400" spc="5">
                          <a:latin typeface="Times New Roman"/>
                          <a:cs typeface="Times New Roman"/>
                          <a:hlinkClick r:id="rId5" action="ppaction://hlinksldjump"/>
                        </a:rPr>
                        <a:t>17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635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306705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38735" vert="vert270">
                    <a:lnL w="2857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7">
                  <a:txBody>
                    <a:bodyPr/>
                    <a:lstStyle/>
                    <a:p>
                      <a:pPr marL="198120">
                        <a:lnSpc>
                          <a:spcPct val="100000"/>
                        </a:lnSpc>
                        <a:spcBef>
                          <a:spcPts val="285"/>
                        </a:spcBef>
                      </a:pPr>
                      <a:r>
                        <a:rPr dirty="0" sz="1400">
                          <a:latin typeface="Times New Roman"/>
                          <a:cs typeface="Times New Roman"/>
                          <a:hlinkClick r:id="rId7" action="ppaction://hlinksldjump"/>
                        </a:rPr>
                        <a:t>5.</a:t>
                      </a:r>
                      <a:r>
                        <a:rPr dirty="0" sz="1400" spc="270">
                          <a:latin typeface="Times New Roman"/>
                          <a:cs typeface="Times New Roman"/>
                          <a:hlinkClick r:id="rId7" action="ppaction://hlinksldjump"/>
                        </a:rPr>
                        <a:t> </a:t>
                      </a:r>
                      <a:r>
                        <a:rPr dirty="0" sz="1400" spc="-5">
                          <a:latin typeface="Times New Roman"/>
                          <a:cs typeface="Times New Roman"/>
                          <a:hlinkClick r:id="rId7" action="ppaction://hlinksldjump"/>
                        </a:rPr>
                        <a:t>Длина</a:t>
                      </a:r>
                      <a:r>
                        <a:rPr dirty="0" sz="1400" spc="275">
                          <a:latin typeface="Times New Roman"/>
                          <a:cs typeface="Times New Roman"/>
                          <a:hlinkClick r:id="rId7" action="ppaction://hlinksldjump"/>
                        </a:rPr>
                        <a:t> </a:t>
                      </a:r>
                      <a:r>
                        <a:rPr dirty="0" sz="1400" spc="-5">
                          <a:latin typeface="Times New Roman"/>
                          <a:cs typeface="Times New Roman"/>
                          <a:hlinkClick r:id="rId7" action="ppaction://hlinksldjump"/>
                        </a:rPr>
                        <a:t>труб</a:t>
                      </a:r>
                      <a:r>
                        <a:rPr dirty="0" sz="1400" spc="280">
                          <a:latin typeface="Times New Roman"/>
                          <a:cs typeface="Times New Roman"/>
                          <a:hlinkClick r:id="rId7" action="ppaction://hlinksldjump"/>
                        </a:rPr>
                        <a:t> </a:t>
                      </a:r>
                      <a:r>
                        <a:rPr dirty="0" sz="1400">
                          <a:latin typeface="Times New Roman"/>
                          <a:cs typeface="Times New Roman"/>
                          <a:hlinkClick r:id="rId7" action="ppaction://hlinksldjump"/>
                        </a:rPr>
                        <a:t>ТПЭ-КЭС</a:t>
                      </a:r>
                      <a:r>
                        <a:rPr dirty="0" sz="1400" spc="275">
                          <a:latin typeface="Times New Roman"/>
                          <a:cs typeface="Times New Roman"/>
                          <a:hlinkClick r:id="rId7" action="ppaction://hlinksldjump"/>
                        </a:rPr>
                        <a:t> </a:t>
                      </a:r>
                      <a:r>
                        <a:rPr dirty="0" sz="1400">
                          <a:latin typeface="Times New Roman"/>
                          <a:cs typeface="Times New Roman"/>
                          <a:hlinkClick r:id="rId7" action="ppaction://hlinksldjump"/>
                        </a:rPr>
                        <a:t>в</a:t>
                      </a:r>
                      <a:r>
                        <a:rPr dirty="0" sz="1400" spc="275">
                          <a:latin typeface="Times New Roman"/>
                          <a:cs typeface="Times New Roman"/>
                          <a:hlinkClick r:id="rId7" action="ppaction://hlinksldjump"/>
                        </a:rPr>
                        <a:t> </a:t>
                      </a:r>
                      <a:r>
                        <a:rPr dirty="0" sz="1400" spc="-5">
                          <a:latin typeface="Times New Roman"/>
                          <a:cs typeface="Times New Roman"/>
                          <a:hlinkClick r:id="rId7" action="ppaction://hlinksldjump"/>
                        </a:rPr>
                        <a:t>состоянии</a:t>
                      </a:r>
                      <a:r>
                        <a:rPr dirty="0" sz="1400" spc="265">
                          <a:latin typeface="Times New Roman"/>
                          <a:cs typeface="Times New Roman"/>
                          <a:hlinkClick r:id="rId7" action="ppaction://hlinksldjump"/>
                        </a:rPr>
                        <a:t> </a:t>
                      </a:r>
                      <a:r>
                        <a:rPr dirty="0" sz="1400">
                          <a:latin typeface="Times New Roman"/>
                          <a:cs typeface="Times New Roman"/>
                          <a:hlinkClick r:id="rId7" action="ppaction://hlinksldjump"/>
                        </a:rPr>
                        <a:t>поставки</a:t>
                      </a:r>
                      <a:r>
                        <a:rPr dirty="0" sz="1400" spc="270">
                          <a:latin typeface="Times New Roman"/>
                          <a:cs typeface="Times New Roman"/>
                          <a:hlinkClick r:id="rId7" action="ppaction://hlinksldjump"/>
                        </a:rPr>
                        <a:t> </a:t>
                      </a:r>
                      <a:r>
                        <a:rPr dirty="0" sz="1400">
                          <a:latin typeface="Times New Roman"/>
                          <a:cs typeface="Times New Roman"/>
                          <a:hlinkClick r:id="rId7" action="ppaction://hlinksldjump"/>
                        </a:rPr>
                        <a:t>и</a:t>
                      </a:r>
                      <a:r>
                        <a:rPr dirty="0" sz="1400" spc="280">
                          <a:latin typeface="Times New Roman"/>
                          <a:cs typeface="Times New Roman"/>
                          <a:hlinkClick r:id="rId7" action="ppaction://hlinksldjump"/>
                        </a:rPr>
                        <a:t> </a:t>
                      </a:r>
                      <a:r>
                        <a:rPr dirty="0" sz="1400" spc="-5">
                          <a:latin typeface="Times New Roman"/>
                          <a:cs typeface="Times New Roman"/>
                          <a:hlinkClick r:id="rId7" action="ppaction://hlinksldjump"/>
                        </a:rPr>
                        <a:t>способы</a:t>
                      </a:r>
                      <a:r>
                        <a:rPr dirty="0" sz="1400" spc="280">
                          <a:latin typeface="Times New Roman"/>
                          <a:cs typeface="Times New Roman"/>
                          <a:hlinkClick r:id="rId7" action="ppaction://hlinksldjump"/>
                        </a:rPr>
                        <a:t> </a:t>
                      </a:r>
                      <a:r>
                        <a:rPr dirty="0" sz="1400" spc="-5">
                          <a:latin typeface="Times New Roman"/>
                          <a:cs typeface="Times New Roman"/>
                          <a:hlinkClick r:id="rId7" action="ppaction://hlinksldjump"/>
                        </a:rPr>
                        <a:t>увеличения</a:t>
                      </a:r>
                      <a:r>
                        <a:rPr dirty="0" sz="1400" spc="265">
                          <a:latin typeface="Times New Roman"/>
                          <a:cs typeface="Times New Roman"/>
                          <a:hlinkClick r:id="rId7" action="ppaction://hlinksldjump"/>
                        </a:rPr>
                        <a:t> </a:t>
                      </a:r>
                      <a:r>
                        <a:rPr dirty="0" sz="1400">
                          <a:latin typeface="Times New Roman"/>
                          <a:cs typeface="Times New Roman"/>
                          <a:hlinkClick r:id="rId7" action="ppaction://hlinksldjump"/>
                        </a:rPr>
                        <a:t>длины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36195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306070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38735" vert="vert270">
                    <a:lnL w="2857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7">
                  <a:txBody>
                    <a:bodyPr/>
                    <a:lstStyle/>
                    <a:p>
                      <a:pPr marL="469900">
                        <a:lnSpc>
                          <a:spcPct val="100000"/>
                        </a:lnSpc>
                        <a:spcBef>
                          <a:spcPts val="280"/>
                        </a:spcBef>
                      </a:pPr>
                      <a:r>
                        <a:rPr dirty="0" sz="1400" spc="-5">
                          <a:latin typeface="Times New Roman"/>
                          <a:cs typeface="Times New Roman"/>
                          <a:hlinkClick r:id="rId7" action="ppaction://hlinksldjump"/>
                        </a:rPr>
                        <a:t>каналов ..................................................................................................................</a:t>
                      </a:r>
                      <a:r>
                        <a:rPr dirty="0" sz="1400" spc="-90">
                          <a:latin typeface="Times New Roman"/>
                          <a:cs typeface="Times New Roman"/>
                          <a:hlinkClick r:id="rId7" action="ppaction://hlinksldjump"/>
                        </a:rPr>
                        <a:t> </a:t>
                      </a:r>
                      <a:r>
                        <a:rPr dirty="0" sz="1400" spc="5">
                          <a:latin typeface="Times New Roman"/>
                          <a:cs typeface="Times New Roman"/>
                          <a:hlinkClick r:id="rId7" action="ppaction://hlinksldjump"/>
                        </a:rPr>
                        <a:t>38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3556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306070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38735" vert="vert270">
                    <a:lnL w="2857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7">
                  <a:txBody>
                    <a:bodyPr/>
                    <a:lstStyle/>
                    <a:p>
                      <a:pPr marL="198120">
                        <a:lnSpc>
                          <a:spcPct val="100000"/>
                        </a:lnSpc>
                        <a:spcBef>
                          <a:spcPts val="280"/>
                        </a:spcBef>
                      </a:pPr>
                      <a:r>
                        <a:rPr dirty="0" sz="1400" spc="-5">
                          <a:latin typeface="Times New Roman"/>
                          <a:cs typeface="Times New Roman"/>
                          <a:hlinkClick r:id="rId6" action="ppaction://hlinksldjump"/>
                        </a:rPr>
                        <a:t>Приложение</a:t>
                      </a:r>
                      <a:r>
                        <a:rPr dirty="0" sz="1400" spc="95">
                          <a:latin typeface="Times New Roman"/>
                          <a:cs typeface="Times New Roman"/>
                          <a:hlinkClick r:id="rId6" action="ppaction://hlinksldjump"/>
                        </a:rPr>
                        <a:t> </a:t>
                      </a:r>
                      <a:r>
                        <a:rPr dirty="0" sz="1400">
                          <a:latin typeface="Times New Roman"/>
                          <a:cs typeface="Times New Roman"/>
                          <a:hlinkClick r:id="rId6" action="ppaction://hlinksldjump"/>
                        </a:rPr>
                        <a:t>А</a:t>
                      </a:r>
                      <a:r>
                        <a:rPr dirty="0" sz="1400" spc="8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>
                          <a:latin typeface="Times New Roman"/>
                          <a:cs typeface="Times New Roman"/>
                          <a:hlinkClick r:id="rId6" action="ppaction://hlinksldjump"/>
                        </a:rPr>
                        <a:t>(обязательное).</a:t>
                      </a:r>
                      <a:r>
                        <a:rPr dirty="0" sz="1400" spc="9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>
                          <a:latin typeface="Times New Roman"/>
                          <a:cs typeface="Times New Roman"/>
                          <a:hlinkClick r:id="rId6" action="ppaction://hlinksldjump"/>
                        </a:rPr>
                        <a:t>Перечень</a:t>
                      </a:r>
                      <a:r>
                        <a:rPr dirty="0" sz="1400" spc="80">
                          <a:latin typeface="Times New Roman"/>
                          <a:cs typeface="Times New Roman"/>
                          <a:hlinkClick r:id="rId6" action="ppaction://hlinksldjump"/>
                        </a:rPr>
                        <a:t> </a:t>
                      </a:r>
                      <a:r>
                        <a:rPr dirty="0" sz="1400" spc="-5">
                          <a:latin typeface="Times New Roman"/>
                          <a:cs typeface="Times New Roman"/>
                          <a:hlinkClick r:id="rId6" action="ppaction://hlinksldjump"/>
                        </a:rPr>
                        <a:t>документов,</a:t>
                      </a:r>
                      <a:r>
                        <a:rPr dirty="0" sz="1400" spc="90">
                          <a:latin typeface="Times New Roman"/>
                          <a:cs typeface="Times New Roman"/>
                          <a:hlinkClick r:id="rId6" action="ppaction://hlinksldjump"/>
                        </a:rPr>
                        <a:t> </a:t>
                      </a:r>
                      <a:r>
                        <a:rPr dirty="0" sz="1400" spc="-5">
                          <a:latin typeface="Times New Roman"/>
                          <a:cs typeface="Times New Roman"/>
                          <a:hlinkClick r:id="rId6" action="ppaction://hlinksldjump"/>
                        </a:rPr>
                        <a:t>выдержки</a:t>
                      </a:r>
                      <a:r>
                        <a:rPr dirty="0" sz="1400" spc="85">
                          <a:latin typeface="Times New Roman"/>
                          <a:cs typeface="Times New Roman"/>
                          <a:hlinkClick r:id="rId6" action="ppaction://hlinksldjump"/>
                        </a:rPr>
                        <a:t> </a:t>
                      </a:r>
                      <a:r>
                        <a:rPr dirty="0" sz="1400">
                          <a:latin typeface="Times New Roman"/>
                          <a:cs typeface="Times New Roman"/>
                          <a:hlinkClick r:id="rId6" action="ppaction://hlinksldjump"/>
                        </a:rPr>
                        <a:t>из</a:t>
                      </a:r>
                      <a:r>
                        <a:rPr dirty="0" sz="1400" spc="85">
                          <a:latin typeface="Times New Roman"/>
                          <a:cs typeface="Times New Roman"/>
                          <a:hlinkClick r:id="rId6" action="ppaction://hlinksldjump"/>
                        </a:rPr>
                        <a:t> </a:t>
                      </a:r>
                      <a:r>
                        <a:rPr dirty="0" sz="1400" spc="-5">
                          <a:latin typeface="Times New Roman"/>
                          <a:cs typeface="Times New Roman"/>
                          <a:hlinkClick r:id="rId6" action="ppaction://hlinksldjump"/>
                        </a:rPr>
                        <a:t>которых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3556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306705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38735" vert="vert270">
                    <a:lnL w="2857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7">
                  <a:txBody>
                    <a:bodyPr/>
                    <a:lstStyle/>
                    <a:p>
                      <a:pPr marL="2719070">
                        <a:lnSpc>
                          <a:spcPct val="100000"/>
                        </a:lnSpc>
                        <a:spcBef>
                          <a:spcPts val="280"/>
                        </a:spcBef>
                      </a:pPr>
                      <a:r>
                        <a:rPr dirty="0" sz="1400" spc="-5">
                          <a:latin typeface="Times New Roman"/>
                          <a:cs typeface="Times New Roman"/>
                          <a:hlinkClick r:id="rId6" action="ppaction://hlinksldjump"/>
                        </a:rPr>
                        <a:t>использованы .....................................................</a:t>
                      </a:r>
                      <a:r>
                        <a:rPr dirty="0" sz="1400" spc="-225">
                          <a:latin typeface="Times New Roman"/>
                          <a:cs typeface="Times New Roman"/>
                          <a:hlinkClick r:id="rId6" action="ppaction://hlinksldjump"/>
                        </a:rPr>
                        <a:t> </a:t>
                      </a:r>
                      <a:r>
                        <a:rPr dirty="0" sz="1400" spc="5">
                          <a:latin typeface="Times New Roman"/>
                          <a:cs typeface="Times New Roman"/>
                          <a:hlinkClick r:id="rId6" action="ppaction://hlinksldjump"/>
                        </a:rPr>
                        <a:t>40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3556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306705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38735" vert="vert270">
                    <a:lnL w="2857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7">
                  <a:txBody>
                    <a:bodyPr/>
                    <a:lstStyle/>
                    <a:p>
                      <a:pPr marL="198120">
                        <a:lnSpc>
                          <a:spcPct val="100000"/>
                        </a:lnSpc>
                        <a:spcBef>
                          <a:spcPts val="285"/>
                        </a:spcBef>
                      </a:pPr>
                      <a:r>
                        <a:rPr dirty="0" sz="1400" spc="-5">
                          <a:latin typeface="Times New Roman"/>
                          <a:cs typeface="Times New Roman"/>
                          <a:hlinkClick r:id="rId8" action="ppaction://hlinksldjump"/>
                        </a:rPr>
                        <a:t>Приложение </a:t>
                      </a:r>
                      <a:r>
                        <a:rPr dirty="0" sz="1400">
                          <a:latin typeface="Times New Roman"/>
                          <a:cs typeface="Times New Roman"/>
                          <a:hlinkClick r:id="rId8" action="ppaction://hlinksldjump"/>
                        </a:rPr>
                        <a:t>Б </a:t>
                      </a:r>
                      <a:r>
                        <a:rPr dirty="0" sz="1400" spc="-5">
                          <a:latin typeface="Times New Roman"/>
                          <a:cs typeface="Times New Roman"/>
                          <a:hlinkClick r:id="rId8" action="ppaction://hlinksldjump"/>
                        </a:rPr>
                        <a:t>.............................................................................................................</a:t>
                      </a:r>
                      <a:r>
                        <a:rPr dirty="0" sz="1400" spc="-204">
                          <a:latin typeface="Times New Roman"/>
                          <a:cs typeface="Times New Roman"/>
                          <a:hlinkClick r:id="rId8" action="ppaction://hlinksldjump"/>
                        </a:rPr>
                        <a:t> </a:t>
                      </a:r>
                      <a:r>
                        <a:rPr dirty="0" sz="1400" spc="5">
                          <a:latin typeface="Times New Roman"/>
                          <a:cs typeface="Times New Roman"/>
                          <a:hlinkClick r:id="rId8" action="ppaction://hlinksldjump"/>
                        </a:rPr>
                        <a:t>41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36195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358775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38735" vert="vert270">
                    <a:lnL w="2857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7">
                  <a:txBody>
                    <a:bodyPr/>
                    <a:lstStyle/>
                    <a:p>
                      <a:pPr marL="198120">
                        <a:lnSpc>
                          <a:spcPct val="100000"/>
                        </a:lnSpc>
                        <a:spcBef>
                          <a:spcPts val="280"/>
                        </a:spcBef>
                      </a:pPr>
                      <a:r>
                        <a:rPr dirty="0" sz="1400" spc="-5">
                          <a:latin typeface="Times New Roman"/>
                          <a:cs typeface="Times New Roman"/>
                          <a:hlinkClick r:id="rId9" action="ppaction://hlinksldjump"/>
                        </a:rPr>
                        <a:t>Приложение </a:t>
                      </a:r>
                      <a:r>
                        <a:rPr dirty="0" sz="1400">
                          <a:latin typeface="Times New Roman"/>
                          <a:cs typeface="Times New Roman"/>
                          <a:hlinkClick r:id="rId9" action="ppaction://hlinksldjump"/>
                        </a:rPr>
                        <a:t>В </a:t>
                      </a:r>
                      <a:r>
                        <a:rPr dirty="0" sz="1400" spc="-5">
                          <a:latin typeface="Times New Roman"/>
                          <a:cs typeface="Times New Roman"/>
                          <a:hlinkClick r:id="rId9" action="ppaction://hlinksldjump"/>
                        </a:rPr>
                        <a:t>(справочное). </a:t>
                      </a:r>
                      <a:r>
                        <a:rPr dirty="0" sz="1400" spc="15">
                          <a:latin typeface="Times New Roman"/>
                          <a:cs typeface="Times New Roman"/>
                          <a:hlinkClick r:id="rId9" action="ppaction://hlinksldjump"/>
                        </a:rPr>
                        <a:t>Сертификат </a:t>
                      </a:r>
                      <a:r>
                        <a:rPr dirty="0" sz="1400" spc="20">
                          <a:latin typeface="Times New Roman"/>
                          <a:cs typeface="Times New Roman"/>
                          <a:hlinkClick r:id="rId9" action="ppaction://hlinksldjump"/>
                        </a:rPr>
                        <a:t>соответствия </a:t>
                      </a:r>
                      <a:r>
                        <a:rPr dirty="0" sz="1400" spc="-5">
                          <a:latin typeface="Times New Roman"/>
                          <a:cs typeface="Times New Roman"/>
                          <a:hlinkClick r:id="rId9" action="ppaction://hlinksldjump"/>
                        </a:rPr>
                        <a:t>ГОСТ </a:t>
                      </a:r>
                      <a:r>
                        <a:rPr dirty="0" sz="1400">
                          <a:latin typeface="Times New Roman"/>
                          <a:cs typeface="Times New Roman"/>
                          <a:hlinkClick r:id="rId9" action="ppaction://hlinksldjump"/>
                        </a:rPr>
                        <a:t>Р </a:t>
                      </a:r>
                      <a:r>
                        <a:rPr dirty="0" sz="1400" spc="-5">
                          <a:latin typeface="Times New Roman"/>
                          <a:cs typeface="Times New Roman"/>
                          <a:hlinkClick r:id="rId9" action="ppaction://hlinksldjump"/>
                        </a:rPr>
                        <a:t>.......................</a:t>
                      </a:r>
                      <a:r>
                        <a:rPr dirty="0" sz="1400" spc="-145">
                          <a:latin typeface="Times New Roman"/>
                          <a:cs typeface="Times New Roman"/>
                          <a:hlinkClick r:id="rId9" action="ppaction://hlinksldjump"/>
                        </a:rPr>
                        <a:t> </a:t>
                      </a:r>
                      <a:r>
                        <a:rPr dirty="0" sz="1400" spc="5">
                          <a:latin typeface="Times New Roman"/>
                          <a:cs typeface="Times New Roman"/>
                          <a:hlinkClick r:id="rId9" action="ppaction://hlinksldjump"/>
                        </a:rPr>
                        <a:t>42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3556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570230"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gridSpan="7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2115820">
                <a:tc>
                  <a:txBody>
                    <a:bodyPr/>
                    <a:lstStyle/>
                    <a:p>
                      <a:pPr marL="124460">
                        <a:lnSpc>
                          <a:spcPct val="100000"/>
                        </a:lnSpc>
                        <a:spcBef>
                          <a:spcPts val="170"/>
                        </a:spcBef>
                        <a:tabLst>
                          <a:tab pos="1095375" algn="l"/>
                        </a:tabLst>
                      </a:pPr>
                      <a:r>
                        <a:rPr dirty="0" baseline="-8333" sz="1500" spc="-15">
                          <a:latin typeface="Times New Roman"/>
                          <a:cs typeface="Times New Roman"/>
                          <a:hlinkClick r:id="rId6" action="ppaction://hlinksldjump"/>
                        </a:rPr>
                        <a:t>Инв.</a:t>
                      </a:r>
                      <a:r>
                        <a:rPr dirty="0" baseline="-8333" sz="1500" spc="15">
                          <a:latin typeface="Times New Roman"/>
                          <a:cs typeface="Times New Roman"/>
                          <a:hlinkClick r:id="rId6" action="ppaction://hlinksldjump"/>
                        </a:rPr>
                        <a:t> </a:t>
                      </a:r>
                      <a:r>
                        <a:rPr dirty="0" baseline="-8333" sz="1500" spc="-7">
                          <a:latin typeface="Times New Roman"/>
                          <a:cs typeface="Times New Roman"/>
                          <a:hlinkClick r:id="rId6" action="ppaction://hlinksldjump"/>
                        </a:rPr>
                        <a:t>№</a:t>
                      </a:r>
                      <a:r>
                        <a:rPr dirty="0" baseline="-8333" sz="1500" spc="22">
                          <a:latin typeface="Times New Roman"/>
                          <a:cs typeface="Times New Roman"/>
                          <a:hlinkClick r:id="rId6" action="ppaction://hlinksldjump"/>
                        </a:rPr>
                        <a:t> </a:t>
                      </a:r>
                      <a:r>
                        <a:rPr dirty="0" baseline="-8333" sz="1500" spc="-7">
                          <a:latin typeface="Times New Roman"/>
                          <a:cs typeface="Times New Roman"/>
                          <a:hlinkClick r:id="rId6" action="ppaction://hlinksldjump"/>
                        </a:rPr>
                        <a:t>дубл.	</a:t>
                      </a:r>
                      <a:r>
                        <a:rPr dirty="0" sz="1000" spc="-5">
                          <a:latin typeface="Times New Roman"/>
                          <a:cs typeface="Times New Roman"/>
                          <a:hlinkClick r:id="rId6" action="ppaction://hlinksldjump"/>
                        </a:rPr>
                        <a:t>Подпись и</a:t>
                      </a:r>
                      <a:r>
                        <a:rPr dirty="0" sz="1000" spc="-10">
                          <a:latin typeface="Times New Roman"/>
                          <a:cs typeface="Times New Roman"/>
                          <a:hlinkClick r:id="rId6" action="ppaction://hlinksldjump"/>
                        </a:rPr>
                        <a:t> </a:t>
                      </a:r>
                      <a:r>
                        <a:rPr dirty="0" sz="1000" spc="-5">
                          <a:latin typeface="Times New Roman"/>
                          <a:cs typeface="Times New Roman"/>
                          <a:hlinkClick r:id="rId6" action="ppaction://hlinksldjump"/>
                        </a:rPr>
                        <a:t>дата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21590" vert="vert27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7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998855">
                <a:tc>
                  <a:txBody>
                    <a:bodyPr/>
                    <a:lstStyle/>
                    <a:p>
                      <a:pPr marL="154305">
                        <a:lnSpc>
                          <a:spcPct val="100000"/>
                        </a:lnSpc>
                        <a:spcBef>
                          <a:spcPts val="280"/>
                        </a:spcBef>
                      </a:pPr>
                      <a:r>
                        <a:rPr dirty="0" sz="1000" spc="-5">
                          <a:latin typeface="Times New Roman"/>
                          <a:cs typeface="Times New Roman"/>
                          <a:hlinkClick r:id="rId6" action="ppaction://hlinksldjump"/>
                        </a:rPr>
                        <a:t>Взам. </a:t>
                      </a:r>
                      <a:r>
                        <a:rPr dirty="0" sz="1000" spc="-10">
                          <a:latin typeface="Times New Roman"/>
                          <a:cs typeface="Times New Roman"/>
                          <a:hlinkClick r:id="rId6" action="ppaction://hlinksldjump"/>
                        </a:rPr>
                        <a:t>инв.</a:t>
                      </a:r>
                      <a:r>
                        <a:rPr dirty="0" sz="1000" spc="-5">
                          <a:latin typeface="Times New Roman"/>
                          <a:cs typeface="Times New Roman"/>
                          <a:hlinkClick r:id="rId6" action="ppaction://hlinksldjump"/>
                        </a:rPr>
                        <a:t> №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35560" vert="vert27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7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1271270">
                <a:tc>
                  <a:txBody>
                    <a:bodyPr/>
                    <a:lstStyle/>
                    <a:p>
                      <a:pPr marL="226060">
                        <a:lnSpc>
                          <a:spcPct val="100000"/>
                        </a:lnSpc>
                        <a:spcBef>
                          <a:spcPts val="65"/>
                        </a:spcBef>
                      </a:pPr>
                      <a:r>
                        <a:rPr dirty="0" sz="1000" spc="-5">
                          <a:latin typeface="Times New Roman"/>
                          <a:cs typeface="Times New Roman"/>
                          <a:hlinkClick r:id="rId6" action="ppaction://hlinksldjump"/>
                        </a:rPr>
                        <a:t>Подпись и</a:t>
                      </a:r>
                      <a:r>
                        <a:rPr dirty="0" sz="1000" spc="-10">
                          <a:latin typeface="Times New Roman"/>
                          <a:cs typeface="Times New Roman"/>
                          <a:hlinkClick r:id="rId6" action="ppaction://hlinksldjump"/>
                        </a:rPr>
                        <a:t> </a:t>
                      </a:r>
                      <a:r>
                        <a:rPr dirty="0" sz="1000" spc="-5">
                          <a:latin typeface="Times New Roman"/>
                          <a:cs typeface="Times New Roman"/>
                          <a:hlinkClick r:id="rId6" action="ppaction://hlinksldjump"/>
                        </a:rPr>
                        <a:t>дата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8255" vert="vert27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7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358775">
                <a:tc rowSpan="5">
                  <a:txBody>
                    <a:bodyPr/>
                    <a:lstStyle/>
                    <a:p>
                      <a:pPr marL="101600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dirty="0" sz="1000" spc="-10">
                          <a:latin typeface="Times New Roman"/>
                          <a:cs typeface="Times New Roman"/>
                        </a:rPr>
                        <a:t>Инв. </a:t>
                      </a:r>
                      <a:r>
                        <a:rPr dirty="0" sz="1000" spc="-5">
                          <a:latin typeface="Times New Roman"/>
                          <a:cs typeface="Times New Roman"/>
                        </a:rPr>
                        <a:t>№</a:t>
                      </a:r>
                      <a:r>
                        <a:rPr dirty="0" sz="1000" spc="-1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000" spc="-5">
                          <a:latin typeface="Times New Roman"/>
                          <a:cs typeface="Times New Roman"/>
                        </a:rPr>
                        <a:t>по</a:t>
                      </a:r>
                      <a:r>
                        <a:rPr dirty="0" sz="1000" spc="-5">
                          <a:latin typeface="Times New Roman"/>
                          <a:cs typeface="Times New Roman"/>
                          <a:hlinkClick r:id="rId6" action="ppaction://hlinksldjump"/>
                        </a:rPr>
                        <a:t>дл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1430" vert="vert27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5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7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190500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11430" vert="vert27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marL="29209">
                        <a:lnSpc>
                          <a:spcPts val="1645"/>
                        </a:lnSpc>
                        <a:spcBef>
                          <a:spcPts val="795"/>
                        </a:spcBef>
                      </a:pP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ТПЭ-КЭС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algn="ctr" marL="30480">
                        <a:lnSpc>
                          <a:spcPts val="1525"/>
                        </a:lnSpc>
                      </a:pPr>
                      <a:r>
                        <a:rPr dirty="0" sz="1300" spc="-5">
                          <a:latin typeface="Times New Roman"/>
                          <a:cs typeface="Times New Roman"/>
                        </a:rPr>
                        <a:t>Техническая информация для</a:t>
                      </a:r>
                      <a:r>
                        <a:rPr dirty="0" sz="1300" spc="1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300" spc="-5">
                          <a:latin typeface="Times New Roman"/>
                          <a:cs typeface="Times New Roman"/>
                        </a:rPr>
                        <a:t>проектирования</a:t>
                      </a: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00965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 marL="55244">
                        <a:lnSpc>
                          <a:spcPct val="100000"/>
                        </a:lnSpc>
                        <a:spcBef>
                          <a:spcPts val="355"/>
                        </a:spcBef>
                      </a:pPr>
                      <a:r>
                        <a:rPr dirty="0" sz="1000" spc="-5" i="1">
                          <a:latin typeface="Times New Roman"/>
                          <a:cs typeface="Times New Roman"/>
                        </a:rPr>
                        <a:t>Лист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45085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73025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11430" vert="vert27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100965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45085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17475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11430" vert="vert27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100965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marR="635">
                        <a:lnSpc>
                          <a:spcPct val="100000"/>
                        </a:lnSpc>
                        <a:spcBef>
                          <a:spcPts val="345"/>
                        </a:spcBef>
                      </a:pPr>
                      <a:r>
                        <a:rPr dirty="0" sz="1000">
                          <a:latin typeface="Times New Roman"/>
                          <a:cs typeface="Times New Roman"/>
                        </a:rPr>
                        <a:t>2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43815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61290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11430" vert="vert27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0480">
                        <a:lnSpc>
                          <a:spcPts val="1080"/>
                        </a:lnSpc>
                        <a:spcBef>
                          <a:spcPts val="90"/>
                        </a:spcBef>
                      </a:pPr>
                      <a:r>
                        <a:rPr dirty="0" sz="1000" i="1"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dirty="0" sz="1000" spc="-10" i="1">
                          <a:latin typeface="Times New Roman"/>
                          <a:cs typeface="Times New Roman"/>
                        </a:rPr>
                        <a:t>зм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143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4450">
                        <a:lnSpc>
                          <a:spcPts val="1080"/>
                        </a:lnSpc>
                        <a:spcBef>
                          <a:spcPts val="90"/>
                        </a:spcBef>
                      </a:pPr>
                      <a:r>
                        <a:rPr dirty="0" sz="1000" spc="-5" i="1">
                          <a:latin typeface="Times New Roman"/>
                          <a:cs typeface="Times New Roman"/>
                        </a:rPr>
                        <a:t>Л</a:t>
                      </a:r>
                      <a:r>
                        <a:rPr dirty="0" sz="1000" spc="5" i="1"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dirty="0" sz="1000" i="1">
                          <a:latin typeface="Times New Roman"/>
                          <a:cs typeface="Times New Roman"/>
                        </a:rPr>
                        <a:t>ст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143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0800">
                        <a:lnSpc>
                          <a:spcPts val="1080"/>
                        </a:lnSpc>
                        <a:spcBef>
                          <a:spcPts val="90"/>
                        </a:spcBef>
                      </a:pPr>
                      <a:r>
                        <a:rPr dirty="0" sz="1000" spc="-5" i="1">
                          <a:latin typeface="Times New Roman"/>
                          <a:cs typeface="Times New Roman"/>
                        </a:rPr>
                        <a:t>№</a:t>
                      </a:r>
                      <a:r>
                        <a:rPr dirty="0" sz="1000" spc="-50" i="1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000" spc="-5" i="1">
                          <a:latin typeface="Times New Roman"/>
                          <a:cs typeface="Times New Roman"/>
                        </a:rPr>
                        <a:t>документа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143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4610">
                        <a:lnSpc>
                          <a:spcPts val="1080"/>
                        </a:lnSpc>
                        <a:spcBef>
                          <a:spcPts val="90"/>
                        </a:spcBef>
                      </a:pPr>
                      <a:r>
                        <a:rPr dirty="0" sz="1000" i="1">
                          <a:latin typeface="Times New Roman"/>
                          <a:cs typeface="Times New Roman"/>
                        </a:rPr>
                        <a:t>Подпись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143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3340">
                        <a:lnSpc>
                          <a:spcPts val="1080"/>
                        </a:lnSpc>
                        <a:spcBef>
                          <a:spcPts val="90"/>
                        </a:spcBef>
                      </a:pPr>
                      <a:r>
                        <a:rPr dirty="0" sz="1000" i="1">
                          <a:latin typeface="Times New Roman"/>
                          <a:cs typeface="Times New Roman"/>
                        </a:rPr>
                        <a:t>Д</a:t>
                      </a:r>
                      <a:r>
                        <a:rPr dirty="0" sz="1000" spc="5" i="1">
                          <a:latin typeface="Times New Roman"/>
                          <a:cs typeface="Times New Roman"/>
                        </a:rPr>
                        <a:t>а</a:t>
                      </a:r>
                      <a:r>
                        <a:rPr dirty="0" sz="1000" i="1">
                          <a:latin typeface="Times New Roman"/>
                          <a:cs typeface="Times New Roman"/>
                        </a:rPr>
                        <a:t>та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143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100965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43815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292893" y="169163"/>
          <a:ext cx="7042150" cy="102158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04470"/>
                <a:gridCol w="245745"/>
                <a:gridCol w="254634"/>
                <a:gridCol w="356234"/>
                <a:gridCol w="820419"/>
                <a:gridCol w="534669"/>
                <a:gridCol w="355600"/>
                <a:gridCol w="3823334"/>
                <a:gridCol w="417195"/>
              </a:tblGrid>
              <a:tr h="2172970">
                <a:tc>
                  <a:txBody>
                    <a:bodyPr/>
                    <a:lstStyle/>
                    <a:p>
                      <a:pPr marL="6470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dirty="0" sz="1000" spc="-5">
                          <a:latin typeface="Times New Roman"/>
                          <a:cs typeface="Times New Roman"/>
                        </a:rPr>
                        <a:t>Первич.</a:t>
                      </a:r>
                      <a:r>
                        <a:rPr dirty="0" sz="100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000" spc="-5">
                          <a:latin typeface="Times New Roman"/>
                          <a:cs typeface="Times New Roman"/>
                        </a:rPr>
                        <a:t>примен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6350" vert="vert270">
                    <a:lnL w="2857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7" rowSpan="7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1850">
                        <a:latin typeface="Times New Roman"/>
                        <a:cs typeface="Times New Roman"/>
                      </a:endParaRPr>
                    </a:p>
                    <a:p>
                      <a:pPr marL="647700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Расстояние между контрольными кабелями не</a:t>
                      </a:r>
                      <a:r>
                        <a:rPr dirty="0" sz="1400" spc="5" i="1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нормируется.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algn="just" lvl="2" marL="198120" marR="176530" indent="449580">
                        <a:lnSpc>
                          <a:spcPct val="143700"/>
                        </a:lnSpc>
                        <a:spcBef>
                          <a:spcPts val="5"/>
                        </a:spcBef>
                        <a:buAutoNum type="arabicPeriod" startAt="87"/>
                        <a:tabLst>
                          <a:tab pos="1192530" algn="l"/>
                        </a:tabLst>
                      </a:pP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При прокладке кабельных линий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в зоне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насаждений расстояние </a:t>
                      </a:r>
                      <a:r>
                        <a:rPr dirty="0" sz="1400" spc="5" i="1">
                          <a:latin typeface="Times New Roman"/>
                          <a:cs typeface="Times New Roman"/>
                        </a:rPr>
                        <a:t>от 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кабелей </a:t>
                      </a:r>
                      <a:r>
                        <a:rPr dirty="0" sz="1400" spc="-10" i="1">
                          <a:latin typeface="Times New Roman"/>
                          <a:cs typeface="Times New Roman"/>
                        </a:rPr>
                        <a:t>до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стволов деревьев должно быть,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как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правило, </a:t>
                      </a:r>
                      <a:r>
                        <a:rPr dirty="0" sz="1400" spc="-10" i="1">
                          <a:latin typeface="Times New Roman"/>
                          <a:cs typeface="Times New Roman"/>
                        </a:rPr>
                        <a:t>не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менее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2 м.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Допуска-  ется,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по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согласованию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с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организацией,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в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ведении которой находятся зеленые  насаждения, уменьшение этого расстояния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при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условии прокладки кабелей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в  трубах,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проложенных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путем</a:t>
                      </a:r>
                      <a:r>
                        <a:rPr dirty="0" sz="1400" spc="-25" i="1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подкопки.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algn="just" marL="198755" marR="181610" indent="448945">
                        <a:lnSpc>
                          <a:spcPct val="143600"/>
                        </a:lnSpc>
                      </a:pPr>
                      <a:r>
                        <a:rPr dirty="0" sz="1400" i="1">
                          <a:latin typeface="Times New Roman"/>
                          <a:cs typeface="Times New Roman"/>
                        </a:rPr>
                        <a:t>При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прокладке кабелей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в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пределах зеленой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зоны с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кустарниковыми посад- 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ками указанные расстояния допускается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уменьшить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до 0,75</a:t>
                      </a:r>
                      <a:r>
                        <a:rPr dirty="0" sz="1400" spc="-20" i="1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м.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lvl="2" marL="1213485" indent="-565785">
                        <a:lnSpc>
                          <a:spcPct val="100000"/>
                        </a:lnSpc>
                        <a:spcBef>
                          <a:spcPts val="735"/>
                        </a:spcBef>
                        <a:buAutoNum type="arabicPeriod" startAt="88"/>
                        <a:tabLst>
                          <a:tab pos="1214120" algn="l"/>
                        </a:tabLst>
                      </a:pPr>
                      <a:r>
                        <a:rPr dirty="0" sz="1400" spc="-10" i="1">
                          <a:latin typeface="Times New Roman"/>
                          <a:cs typeface="Times New Roman"/>
                        </a:rPr>
                        <a:t>При</a:t>
                      </a:r>
                      <a:r>
                        <a:rPr dirty="0" sz="1400" spc="235" i="1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параллельной</a:t>
                      </a:r>
                      <a:r>
                        <a:rPr dirty="0" sz="1400" spc="240" i="1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прокладке</a:t>
                      </a:r>
                      <a:r>
                        <a:rPr dirty="0" sz="1400" spc="229" i="1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расстояние</a:t>
                      </a:r>
                      <a:r>
                        <a:rPr dirty="0" sz="1400" spc="235" i="1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по</a:t>
                      </a:r>
                      <a:r>
                        <a:rPr dirty="0" sz="1400" spc="245" i="1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горизонтали</a:t>
                      </a:r>
                      <a:r>
                        <a:rPr dirty="0" sz="1400" spc="235" i="1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в</a:t>
                      </a:r>
                      <a:r>
                        <a:rPr dirty="0" sz="1400" spc="235" i="1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свету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algn="just" marL="198120" marR="177165">
                        <a:lnSpc>
                          <a:spcPct val="143700"/>
                        </a:lnSpc>
                        <a:spcBef>
                          <a:spcPts val="10"/>
                        </a:spcBef>
                      </a:pPr>
                      <a:r>
                        <a:rPr dirty="0" sz="1400" i="1">
                          <a:latin typeface="Times New Roman"/>
                          <a:cs typeface="Times New Roman"/>
                        </a:rPr>
                        <a:t>от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кабельных линий напряжением до 35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кВ и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маслонаполненных кабельных </a:t>
                      </a:r>
                      <a:r>
                        <a:rPr dirty="0" sz="1400" spc="-10" i="1">
                          <a:latin typeface="Times New Roman"/>
                          <a:cs typeface="Times New Roman"/>
                        </a:rPr>
                        <a:t>ли- 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ний </a:t>
                      </a:r>
                      <a:r>
                        <a:rPr dirty="0" sz="1400" spc="-10" i="1">
                          <a:latin typeface="Times New Roman"/>
                          <a:cs typeface="Times New Roman"/>
                        </a:rPr>
                        <a:t>до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трубопроводов, водопровода, канализации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и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дренажа должно быть не 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менее 1 м; </a:t>
                      </a:r>
                      <a:r>
                        <a:rPr dirty="0" sz="1400" spc="-10" i="1">
                          <a:latin typeface="Times New Roman"/>
                          <a:cs typeface="Times New Roman"/>
                        </a:rPr>
                        <a:t>до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газопроводов низкого (0,0049 МПа), среднего (0,294 МПа)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и высо- 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кого давления (более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0,294 </a:t>
                      </a:r>
                      <a:r>
                        <a:rPr dirty="0" sz="1400" spc="-10" i="1">
                          <a:latin typeface="Times New Roman"/>
                          <a:cs typeface="Times New Roman"/>
                        </a:rPr>
                        <a:t>до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0,588 МПа)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–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не менее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1 м; </a:t>
                      </a:r>
                      <a:r>
                        <a:rPr dirty="0" sz="1400" spc="-10" i="1">
                          <a:latin typeface="Times New Roman"/>
                          <a:cs typeface="Times New Roman"/>
                        </a:rPr>
                        <a:t>до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газопроводов высо-  кого давления (более 0,588 до 1,176 МПа)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–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не менее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2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м; до теплопроводов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–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см. 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2.3.89.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algn="just" marL="198120" marR="178435" indent="448945">
                        <a:lnSpc>
                          <a:spcPct val="143600"/>
                        </a:lnSpc>
                      </a:pPr>
                      <a:r>
                        <a:rPr dirty="0" sz="1400" i="1">
                          <a:latin typeface="Times New Roman"/>
                          <a:cs typeface="Times New Roman"/>
                        </a:rPr>
                        <a:t>В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стесненных условиях допускается уменьшение указанных расстояний 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для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кабельных линий </a:t>
                      </a:r>
                      <a:r>
                        <a:rPr dirty="0" sz="1400" spc="-10" i="1">
                          <a:latin typeface="Times New Roman"/>
                          <a:cs typeface="Times New Roman"/>
                        </a:rPr>
                        <a:t>до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35 кВ, за исключением расстояний </a:t>
                      </a:r>
                      <a:r>
                        <a:rPr dirty="0" sz="1400" spc="-10" i="1">
                          <a:latin typeface="Times New Roman"/>
                          <a:cs typeface="Times New Roman"/>
                        </a:rPr>
                        <a:t>до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трубопроводов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с 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горючими</a:t>
                      </a:r>
                      <a:r>
                        <a:rPr dirty="0" sz="1400" spc="45" i="1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жидкостями</a:t>
                      </a:r>
                      <a:r>
                        <a:rPr dirty="0" sz="1400" spc="50" i="1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dirty="0" sz="1400" spc="45" i="1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газами,</a:t>
                      </a:r>
                      <a:r>
                        <a:rPr dirty="0" sz="1400" spc="40" i="1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до</a:t>
                      </a:r>
                      <a:r>
                        <a:rPr dirty="0" sz="1400" spc="35" i="1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0,5</a:t>
                      </a:r>
                      <a:r>
                        <a:rPr dirty="0" sz="1400" spc="35" i="1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м</a:t>
                      </a:r>
                      <a:r>
                        <a:rPr dirty="0" sz="1400" spc="45" i="1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без</a:t>
                      </a:r>
                      <a:r>
                        <a:rPr dirty="0" sz="1400" spc="45" i="1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специальной</a:t>
                      </a:r>
                      <a:r>
                        <a:rPr dirty="0" sz="1400" spc="45" i="1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защиты</a:t>
                      </a:r>
                      <a:r>
                        <a:rPr dirty="0" sz="1400" spc="40" i="1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кабелей</a:t>
                      </a:r>
                      <a:r>
                        <a:rPr dirty="0" sz="1400" spc="45" i="1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dirty="0" sz="1400" spc="45" i="1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10" i="1">
                          <a:latin typeface="Times New Roman"/>
                          <a:cs typeface="Times New Roman"/>
                        </a:rPr>
                        <a:t>до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algn="just" marL="198120" marR="178435">
                        <a:lnSpc>
                          <a:spcPct val="143700"/>
                        </a:lnSpc>
                        <a:spcBef>
                          <a:spcPts val="5"/>
                        </a:spcBef>
                      </a:pP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0,25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м при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прокладке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кабелей в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трубах. Для маслонаполненных кабельных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линий 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от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110 до 220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кВ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на участке сближения, длиной не более 50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м,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допускается  уменьшение расстояния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по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горизонтали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в свету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до трубопроводов, за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исключе- 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нием трубопроводов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с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горючими жидкостями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и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газами, </a:t>
                      </a:r>
                      <a:r>
                        <a:rPr dirty="0" sz="1400" spc="-10" i="1">
                          <a:latin typeface="Times New Roman"/>
                          <a:cs typeface="Times New Roman"/>
                        </a:rPr>
                        <a:t>до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0,5 м, при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условии  устройства между маслонаполненными кабелями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и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трубопроводом защитной  стенки, исключающей возможность механических повреждений. Параллельная  прокладка кабелей над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и </a:t>
                      </a:r>
                      <a:r>
                        <a:rPr dirty="0" sz="1400" spc="5" i="1">
                          <a:latin typeface="Times New Roman"/>
                          <a:cs typeface="Times New Roman"/>
                        </a:rPr>
                        <a:t>под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трубопроводами не</a:t>
                      </a:r>
                      <a:r>
                        <a:rPr dirty="0" sz="1400" spc="-10" i="1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допускается.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marL="198755" indent="448945">
                        <a:lnSpc>
                          <a:spcPct val="100000"/>
                        </a:lnSpc>
                        <a:spcBef>
                          <a:spcPts val="735"/>
                        </a:spcBef>
                      </a:pPr>
                      <a:r>
                        <a:rPr dirty="0" sz="1400" i="1">
                          <a:latin typeface="Times New Roman"/>
                          <a:cs typeface="Times New Roman"/>
                        </a:rPr>
                        <a:t>2.3.90.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При прокладке кабельной линии параллельно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с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железными</a:t>
                      </a:r>
                      <a:r>
                        <a:rPr dirty="0" sz="1400" spc="125" i="1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дорогами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algn="just" marL="198755" marR="176530">
                        <a:lnSpc>
                          <a:spcPct val="143600"/>
                        </a:lnSpc>
                        <a:spcBef>
                          <a:spcPts val="15"/>
                        </a:spcBef>
                      </a:pPr>
                      <a:r>
                        <a:rPr dirty="0" sz="1400" i="1">
                          <a:latin typeface="Times New Roman"/>
                          <a:cs typeface="Times New Roman"/>
                        </a:rPr>
                        <a:t>кабели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должны прокладываться, как правило,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вне зоны отчуждения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дороги. 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Прокладка кабелей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в пределах зоны отчуждения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допускается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только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по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согла-  сованию с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организациями Министерства путей сообщения, </a:t>
                      </a:r>
                      <a:r>
                        <a:rPr dirty="0" sz="1400" spc="5" i="1">
                          <a:latin typeface="Times New Roman"/>
                          <a:cs typeface="Times New Roman"/>
                        </a:rPr>
                        <a:t>при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этом расстоя- 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ние от кабеля </a:t>
                      </a:r>
                      <a:r>
                        <a:rPr dirty="0" sz="1400" spc="-10" i="1">
                          <a:latin typeface="Times New Roman"/>
                          <a:cs typeface="Times New Roman"/>
                        </a:rPr>
                        <a:t>до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оси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пути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железной дороги должно быть не менее 3,25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м, а</a:t>
                      </a:r>
                      <a:r>
                        <a:rPr dirty="0" sz="1400" spc="290" i="1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для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7"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rowSpan="7"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rowSpan="7"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rowSpan="7"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rowSpan="7"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rowSpan="7"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2165350">
                <a:tc>
                  <a:txBody>
                    <a:bodyPr/>
                    <a:lstStyle/>
                    <a:p>
                      <a:pPr algn="ctr" marR="69850">
                        <a:lnSpc>
                          <a:spcPct val="100000"/>
                        </a:lnSpc>
                        <a:spcBef>
                          <a:spcPts val="305"/>
                        </a:spcBef>
                      </a:pPr>
                      <a:r>
                        <a:rPr dirty="0" sz="1000" spc="-5">
                          <a:latin typeface="Times New Roman"/>
                          <a:cs typeface="Times New Roman"/>
                        </a:rPr>
                        <a:t>Справ.</a:t>
                      </a:r>
                      <a:r>
                        <a:rPr dirty="0" sz="100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000" spc="-5">
                          <a:latin typeface="Times New Roman"/>
                          <a:cs typeface="Times New Roman"/>
                        </a:rPr>
                        <a:t>№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38735" vert="vert270">
                    <a:lnL w="2857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7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570230"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gridSpan="7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2115820">
                <a:tc>
                  <a:txBody>
                    <a:bodyPr/>
                    <a:lstStyle/>
                    <a:p>
                      <a:pPr marL="124460">
                        <a:lnSpc>
                          <a:spcPct val="100000"/>
                        </a:lnSpc>
                        <a:spcBef>
                          <a:spcPts val="170"/>
                        </a:spcBef>
                        <a:tabLst>
                          <a:tab pos="1095375" algn="l"/>
                        </a:tabLst>
                      </a:pPr>
                      <a:r>
                        <a:rPr dirty="0" baseline="-8333" sz="1500" spc="-15">
                          <a:latin typeface="Times New Roman"/>
                          <a:cs typeface="Times New Roman"/>
                        </a:rPr>
                        <a:t>Инв.</a:t>
                      </a:r>
                      <a:r>
                        <a:rPr dirty="0" baseline="-8333" sz="1500" spc="1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baseline="-8333" sz="1500" spc="-7">
                          <a:latin typeface="Times New Roman"/>
                          <a:cs typeface="Times New Roman"/>
                        </a:rPr>
                        <a:t>№</a:t>
                      </a:r>
                      <a:r>
                        <a:rPr dirty="0" baseline="-8333" sz="1500" spc="22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baseline="-8333" sz="1500" spc="-7">
                          <a:latin typeface="Times New Roman"/>
                          <a:cs typeface="Times New Roman"/>
                        </a:rPr>
                        <a:t>дубл.	</a:t>
                      </a:r>
                      <a:r>
                        <a:rPr dirty="0" sz="1000" spc="-5">
                          <a:latin typeface="Times New Roman"/>
                          <a:cs typeface="Times New Roman"/>
                        </a:rPr>
                        <a:t>Подпись и</a:t>
                      </a:r>
                      <a:r>
                        <a:rPr dirty="0" sz="1000" spc="-1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000" spc="-5">
                          <a:latin typeface="Times New Roman"/>
                          <a:cs typeface="Times New Roman"/>
                        </a:rPr>
                        <a:t>дата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21590" vert="vert27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7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998855">
                <a:tc>
                  <a:txBody>
                    <a:bodyPr/>
                    <a:lstStyle/>
                    <a:p>
                      <a:pPr marL="154305">
                        <a:lnSpc>
                          <a:spcPct val="100000"/>
                        </a:lnSpc>
                        <a:spcBef>
                          <a:spcPts val="280"/>
                        </a:spcBef>
                      </a:pPr>
                      <a:r>
                        <a:rPr dirty="0" sz="1000" spc="-5">
                          <a:latin typeface="Times New Roman"/>
                          <a:cs typeface="Times New Roman"/>
                        </a:rPr>
                        <a:t>Взам. </a:t>
                      </a:r>
                      <a:r>
                        <a:rPr dirty="0" sz="1000" spc="-10">
                          <a:latin typeface="Times New Roman"/>
                          <a:cs typeface="Times New Roman"/>
                        </a:rPr>
                        <a:t>инв.</a:t>
                      </a:r>
                      <a:r>
                        <a:rPr dirty="0" sz="1000" spc="-5">
                          <a:latin typeface="Times New Roman"/>
                          <a:cs typeface="Times New Roman"/>
                        </a:rPr>
                        <a:t> №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35560" vert="vert27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7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1271270">
                <a:tc>
                  <a:txBody>
                    <a:bodyPr/>
                    <a:lstStyle/>
                    <a:p>
                      <a:pPr marL="226060">
                        <a:lnSpc>
                          <a:spcPct val="100000"/>
                        </a:lnSpc>
                        <a:spcBef>
                          <a:spcPts val="65"/>
                        </a:spcBef>
                      </a:pPr>
                      <a:r>
                        <a:rPr dirty="0" sz="1000" spc="-5">
                          <a:latin typeface="Times New Roman"/>
                          <a:cs typeface="Times New Roman"/>
                        </a:rPr>
                        <a:t>Подпись и</a:t>
                      </a:r>
                      <a:r>
                        <a:rPr dirty="0" sz="1000" spc="-1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000" spc="-5">
                          <a:latin typeface="Times New Roman"/>
                          <a:cs typeface="Times New Roman"/>
                        </a:rPr>
                        <a:t>дата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8255" vert="vert27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7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358775">
                <a:tc rowSpan="5">
                  <a:txBody>
                    <a:bodyPr/>
                    <a:lstStyle/>
                    <a:p>
                      <a:pPr marL="101600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dirty="0" sz="1000" spc="-10">
                          <a:latin typeface="Times New Roman"/>
                          <a:cs typeface="Times New Roman"/>
                        </a:rPr>
                        <a:t>Инв. </a:t>
                      </a:r>
                      <a:r>
                        <a:rPr dirty="0" sz="1000" spc="-5">
                          <a:latin typeface="Times New Roman"/>
                          <a:cs typeface="Times New Roman"/>
                        </a:rPr>
                        <a:t>№</a:t>
                      </a:r>
                      <a:r>
                        <a:rPr dirty="0" sz="1000" spc="-1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000" spc="-5">
                          <a:latin typeface="Times New Roman"/>
                          <a:cs typeface="Times New Roman"/>
                        </a:rPr>
                        <a:t>подл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1430" vert="vert27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5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7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190500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11430" vert="vert27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marL="31115">
                        <a:lnSpc>
                          <a:spcPts val="1645"/>
                        </a:lnSpc>
                        <a:spcBef>
                          <a:spcPts val="795"/>
                        </a:spcBef>
                      </a:pP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ТПЭ-КЭС.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algn="ctr" marL="30480">
                        <a:lnSpc>
                          <a:spcPts val="1525"/>
                        </a:lnSpc>
                      </a:pPr>
                      <a:r>
                        <a:rPr dirty="0" sz="1300" spc="-5">
                          <a:latin typeface="Times New Roman"/>
                          <a:cs typeface="Times New Roman"/>
                        </a:rPr>
                        <a:t>Техническая информация для</a:t>
                      </a:r>
                      <a:r>
                        <a:rPr dirty="0" sz="1300" spc="1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300" spc="-5">
                          <a:latin typeface="Times New Roman"/>
                          <a:cs typeface="Times New Roman"/>
                        </a:rPr>
                        <a:t>проектирования</a:t>
                      </a: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00965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 marL="70485">
                        <a:lnSpc>
                          <a:spcPct val="100000"/>
                        </a:lnSpc>
                        <a:spcBef>
                          <a:spcPts val="355"/>
                        </a:spcBef>
                      </a:pPr>
                      <a:r>
                        <a:rPr dirty="0" sz="1000" spc="-5" i="1">
                          <a:latin typeface="Times New Roman"/>
                          <a:cs typeface="Times New Roman"/>
                        </a:rPr>
                        <a:t>лист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45085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73025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11430" vert="vert27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100965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45085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17475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11430" vert="vert27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100965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45"/>
                        </a:spcBef>
                      </a:pPr>
                      <a:r>
                        <a:rPr dirty="0" sz="1000">
                          <a:latin typeface="Times New Roman"/>
                          <a:cs typeface="Times New Roman"/>
                        </a:rPr>
                        <a:t>19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43815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61290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11430" vert="vert27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0480">
                        <a:lnSpc>
                          <a:spcPts val="1080"/>
                        </a:lnSpc>
                        <a:spcBef>
                          <a:spcPts val="90"/>
                        </a:spcBef>
                      </a:pPr>
                      <a:r>
                        <a:rPr dirty="0" sz="1000" i="1"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dirty="0" sz="1000" spc="-10" i="1">
                          <a:latin typeface="Times New Roman"/>
                          <a:cs typeface="Times New Roman"/>
                        </a:rPr>
                        <a:t>зм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143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4450">
                        <a:lnSpc>
                          <a:spcPts val="1080"/>
                        </a:lnSpc>
                        <a:spcBef>
                          <a:spcPts val="90"/>
                        </a:spcBef>
                      </a:pPr>
                      <a:r>
                        <a:rPr dirty="0" sz="1000" spc="-5" i="1">
                          <a:latin typeface="Times New Roman"/>
                          <a:cs typeface="Times New Roman"/>
                        </a:rPr>
                        <a:t>Л</a:t>
                      </a:r>
                      <a:r>
                        <a:rPr dirty="0" sz="1000" spc="5" i="1"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dirty="0" sz="1000" i="1">
                          <a:latin typeface="Times New Roman"/>
                          <a:cs typeface="Times New Roman"/>
                        </a:rPr>
                        <a:t>ст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143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0800">
                        <a:lnSpc>
                          <a:spcPts val="1080"/>
                        </a:lnSpc>
                        <a:spcBef>
                          <a:spcPts val="90"/>
                        </a:spcBef>
                      </a:pPr>
                      <a:r>
                        <a:rPr dirty="0" sz="1000" spc="-5" i="1">
                          <a:latin typeface="Times New Roman"/>
                          <a:cs typeface="Times New Roman"/>
                        </a:rPr>
                        <a:t>№</a:t>
                      </a:r>
                      <a:r>
                        <a:rPr dirty="0" sz="1000" spc="-50" i="1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000" spc="-5" i="1">
                          <a:latin typeface="Times New Roman"/>
                          <a:cs typeface="Times New Roman"/>
                        </a:rPr>
                        <a:t>документа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143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4610">
                        <a:lnSpc>
                          <a:spcPts val="1080"/>
                        </a:lnSpc>
                        <a:spcBef>
                          <a:spcPts val="90"/>
                        </a:spcBef>
                      </a:pPr>
                      <a:r>
                        <a:rPr dirty="0" sz="1000" i="1">
                          <a:latin typeface="Times New Roman"/>
                          <a:cs typeface="Times New Roman"/>
                        </a:rPr>
                        <a:t>Подпись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143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3340">
                        <a:lnSpc>
                          <a:spcPts val="1080"/>
                        </a:lnSpc>
                        <a:spcBef>
                          <a:spcPts val="90"/>
                        </a:spcBef>
                      </a:pPr>
                      <a:r>
                        <a:rPr dirty="0" sz="1000" i="1">
                          <a:latin typeface="Times New Roman"/>
                          <a:cs typeface="Times New Roman"/>
                        </a:rPr>
                        <a:t>Д</a:t>
                      </a:r>
                      <a:r>
                        <a:rPr dirty="0" sz="1000" spc="5" i="1">
                          <a:latin typeface="Times New Roman"/>
                          <a:cs typeface="Times New Roman"/>
                        </a:rPr>
                        <a:t>а</a:t>
                      </a:r>
                      <a:r>
                        <a:rPr dirty="0" sz="1000" i="1">
                          <a:latin typeface="Times New Roman"/>
                          <a:cs typeface="Times New Roman"/>
                        </a:rPr>
                        <a:t>та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143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100965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43815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292893" y="169163"/>
          <a:ext cx="7042150" cy="102158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04470"/>
                <a:gridCol w="245745"/>
                <a:gridCol w="254634"/>
                <a:gridCol w="356234"/>
                <a:gridCol w="820419"/>
                <a:gridCol w="534669"/>
                <a:gridCol w="355600"/>
                <a:gridCol w="3823334"/>
                <a:gridCol w="417195"/>
              </a:tblGrid>
              <a:tr h="2172970">
                <a:tc>
                  <a:txBody>
                    <a:bodyPr/>
                    <a:lstStyle/>
                    <a:p>
                      <a:pPr marL="6470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dirty="0" sz="1000" spc="-5">
                          <a:latin typeface="Times New Roman"/>
                          <a:cs typeface="Times New Roman"/>
                        </a:rPr>
                        <a:t>Первич.</a:t>
                      </a:r>
                      <a:r>
                        <a:rPr dirty="0" sz="100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000" spc="-5">
                          <a:latin typeface="Times New Roman"/>
                          <a:cs typeface="Times New Roman"/>
                        </a:rPr>
                        <a:t>примен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6350" vert="vert270">
                    <a:lnL w="2857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7" rowSpan="7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algn="just" marL="198755" marR="178435" indent="-635">
                        <a:lnSpc>
                          <a:spcPct val="143900"/>
                        </a:lnSpc>
                        <a:spcBef>
                          <a:spcPts val="5"/>
                        </a:spcBef>
                      </a:pP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электрифицированной дороги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–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не менее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10,75 м. В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стесненных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условиях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допус- 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кается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уменьшение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указанных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расстояний, при этом кабели на всем участке  сближения должны прокладываться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в блоках или</a:t>
                      </a:r>
                      <a:r>
                        <a:rPr dirty="0" sz="1400" spc="-30" i="1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трубах</a:t>
                      </a:r>
                      <a:r>
                        <a:rPr dirty="0" sz="1400" spc="-5" b="1" i="1">
                          <a:latin typeface="Times New Roman"/>
                          <a:cs typeface="Times New Roman"/>
                        </a:rPr>
                        <a:t>.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algn="just" marL="198755" marR="177800" indent="448945">
                        <a:lnSpc>
                          <a:spcPct val="143600"/>
                        </a:lnSpc>
                      </a:pPr>
                      <a:r>
                        <a:rPr dirty="0" sz="1400" i="1">
                          <a:latin typeface="Times New Roman"/>
                          <a:cs typeface="Times New Roman"/>
                        </a:rPr>
                        <a:t>При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электрифицированных дорогах </a:t>
                      </a:r>
                      <a:r>
                        <a:rPr dirty="0" sz="1400" spc="-10" i="1">
                          <a:latin typeface="Times New Roman"/>
                          <a:cs typeface="Times New Roman"/>
                        </a:rPr>
                        <a:t>на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постоянном токе блоки или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трубы 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должны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быть изолирующими (асбестоцементные, пропитанные гудроном</a:t>
                      </a:r>
                      <a:r>
                        <a:rPr dirty="0" sz="1400" spc="35" i="1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или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algn="just" marL="198755">
                        <a:lnSpc>
                          <a:spcPct val="100000"/>
                        </a:lnSpc>
                        <a:spcBef>
                          <a:spcPts val="740"/>
                        </a:spcBef>
                      </a:pP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битумом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и др.)*.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marL="648335">
                        <a:lnSpc>
                          <a:spcPct val="100000"/>
                        </a:lnSpc>
                        <a:spcBef>
                          <a:spcPts val="735"/>
                        </a:spcBef>
                      </a:pPr>
                      <a:r>
                        <a:rPr dirty="0" sz="1400" i="1">
                          <a:solidFill>
                            <a:srgbClr val="818181"/>
                          </a:solidFill>
                          <a:latin typeface="Times New Roman"/>
                          <a:cs typeface="Times New Roman"/>
                        </a:rPr>
                        <a:t>* </a:t>
                      </a:r>
                      <a:r>
                        <a:rPr dirty="0" sz="1400" spc="-5" i="1">
                          <a:solidFill>
                            <a:srgbClr val="818181"/>
                          </a:solidFill>
                          <a:latin typeface="Times New Roman"/>
                          <a:cs typeface="Times New Roman"/>
                        </a:rPr>
                        <a:t>Согласовано </a:t>
                      </a:r>
                      <a:r>
                        <a:rPr dirty="0" sz="1400" i="1">
                          <a:solidFill>
                            <a:srgbClr val="818181"/>
                          </a:solidFill>
                          <a:latin typeface="Times New Roman"/>
                          <a:cs typeface="Times New Roman"/>
                        </a:rPr>
                        <a:t>с </a:t>
                      </a:r>
                      <a:r>
                        <a:rPr dirty="0" sz="1400" spc="-5" i="1">
                          <a:solidFill>
                            <a:srgbClr val="818181"/>
                          </a:solidFill>
                          <a:latin typeface="Times New Roman"/>
                          <a:cs typeface="Times New Roman"/>
                        </a:rPr>
                        <a:t>Министерством </a:t>
                      </a:r>
                      <a:r>
                        <a:rPr dirty="0" sz="1400" i="1">
                          <a:solidFill>
                            <a:srgbClr val="818181"/>
                          </a:solidFill>
                          <a:latin typeface="Times New Roman"/>
                          <a:cs typeface="Times New Roman"/>
                        </a:rPr>
                        <a:t>путей</a:t>
                      </a:r>
                      <a:r>
                        <a:rPr dirty="0" sz="1400" spc="-20" i="1">
                          <a:solidFill>
                            <a:srgbClr val="818181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 i="1">
                          <a:solidFill>
                            <a:srgbClr val="818181"/>
                          </a:solidFill>
                          <a:latin typeface="Times New Roman"/>
                          <a:cs typeface="Times New Roman"/>
                        </a:rPr>
                        <a:t>сообщения.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algn="just" lvl="2" marL="198755" marR="178435" indent="449580">
                        <a:lnSpc>
                          <a:spcPct val="143600"/>
                        </a:lnSpc>
                        <a:buAutoNum type="arabicPeriod" startAt="91"/>
                        <a:tabLst>
                          <a:tab pos="1194435" algn="l"/>
                        </a:tabLst>
                      </a:pP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При прокладке кабельной линии параллельно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с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трамвайными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путя- 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ми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расстояние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от кабеля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до оси трамвайного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пути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должно быть не</a:t>
                      </a:r>
                      <a:r>
                        <a:rPr dirty="0" sz="1400" spc="195" i="1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менее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algn="just" marL="198755" marR="179070">
                        <a:lnSpc>
                          <a:spcPct val="143600"/>
                        </a:lnSpc>
                        <a:spcBef>
                          <a:spcPts val="10"/>
                        </a:spcBef>
                      </a:pP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2,75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м. В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стесненных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условиях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допускается уменьшение этого расстояния </a:t>
                      </a:r>
                      <a:r>
                        <a:rPr dirty="0" sz="1400" spc="-10" i="1">
                          <a:latin typeface="Times New Roman"/>
                          <a:cs typeface="Times New Roman"/>
                        </a:rPr>
                        <a:t>при 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условии, что кабели на всем участке сближения будут проложены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в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изолирую- 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щих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блоках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или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трубах, указанных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в</a:t>
                      </a:r>
                      <a:r>
                        <a:rPr dirty="0" sz="1400" spc="-10" i="1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2.3.90.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lvl="2" marL="1187450" indent="-539115">
                        <a:lnSpc>
                          <a:spcPct val="100000"/>
                        </a:lnSpc>
                        <a:spcBef>
                          <a:spcPts val="730"/>
                        </a:spcBef>
                        <a:buAutoNum type="arabicPeriod" startAt="92"/>
                        <a:tabLst>
                          <a:tab pos="1188085" algn="l"/>
                        </a:tabLst>
                      </a:pP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При прокладке кабельной линии параллельно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с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автомобильными</a:t>
                      </a:r>
                      <a:r>
                        <a:rPr dirty="0" sz="1400" spc="275" i="1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5" i="1">
                          <a:latin typeface="Times New Roman"/>
                          <a:cs typeface="Times New Roman"/>
                        </a:rPr>
                        <a:t>до-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algn="just" marL="198755" marR="177800">
                        <a:lnSpc>
                          <a:spcPct val="143600"/>
                        </a:lnSpc>
                        <a:spcBef>
                          <a:spcPts val="10"/>
                        </a:spcBef>
                      </a:pP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рогами категорий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I и II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(см. 2.5.145)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кабели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должны прокладываться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с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внешней 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стороны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кювета или подошвы насыпи на расстоянии не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менее 1 м от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бровки 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или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не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менее 1,5 м от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бордюрного камня. Уменьшение указанного расстояния  допускается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в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каждом отдельном случае по согласованию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с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соответствующи- 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ми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управлениями дорог.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algn="just" lvl="2" marL="198755" marR="179705" indent="449580">
                        <a:lnSpc>
                          <a:spcPct val="143600"/>
                        </a:lnSpc>
                        <a:spcBef>
                          <a:spcPts val="10"/>
                        </a:spcBef>
                        <a:buAutoNum type="arabicPeriod" startAt="93"/>
                        <a:tabLst>
                          <a:tab pos="1209675" algn="l"/>
                        </a:tabLst>
                      </a:pP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При прокладке кабельной линии параллельно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с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ВЛ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110 кВ и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выше 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расстояние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от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кабеля до вертикальной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плоскости,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проходящей через крайний 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провод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линии, должно быть не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менее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10</a:t>
                      </a:r>
                      <a:r>
                        <a:rPr dirty="0" sz="1400" spc="-20" i="1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м.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marL="198755" indent="449580">
                        <a:lnSpc>
                          <a:spcPct val="100000"/>
                        </a:lnSpc>
                        <a:spcBef>
                          <a:spcPts val="735"/>
                        </a:spcBef>
                      </a:pP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Расстояние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в свету от кабельной </a:t>
                      </a:r>
                      <a:r>
                        <a:rPr dirty="0" sz="1400" spc="-10" i="1">
                          <a:latin typeface="Times New Roman"/>
                          <a:cs typeface="Times New Roman"/>
                        </a:rPr>
                        <a:t>линии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до заземленных частей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dirty="0" sz="1400" spc="130" i="1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зазем-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algn="just" marL="198755" marR="176530">
                        <a:lnSpc>
                          <a:spcPct val="143700"/>
                        </a:lnSpc>
                        <a:spcBef>
                          <a:spcPts val="10"/>
                        </a:spcBef>
                      </a:pP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лителей опор ВЛ выше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1 кВ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должно быть не менее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5 м при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напряжении </a:t>
                      </a:r>
                      <a:r>
                        <a:rPr dirty="0" sz="1400" spc="-10" i="1">
                          <a:latin typeface="Times New Roman"/>
                          <a:cs typeface="Times New Roman"/>
                        </a:rPr>
                        <a:t>до 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35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кВ,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10 м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при напряжении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110 кВ и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выше.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В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стесненных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условиях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расстояние 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от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кабельных </a:t>
                      </a:r>
                      <a:r>
                        <a:rPr dirty="0" sz="1400" spc="-10" i="1">
                          <a:latin typeface="Times New Roman"/>
                          <a:cs typeface="Times New Roman"/>
                        </a:rPr>
                        <a:t>линий до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подземных частей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и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заземлителей отдельных опор </a:t>
                      </a:r>
                      <a:r>
                        <a:rPr dirty="0" sz="1400" spc="-10" i="1">
                          <a:latin typeface="Times New Roman"/>
                          <a:cs typeface="Times New Roman"/>
                        </a:rPr>
                        <a:t>ВЛ 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выше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1 кВ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допускается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не менее 2 м; при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этом расстояние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от кабеля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до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верти- 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кальной плоскости, проходящей через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провод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ВЛ, не нормируется.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algn="just" marL="198755" marR="177800" indent="448945">
                        <a:lnSpc>
                          <a:spcPct val="143600"/>
                        </a:lnSpc>
                      </a:pP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Расстояние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в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свету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от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кабельной линии </a:t>
                      </a:r>
                      <a:r>
                        <a:rPr dirty="0" sz="1400" spc="-10" i="1">
                          <a:latin typeface="Times New Roman"/>
                          <a:cs typeface="Times New Roman"/>
                        </a:rPr>
                        <a:t>до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опоры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ВЛ до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1 кВ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должно 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быть не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менее 1 м, а при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прокладке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кабеля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на участке сближения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в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изолирую- 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щей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трубе 0,5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 м.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7"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rowSpan="7"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rowSpan="7"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rowSpan="7"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rowSpan="7"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rowSpan="7"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2165350">
                <a:tc>
                  <a:txBody>
                    <a:bodyPr/>
                    <a:lstStyle/>
                    <a:p>
                      <a:pPr algn="ctr" marR="69850">
                        <a:lnSpc>
                          <a:spcPct val="100000"/>
                        </a:lnSpc>
                        <a:spcBef>
                          <a:spcPts val="305"/>
                        </a:spcBef>
                      </a:pPr>
                      <a:r>
                        <a:rPr dirty="0" sz="1000" spc="-5">
                          <a:latin typeface="Times New Roman"/>
                          <a:cs typeface="Times New Roman"/>
                        </a:rPr>
                        <a:t>Справ.</a:t>
                      </a:r>
                      <a:r>
                        <a:rPr dirty="0" sz="100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000" spc="-5">
                          <a:latin typeface="Times New Roman"/>
                          <a:cs typeface="Times New Roman"/>
                        </a:rPr>
                        <a:t>№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38735" vert="vert270">
                    <a:lnL w="2857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7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570230"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gridSpan="7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2115820">
                <a:tc>
                  <a:txBody>
                    <a:bodyPr/>
                    <a:lstStyle/>
                    <a:p>
                      <a:pPr marL="124460">
                        <a:lnSpc>
                          <a:spcPct val="100000"/>
                        </a:lnSpc>
                        <a:spcBef>
                          <a:spcPts val="170"/>
                        </a:spcBef>
                        <a:tabLst>
                          <a:tab pos="1095375" algn="l"/>
                        </a:tabLst>
                      </a:pPr>
                      <a:r>
                        <a:rPr dirty="0" baseline="-8333" sz="1500" spc="-15">
                          <a:latin typeface="Times New Roman"/>
                          <a:cs typeface="Times New Roman"/>
                        </a:rPr>
                        <a:t>Инв.</a:t>
                      </a:r>
                      <a:r>
                        <a:rPr dirty="0" baseline="-8333" sz="1500" spc="1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baseline="-8333" sz="1500" spc="-7">
                          <a:latin typeface="Times New Roman"/>
                          <a:cs typeface="Times New Roman"/>
                        </a:rPr>
                        <a:t>№</a:t>
                      </a:r>
                      <a:r>
                        <a:rPr dirty="0" baseline="-8333" sz="1500" spc="22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baseline="-8333" sz="1500" spc="-7">
                          <a:latin typeface="Times New Roman"/>
                          <a:cs typeface="Times New Roman"/>
                        </a:rPr>
                        <a:t>дубл.	</a:t>
                      </a:r>
                      <a:r>
                        <a:rPr dirty="0" sz="1000" spc="-5">
                          <a:latin typeface="Times New Roman"/>
                          <a:cs typeface="Times New Roman"/>
                        </a:rPr>
                        <a:t>Подпись и</a:t>
                      </a:r>
                      <a:r>
                        <a:rPr dirty="0" sz="1000" spc="-1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000" spc="-5">
                          <a:latin typeface="Times New Roman"/>
                          <a:cs typeface="Times New Roman"/>
                        </a:rPr>
                        <a:t>дата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21590" vert="vert27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7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998855">
                <a:tc>
                  <a:txBody>
                    <a:bodyPr/>
                    <a:lstStyle/>
                    <a:p>
                      <a:pPr marL="154305">
                        <a:lnSpc>
                          <a:spcPct val="100000"/>
                        </a:lnSpc>
                        <a:spcBef>
                          <a:spcPts val="280"/>
                        </a:spcBef>
                      </a:pPr>
                      <a:r>
                        <a:rPr dirty="0" sz="1000" spc="-5">
                          <a:latin typeface="Times New Roman"/>
                          <a:cs typeface="Times New Roman"/>
                        </a:rPr>
                        <a:t>Взам. </a:t>
                      </a:r>
                      <a:r>
                        <a:rPr dirty="0" sz="1000" spc="-10">
                          <a:latin typeface="Times New Roman"/>
                          <a:cs typeface="Times New Roman"/>
                        </a:rPr>
                        <a:t>инв.</a:t>
                      </a:r>
                      <a:r>
                        <a:rPr dirty="0" sz="1000" spc="-5">
                          <a:latin typeface="Times New Roman"/>
                          <a:cs typeface="Times New Roman"/>
                        </a:rPr>
                        <a:t> №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35560" vert="vert27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7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1271270">
                <a:tc>
                  <a:txBody>
                    <a:bodyPr/>
                    <a:lstStyle/>
                    <a:p>
                      <a:pPr marL="226060">
                        <a:lnSpc>
                          <a:spcPct val="100000"/>
                        </a:lnSpc>
                        <a:spcBef>
                          <a:spcPts val="65"/>
                        </a:spcBef>
                      </a:pPr>
                      <a:r>
                        <a:rPr dirty="0" sz="1000" spc="-5">
                          <a:latin typeface="Times New Roman"/>
                          <a:cs typeface="Times New Roman"/>
                        </a:rPr>
                        <a:t>Подпись и</a:t>
                      </a:r>
                      <a:r>
                        <a:rPr dirty="0" sz="1000" spc="-1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000" spc="-5">
                          <a:latin typeface="Times New Roman"/>
                          <a:cs typeface="Times New Roman"/>
                        </a:rPr>
                        <a:t>дата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8255" vert="vert27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7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358775">
                <a:tc rowSpan="5">
                  <a:txBody>
                    <a:bodyPr/>
                    <a:lstStyle/>
                    <a:p>
                      <a:pPr marL="101600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dirty="0" sz="1000" spc="-10">
                          <a:latin typeface="Times New Roman"/>
                          <a:cs typeface="Times New Roman"/>
                        </a:rPr>
                        <a:t>Инв. </a:t>
                      </a:r>
                      <a:r>
                        <a:rPr dirty="0" sz="1000" spc="-5">
                          <a:latin typeface="Times New Roman"/>
                          <a:cs typeface="Times New Roman"/>
                        </a:rPr>
                        <a:t>№</a:t>
                      </a:r>
                      <a:r>
                        <a:rPr dirty="0" sz="1000" spc="-1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000" spc="-5">
                          <a:latin typeface="Times New Roman"/>
                          <a:cs typeface="Times New Roman"/>
                        </a:rPr>
                        <a:t>подл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1430" vert="vert27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5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7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190500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11430" vert="vert27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marL="31115">
                        <a:lnSpc>
                          <a:spcPts val="1645"/>
                        </a:lnSpc>
                        <a:spcBef>
                          <a:spcPts val="795"/>
                        </a:spcBef>
                      </a:pP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ТПЭ-КЭС.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algn="ctr" marL="30480">
                        <a:lnSpc>
                          <a:spcPts val="1525"/>
                        </a:lnSpc>
                      </a:pPr>
                      <a:r>
                        <a:rPr dirty="0" sz="1300" spc="-5">
                          <a:latin typeface="Times New Roman"/>
                          <a:cs typeface="Times New Roman"/>
                        </a:rPr>
                        <a:t>Техническая информация для</a:t>
                      </a:r>
                      <a:r>
                        <a:rPr dirty="0" sz="1300" spc="1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300" spc="-5">
                          <a:latin typeface="Times New Roman"/>
                          <a:cs typeface="Times New Roman"/>
                        </a:rPr>
                        <a:t>проектирования</a:t>
                      </a: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00965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 marL="70485">
                        <a:lnSpc>
                          <a:spcPct val="100000"/>
                        </a:lnSpc>
                        <a:spcBef>
                          <a:spcPts val="355"/>
                        </a:spcBef>
                      </a:pPr>
                      <a:r>
                        <a:rPr dirty="0" sz="1000" spc="-5" i="1">
                          <a:latin typeface="Times New Roman"/>
                          <a:cs typeface="Times New Roman"/>
                        </a:rPr>
                        <a:t>лист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45085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73025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11430" vert="vert27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100965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45085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17475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11430" vert="vert27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100965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45"/>
                        </a:spcBef>
                      </a:pPr>
                      <a:r>
                        <a:rPr dirty="0" sz="1000">
                          <a:latin typeface="Times New Roman"/>
                          <a:cs typeface="Times New Roman"/>
                        </a:rPr>
                        <a:t>20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43815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61290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11430" vert="vert27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0480">
                        <a:lnSpc>
                          <a:spcPts val="1080"/>
                        </a:lnSpc>
                        <a:spcBef>
                          <a:spcPts val="90"/>
                        </a:spcBef>
                      </a:pPr>
                      <a:r>
                        <a:rPr dirty="0" sz="1000" i="1"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dirty="0" sz="1000" spc="-10" i="1">
                          <a:latin typeface="Times New Roman"/>
                          <a:cs typeface="Times New Roman"/>
                        </a:rPr>
                        <a:t>зм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143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4450">
                        <a:lnSpc>
                          <a:spcPts val="1080"/>
                        </a:lnSpc>
                        <a:spcBef>
                          <a:spcPts val="90"/>
                        </a:spcBef>
                      </a:pPr>
                      <a:r>
                        <a:rPr dirty="0" sz="1000" spc="-5" i="1">
                          <a:latin typeface="Times New Roman"/>
                          <a:cs typeface="Times New Roman"/>
                        </a:rPr>
                        <a:t>Л</a:t>
                      </a:r>
                      <a:r>
                        <a:rPr dirty="0" sz="1000" spc="5" i="1"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dirty="0" sz="1000" i="1">
                          <a:latin typeface="Times New Roman"/>
                          <a:cs typeface="Times New Roman"/>
                        </a:rPr>
                        <a:t>ст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143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0800">
                        <a:lnSpc>
                          <a:spcPts val="1080"/>
                        </a:lnSpc>
                        <a:spcBef>
                          <a:spcPts val="90"/>
                        </a:spcBef>
                      </a:pPr>
                      <a:r>
                        <a:rPr dirty="0" sz="1000" spc="-5" i="1">
                          <a:latin typeface="Times New Roman"/>
                          <a:cs typeface="Times New Roman"/>
                        </a:rPr>
                        <a:t>№</a:t>
                      </a:r>
                      <a:r>
                        <a:rPr dirty="0" sz="1000" spc="-50" i="1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000" spc="-5" i="1">
                          <a:latin typeface="Times New Roman"/>
                          <a:cs typeface="Times New Roman"/>
                        </a:rPr>
                        <a:t>документа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143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4610">
                        <a:lnSpc>
                          <a:spcPts val="1080"/>
                        </a:lnSpc>
                        <a:spcBef>
                          <a:spcPts val="90"/>
                        </a:spcBef>
                      </a:pPr>
                      <a:r>
                        <a:rPr dirty="0" sz="1000" i="1">
                          <a:latin typeface="Times New Roman"/>
                          <a:cs typeface="Times New Roman"/>
                        </a:rPr>
                        <a:t>Подпись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143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3340">
                        <a:lnSpc>
                          <a:spcPts val="1080"/>
                        </a:lnSpc>
                        <a:spcBef>
                          <a:spcPts val="90"/>
                        </a:spcBef>
                      </a:pPr>
                      <a:r>
                        <a:rPr dirty="0" sz="1000" i="1">
                          <a:latin typeface="Times New Roman"/>
                          <a:cs typeface="Times New Roman"/>
                        </a:rPr>
                        <a:t>Д</a:t>
                      </a:r>
                      <a:r>
                        <a:rPr dirty="0" sz="1000" spc="5" i="1">
                          <a:latin typeface="Times New Roman"/>
                          <a:cs typeface="Times New Roman"/>
                        </a:rPr>
                        <a:t>а</a:t>
                      </a:r>
                      <a:r>
                        <a:rPr dirty="0" sz="1000" i="1">
                          <a:latin typeface="Times New Roman"/>
                          <a:cs typeface="Times New Roman"/>
                        </a:rPr>
                        <a:t>та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143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100965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43815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292893" y="169163"/>
          <a:ext cx="7042150" cy="102158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04470"/>
                <a:gridCol w="245745"/>
                <a:gridCol w="254634"/>
                <a:gridCol w="356234"/>
                <a:gridCol w="820419"/>
                <a:gridCol w="534669"/>
                <a:gridCol w="355600"/>
                <a:gridCol w="3823334"/>
                <a:gridCol w="417195"/>
              </a:tblGrid>
              <a:tr h="2172970">
                <a:tc>
                  <a:txBody>
                    <a:bodyPr/>
                    <a:lstStyle/>
                    <a:p>
                      <a:pPr marL="6470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dirty="0" sz="1000" spc="-5">
                          <a:latin typeface="Times New Roman"/>
                          <a:cs typeface="Times New Roman"/>
                        </a:rPr>
                        <a:t>Первич.</a:t>
                      </a:r>
                      <a:r>
                        <a:rPr dirty="0" sz="100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000" spc="-5">
                          <a:latin typeface="Times New Roman"/>
                          <a:cs typeface="Times New Roman"/>
                        </a:rPr>
                        <a:t>примен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6350" vert="vert270">
                    <a:lnL w="2857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7" rowSpan="7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algn="just" marL="198755" marR="179070" indent="448945">
                        <a:lnSpc>
                          <a:spcPct val="143700"/>
                        </a:lnSpc>
                      </a:pP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На территориях электростанций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и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подстанций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в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стесненных условиях 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допускается прокладывать кабельные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линии </a:t>
                      </a:r>
                      <a:r>
                        <a:rPr dirty="0" sz="1400" spc="-10" i="1">
                          <a:latin typeface="Times New Roman"/>
                          <a:cs typeface="Times New Roman"/>
                        </a:rPr>
                        <a:t>на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расстояниях не менее 0,5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м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от  подземной части опор воздушных связей (токопроводов)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и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ВЛ выше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1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кВ,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если 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заземляющие устройства этих опор присоединены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к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контуру заземления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под- 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станций.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algn="just" marL="198755" marR="175895" indent="448945">
                        <a:lnSpc>
                          <a:spcPct val="143700"/>
                        </a:lnSpc>
                        <a:spcBef>
                          <a:spcPts val="10"/>
                        </a:spcBef>
                      </a:pP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2.3.94*. При пересечении кабельными линиями других кабелей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они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должны 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быть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разделены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слоем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земли,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толщиной не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менее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0,5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м;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это расстояние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в стес- 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ненных условиях для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кабелей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до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35 кВ может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быть уменьшено до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0,15 м, при 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условии разделения кабелей на всем участке пересечения, плюс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по 1 м в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каждую 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сторону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плитами или трубами из бетона или другого равнопрочного материа- 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ла;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при этом кабели связи должны быть расположены выше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силовых</a:t>
                      </a:r>
                      <a:r>
                        <a:rPr dirty="0" sz="1400" spc="25" i="1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кабелей.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marL="648335">
                        <a:lnSpc>
                          <a:spcPct val="100000"/>
                        </a:lnSpc>
                        <a:spcBef>
                          <a:spcPts val="735"/>
                        </a:spcBef>
                      </a:pPr>
                      <a:r>
                        <a:rPr dirty="0" sz="1400" i="1">
                          <a:solidFill>
                            <a:srgbClr val="818181"/>
                          </a:solidFill>
                          <a:latin typeface="Times New Roman"/>
                          <a:cs typeface="Times New Roman"/>
                        </a:rPr>
                        <a:t>* </a:t>
                      </a:r>
                      <a:r>
                        <a:rPr dirty="0" sz="1400" spc="-5" i="1">
                          <a:solidFill>
                            <a:srgbClr val="818181"/>
                          </a:solidFill>
                          <a:latin typeface="Times New Roman"/>
                          <a:cs typeface="Times New Roman"/>
                        </a:rPr>
                        <a:t>Согласовано </a:t>
                      </a:r>
                      <a:r>
                        <a:rPr dirty="0" sz="1400" i="1">
                          <a:solidFill>
                            <a:srgbClr val="818181"/>
                          </a:solidFill>
                          <a:latin typeface="Times New Roman"/>
                          <a:cs typeface="Times New Roman"/>
                        </a:rPr>
                        <a:t>с </a:t>
                      </a:r>
                      <a:r>
                        <a:rPr dirty="0" sz="1400" spc="-5" i="1">
                          <a:solidFill>
                            <a:srgbClr val="818181"/>
                          </a:solidFill>
                          <a:latin typeface="Times New Roman"/>
                          <a:cs typeface="Times New Roman"/>
                        </a:rPr>
                        <a:t>Министерством связи</a:t>
                      </a:r>
                      <a:r>
                        <a:rPr dirty="0" sz="1400" spc="-10" i="1">
                          <a:solidFill>
                            <a:srgbClr val="818181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i="1">
                          <a:solidFill>
                            <a:srgbClr val="818181"/>
                          </a:solidFill>
                          <a:latin typeface="Times New Roman"/>
                          <a:cs typeface="Times New Roman"/>
                        </a:rPr>
                        <a:t>СССР.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lvl="2" marL="1193800" indent="-545465">
                        <a:lnSpc>
                          <a:spcPct val="100000"/>
                        </a:lnSpc>
                        <a:spcBef>
                          <a:spcPts val="730"/>
                        </a:spcBef>
                        <a:buAutoNum type="arabicPeriod" startAt="95"/>
                        <a:tabLst>
                          <a:tab pos="1194435" algn="l"/>
                        </a:tabLst>
                      </a:pP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При</a:t>
                      </a:r>
                      <a:r>
                        <a:rPr dirty="0" sz="1400" spc="85" i="1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пересечении</a:t>
                      </a:r>
                      <a:r>
                        <a:rPr dirty="0" sz="1400" spc="90" i="1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кабельными</a:t>
                      </a:r>
                      <a:r>
                        <a:rPr dirty="0" sz="1400" spc="90" i="1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линиями</a:t>
                      </a:r>
                      <a:r>
                        <a:rPr dirty="0" sz="1400" spc="90" i="1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трубопроводов,</a:t>
                      </a:r>
                      <a:r>
                        <a:rPr dirty="0" sz="1400" spc="80" i="1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в</a:t>
                      </a:r>
                      <a:r>
                        <a:rPr dirty="0" sz="1400" spc="85" i="1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том</a:t>
                      </a:r>
                      <a:r>
                        <a:rPr dirty="0" sz="1400" spc="90" i="1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числе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algn="just" marL="198755" marR="177800">
                        <a:lnSpc>
                          <a:spcPct val="143600"/>
                        </a:lnSpc>
                        <a:spcBef>
                          <a:spcPts val="10"/>
                        </a:spcBef>
                      </a:pP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нефте-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и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газопроводов, расстояние между кабелями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и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трубопроводом должно 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быть не менее 0,5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м.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Допускается уменьшение этого расстояния </a:t>
                      </a:r>
                      <a:r>
                        <a:rPr dirty="0" sz="1400" spc="-10" i="1">
                          <a:latin typeface="Times New Roman"/>
                          <a:cs typeface="Times New Roman"/>
                        </a:rPr>
                        <a:t>до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0,25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м при 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условии прокладки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кабеля </a:t>
                      </a:r>
                      <a:r>
                        <a:rPr dirty="0" sz="1400" spc="-10" i="1">
                          <a:latin typeface="Times New Roman"/>
                          <a:cs typeface="Times New Roman"/>
                        </a:rPr>
                        <a:t>на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участке пересечения,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плюс </a:t>
                      </a:r>
                      <a:r>
                        <a:rPr dirty="0" sz="1400" spc="-10" i="1">
                          <a:latin typeface="Times New Roman"/>
                          <a:cs typeface="Times New Roman"/>
                        </a:rPr>
                        <a:t>не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менее чем по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2 м в 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каждую сторону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в</a:t>
                      </a:r>
                      <a:r>
                        <a:rPr dirty="0" sz="1400" spc="-20" i="1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трубах.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marL="199390" indent="448945">
                        <a:lnSpc>
                          <a:spcPct val="100000"/>
                        </a:lnSpc>
                        <a:spcBef>
                          <a:spcPts val="735"/>
                        </a:spcBef>
                      </a:pPr>
                      <a:r>
                        <a:rPr dirty="0" sz="1400" i="1">
                          <a:latin typeface="Times New Roman"/>
                          <a:cs typeface="Times New Roman"/>
                        </a:rPr>
                        <a:t>При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пересечении кабельной маслонаполненной линией трубопроводов,</a:t>
                      </a:r>
                      <a:r>
                        <a:rPr dirty="0" sz="1400" spc="265" i="1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рас-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algn="just" marL="199390" marR="175260">
                        <a:lnSpc>
                          <a:spcPct val="143600"/>
                        </a:lnSpc>
                        <a:spcBef>
                          <a:spcPts val="10"/>
                        </a:spcBef>
                      </a:pP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стояние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между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ними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в свету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должно быть не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менее 1 м.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Для стесненных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усло- 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вий допускается принимать расстояние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не менее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0,25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м, </a:t>
                      </a:r>
                      <a:r>
                        <a:rPr dirty="0" sz="1400" spc="-10" i="1">
                          <a:latin typeface="Times New Roman"/>
                          <a:cs typeface="Times New Roman"/>
                        </a:rPr>
                        <a:t>но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при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условии разме- 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щения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кабелей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в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трубах или железобетонных лотках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с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крышкой.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lvl="2" marL="1229360" indent="-580390">
                        <a:lnSpc>
                          <a:spcPct val="100000"/>
                        </a:lnSpc>
                        <a:spcBef>
                          <a:spcPts val="730"/>
                        </a:spcBef>
                        <a:buAutoNum type="arabicPeriod" startAt="96"/>
                        <a:tabLst>
                          <a:tab pos="1229995" algn="l"/>
                        </a:tabLst>
                      </a:pP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При пересечении кабельными линиями </a:t>
                      </a:r>
                      <a:r>
                        <a:rPr dirty="0" sz="1400" spc="-10" i="1">
                          <a:latin typeface="Times New Roman"/>
                          <a:cs typeface="Times New Roman"/>
                        </a:rPr>
                        <a:t>до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35 кВ</a:t>
                      </a:r>
                      <a:r>
                        <a:rPr dirty="0" sz="1400" spc="120" i="1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теплопроводов,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algn="just" marL="199390" marR="175895">
                        <a:lnSpc>
                          <a:spcPct val="143700"/>
                        </a:lnSpc>
                        <a:spcBef>
                          <a:spcPts val="10"/>
                        </a:spcBef>
                      </a:pP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расстояние между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кабелями и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перекрытием теплопровода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в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свету должно 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быть не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менее 0,5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м,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а в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стесненных условиях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–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не менее 0,25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м. При этом, теп-  лопровод </a:t>
                      </a:r>
                      <a:r>
                        <a:rPr dirty="0" sz="1400" spc="-10" i="1">
                          <a:latin typeface="Times New Roman"/>
                          <a:cs typeface="Times New Roman"/>
                        </a:rPr>
                        <a:t>на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участке пересечения,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плюс по 2 м в каждую сторону от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крайних  кабелей, должен иметь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такую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теплоизоляцию, чтобы температура земли не 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повышалась более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чем </a:t>
                      </a:r>
                      <a:r>
                        <a:rPr dirty="0" sz="1400" spc="-10" i="1">
                          <a:latin typeface="Times New Roman"/>
                          <a:cs typeface="Times New Roman"/>
                        </a:rPr>
                        <a:t>на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10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°С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по отношению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к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высшей летней температуре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и 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на 15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°С по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отношению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к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низшей</a:t>
                      </a:r>
                      <a:r>
                        <a:rPr dirty="0" sz="1400" spc="-25" i="1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зимней.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algn="just" marL="198120" marR="177800" indent="449580">
                        <a:lnSpc>
                          <a:spcPct val="143600"/>
                        </a:lnSpc>
                        <a:spcBef>
                          <a:spcPts val="5"/>
                        </a:spcBef>
                      </a:pPr>
                      <a:r>
                        <a:rPr dirty="0" sz="1400" i="1">
                          <a:latin typeface="Times New Roman"/>
                          <a:cs typeface="Times New Roman"/>
                        </a:rPr>
                        <a:t>В случаях,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когда указанные условия не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могут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быть соблюдены, допуска- 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ется выполнение одного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из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следующих мероприятий: заглубление кабелей</a:t>
                      </a:r>
                      <a:r>
                        <a:rPr dirty="0" sz="1400" spc="305" i="1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до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7"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rowSpan="7"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rowSpan="7"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rowSpan="7"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rowSpan="7"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rowSpan="7"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2165350">
                <a:tc>
                  <a:txBody>
                    <a:bodyPr/>
                    <a:lstStyle/>
                    <a:p>
                      <a:pPr algn="ctr" marR="69850">
                        <a:lnSpc>
                          <a:spcPct val="100000"/>
                        </a:lnSpc>
                        <a:spcBef>
                          <a:spcPts val="305"/>
                        </a:spcBef>
                      </a:pPr>
                      <a:r>
                        <a:rPr dirty="0" sz="1000" spc="-5">
                          <a:latin typeface="Times New Roman"/>
                          <a:cs typeface="Times New Roman"/>
                        </a:rPr>
                        <a:t>Справ.</a:t>
                      </a:r>
                      <a:r>
                        <a:rPr dirty="0" sz="100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000" spc="-5">
                          <a:latin typeface="Times New Roman"/>
                          <a:cs typeface="Times New Roman"/>
                        </a:rPr>
                        <a:t>№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38735" vert="vert270">
                    <a:lnL w="2857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7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570230"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gridSpan="7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2115820">
                <a:tc>
                  <a:txBody>
                    <a:bodyPr/>
                    <a:lstStyle/>
                    <a:p>
                      <a:pPr marL="124460">
                        <a:lnSpc>
                          <a:spcPct val="100000"/>
                        </a:lnSpc>
                        <a:spcBef>
                          <a:spcPts val="170"/>
                        </a:spcBef>
                        <a:tabLst>
                          <a:tab pos="1095375" algn="l"/>
                        </a:tabLst>
                      </a:pPr>
                      <a:r>
                        <a:rPr dirty="0" baseline="-8333" sz="1500" spc="-15">
                          <a:latin typeface="Times New Roman"/>
                          <a:cs typeface="Times New Roman"/>
                        </a:rPr>
                        <a:t>Инв.</a:t>
                      </a:r>
                      <a:r>
                        <a:rPr dirty="0" baseline="-8333" sz="1500" spc="1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baseline="-8333" sz="1500" spc="-7">
                          <a:latin typeface="Times New Roman"/>
                          <a:cs typeface="Times New Roman"/>
                        </a:rPr>
                        <a:t>№</a:t>
                      </a:r>
                      <a:r>
                        <a:rPr dirty="0" baseline="-8333" sz="1500" spc="22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baseline="-8333" sz="1500" spc="-7">
                          <a:latin typeface="Times New Roman"/>
                          <a:cs typeface="Times New Roman"/>
                        </a:rPr>
                        <a:t>дубл.	</a:t>
                      </a:r>
                      <a:r>
                        <a:rPr dirty="0" sz="1000" spc="-5">
                          <a:latin typeface="Times New Roman"/>
                          <a:cs typeface="Times New Roman"/>
                        </a:rPr>
                        <a:t>Подпись и</a:t>
                      </a:r>
                      <a:r>
                        <a:rPr dirty="0" sz="1000" spc="-1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000" spc="-5">
                          <a:latin typeface="Times New Roman"/>
                          <a:cs typeface="Times New Roman"/>
                        </a:rPr>
                        <a:t>дата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21590" vert="vert27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7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998855">
                <a:tc>
                  <a:txBody>
                    <a:bodyPr/>
                    <a:lstStyle/>
                    <a:p>
                      <a:pPr marL="154305">
                        <a:lnSpc>
                          <a:spcPct val="100000"/>
                        </a:lnSpc>
                        <a:spcBef>
                          <a:spcPts val="280"/>
                        </a:spcBef>
                      </a:pPr>
                      <a:r>
                        <a:rPr dirty="0" sz="1000" spc="-5">
                          <a:latin typeface="Times New Roman"/>
                          <a:cs typeface="Times New Roman"/>
                        </a:rPr>
                        <a:t>Взам. </a:t>
                      </a:r>
                      <a:r>
                        <a:rPr dirty="0" sz="1000" spc="-10">
                          <a:latin typeface="Times New Roman"/>
                          <a:cs typeface="Times New Roman"/>
                        </a:rPr>
                        <a:t>инв.</a:t>
                      </a:r>
                      <a:r>
                        <a:rPr dirty="0" sz="1000" spc="-5">
                          <a:latin typeface="Times New Roman"/>
                          <a:cs typeface="Times New Roman"/>
                        </a:rPr>
                        <a:t> №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35560" vert="vert27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7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1271270">
                <a:tc>
                  <a:txBody>
                    <a:bodyPr/>
                    <a:lstStyle/>
                    <a:p>
                      <a:pPr marL="226060">
                        <a:lnSpc>
                          <a:spcPct val="100000"/>
                        </a:lnSpc>
                        <a:spcBef>
                          <a:spcPts val="65"/>
                        </a:spcBef>
                      </a:pPr>
                      <a:r>
                        <a:rPr dirty="0" sz="1000" spc="-5">
                          <a:latin typeface="Times New Roman"/>
                          <a:cs typeface="Times New Roman"/>
                        </a:rPr>
                        <a:t>Подпись и</a:t>
                      </a:r>
                      <a:r>
                        <a:rPr dirty="0" sz="1000" spc="-1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000" spc="-5">
                          <a:latin typeface="Times New Roman"/>
                          <a:cs typeface="Times New Roman"/>
                        </a:rPr>
                        <a:t>дата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8255" vert="vert27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7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358775">
                <a:tc rowSpan="5">
                  <a:txBody>
                    <a:bodyPr/>
                    <a:lstStyle/>
                    <a:p>
                      <a:pPr marL="101600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dirty="0" sz="1000" spc="-10">
                          <a:latin typeface="Times New Roman"/>
                          <a:cs typeface="Times New Roman"/>
                        </a:rPr>
                        <a:t>Инв. </a:t>
                      </a:r>
                      <a:r>
                        <a:rPr dirty="0" sz="1000" spc="-5">
                          <a:latin typeface="Times New Roman"/>
                          <a:cs typeface="Times New Roman"/>
                        </a:rPr>
                        <a:t>№</a:t>
                      </a:r>
                      <a:r>
                        <a:rPr dirty="0" sz="1000" spc="-1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000" spc="-5">
                          <a:latin typeface="Times New Roman"/>
                          <a:cs typeface="Times New Roman"/>
                        </a:rPr>
                        <a:t>подл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1430" vert="vert27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5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7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190500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11430" vert="vert27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marL="31115">
                        <a:lnSpc>
                          <a:spcPts val="1645"/>
                        </a:lnSpc>
                        <a:spcBef>
                          <a:spcPts val="795"/>
                        </a:spcBef>
                      </a:pP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ТПЭ-КЭС.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algn="ctr" marL="30480">
                        <a:lnSpc>
                          <a:spcPts val="1525"/>
                        </a:lnSpc>
                      </a:pPr>
                      <a:r>
                        <a:rPr dirty="0" sz="1300" spc="-5">
                          <a:latin typeface="Times New Roman"/>
                          <a:cs typeface="Times New Roman"/>
                        </a:rPr>
                        <a:t>Техническая информация для</a:t>
                      </a:r>
                      <a:r>
                        <a:rPr dirty="0" sz="1300" spc="1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300" spc="-5">
                          <a:latin typeface="Times New Roman"/>
                          <a:cs typeface="Times New Roman"/>
                        </a:rPr>
                        <a:t>проектирования</a:t>
                      </a: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00965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 marL="70485">
                        <a:lnSpc>
                          <a:spcPct val="100000"/>
                        </a:lnSpc>
                        <a:spcBef>
                          <a:spcPts val="355"/>
                        </a:spcBef>
                      </a:pPr>
                      <a:r>
                        <a:rPr dirty="0" sz="1000" spc="-5" i="1">
                          <a:latin typeface="Times New Roman"/>
                          <a:cs typeface="Times New Roman"/>
                        </a:rPr>
                        <a:t>лист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45085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73025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11430" vert="vert27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100965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45085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17475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11430" vert="vert27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100965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marR="635">
                        <a:lnSpc>
                          <a:spcPct val="100000"/>
                        </a:lnSpc>
                        <a:spcBef>
                          <a:spcPts val="345"/>
                        </a:spcBef>
                      </a:pPr>
                      <a:r>
                        <a:rPr dirty="0" sz="1000">
                          <a:latin typeface="Times New Roman"/>
                          <a:cs typeface="Times New Roman"/>
                        </a:rPr>
                        <a:t>21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43815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61290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11430" vert="vert27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0480">
                        <a:lnSpc>
                          <a:spcPts val="1080"/>
                        </a:lnSpc>
                        <a:spcBef>
                          <a:spcPts val="90"/>
                        </a:spcBef>
                      </a:pPr>
                      <a:r>
                        <a:rPr dirty="0" sz="1000" i="1"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dirty="0" sz="1000" spc="-10" i="1">
                          <a:latin typeface="Times New Roman"/>
                          <a:cs typeface="Times New Roman"/>
                        </a:rPr>
                        <a:t>зм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143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4450">
                        <a:lnSpc>
                          <a:spcPts val="1080"/>
                        </a:lnSpc>
                        <a:spcBef>
                          <a:spcPts val="90"/>
                        </a:spcBef>
                      </a:pPr>
                      <a:r>
                        <a:rPr dirty="0" sz="1000" spc="-5" i="1">
                          <a:latin typeface="Times New Roman"/>
                          <a:cs typeface="Times New Roman"/>
                        </a:rPr>
                        <a:t>Л</a:t>
                      </a:r>
                      <a:r>
                        <a:rPr dirty="0" sz="1000" spc="5" i="1"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dirty="0" sz="1000" i="1">
                          <a:latin typeface="Times New Roman"/>
                          <a:cs typeface="Times New Roman"/>
                        </a:rPr>
                        <a:t>ст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143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0800">
                        <a:lnSpc>
                          <a:spcPts val="1080"/>
                        </a:lnSpc>
                        <a:spcBef>
                          <a:spcPts val="90"/>
                        </a:spcBef>
                      </a:pPr>
                      <a:r>
                        <a:rPr dirty="0" sz="1000" spc="-5" i="1">
                          <a:latin typeface="Times New Roman"/>
                          <a:cs typeface="Times New Roman"/>
                        </a:rPr>
                        <a:t>№</a:t>
                      </a:r>
                      <a:r>
                        <a:rPr dirty="0" sz="1000" spc="-50" i="1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000" spc="-5" i="1">
                          <a:latin typeface="Times New Roman"/>
                          <a:cs typeface="Times New Roman"/>
                        </a:rPr>
                        <a:t>документа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143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4610">
                        <a:lnSpc>
                          <a:spcPts val="1080"/>
                        </a:lnSpc>
                        <a:spcBef>
                          <a:spcPts val="90"/>
                        </a:spcBef>
                      </a:pPr>
                      <a:r>
                        <a:rPr dirty="0" sz="1000" i="1">
                          <a:latin typeface="Times New Roman"/>
                          <a:cs typeface="Times New Roman"/>
                        </a:rPr>
                        <a:t>Подпись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143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3340">
                        <a:lnSpc>
                          <a:spcPts val="1080"/>
                        </a:lnSpc>
                        <a:spcBef>
                          <a:spcPts val="90"/>
                        </a:spcBef>
                      </a:pPr>
                      <a:r>
                        <a:rPr dirty="0" sz="1000" i="1">
                          <a:latin typeface="Times New Roman"/>
                          <a:cs typeface="Times New Roman"/>
                        </a:rPr>
                        <a:t>Д</a:t>
                      </a:r>
                      <a:r>
                        <a:rPr dirty="0" sz="1000" spc="5" i="1">
                          <a:latin typeface="Times New Roman"/>
                          <a:cs typeface="Times New Roman"/>
                        </a:rPr>
                        <a:t>а</a:t>
                      </a:r>
                      <a:r>
                        <a:rPr dirty="0" sz="1000" i="1">
                          <a:latin typeface="Times New Roman"/>
                          <a:cs typeface="Times New Roman"/>
                        </a:rPr>
                        <a:t>та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143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100965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43815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292893" y="169163"/>
          <a:ext cx="7042150" cy="102158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04470"/>
                <a:gridCol w="245745"/>
                <a:gridCol w="254634"/>
                <a:gridCol w="356234"/>
                <a:gridCol w="820419"/>
                <a:gridCol w="534669"/>
                <a:gridCol w="355600"/>
                <a:gridCol w="3823334"/>
                <a:gridCol w="417195"/>
              </a:tblGrid>
              <a:tr h="2172970">
                <a:tc>
                  <a:txBody>
                    <a:bodyPr/>
                    <a:lstStyle/>
                    <a:p>
                      <a:pPr marL="6470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dirty="0" sz="1000" spc="-5">
                          <a:latin typeface="Times New Roman"/>
                          <a:cs typeface="Times New Roman"/>
                        </a:rPr>
                        <a:t>Первич.</a:t>
                      </a:r>
                      <a:r>
                        <a:rPr dirty="0" sz="100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000" spc="-5">
                          <a:latin typeface="Times New Roman"/>
                          <a:cs typeface="Times New Roman"/>
                        </a:rPr>
                        <a:t>примен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6350" vert="vert270">
                    <a:lnL w="2857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7" rowSpan="7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algn="just" marL="198120" marR="176530">
                        <a:lnSpc>
                          <a:spcPct val="143700"/>
                        </a:lnSpc>
                      </a:pPr>
                      <a:r>
                        <a:rPr dirty="0" sz="1400" i="1">
                          <a:latin typeface="Times New Roman"/>
                          <a:cs typeface="Times New Roman"/>
                        </a:rPr>
                        <a:t>0,5 м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вместо 0,7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м (см.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2.3.84); применение кабельной вставки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большего </a:t>
                      </a:r>
                      <a:r>
                        <a:rPr dirty="0" sz="1400" spc="-10" i="1">
                          <a:latin typeface="Times New Roman"/>
                          <a:cs typeface="Times New Roman"/>
                        </a:rPr>
                        <a:t>сече- 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ния;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прокладка кабелей </a:t>
                      </a:r>
                      <a:r>
                        <a:rPr dirty="0" sz="1400" spc="5" i="1">
                          <a:latin typeface="Times New Roman"/>
                          <a:cs typeface="Times New Roman"/>
                        </a:rPr>
                        <a:t>под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теплопроводом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в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трубах на расстоянии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от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него </a:t>
                      </a:r>
                      <a:r>
                        <a:rPr dirty="0" sz="1400" spc="-10" i="1">
                          <a:latin typeface="Times New Roman"/>
                          <a:cs typeface="Times New Roman"/>
                        </a:rPr>
                        <a:t>не 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менее 0,5 м, при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этом трубы должны быть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уложены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таким образом, чтобы  замена кабелей могла быть выполнена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без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производства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земляных работ (на-  пример, ввод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концов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труб в</a:t>
                      </a:r>
                      <a:r>
                        <a:rPr dirty="0" sz="1400" spc="-45" i="1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камеры).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algn="just" marL="198120" marR="176530" indent="449580">
                        <a:lnSpc>
                          <a:spcPct val="143700"/>
                        </a:lnSpc>
                        <a:spcBef>
                          <a:spcPts val="10"/>
                        </a:spcBef>
                      </a:pPr>
                      <a:r>
                        <a:rPr dirty="0" sz="1400" i="1">
                          <a:latin typeface="Times New Roman"/>
                          <a:cs typeface="Times New Roman"/>
                        </a:rPr>
                        <a:t>При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пересечении кабельной маслонаполненной линией теплопровода,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рас- 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стояние между кабелями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и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перекрытием теплопровода должно быть </a:t>
                      </a:r>
                      <a:r>
                        <a:rPr dirty="0" sz="1400" spc="-10" i="1">
                          <a:latin typeface="Times New Roman"/>
                          <a:cs typeface="Times New Roman"/>
                        </a:rPr>
                        <a:t>не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менее 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1 м, а в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стесненных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условиях –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не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менее 0,5 м.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При этом теплопровод на участ- 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ке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пересечения плюс по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3 м в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каждую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сторону от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крайних кабелей должен 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иметь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такую теплоизоляцию, чтобы температура земли не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повышалась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более, 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чем </a:t>
                      </a:r>
                      <a:r>
                        <a:rPr dirty="0" sz="1400" spc="-10" i="1">
                          <a:latin typeface="Times New Roman"/>
                          <a:cs typeface="Times New Roman"/>
                        </a:rPr>
                        <a:t>на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5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°С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в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любое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время года.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marL="198755" marR="177800" indent="448945">
                        <a:lnSpc>
                          <a:spcPct val="143600"/>
                        </a:lnSpc>
                      </a:pPr>
                      <a:r>
                        <a:rPr dirty="0" sz="1400" i="1">
                          <a:latin typeface="Times New Roman"/>
                          <a:cs typeface="Times New Roman"/>
                        </a:rPr>
                        <a:t>2.3.97. </a:t>
                      </a:r>
                      <a:r>
                        <a:rPr dirty="0" sz="1400" spc="-10" i="1">
                          <a:latin typeface="Times New Roman"/>
                          <a:cs typeface="Times New Roman"/>
                        </a:rPr>
                        <a:t>При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пересечении кабельными линиями железных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и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автомобильных 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дорог</a:t>
                      </a:r>
                      <a:r>
                        <a:rPr dirty="0" sz="1400" spc="210" i="1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кабели</a:t>
                      </a:r>
                      <a:r>
                        <a:rPr dirty="0" sz="1400" spc="215" i="1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должны</a:t>
                      </a:r>
                      <a:r>
                        <a:rPr dirty="0" sz="1400" spc="200" i="1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прокладываться</a:t>
                      </a:r>
                      <a:r>
                        <a:rPr dirty="0" sz="1400" spc="204" i="1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в</a:t>
                      </a:r>
                      <a:r>
                        <a:rPr dirty="0" sz="1400" spc="210" i="1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туннелях,</a:t>
                      </a:r>
                      <a:r>
                        <a:rPr dirty="0" sz="1400" spc="200" i="1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блоках</a:t>
                      </a:r>
                      <a:r>
                        <a:rPr dirty="0" sz="1400" spc="200" i="1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или</a:t>
                      </a:r>
                      <a:r>
                        <a:rPr dirty="0" sz="1400" spc="210" i="1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трубах</a:t>
                      </a:r>
                      <a:r>
                        <a:rPr dirty="0" sz="1400" spc="215" i="1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по</a:t>
                      </a:r>
                      <a:r>
                        <a:rPr dirty="0" sz="1400" spc="215" i="1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всей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algn="just" marL="198755" marR="177165" indent="-635">
                        <a:lnSpc>
                          <a:spcPct val="143600"/>
                        </a:lnSpc>
                        <a:spcBef>
                          <a:spcPts val="10"/>
                        </a:spcBef>
                      </a:pPr>
                      <a:r>
                        <a:rPr dirty="0" sz="1400" i="1">
                          <a:latin typeface="Times New Roman"/>
                          <a:cs typeface="Times New Roman"/>
                        </a:rPr>
                        <a:t>ширине зоны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отчуждения на глубине не менее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1 м от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полотна дороги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и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не менее 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0,5 м от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дна водоотводных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канав. </a:t>
                      </a:r>
                      <a:r>
                        <a:rPr dirty="0" sz="1400" spc="-10" i="1">
                          <a:latin typeface="Times New Roman"/>
                          <a:cs typeface="Times New Roman"/>
                        </a:rPr>
                        <a:t>При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отсутствии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зоны отчуждения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указан-  ные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условия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прокладки должны выполняться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только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на участке пересечения 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плюс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по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2 м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по обе стороны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от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полотна</a:t>
                      </a:r>
                      <a:r>
                        <a:rPr dirty="0" sz="1400" spc="-40" i="1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дороги.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marL="198755" indent="448945">
                        <a:lnSpc>
                          <a:spcPct val="100000"/>
                        </a:lnSpc>
                        <a:spcBef>
                          <a:spcPts val="735"/>
                        </a:spcBef>
                      </a:pPr>
                      <a:r>
                        <a:rPr dirty="0" sz="1400" i="1">
                          <a:latin typeface="Times New Roman"/>
                          <a:cs typeface="Times New Roman"/>
                        </a:rPr>
                        <a:t>При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пересечении кабельными линиями электрифицированных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dirty="0" sz="1400" spc="10" i="1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подлежа-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algn="just" marL="198755" marR="177800">
                        <a:lnSpc>
                          <a:spcPct val="143700"/>
                        </a:lnSpc>
                        <a:spcBef>
                          <a:spcPts val="5"/>
                        </a:spcBef>
                      </a:pPr>
                      <a:r>
                        <a:rPr dirty="0" sz="1400" i="1">
                          <a:latin typeface="Times New Roman"/>
                          <a:cs typeface="Times New Roman"/>
                        </a:rPr>
                        <a:t>щих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электрификации </a:t>
                      </a:r>
                      <a:r>
                        <a:rPr dirty="0" sz="1400" spc="-10" i="1">
                          <a:latin typeface="Times New Roman"/>
                          <a:cs typeface="Times New Roman"/>
                        </a:rPr>
                        <a:t>на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постоянном токе* железных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дорог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блоки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и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трубы 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должны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быть изолирующими (см. 2.3.90). Место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пересечения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должно </a:t>
                      </a:r>
                      <a:r>
                        <a:rPr dirty="0" sz="1400" spc="-10" i="1">
                          <a:latin typeface="Times New Roman"/>
                          <a:cs typeface="Times New Roman"/>
                        </a:rPr>
                        <a:t>нахо- 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диться </a:t>
                      </a:r>
                      <a:r>
                        <a:rPr dirty="0" sz="1400" spc="-10" i="1">
                          <a:latin typeface="Times New Roman"/>
                          <a:cs typeface="Times New Roman"/>
                        </a:rPr>
                        <a:t>на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расстоянии не менее 10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м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от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стрелок,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крестовин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и мест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присоеди- 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нения к рельсам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отсасывающих кабелей. Пересечение кабелей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с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путями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элек- 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трифицированного рельсового транспорта должно производиться </a:t>
                      </a:r>
                      <a:r>
                        <a:rPr dirty="0" sz="1400" spc="5" i="1">
                          <a:latin typeface="Times New Roman"/>
                          <a:cs typeface="Times New Roman"/>
                        </a:rPr>
                        <a:t>под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углом 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от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75 до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90° к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оси</a:t>
                      </a:r>
                      <a:r>
                        <a:rPr dirty="0" sz="1400" spc="-25" i="1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пути.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marL="648335">
                        <a:lnSpc>
                          <a:spcPct val="100000"/>
                        </a:lnSpc>
                        <a:spcBef>
                          <a:spcPts val="735"/>
                        </a:spcBef>
                      </a:pPr>
                      <a:r>
                        <a:rPr dirty="0" sz="1400" i="1">
                          <a:solidFill>
                            <a:srgbClr val="818181"/>
                          </a:solidFill>
                          <a:latin typeface="Times New Roman"/>
                          <a:cs typeface="Times New Roman"/>
                        </a:rPr>
                        <a:t>* </a:t>
                      </a:r>
                      <a:r>
                        <a:rPr dirty="0" sz="1400" spc="-5" i="1">
                          <a:solidFill>
                            <a:srgbClr val="818181"/>
                          </a:solidFill>
                          <a:latin typeface="Times New Roman"/>
                          <a:cs typeface="Times New Roman"/>
                        </a:rPr>
                        <a:t>Согласовано </a:t>
                      </a:r>
                      <a:r>
                        <a:rPr dirty="0" sz="1400" i="1">
                          <a:solidFill>
                            <a:srgbClr val="818181"/>
                          </a:solidFill>
                          <a:latin typeface="Times New Roman"/>
                          <a:cs typeface="Times New Roman"/>
                        </a:rPr>
                        <a:t>с </a:t>
                      </a:r>
                      <a:r>
                        <a:rPr dirty="0" sz="1400" spc="-5" i="1">
                          <a:solidFill>
                            <a:srgbClr val="818181"/>
                          </a:solidFill>
                          <a:latin typeface="Times New Roman"/>
                          <a:cs typeface="Times New Roman"/>
                        </a:rPr>
                        <a:t>Министерством </a:t>
                      </a:r>
                      <a:r>
                        <a:rPr dirty="0" sz="1400" i="1">
                          <a:solidFill>
                            <a:srgbClr val="818181"/>
                          </a:solidFill>
                          <a:latin typeface="Times New Roman"/>
                          <a:cs typeface="Times New Roman"/>
                        </a:rPr>
                        <a:t>путей</a:t>
                      </a:r>
                      <a:r>
                        <a:rPr dirty="0" sz="1400" spc="-20" i="1">
                          <a:solidFill>
                            <a:srgbClr val="818181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 i="1">
                          <a:solidFill>
                            <a:srgbClr val="818181"/>
                          </a:solidFill>
                          <a:latin typeface="Times New Roman"/>
                          <a:cs typeface="Times New Roman"/>
                        </a:rPr>
                        <a:t>сообщения.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marL="199390" indent="448945">
                        <a:lnSpc>
                          <a:spcPct val="100000"/>
                        </a:lnSpc>
                        <a:spcBef>
                          <a:spcPts val="730"/>
                        </a:spcBef>
                      </a:pPr>
                      <a:r>
                        <a:rPr dirty="0" sz="1400" i="1">
                          <a:latin typeface="Times New Roman"/>
                          <a:cs typeface="Times New Roman"/>
                        </a:rPr>
                        <a:t>Концы</a:t>
                      </a:r>
                      <a:r>
                        <a:rPr dirty="0" sz="1400" spc="254" i="1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блоков</a:t>
                      </a:r>
                      <a:r>
                        <a:rPr dirty="0" sz="1400" spc="265" i="1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dirty="0" sz="1400" spc="270" i="1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труб</a:t>
                      </a:r>
                      <a:r>
                        <a:rPr dirty="0" sz="1400" spc="265" i="1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должны</a:t>
                      </a:r>
                      <a:r>
                        <a:rPr dirty="0" sz="1400" spc="254" i="1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быть</a:t>
                      </a:r>
                      <a:r>
                        <a:rPr dirty="0" sz="1400" spc="260" i="1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утоплены</a:t>
                      </a:r>
                      <a:r>
                        <a:rPr dirty="0" sz="1400" spc="260" i="1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джутовыми</a:t>
                      </a:r>
                      <a:r>
                        <a:rPr dirty="0" sz="1400" spc="270" i="1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плетеными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algn="just" marL="199390" marR="179070">
                        <a:lnSpc>
                          <a:spcPct val="143600"/>
                        </a:lnSpc>
                        <a:spcBef>
                          <a:spcPts val="10"/>
                        </a:spcBef>
                      </a:pP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шнурами, обмазанными водонепроницаемой (мятой) глиной на глубину не менее 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300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 мм.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marL="198755" marR="177800" indent="448945">
                        <a:lnSpc>
                          <a:spcPct val="143600"/>
                        </a:lnSpc>
                        <a:spcBef>
                          <a:spcPts val="5"/>
                        </a:spcBef>
                      </a:pPr>
                      <a:r>
                        <a:rPr dirty="0" sz="1400" i="1">
                          <a:latin typeface="Times New Roman"/>
                          <a:cs typeface="Times New Roman"/>
                        </a:rPr>
                        <a:t>При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пересечении тупиковых дорог промышленного назначения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с малой 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интенсивностью движения,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а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также специальных путей (например, </a:t>
                      </a:r>
                      <a:r>
                        <a:rPr dirty="0" sz="1400" spc="-10" i="1">
                          <a:latin typeface="Times New Roman"/>
                          <a:cs typeface="Times New Roman"/>
                        </a:rPr>
                        <a:t>на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слипах</a:t>
                      </a:r>
                      <a:r>
                        <a:rPr dirty="0" sz="1400" spc="180" i="1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и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7"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rowSpan="7"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rowSpan="7"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rowSpan="7"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rowSpan="7"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rowSpan="7"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2165350">
                <a:tc>
                  <a:txBody>
                    <a:bodyPr/>
                    <a:lstStyle/>
                    <a:p>
                      <a:pPr algn="ctr" marR="69850">
                        <a:lnSpc>
                          <a:spcPct val="100000"/>
                        </a:lnSpc>
                        <a:spcBef>
                          <a:spcPts val="305"/>
                        </a:spcBef>
                      </a:pPr>
                      <a:r>
                        <a:rPr dirty="0" sz="1000" spc="-5">
                          <a:latin typeface="Times New Roman"/>
                          <a:cs typeface="Times New Roman"/>
                        </a:rPr>
                        <a:t>Справ.</a:t>
                      </a:r>
                      <a:r>
                        <a:rPr dirty="0" sz="100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000" spc="-5">
                          <a:latin typeface="Times New Roman"/>
                          <a:cs typeface="Times New Roman"/>
                        </a:rPr>
                        <a:t>№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38735" vert="vert270">
                    <a:lnL w="2857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7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570230"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gridSpan="7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2115820">
                <a:tc>
                  <a:txBody>
                    <a:bodyPr/>
                    <a:lstStyle/>
                    <a:p>
                      <a:pPr marL="124460">
                        <a:lnSpc>
                          <a:spcPct val="100000"/>
                        </a:lnSpc>
                        <a:spcBef>
                          <a:spcPts val="170"/>
                        </a:spcBef>
                        <a:tabLst>
                          <a:tab pos="1095375" algn="l"/>
                        </a:tabLst>
                      </a:pPr>
                      <a:r>
                        <a:rPr dirty="0" baseline="-8333" sz="1500" spc="-15">
                          <a:latin typeface="Times New Roman"/>
                          <a:cs typeface="Times New Roman"/>
                        </a:rPr>
                        <a:t>Инв.</a:t>
                      </a:r>
                      <a:r>
                        <a:rPr dirty="0" baseline="-8333" sz="1500" spc="1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baseline="-8333" sz="1500" spc="-7">
                          <a:latin typeface="Times New Roman"/>
                          <a:cs typeface="Times New Roman"/>
                        </a:rPr>
                        <a:t>№</a:t>
                      </a:r>
                      <a:r>
                        <a:rPr dirty="0" baseline="-8333" sz="1500" spc="22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baseline="-8333" sz="1500" spc="-7">
                          <a:latin typeface="Times New Roman"/>
                          <a:cs typeface="Times New Roman"/>
                        </a:rPr>
                        <a:t>дубл.	</a:t>
                      </a:r>
                      <a:r>
                        <a:rPr dirty="0" sz="1000" spc="-5">
                          <a:latin typeface="Times New Roman"/>
                          <a:cs typeface="Times New Roman"/>
                        </a:rPr>
                        <a:t>Подпись и</a:t>
                      </a:r>
                      <a:r>
                        <a:rPr dirty="0" sz="1000" spc="-1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000" spc="-5">
                          <a:latin typeface="Times New Roman"/>
                          <a:cs typeface="Times New Roman"/>
                        </a:rPr>
                        <a:t>дата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21590" vert="vert27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7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998855">
                <a:tc>
                  <a:txBody>
                    <a:bodyPr/>
                    <a:lstStyle/>
                    <a:p>
                      <a:pPr marL="154305">
                        <a:lnSpc>
                          <a:spcPct val="100000"/>
                        </a:lnSpc>
                        <a:spcBef>
                          <a:spcPts val="280"/>
                        </a:spcBef>
                      </a:pPr>
                      <a:r>
                        <a:rPr dirty="0" sz="1000" spc="-5">
                          <a:latin typeface="Times New Roman"/>
                          <a:cs typeface="Times New Roman"/>
                        </a:rPr>
                        <a:t>Взам. </a:t>
                      </a:r>
                      <a:r>
                        <a:rPr dirty="0" sz="1000" spc="-10">
                          <a:latin typeface="Times New Roman"/>
                          <a:cs typeface="Times New Roman"/>
                        </a:rPr>
                        <a:t>инв.</a:t>
                      </a:r>
                      <a:r>
                        <a:rPr dirty="0" sz="1000" spc="-5">
                          <a:latin typeface="Times New Roman"/>
                          <a:cs typeface="Times New Roman"/>
                        </a:rPr>
                        <a:t> №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35560" vert="vert27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7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1271270">
                <a:tc>
                  <a:txBody>
                    <a:bodyPr/>
                    <a:lstStyle/>
                    <a:p>
                      <a:pPr marL="226060">
                        <a:lnSpc>
                          <a:spcPct val="100000"/>
                        </a:lnSpc>
                        <a:spcBef>
                          <a:spcPts val="65"/>
                        </a:spcBef>
                      </a:pPr>
                      <a:r>
                        <a:rPr dirty="0" sz="1000" spc="-5">
                          <a:latin typeface="Times New Roman"/>
                          <a:cs typeface="Times New Roman"/>
                        </a:rPr>
                        <a:t>Подпись и</a:t>
                      </a:r>
                      <a:r>
                        <a:rPr dirty="0" sz="1000" spc="-1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000" spc="-5">
                          <a:latin typeface="Times New Roman"/>
                          <a:cs typeface="Times New Roman"/>
                        </a:rPr>
                        <a:t>дата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8255" vert="vert27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7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358775">
                <a:tc rowSpan="5">
                  <a:txBody>
                    <a:bodyPr/>
                    <a:lstStyle/>
                    <a:p>
                      <a:pPr marL="101600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dirty="0" sz="1000" spc="-10">
                          <a:latin typeface="Times New Roman"/>
                          <a:cs typeface="Times New Roman"/>
                        </a:rPr>
                        <a:t>Инв. </a:t>
                      </a:r>
                      <a:r>
                        <a:rPr dirty="0" sz="1000" spc="-5">
                          <a:latin typeface="Times New Roman"/>
                          <a:cs typeface="Times New Roman"/>
                        </a:rPr>
                        <a:t>№</a:t>
                      </a:r>
                      <a:r>
                        <a:rPr dirty="0" sz="1000" spc="-1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000" spc="-5">
                          <a:latin typeface="Times New Roman"/>
                          <a:cs typeface="Times New Roman"/>
                        </a:rPr>
                        <a:t>подл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1430" vert="vert27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5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7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190500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11430" vert="vert27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marL="31115">
                        <a:lnSpc>
                          <a:spcPts val="1645"/>
                        </a:lnSpc>
                        <a:spcBef>
                          <a:spcPts val="795"/>
                        </a:spcBef>
                      </a:pP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ТПЭ-КЭС.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algn="ctr" marL="30480">
                        <a:lnSpc>
                          <a:spcPts val="1525"/>
                        </a:lnSpc>
                      </a:pPr>
                      <a:r>
                        <a:rPr dirty="0" sz="1300" spc="-5">
                          <a:latin typeface="Times New Roman"/>
                          <a:cs typeface="Times New Roman"/>
                        </a:rPr>
                        <a:t>Техническая информация для</a:t>
                      </a:r>
                      <a:r>
                        <a:rPr dirty="0" sz="1300" spc="1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300" spc="-5">
                          <a:latin typeface="Times New Roman"/>
                          <a:cs typeface="Times New Roman"/>
                        </a:rPr>
                        <a:t>проектирования</a:t>
                      </a: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00965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 marL="70485">
                        <a:lnSpc>
                          <a:spcPct val="100000"/>
                        </a:lnSpc>
                        <a:spcBef>
                          <a:spcPts val="355"/>
                        </a:spcBef>
                      </a:pPr>
                      <a:r>
                        <a:rPr dirty="0" sz="1000" spc="-5" i="1">
                          <a:latin typeface="Times New Roman"/>
                          <a:cs typeface="Times New Roman"/>
                        </a:rPr>
                        <a:t>лист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45085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73025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11430" vert="vert27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100965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45085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17475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11430" vert="vert27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100965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45"/>
                        </a:spcBef>
                      </a:pPr>
                      <a:r>
                        <a:rPr dirty="0" sz="1000">
                          <a:latin typeface="Times New Roman"/>
                          <a:cs typeface="Times New Roman"/>
                        </a:rPr>
                        <a:t>22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43815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61290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11430" vert="vert27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0480">
                        <a:lnSpc>
                          <a:spcPts val="1080"/>
                        </a:lnSpc>
                        <a:spcBef>
                          <a:spcPts val="90"/>
                        </a:spcBef>
                      </a:pPr>
                      <a:r>
                        <a:rPr dirty="0" sz="1000" i="1"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dirty="0" sz="1000" spc="-10" i="1">
                          <a:latin typeface="Times New Roman"/>
                          <a:cs typeface="Times New Roman"/>
                        </a:rPr>
                        <a:t>зм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143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4450">
                        <a:lnSpc>
                          <a:spcPts val="1080"/>
                        </a:lnSpc>
                        <a:spcBef>
                          <a:spcPts val="90"/>
                        </a:spcBef>
                      </a:pPr>
                      <a:r>
                        <a:rPr dirty="0" sz="1000" spc="-5" i="1">
                          <a:latin typeface="Times New Roman"/>
                          <a:cs typeface="Times New Roman"/>
                        </a:rPr>
                        <a:t>Л</a:t>
                      </a:r>
                      <a:r>
                        <a:rPr dirty="0" sz="1000" spc="5" i="1"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dirty="0" sz="1000" i="1">
                          <a:latin typeface="Times New Roman"/>
                          <a:cs typeface="Times New Roman"/>
                        </a:rPr>
                        <a:t>ст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143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0800">
                        <a:lnSpc>
                          <a:spcPts val="1080"/>
                        </a:lnSpc>
                        <a:spcBef>
                          <a:spcPts val="90"/>
                        </a:spcBef>
                      </a:pPr>
                      <a:r>
                        <a:rPr dirty="0" sz="1000" spc="-5" i="1">
                          <a:latin typeface="Times New Roman"/>
                          <a:cs typeface="Times New Roman"/>
                        </a:rPr>
                        <a:t>№</a:t>
                      </a:r>
                      <a:r>
                        <a:rPr dirty="0" sz="1000" spc="-50" i="1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000" spc="-5" i="1">
                          <a:latin typeface="Times New Roman"/>
                          <a:cs typeface="Times New Roman"/>
                        </a:rPr>
                        <a:t>документа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143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4610">
                        <a:lnSpc>
                          <a:spcPts val="1080"/>
                        </a:lnSpc>
                        <a:spcBef>
                          <a:spcPts val="90"/>
                        </a:spcBef>
                      </a:pPr>
                      <a:r>
                        <a:rPr dirty="0" sz="1000" i="1">
                          <a:latin typeface="Times New Roman"/>
                          <a:cs typeface="Times New Roman"/>
                        </a:rPr>
                        <a:t>Подпись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143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3340">
                        <a:lnSpc>
                          <a:spcPts val="1080"/>
                        </a:lnSpc>
                        <a:spcBef>
                          <a:spcPts val="90"/>
                        </a:spcBef>
                      </a:pPr>
                      <a:r>
                        <a:rPr dirty="0" sz="1000" i="1">
                          <a:latin typeface="Times New Roman"/>
                          <a:cs typeface="Times New Roman"/>
                        </a:rPr>
                        <a:t>Д</a:t>
                      </a:r>
                      <a:r>
                        <a:rPr dirty="0" sz="1000" spc="5" i="1">
                          <a:latin typeface="Times New Roman"/>
                          <a:cs typeface="Times New Roman"/>
                        </a:rPr>
                        <a:t>а</a:t>
                      </a:r>
                      <a:r>
                        <a:rPr dirty="0" sz="1000" i="1">
                          <a:latin typeface="Times New Roman"/>
                          <a:cs typeface="Times New Roman"/>
                        </a:rPr>
                        <a:t>та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143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100965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43815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292893" y="169163"/>
          <a:ext cx="7042150" cy="102158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04470"/>
                <a:gridCol w="245745"/>
                <a:gridCol w="254634"/>
                <a:gridCol w="356234"/>
                <a:gridCol w="820419"/>
                <a:gridCol w="534669"/>
                <a:gridCol w="355600"/>
                <a:gridCol w="3823334"/>
                <a:gridCol w="417195"/>
              </a:tblGrid>
              <a:tr h="2172970">
                <a:tc>
                  <a:txBody>
                    <a:bodyPr/>
                    <a:lstStyle/>
                    <a:p>
                      <a:pPr marL="6470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dirty="0" sz="1000" spc="-5">
                          <a:latin typeface="Times New Roman"/>
                          <a:cs typeface="Times New Roman"/>
                        </a:rPr>
                        <a:t>Первич.</a:t>
                      </a:r>
                      <a:r>
                        <a:rPr dirty="0" sz="100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000" spc="-5">
                          <a:latin typeface="Times New Roman"/>
                          <a:cs typeface="Times New Roman"/>
                        </a:rPr>
                        <a:t>примен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6350" vert="vert270">
                    <a:lnL w="2857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7" rowSpan="7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1850">
                        <a:latin typeface="Times New Roman"/>
                        <a:cs typeface="Times New Roman"/>
                      </a:endParaRPr>
                    </a:p>
                    <a:p>
                      <a:pPr marL="198120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т.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п.) кабели, как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правило, должны прокладываться непосредственно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в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 земле.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algn="just" marL="198755" marR="179070" indent="448945">
                        <a:lnSpc>
                          <a:spcPct val="143700"/>
                        </a:lnSpc>
                        <a:spcBef>
                          <a:spcPts val="5"/>
                        </a:spcBef>
                      </a:pPr>
                      <a:r>
                        <a:rPr dirty="0" sz="1400" i="1">
                          <a:latin typeface="Times New Roman"/>
                          <a:cs typeface="Times New Roman"/>
                        </a:rPr>
                        <a:t>При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пересечении трассы кабельных линий вновь сооружаемой железной 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неэлектрифицированной дорогой или автомобильной дорогой, перекладки </a:t>
                      </a:r>
                      <a:r>
                        <a:rPr dirty="0" sz="1400" spc="-10" i="1">
                          <a:latin typeface="Times New Roman"/>
                          <a:cs typeface="Times New Roman"/>
                        </a:rPr>
                        <a:t>дей- 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ствующих кабельных линий не требуется.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В месте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пересечения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должны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быть  заложены на случай ремонта кабелей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в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необходимом количестве резервные бло- 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ки или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трубы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с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плотно заделанными</a:t>
                      </a:r>
                      <a:r>
                        <a:rPr dirty="0" sz="1400" spc="-20" i="1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торцами.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algn="just" marL="198755" marR="179070" indent="448945">
                        <a:lnSpc>
                          <a:spcPct val="143600"/>
                        </a:lnSpc>
                      </a:pPr>
                      <a:r>
                        <a:rPr dirty="0" sz="1400" i="1">
                          <a:latin typeface="Times New Roman"/>
                          <a:cs typeface="Times New Roman"/>
                        </a:rPr>
                        <a:t>В случае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перехода кабельной линии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в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воздушную,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кабель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должен выходить 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на поверхность на расстоянии не менее 3,5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м от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подошвы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насыпи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или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от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кром- 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ки</a:t>
                      </a:r>
                      <a:r>
                        <a:rPr dirty="0" sz="1400" spc="-15" i="1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полотна.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algn="just" lvl="2" marL="198755" marR="176530" indent="449580">
                        <a:lnSpc>
                          <a:spcPct val="143600"/>
                        </a:lnSpc>
                        <a:spcBef>
                          <a:spcPts val="15"/>
                        </a:spcBef>
                        <a:buAutoNum type="arabicPeriod" startAt="98"/>
                        <a:tabLst>
                          <a:tab pos="1209675" algn="l"/>
                        </a:tabLst>
                      </a:pP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При пересечении кабельными линиями трамвайных путей, кабели 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должны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прокладываться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в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изолирующих блоках или трубах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(см.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2.3.90). Пересе-  чение должно выполняться на расстоянии </a:t>
                      </a:r>
                      <a:r>
                        <a:rPr dirty="0" sz="1400" spc="-10" i="1">
                          <a:latin typeface="Times New Roman"/>
                          <a:cs typeface="Times New Roman"/>
                        </a:rPr>
                        <a:t>не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менее 3 м от стрелок,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крестовин 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и мест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присоединения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к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рельсам отсасывающих</a:t>
                      </a:r>
                      <a:r>
                        <a:rPr dirty="0" sz="1400" spc="-25" i="1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кабелей.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algn="just" lvl="2" marL="198755" marR="177165" indent="449580">
                        <a:lnSpc>
                          <a:spcPct val="143600"/>
                        </a:lnSpc>
                        <a:spcBef>
                          <a:spcPts val="10"/>
                        </a:spcBef>
                        <a:buAutoNum type="arabicPeriod" startAt="98"/>
                        <a:tabLst>
                          <a:tab pos="1205230" algn="l"/>
                        </a:tabLst>
                      </a:pP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При пересечении кабельными линиями въездов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для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автотранспор- 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та во дворы, гаражи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и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т. д. прокладка кабелей должна производиться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в тру-  бах.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Таким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же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способом должны быть защищены кабели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в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местах пересечения  ручьев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и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канав.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algn="just" marL="199390" marR="177800" indent="448945">
                        <a:lnSpc>
                          <a:spcPts val="2420"/>
                        </a:lnSpc>
                        <a:spcBef>
                          <a:spcPts val="195"/>
                        </a:spcBef>
                      </a:pP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Прокладка кабельных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линий в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кабельных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блоках,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трубах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и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железобетон- 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ных</a:t>
                      </a:r>
                      <a:r>
                        <a:rPr dirty="0" sz="1400" spc="-10" i="1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лотках: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algn="just" lvl="2" marL="199390" marR="177800" indent="449580">
                        <a:lnSpc>
                          <a:spcPts val="2410"/>
                        </a:lnSpc>
                        <a:spcBef>
                          <a:spcPts val="5"/>
                        </a:spcBef>
                        <a:buAutoNum type="arabicPeriod" startAt="102"/>
                        <a:tabLst>
                          <a:tab pos="1278890" algn="l"/>
                        </a:tabLst>
                      </a:pP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Для изготовления кабельных блоков,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а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также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для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прокладки кабе- 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лей в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трубах. допускается применять стальные, чугунные асбестоцементные,  бетонные,</a:t>
                      </a:r>
                      <a:r>
                        <a:rPr dirty="0" sz="1400" spc="180" i="1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керамические</a:t>
                      </a:r>
                      <a:r>
                        <a:rPr dirty="0" sz="1400" spc="190" i="1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dirty="0" sz="1400" spc="185" i="1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тому</a:t>
                      </a:r>
                      <a:r>
                        <a:rPr dirty="0" sz="1400" spc="185" i="1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подобные</a:t>
                      </a:r>
                      <a:r>
                        <a:rPr dirty="0" sz="1400" spc="185" i="1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трубы.</a:t>
                      </a:r>
                      <a:r>
                        <a:rPr dirty="0" sz="1400" spc="180" i="1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При</a:t>
                      </a:r>
                      <a:r>
                        <a:rPr dirty="0" sz="1400" spc="190" i="1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выборе</a:t>
                      </a:r>
                      <a:r>
                        <a:rPr dirty="0" sz="1400" spc="180" i="1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материала</a:t>
                      </a:r>
                      <a:r>
                        <a:rPr dirty="0" sz="1400" spc="190" i="1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для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marL="199390" marR="178435">
                        <a:lnSpc>
                          <a:spcPts val="2410"/>
                        </a:lnSpc>
                        <a:spcBef>
                          <a:spcPts val="15"/>
                        </a:spcBef>
                      </a:pP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блоков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и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труб следует учитывать уровень грунтовых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вод и их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агрессивность,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а 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также наличие блуждающих</a:t>
                      </a:r>
                      <a:r>
                        <a:rPr dirty="0" sz="1400" spc="-10" i="1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токов.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algn="just" marL="199390" marR="175895" indent="448945">
                        <a:lnSpc>
                          <a:spcPts val="2410"/>
                        </a:lnSpc>
                        <a:spcBef>
                          <a:spcPts val="5"/>
                        </a:spcBef>
                      </a:pP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Маслонаполненные однофазные кабели низкого давления необходимо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про- 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кладывать</a:t>
                      </a:r>
                      <a:r>
                        <a:rPr dirty="0" sz="1400" spc="155" i="1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только</a:t>
                      </a:r>
                      <a:r>
                        <a:rPr dirty="0" sz="1400" spc="165" i="1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в</a:t>
                      </a:r>
                      <a:r>
                        <a:rPr dirty="0" sz="1400" spc="160" i="1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асбестоцементных</a:t>
                      </a:r>
                      <a:r>
                        <a:rPr dirty="0" sz="1400" spc="165" i="1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dirty="0" sz="1400" spc="165" i="1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других</a:t>
                      </a:r>
                      <a:r>
                        <a:rPr dirty="0" sz="1400" spc="155" i="1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трубах</a:t>
                      </a:r>
                      <a:r>
                        <a:rPr dirty="0" sz="1400" spc="160" i="1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из</a:t>
                      </a:r>
                      <a:r>
                        <a:rPr dirty="0" sz="1400" spc="165" i="1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немагнитного</a:t>
                      </a:r>
                      <a:r>
                        <a:rPr dirty="0" sz="1400" spc="160" i="1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ма-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marL="199390">
                        <a:lnSpc>
                          <a:spcPct val="100000"/>
                        </a:lnSpc>
                        <a:spcBef>
                          <a:spcPts val="545"/>
                        </a:spcBef>
                      </a:pP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териала,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при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этом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каждая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фаза должна прокладываться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в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отдельной</a:t>
                      </a:r>
                      <a:r>
                        <a:rPr dirty="0" sz="1400" spc="5" i="1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трубе.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algn="just" lvl="2" marL="199390" marR="178435" indent="448945">
                        <a:lnSpc>
                          <a:spcPct val="143600"/>
                        </a:lnSpc>
                        <a:buAutoNum type="arabicPeriod" startAt="103"/>
                        <a:tabLst>
                          <a:tab pos="1284605" algn="l"/>
                        </a:tabLst>
                      </a:pP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Допустимое количество каналов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в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блоках, расстояния между ни- 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ми и их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размер должны приниматься согласно</a:t>
                      </a:r>
                      <a:r>
                        <a:rPr dirty="0" sz="1400" spc="-20" i="1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1.3.20.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lvl="2" marL="1284605" indent="-636905">
                        <a:lnSpc>
                          <a:spcPct val="100000"/>
                        </a:lnSpc>
                        <a:spcBef>
                          <a:spcPts val="735"/>
                        </a:spcBef>
                        <a:buAutoNum type="arabicPeriod" startAt="103"/>
                        <a:tabLst>
                          <a:tab pos="1285240" algn="l"/>
                        </a:tabLst>
                      </a:pP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Каждый</a:t>
                      </a:r>
                      <a:r>
                        <a:rPr dirty="0" sz="1400" spc="100" i="1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кабельный</a:t>
                      </a:r>
                      <a:r>
                        <a:rPr dirty="0" sz="1400" spc="100" i="1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блок</a:t>
                      </a:r>
                      <a:r>
                        <a:rPr dirty="0" sz="1400" spc="110" i="1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должен</a:t>
                      </a:r>
                      <a:r>
                        <a:rPr dirty="0" sz="1400" spc="114" i="1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иметь</a:t>
                      </a:r>
                      <a:r>
                        <a:rPr dirty="0" sz="1400" spc="105" i="1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до</a:t>
                      </a:r>
                      <a:r>
                        <a:rPr dirty="0" sz="1400" spc="100" i="1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15</a:t>
                      </a:r>
                      <a:r>
                        <a:rPr dirty="0" sz="1400" spc="120" i="1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%</a:t>
                      </a:r>
                      <a:r>
                        <a:rPr dirty="0" sz="1400" spc="95" i="1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резервных</a:t>
                      </a:r>
                      <a:r>
                        <a:rPr dirty="0" sz="1400" spc="95" i="1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кана-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7"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rowSpan="7"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rowSpan="7"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rowSpan="7"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rowSpan="7"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rowSpan="7"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2165350">
                <a:tc>
                  <a:txBody>
                    <a:bodyPr/>
                    <a:lstStyle/>
                    <a:p>
                      <a:pPr algn="ctr" marR="69850">
                        <a:lnSpc>
                          <a:spcPct val="100000"/>
                        </a:lnSpc>
                        <a:spcBef>
                          <a:spcPts val="305"/>
                        </a:spcBef>
                      </a:pPr>
                      <a:r>
                        <a:rPr dirty="0" sz="1000" spc="-5">
                          <a:latin typeface="Times New Roman"/>
                          <a:cs typeface="Times New Roman"/>
                        </a:rPr>
                        <a:t>Справ.</a:t>
                      </a:r>
                      <a:r>
                        <a:rPr dirty="0" sz="100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000" spc="-5">
                          <a:latin typeface="Times New Roman"/>
                          <a:cs typeface="Times New Roman"/>
                        </a:rPr>
                        <a:t>№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38735" vert="vert270">
                    <a:lnL w="2857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7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570230"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gridSpan="7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2115820">
                <a:tc>
                  <a:txBody>
                    <a:bodyPr/>
                    <a:lstStyle/>
                    <a:p>
                      <a:pPr marL="124460">
                        <a:lnSpc>
                          <a:spcPct val="100000"/>
                        </a:lnSpc>
                        <a:spcBef>
                          <a:spcPts val="170"/>
                        </a:spcBef>
                        <a:tabLst>
                          <a:tab pos="1095375" algn="l"/>
                        </a:tabLst>
                      </a:pPr>
                      <a:r>
                        <a:rPr dirty="0" baseline="-8333" sz="1500" spc="-15">
                          <a:latin typeface="Times New Roman"/>
                          <a:cs typeface="Times New Roman"/>
                        </a:rPr>
                        <a:t>Инв.</a:t>
                      </a:r>
                      <a:r>
                        <a:rPr dirty="0" baseline="-8333" sz="1500" spc="1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baseline="-8333" sz="1500" spc="-7">
                          <a:latin typeface="Times New Roman"/>
                          <a:cs typeface="Times New Roman"/>
                        </a:rPr>
                        <a:t>№</a:t>
                      </a:r>
                      <a:r>
                        <a:rPr dirty="0" baseline="-8333" sz="1500" spc="22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baseline="-8333" sz="1500" spc="-7">
                          <a:latin typeface="Times New Roman"/>
                          <a:cs typeface="Times New Roman"/>
                        </a:rPr>
                        <a:t>дубл.	</a:t>
                      </a:r>
                      <a:r>
                        <a:rPr dirty="0" sz="1000" spc="-5">
                          <a:latin typeface="Times New Roman"/>
                          <a:cs typeface="Times New Roman"/>
                        </a:rPr>
                        <a:t>Подпись и</a:t>
                      </a:r>
                      <a:r>
                        <a:rPr dirty="0" sz="1000" spc="-1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000" spc="-5">
                          <a:latin typeface="Times New Roman"/>
                          <a:cs typeface="Times New Roman"/>
                        </a:rPr>
                        <a:t>дата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21590" vert="vert27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7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998855">
                <a:tc>
                  <a:txBody>
                    <a:bodyPr/>
                    <a:lstStyle/>
                    <a:p>
                      <a:pPr marL="154305">
                        <a:lnSpc>
                          <a:spcPct val="100000"/>
                        </a:lnSpc>
                        <a:spcBef>
                          <a:spcPts val="280"/>
                        </a:spcBef>
                      </a:pPr>
                      <a:r>
                        <a:rPr dirty="0" sz="1000" spc="-5">
                          <a:latin typeface="Times New Roman"/>
                          <a:cs typeface="Times New Roman"/>
                        </a:rPr>
                        <a:t>Взам. </a:t>
                      </a:r>
                      <a:r>
                        <a:rPr dirty="0" sz="1000" spc="-10">
                          <a:latin typeface="Times New Roman"/>
                          <a:cs typeface="Times New Roman"/>
                        </a:rPr>
                        <a:t>инв.</a:t>
                      </a:r>
                      <a:r>
                        <a:rPr dirty="0" sz="1000" spc="-5">
                          <a:latin typeface="Times New Roman"/>
                          <a:cs typeface="Times New Roman"/>
                        </a:rPr>
                        <a:t> №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35560" vert="vert27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7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1271270">
                <a:tc>
                  <a:txBody>
                    <a:bodyPr/>
                    <a:lstStyle/>
                    <a:p>
                      <a:pPr marL="226060">
                        <a:lnSpc>
                          <a:spcPct val="100000"/>
                        </a:lnSpc>
                        <a:spcBef>
                          <a:spcPts val="65"/>
                        </a:spcBef>
                      </a:pPr>
                      <a:r>
                        <a:rPr dirty="0" sz="1000" spc="-5">
                          <a:latin typeface="Times New Roman"/>
                          <a:cs typeface="Times New Roman"/>
                        </a:rPr>
                        <a:t>Подпись и</a:t>
                      </a:r>
                      <a:r>
                        <a:rPr dirty="0" sz="1000" spc="-1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000" spc="-5">
                          <a:latin typeface="Times New Roman"/>
                          <a:cs typeface="Times New Roman"/>
                        </a:rPr>
                        <a:t>дата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8255" vert="vert27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7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358775">
                <a:tc rowSpan="5">
                  <a:txBody>
                    <a:bodyPr/>
                    <a:lstStyle/>
                    <a:p>
                      <a:pPr marL="101600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dirty="0" sz="1000" spc="-10">
                          <a:latin typeface="Times New Roman"/>
                          <a:cs typeface="Times New Roman"/>
                        </a:rPr>
                        <a:t>Инв. </a:t>
                      </a:r>
                      <a:r>
                        <a:rPr dirty="0" sz="1000" spc="-5">
                          <a:latin typeface="Times New Roman"/>
                          <a:cs typeface="Times New Roman"/>
                        </a:rPr>
                        <a:t>№</a:t>
                      </a:r>
                      <a:r>
                        <a:rPr dirty="0" sz="1000" spc="-1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000" spc="-5">
                          <a:latin typeface="Times New Roman"/>
                          <a:cs typeface="Times New Roman"/>
                        </a:rPr>
                        <a:t>подл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1430" vert="vert27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5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7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190500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11430" vert="vert27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marL="31115">
                        <a:lnSpc>
                          <a:spcPts val="1645"/>
                        </a:lnSpc>
                        <a:spcBef>
                          <a:spcPts val="795"/>
                        </a:spcBef>
                      </a:pP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ТПЭ-КЭС.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algn="ctr" marL="30480">
                        <a:lnSpc>
                          <a:spcPts val="1525"/>
                        </a:lnSpc>
                      </a:pPr>
                      <a:r>
                        <a:rPr dirty="0" sz="1300" spc="-5">
                          <a:latin typeface="Times New Roman"/>
                          <a:cs typeface="Times New Roman"/>
                        </a:rPr>
                        <a:t>Техническая информация для</a:t>
                      </a:r>
                      <a:r>
                        <a:rPr dirty="0" sz="1300" spc="1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300" spc="-5">
                          <a:latin typeface="Times New Roman"/>
                          <a:cs typeface="Times New Roman"/>
                        </a:rPr>
                        <a:t>проектирования</a:t>
                      </a: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00965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 marL="70485">
                        <a:lnSpc>
                          <a:spcPct val="100000"/>
                        </a:lnSpc>
                        <a:spcBef>
                          <a:spcPts val="355"/>
                        </a:spcBef>
                      </a:pPr>
                      <a:r>
                        <a:rPr dirty="0" sz="1000" spc="-5" i="1">
                          <a:latin typeface="Times New Roman"/>
                          <a:cs typeface="Times New Roman"/>
                        </a:rPr>
                        <a:t>лист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45085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73025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11430" vert="vert27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100965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45085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17475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11430" vert="vert27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100965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45"/>
                        </a:spcBef>
                      </a:pPr>
                      <a:r>
                        <a:rPr dirty="0" sz="1000">
                          <a:latin typeface="Times New Roman"/>
                          <a:cs typeface="Times New Roman"/>
                        </a:rPr>
                        <a:t>23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43815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61290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11430" vert="vert27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0480">
                        <a:lnSpc>
                          <a:spcPts val="1080"/>
                        </a:lnSpc>
                        <a:spcBef>
                          <a:spcPts val="90"/>
                        </a:spcBef>
                      </a:pPr>
                      <a:r>
                        <a:rPr dirty="0" sz="1000" i="1"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dirty="0" sz="1000" spc="-10" i="1">
                          <a:latin typeface="Times New Roman"/>
                          <a:cs typeface="Times New Roman"/>
                        </a:rPr>
                        <a:t>зм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143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4450">
                        <a:lnSpc>
                          <a:spcPts val="1080"/>
                        </a:lnSpc>
                        <a:spcBef>
                          <a:spcPts val="90"/>
                        </a:spcBef>
                      </a:pPr>
                      <a:r>
                        <a:rPr dirty="0" sz="1000" spc="-5" i="1">
                          <a:latin typeface="Times New Roman"/>
                          <a:cs typeface="Times New Roman"/>
                        </a:rPr>
                        <a:t>Л</a:t>
                      </a:r>
                      <a:r>
                        <a:rPr dirty="0" sz="1000" spc="5" i="1"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dirty="0" sz="1000" i="1">
                          <a:latin typeface="Times New Roman"/>
                          <a:cs typeface="Times New Roman"/>
                        </a:rPr>
                        <a:t>ст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143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0800">
                        <a:lnSpc>
                          <a:spcPts val="1080"/>
                        </a:lnSpc>
                        <a:spcBef>
                          <a:spcPts val="90"/>
                        </a:spcBef>
                      </a:pPr>
                      <a:r>
                        <a:rPr dirty="0" sz="1000" spc="-5" i="1">
                          <a:latin typeface="Times New Roman"/>
                          <a:cs typeface="Times New Roman"/>
                        </a:rPr>
                        <a:t>№</a:t>
                      </a:r>
                      <a:r>
                        <a:rPr dirty="0" sz="1000" spc="-50" i="1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000" spc="-5" i="1">
                          <a:latin typeface="Times New Roman"/>
                          <a:cs typeface="Times New Roman"/>
                        </a:rPr>
                        <a:t>документа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143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4610">
                        <a:lnSpc>
                          <a:spcPts val="1080"/>
                        </a:lnSpc>
                        <a:spcBef>
                          <a:spcPts val="90"/>
                        </a:spcBef>
                      </a:pPr>
                      <a:r>
                        <a:rPr dirty="0" sz="1000" i="1">
                          <a:latin typeface="Times New Roman"/>
                          <a:cs typeface="Times New Roman"/>
                        </a:rPr>
                        <a:t>Подпись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143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3340">
                        <a:lnSpc>
                          <a:spcPts val="1080"/>
                        </a:lnSpc>
                        <a:spcBef>
                          <a:spcPts val="90"/>
                        </a:spcBef>
                      </a:pPr>
                      <a:r>
                        <a:rPr dirty="0" sz="1000" i="1">
                          <a:latin typeface="Times New Roman"/>
                          <a:cs typeface="Times New Roman"/>
                        </a:rPr>
                        <a:t>Д</a:t>
                      </a:r>
                      <a:r>
                        <a:rPr dirty="0" sz="1000" spc="5" i="1">
                          <a:latin typeface="Times New Roman"/>
                          <a:cs typeface="Times New Roman"/>
                        </a:rPr>
                        <a:t>а</a:t>
                      </a:r>
                      <a:r>
                        <a:rPr dirty="0" sz="1000" i="1">
                          <a:latin typeface="Times New Roman"/>
                          <a:cs typeface="Times New Roman"/>
                        </a:rPr>
                        <a:t>та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143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100965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43815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292893" y="169163"/>
          <a:ext cx="7042150" cy="102158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04470"/>
                <a:gridCol w="245745"/>
                <a:gridCol w="254634"/>
                <a:gridCol w="356234"/>
                <a:gridCol w="820419"/>
                <a:gridCol w="534669"/>
                <a:gridCol w="355600"/>
                <a:gridCol w="3823334"/>
                <a:gridCol w="417195"/>
              </a:tblGrid>
              <a:tr h="2172970">
                <a:tc>
                  <a:txBody>
                    <a:bodyPr/>
                    <a:lstStyle/>
                    <a:p>
                      <a:pPr marL="6470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dirty="0" sz="1000" spc="-5">
                          <a:latin typeface="Times New Roman"/>
                          <a:cs typeface="Times New Roman"/>
                        </a:rPr>
                        <a:t>Первич.</a:t>
                      </a:r>
                      <a:r>
                        <a:rPr dirty="0" sz="100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000" spc="-5">
                          <a:latin typeface="Times New Roman"/>
                          <a:cs typeface="Times New Roman"/>
                        </a:rPr>
                        <a:t>примен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6350" vert="vert270">
                    <a:lnL w="2857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7" rowSpan="7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1850">
                        <a:latin typeface="Times New Roman"/>
                        <a:cs typeface="Times New Roman"/>
                      </a:endParaRPr>
                    </a:p>
                    <a:p>
                      <a:pPr marL="198120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dirty="0" sz="1400" i="1">
                          <a:latin typeface="Times New Roman"/>
                          <a:cs typeface="Times New Roman"/>
                        </a:rPr>
                        <a:t>лов, </a:t>
                      </a:r>
                      <a:r>
                        <a:rPr dirty="0" sz="1400" spc="-10" i="1">
                          <a:latin typeface="Times New Roman"/>
                          <a:cs typeface="Times New Roman"/>
                        </a:rPr>
                        <a:t>но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не менее одного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 канала.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algn="just" lvl="2" marL="198120" marR="177800" indent="449580">
                        <a:lnSpc>
                          <a:spcPct val="143700"/>
                        </a:lnSpc>
                        <a:spcBef>
                          <a:spcPts val="5"/>
                        </a:spcBef>
                        <a:buAutoNum type="arabicPeriod" startAt="105"/>
                        <a:tabLst>
                          <a:tab pos="1279525" algn="l"/>
                        </a:tabLst>
                      </a:pP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Глубина заложения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в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земле кабельных блоков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и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труб должна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при- 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ниматься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по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местным условиям, </a:t>
                      </a:r>
                      <a:r>
                        <a:rPr dirty="0" sz="1400" spc="-10" i="1">
                          <a:latin typeface="Times New Roman"/>
                          <a:cs typeface="Times New Roman"/>
                        </a:rPr>
                        <a:t>но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быть не менее расстояний, приведенных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в  2.3.84, считая </a:t>
                      </a:r>
                      <a:r>
                        <a:rPr dirty="0" sz="1400" spc="-10" i="1">
                          <a:latin typeface="Times New Roman"/>
                          <a:cs typeface="Times New Roman"/>
                        </a:rPr>
                        <a:t>до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верхнего кабеля.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Глубина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заложения кабельных блоков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и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труб  на закрытых территориях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и в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полах производственных помещений </a:t>
                      </a:r>
                      <a:r>
                        <a:rPr dirty="0" sz="1400" spc="-10" i="1">
                          <a:latin typeface="Times New Roman"/>
                          <a:cs typeface="Times New Roman"/>
                        </a:rPr>
                        <a:t>не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нормиру-  ется.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algn="just" lvl="2" marL="198120" marR="177165" indent="449580">
                        <a:lnSpc>
                          <a:spcPct val="143600"/>
                        </a:lnSpc>
                        <a:buAutoNum type="arabicPeriod" startAt="105"/>
                        <a:tabLst>
                          <a:tab pos="1287145" algn="l"/>
                        </a:tabLst>
                      </a:pP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Кабельные блоки должны иметь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уклон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не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менее 0,2 % в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сторону 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колодцев.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Такой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же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уклон необходимо соблюдать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и при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прокладке труб для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ка-  белей.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algn="just" lvl="2" marL="198120" marR="177165" indent="450215">
                        <a:lnSpc>
                          <a:spcPct val="143600"/>
                        </a:lnSpc>
                        <a:spcBef>
                          <a:spcPts val="15"/>
                        </a:spcBef>
                        <a:buAutoNum type="arabicPeriod" startAt="105"/>
                        <a:tabLst>
                          <a:tab pos="1283970" algn="l"/>
                        </a:tabLst>
                      </a:pP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При прокладке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труб для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кабельных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линий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непосредственно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в зем- 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ле,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наименьшие расстояния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в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свету между трубами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и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между ними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и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другими  кабелями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и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сооружениями должны приниматься,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как для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кабелей, проложенных 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без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труб (см.</a:t>
                      </a:r>
                      <a:r>
                        <a:rPr dirty="0" sz="1400" spc="-10" i="1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2.3.86).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algn="just" marL="198120" marR="179070" indent="448945">
                        <a:lnSpc>
                          <a:spcPct val="143600"/>
                        </a:lnSpc>
                        <a:spcBef>
                          <a:spcPts val="10"/>
                        </a:spcBef>
                      </a:pPr>
                      <a:r>
                        <a:rPr dirty="0" sz="1400" i="1">
                          <a:latin typeface="Times New Roman"/>
                          <a:cs typeface="Times New Roman"/>
                        </a:rPr>
                        <a:t>При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прокладке кабельных линий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в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трубах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в полу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помещения расстояния 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между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ними принимаются,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как для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прокладки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в</a:t>
                      </a:r>
                      <a:r>
                        <a:rPr dirty="0" sz="1400" spc="-20" i="1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земле.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algn="just" lvl="2" marL="198120" marR="179705" indent="449580">
                        <a:lnSpc>
                          <a:spcPct val="143600"/>
                        </a:lnSpc>
                        <a:buAutoNum type="arabicPeriod" startAt="108"/>
                        <a:tabLst>
                          <a:tab pos="1291590" algn="l"/>
                        </a:tabLst>
                      </a:pPr>
                      <a:r>
                        <a:rPr dirty="0" sz="1400" i="1">
                          <a:latin typeface="Times New Roman"/>
                          <a:cs typeface="Times New Roman"/>
                        </a:rPr>
                        <a:t>В местах, где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изменяется направление трассы кабельных линий, 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проложенных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в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блоках,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и в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местах перехода кабелей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и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кабельных блоков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в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землю 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должны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сооружаться кабельные колодцы, обеспечивающие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удобную</a:t>
                      </a:r>
                      <a:r>
                        <a:rPr dirty="0" sz="1400" spc="45" i="1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протяжку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algn="just" marL="198120" marR="177165">
                        <a:lnSpc>
                          <a:spcPct val="143700"/>
                        </a:lnSpc>
                        <a:spcBef>
                          <a:spcPts val="5"/>
                        </a:spcBef>
                      </a:pP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кабелей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и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удаление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их из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блоков. Такие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колодцы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должны сооружаться также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и 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на прямолинейных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участках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трассы </a:t>
                      </a:r>
                      <a:r>
                        <a:rPr dirty="0" sz="1400" spc="-10" i="1">
                          <a:latin typeface="Times New Roman"/>
                          <a:cs typeface="Times New Roman"/>
                        </a:rPr>
                        <a:t>на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расстоянии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один от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другого,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опреде- 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ляемом предельно допустимым тяжением кабелей. При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числе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кабелей </a:t>
                      </a:r>
                      <a:r>
                        <a:rPr dirty="0" sz="1400" spc="-10" i="1">
                          <a:latin typeface="Times New Roman"/>
                          <a:cs typeface="Times New Roman"/>
                        </a:rPr>
                        <a:t>до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10 и 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напряжении не выше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35 кВ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переход кабелей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из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блоков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в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землю допускается осу-  ществлять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без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кабельных колодцев. При этом места выхода кабелей из блоков 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должны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быть заделаны водонепроницаемым</a:t>
                      </a:r>
                      <a:r>
                        <a:rPr dirty="0" sz="1400" spc="-10" i="1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материалом.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algn="just" lvl="2" marL="198120" marR="179070" indent="449580">
                        <a:lnSpc>
                          <a:spcPct val="143600"/>
                        </a:lnSpc>
                        <a:buAutoNum type="arabicPeriod" startAt="109"/>
                        <a:tabLst>
                          <a:tab pos="1276350" algn="l"/>
                        </a:tabLst>
                      </a:pP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Переход кабельных </a:t>
                      </a:r>
                      <a:r>
                        <a:rPr dirty="0" sz="1400" spc="-10" i="1">
                          <a:latin typeface="Times New Roman"/>
                          <a:cs typeface="Times New Roman"/>
                        </a:rPr>
                        <a:t>линий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из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блоков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и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труб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в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здания,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туннели,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под- 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валы</a:t>
                      </a:r>
                      <a:r>
                        <a:rPr dirty="0" sz="1400" spc="120" i="1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dirty="0" sz="1400" spc="145" i="1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т.</a:t>
                      </a:r>
                      <a:r>
                        <a:rPr dirty="0" sz="1400" spc="135" i="1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п.</a:t>
                      </a:r>
                      <a:r>
                        <a:rPr dirty="0" sz="1400" spc="135" i="1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должен</a:t>
                      </a:r>
                      <a:r>
                        <a:rPr dirty="0" sz="1400" spc="145" i="1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осуществляться</a:t>
                      </a:r>
                      <a:r>
                        <a:rPr dirty="0" sz="1400" spc="135" i="1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одним</a:t>
                      </a:r>
                      <a:r>
                        <a:rPr dirty="0" sz="1400" spc="140" i="1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из</a:t>
                      </a:r>
                      <a:r>
                        <a:rPr dirty="0" sz="1400" spc="140" i="1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следующих</a:t>
                      </a:r>
                      <a:r>
                        <a:rPr dirty="0" sz="1400" spc="145" i="1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способов:</a:t>
                      </a:r>
                      <a:r>
                        <a:rPr dirty="0" sz="1400" spc="140" i="1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непосред-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algn="just" marL="198120" marR="179705">
                        <a:lnSpc>
                          <a:spcPct val="143600"/>
                        </a:lnSpc>
                        <a:spcBef>
                          <a:spcPts val="15"/>
                        </a:spcBef>
                      </a:pP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ственным вводом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в них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блоков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и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труб, сооружением колодцев или приямков 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внутри зданий, либо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камер у их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наружных</a:t>
                      </a:r>
                      <a:r>
                        <a:rPr dirty="0" sz="1400" spc="-25" i="1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стен.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algn="just" marL="198755" marR="179070" indent="448945">
                        <a:lnSpc>
                          <a:spcPct val="143600"/>
                        </a:lnSpc>
                      </a:pPr>
                      <a:r>
                        <a:rPr dirty="0" sz="1400" i="1">
                          <a:latin typeface="Times New Roman"/>
                          <a:cs typeface="Times New Roman"/>
                        </a:rPr>
                        <a:t>Должны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быть предусмотрены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меры,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исключающие проникновение через 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трубы</a:t>
                      </a:r>
                      <a:r>
                        <a:rPr dirty="0" sz="1400" spc="175" i="1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или</a:t>
                      </a:r>
                      <a:r>
                        <a:rPr dirty="0" sz="1400" spc="185" i="1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проемы</a:t>
                      </a:r>
                      <a:r>
                        <a:rPr dirty="0" sz="1400" spc="165" i="1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воды</a:t>
                      </a:r>
                      <a:r>
                        <a:rPr dirty="0" sz="1400" spc="180" i="1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dirty="0" sz="1400" spc="175" i="1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мелких</a:t>
                      </a:r>
                      <a:r>
                        <a:rPr dirty="0" sz="1400" spc="180" i="1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животных</a:t>
                      </a:r>
                      <a:r>
                        <a:rPr dirty="0" sz="1400" spc="185" i="1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из</a:t>
                      </a:r>
                      <a:r>
                        <a:rPr dirty="0" sz="1400" spc="185" i="1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траншей</a:t>
                      </a:r>
                      <a:r>
                        <a:rPr dirty="0" sz="1400" spc="175" i="1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в</a:t>
                      </a:r>
                      <a:r>
                        <a:rPr dirty="0" sz="1400" spc="190" i="1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здания,</a:t>
                      </a:r>
                      <a:r>
                        <a:rPr dirty="0" sz="1400" spc="180" i="1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туннели</a:t>
                      </a:r>
                      <a:r>
                        <a:rPr dirty="0" sz="1400" spc="175" i="1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и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7"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rowSpan="7"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rowSpan="7"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rowSpan="7"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rowSpan="7"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rowSpan="7"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2165350">
                <a:tc>
                  <a:txBody>
                    <a:bodyPr/>
                    <a:lstStyle/>
                    <a:p>
                      <a:pPr algn="ctr" marR="69850">
                        <a:lnSpc>
                          <a:spcPct val="100000"/>
                        </a:lnSpc>
                        <a:spcBef>
                          <a:spcPts val="305"/>
                        </a:spcBef>
                      </a:pPr>
                      <a:r>
                        <a:rPr dirty="0" sz="1000" spc="-5">
                          <a:latin typeface="Times New Roman"/>
                          <a:cs typeface="Times New Roman"/>
                        </a:rPr>
                        <a:t>Справ.</a:t>
                      </a:r>
                      <a:r>
                        <a:rPr dirty="0" sz="100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000" spc="-5">
                          <a:latin typeface="Times New Roman"/>
                          <a:cs typeface="Times New Roman"/>
                        </a:rPr>
                        <a:t>№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38735" vert="vert270">
                    <a:lnL w="2857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7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570230"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gridSpan="7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2115820">
                <a:tc>
                  <a:txBody>
                    <a:bodyPr/>
                    <a:lstStyle/>
                    <a:p>
                      <a:pPr marL="124460">
                        <a:lnSpc>
                          <a:spcPct val="100000"/>
                        </a:lnSpc>
                        <a:spcBef>
                          <a:spcPts val="170"/>
                        </a:spcBef>
                        <a:tabLst>
                          <a:tab pos="1095375" algn="l"/>
                        </a:tabLst>
                      </a:pPr>
                      <a:r>
                        <a:rPr dirty="0" baseline="-8333" sz="1500" spc="-15">
                          <a:latin typeface="Times New Roman"/>
                          <a:cs typeface="Times New Roman"/>
                        </a:rPr>
                        <a:t>Инв.</a:t>
                      </a:r>
                      <a:r>
                        <a:rPr dirty="0" baseline="-8333" sz="1500" spc="1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baseline="-8333" sz="1500" spc="-7">
                          <a:latin typeface="Times New Roman"/>
                          <a:cs typeface="Times New Roman"/>
                        </a:rPr>
                        <a:t>№</a:t>
                      </a:r>
                      <a:r>
                        <a:rPr dirty="0" baseline="-8333" sz="1500" spc="22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baseline="-8333" sz="1500" spc="-7">
                          <a:latin typeface="Times New Roman"/>
                          <a:cs typeface="Times New Roman"/>
                        </a:rPr>
                        <a:t>дубл.	</a:t>
                      </a:r>
                      <a:r>
                        <a:rPr dirty="0" sz="1000" spc="-5">
                          <a:latin typeface="Times New Roman"/>
                          <a:cs typeface="Times New Roman"/>
                        </a:rPr>
                        <a:t>Подпись и</a:t>
                      </a:r>
                      <a:r>
                        <a:rPr dirty="0" sz="1000" spc="-1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000" spc="-5">
                          <a:latin typeface="Times New Roman"/>
                          <a:cs typeface="Times New Roman"/>
                        </a:rPr>
                        <a:t>дата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21590" vert="vert27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7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998855">
                <a:tc>
                  <a:txBody>
                    <a:bodyPr/>
                    <a:lstStyle/>
                    <a:p>
                      <a:pPr marL="154305">
                        <a:lnSpc>
                          <a:spcPct val="100000"/>
                        </a:lnSpc>
                        <a:spcBef>
                          <a:spcPts val="280"/>
                        </a:spcBef>
                      </a:pPr>
                      <a:r>
                        <a:rPr dirty="0" sz="1000" spc="-5">
                          <a:latin typeface="Times New Roman"/>
                          <a:cs typeface="Times New Roman"/>
                        </a:rPr>
                        <a:t>Взам. </a:t>
                      </a:r>
                      <a:r>
                        <a:rPr dirty="0" sz="1000" spc="-10">
                          <a:latin typeface="Times New Roman"/>
                          <a:cs typeface="Times New Roman"/>
                        </a:rPr>
                        <a:t>инв.</a:t>
                      </a:r>
                      <a:r>
                        <a:rPr dirty="0" sz="1000" spc="-5">
                          <a:latin typeface="Times New Roman"/>
                          <a:cs typeface="Times New Roman"/>
                        </a:rPr>
                        <a:t> №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35560" vert="vert27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7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1271270">
                <a:tc>
                  <a:txBody>
                    <a:bodyPr/>
                    <a:lstStyle/>
                    <a:p>
                      <a:pPr marL="226060">
                        <a:lnSpc>
                          <a:spcPct val="100000"/>
                        </a:lnSpc>
                        <a:spcBef>
                          <a:spcPts val="65"/>
                        </a:spcBef>
                      </a:pPr>
                      <a:r>
                        <a:rPr dirty="0" sz="1000" spc="-5">
                          <a:latin typeface="Times New Roman"/>
                          <a:cs typeface="Times New Roman"/>
                        </a:rPr>
                        <a:t>Подпись и</a:t>
                      </a:r>
                      <a:r>
                        <a:rPr dirty="0" sz="1000" spc="-1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000" spc="-5">
                          <a:latin typeface="Times New Roman"/>
                          <a:cs typeface="Times New Roman"/>
                        </a:rPr>
                        <a:t>дата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8255" vert="vert27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7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358775">
                <a:tc rowSpan="5">
                  <a:txBody>
                    <a:bodyPr/>
                    <a:lstStyle/>
                    <a:p>
                      <a:pPr marL="101600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dirty="0" sz="1000" spc="-10">
                          <a:latin typeface="Times New Roman"/>
                          <a:cs typeface="Times New Roman"/>
                        </a:rPr>
                        <a:t>Инв. </a:t>
                      </a:r>
                      <a:r>
                        <a:rPr dirty="0" sz="1000" spc="-5">
                          <a:latin typeface="Times New Roman"/>
                          <a:cs typeface="Times New Roman"/>
                        </a:rPr>
                        <a:t>№</a:t>
                      </a:r>
                      <a:r>
                        <a:rPr dirty="0" sz="1000" spc="-1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000" spc="-5">
                          <a:latin typeface="Times New Roman"/>
                          <a:cs typeface="Times New Roman"/>
                        </a:rPr>
                        <a:t>подл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1430" vert="vert27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5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7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190500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11430" vert="vert27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marL="31115">
                        <a:lnSpc>
                          <a:spcPts val="1645"/>
                        </a:lnSpc>
                        <a:spcBef>
                          <a:spcPts val="795"/>
                        </a:spcBef>
                      </a:pP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ТПЭ-КЭС.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algn="ctr" marL="30480">
                        <a:lnSpc>
                          <a:spcPts val="1525"/>
                        </a:lnSpc>
                      </a:pPr>
                      <a:r>
                        <a:rPr dirty="0" sz="1300" spc="-5">
                          <a:latin typeface="Times New Roman"/>
                          <a:cs typeface="Times New Roman"/>
                        </a:rPr>
                        <a:t>Техническая информация для</a:t>
                      </a:r>
                      <a:r>
                        <a:rPr dirty="0" sz="1300" spc="1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300" spc="-5">
                          <a:latin typeface="Times New Roman"/>
                          <a:cs typeface="Times New Roman"/>
                        </a:rPr>
                        <a:t>проектирования</a:t>
                      </a: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00965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 marL="70485">
                        <a:lnSpc>
                          <a:spcPct val="100000"/>
                        </a:lnSpc>
                        <a:spcBef>
                          <a:spcPts val="355"/>
                        </a:spcBef>
                      </a:pPr>
                      <a:r>
                        <a:rPr dirty="0" sz="1000" spc="-5" i="1">
                          <a:latin typeface="Times New Roman"/>
                          <a:cs typeface="Times New Roman"/>
                        </a:rPr>
                        <a:t>лист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45085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73025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11430" vert="vert27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100965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45085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17475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11430" vert="vert27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100965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45"/>
                        </a:spcBef>
                      </a:pPr>
                      <a:r>
                        <a:rPr dirty="0" sz="1000">
                          <a:latin typeface="Times New Roman"/>
                          <a:cs typeface="Times New Roman"/>
                        </a:rPr>
                        <a:t>24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43815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61290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11430" vert="vert27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0480">
                        <a:lnSpc>
                          <a:spcPts val="1080"/>
                        </a:lnSpc>
                        <a:spcBef>
                          <a:spcPts val="90"/>
                        </a:spcBef>
                      </a:pPr>
                      <a:r>
                        <a:rPr dirty="0" sz="1000" i="1"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dirty="0" sz="1000" spc="-10" i="1">
                          <a:latin typeface="Times New Roman"/>
                          <a:cs typeface="Times New Roman"/>
                        </a:rPr>
                        <a:t>зм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143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4450">
                        <a:lnSpc>
                          <a:spcPts val="1080"/>
                        </a:lnSpc>
                        <a:spcBef>
                          <a:spcPts val="90"/>
                        </a:spcBef>
                      </a:pPr>
                      <a:r>
                        <a:rPr dirty="0" sz="1000" spc="-5" i="1">
                          <a:latin typeface="Times New Roman"/>
                          <a:cs typeface="Times New Roman"/>
                        </a:rPr>
                        <a:t>Л</a:t>
                      </a:r>
                      <a:r>
                        <a:rPr dirty="0" sz="1000" spc="5" i="1"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dirty="0" sz="1000" i="1">
                          <a:latin typeface="Times New Roman"/>
                          <a:cs typeface="Times New Roman"/>
                        </a:rPr>
                        <a:t>ст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143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0800">
                        <a:lnSpc>
                          <a:spcPts val="1080"/>
                        </a:lnSpc>
                        <a:spcBef>
                          <a:spcPts val="90"/>
                        </a:spcBef>
                      </a:pPr>
                      <a:r>
                        <a:rPr dirty="0" sz="1000" spc="-5" i="1">
                          <a:latin typeface="Times New Roman"/>
                          <a:cs typeface="Times New Roman"/>
                        </a:rPr>
                        <a:t>№</a:t>
                      </a:r>
                      <a:r>
                        <a:rPr dirty="0" sz="1000" spc="-50" i="1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000" spc="-5" i="1">
                          <a:latin typeface="Times New Roman"/>
                          <a:cs typeface="Times New Roman"/>
                        </a:rPr>
                        <a:t>документа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143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4610">
                        <a:lnSpc>
                          <a:spcPts val="1080"/>
                        </a:lnSpc>
                        <a:spcBef>
                          <a:spcPts val="90"/>
                        </a:spcBef>
                      </a:pPr>
                      <a:r>
                        <a:rPr dirty="0" sz="1000" i="1">
                          <a:latin typeface="Times New Roman"/>
                          <a:cs typeface="Times New Roman"/>
                        </a:rPr>
                        <a:t>Подпись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143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3340">
                        <a:lnSpc>
                          <a:spcPts val="1080"/>
                        </a:lnSpc>
                        <a:spcBef>
                          <a:spcPts val="90"/>
                        </a:spcBef>
                      </a:pPr>
                      <a:r>
                        <a:rPr dirty="0" sz="1000" i="1">
                          <a:latin typeface="Times New Roman"/>
                          <a:cs typeface="Times New Roman"/>
                        </a:rPr>
                        <a:t>Д</a:t>
                      </a:r>
                      <a:r>
                        <a:rPr dirty="0" sz="1000" spc="5" i="1">
                          <a:latin typeface="Times New Roman"/>
                          <a:cs typeface="Times New Roman"/>
                        </a:rPr>
                        <a:t>а</a:t>
                      </a:r>
                      <a:r>
                        <a:rPr dirty="0" sz="1000" i="1">
                          <a:latin typeface="Times New Roman"/>
                          <a:cs typeface="Times New Roman"/>
                        </a:rPr>
                        <a:t>та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143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100965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43815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947171" y="3969320"/>
            <a:ext cx="6273794" cy="496369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graphicFrame>
        <p:nvGraphicFramePr>
          <p:cNvPr id="3" name="object 3"/>
          <p:cNvGraphicFramePr>
            <a:graphicFrameLocks noGrp="1"/>
          </p:cNvGraphicFramePr>
          <p:nvPr/>
        </p:nvGraphicFramePr>
        <p:xfrm>
          <a:off x="292893" y="169163"/>
          <a:ext cx="7042150" cy="102158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04470"/>
                <a:gridCol w="245745"/>
                <a:gridCol w="254634"/>
                <a:gridCol w="356234"/>
                <a:gridCol w="820419"/>
                <a:gridCol w="534669"/>
                <a:gridCol w="355600"/>
                <a:gridCol w="3823334"/>
                <a:gridCol w="417195"/>
              </a:tblGrid>
              <a:tr h="2172970">
                <a:tc>
                  <a:txBody>
                    <a:bodyPr/>
                    <a:lstStyle/>
                    <a:p>
                      <a:pPr marL="6470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dirty="0" sz="1000" spc="-5">
                          <a:latin typeface="Times New Roman"/>
                          <a:cs typeface="Times New Roman"/>
                        </a:rPr>
                        <a:t>Первич.</a:t>
                      </a:r>
                      <a:r>
                        <a:rPr dirty="0" sz="100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000" spc="-5">
                          <a:latin typeface="Times New Roman"/>
                          <a:cs typeface="Times New Roman"/>
                        </a:rPr>
                        <a:t>примен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6350" vert="vert270">
                    <a:lnL w="2857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7" rowSpan="7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1850">
                        <a:latin typeface="Times New Roman"/>
                        <a:cs typeface="Times New Roman"/>
                      </a:endParaRPr>
                    </a:p>
                    <a:p>
                      <a:pPr marL="198120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т.п.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algn="just" marL="198120" marR="179070" indent="448945">
                        <a:lnSpc>
                          <a:spcPct val="143700"/>
                        </a:lnSpc>
                        <a:spcBef>
                          <a:spcPts val="5"/>
                        </a:spcBef>
                      </a:pP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2.3.110. Каналы кабельных блоков, трубы,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выход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из них,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а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также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их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со- 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единения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должны иметь обработанную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и очищенную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поверхность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для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предот-  вращения механических повреждений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оболочек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кабелей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при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протяжке. На вы- 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ходах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кабелей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из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блоков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в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кабельные сооружения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и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камеры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должны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предусмат- 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риваться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меры, предотвращающие повреждение оболочек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от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истирания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и 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растрескивания (применение эластичных подкладок, соблюдение необходимых 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радиусов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изгиба </a:t>
                      </a:r>
                      <a:r>
                        <a:rPr dirty="0" sz="1400" i="1"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dirty="0" sz="1400" spc="-15" i="1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 i="1">
                          <a:latin typeface="Times New Roman"/>
                          <a:cs typeface="Times New Roman"/>
                        </a:rPr>
                        <a:t>др.)….»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marL="198755" indent="448945">
                        <a:lnSpc>
                          <a:spcPct val="100000"/>
                        </a:lnSpc>
                        <a:spcBef>
                          <a:spcPts val="735"/>
                        </a:spcBef>
                      </a:pP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Ниже приведены отдельные листы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из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типового проекта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А5-92</a:t>
                      </a:r>
                      <a:r>
                        <a:rPr dirty="0" sz="1400" spc="8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«Прокладка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algn="just" marL="198755" marR="178435">
                        <a:lnSpc>
                          <a:spcPct val="143600"/>
                        </a:lnSpc>
                        <a:spcBef>
                          <a:spcPts val="10"/>
                        </a:spcBef>
                      </a:pP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кабелей напряжением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до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35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кВ в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траншеях. Материалы для проектирования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и  рабочие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чертежи». Проект выпущен ВНИПИ Тяжпромэлектропроект им.  Ф.Б.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Якубовского.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Проект введен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в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действие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с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01.10.1992</a:t>
                      </a:r>
                      <a:r>
                        <a:rPr dirty="0" sz="1400" spc="-1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года.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7"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rowSpan="7"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rowSpan="7"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rowSpan="7"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rowSpan="7"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rowSpan="7"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2165350">
                <a:tc>
                  <a:txBody>
                    <a:bodyPr/>
                    <a:lstStyle/>
                    <a:p>
                      <a:pPr algn="ctr" marR="69850">
                        <a:lnSpc>
                          <a:spcPct val="100000"/>
                        </a:lnSpc>
                        <a:spcBef>
                          <a:spcPts val="305"/>
                        </a:spcBef>
                      </a:pPr>
                      <a:r>
                        <a:rPr dirty="0" sz="1000" spc="-5">
                          <a:latin typeface="Times New Roman"/>
                          <a:cs typeface="Times New Roman"/>
                        </a:rPr>
                        <a:t>Справ.</a:t>
                      </a:r>
                      <a:r>
                        <a:rPr dirty="0" sz="100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000" spc="-5">
                          <a:latin typeface="Times New Roman"/>
                          <a:cs typeface="Times New Roman"/>
                        </a:rPr>
                        <a:t>№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38735" vert="vert270">
                    <a:lnL w="2857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7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570230"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gridSpan="7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2115820">
                <a:tc>
                  <a:txBody>
                    <a:bodyPr/>
                    <a:lstStyle/>
                    <a:p>
                      <a:pPr marL="124460">
                        <a:lnSpc>
                          <a:spcPct val="100000"/>
                        </a:lnSpc>
                        <a:spcBef>
                          <a:spcPts val="170"/>
                        </a:spcBef>
                        <a:tabLst>
                          <a:tab pos="1095375" algn="l"/>
                        </a:tabLst>
                      </a:pPr>
                      <a:r>
                        <a:rPr dirty="0" baseline="-8333" sz="1500" spc="-15">
                          <a:latin typeface="Times New Roman"/>
                          <a:cs typeface="Times New Roman"/>
                        </a:rPr>
                        <a:t>Инв.</a:t>
                      </a:r>
                      <a:r>
                        <a:rPr dirty="0" baseline="-8333" sz="1500" spc="1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baseline="-8333" sz="1500" spc="-7">
                          <a:latin typeface="Times New Roman"/>
                          <a:cs typeface="Times New Roman"/>
                        </a:rPr>
                        <a:t>№</a:t>
                      </a:r>
                      <a:r>
                        <a:rPr dirty="0" baseline="-8333" sz="1500" spc="22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baseline="-8333" sz="1500" spc="-7">
                          <a:latin typeface="Times New Roman"/>
                          <a:cs typeface="Times New Roman"/>
                        </a:rPr>
                        <a:t>дубл.	</a:t>
                      </a:r>
                      <a:r>
                        <a:rPr dirty="0" sz="1000" spc="-5">
                          <a:latin typeface="Times New Roman"/>
                          <a:cs typeface="Times New Roman"/>
                        </a:rPr>
                        <a:t>Подпись и</a:t>
                      </a:r>
                      <a:r>
                        <a:rPr dirty="0" sz="1000" spc="-1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000" spc="-5">
                          <a:latin typeface="Times New Roman"/>
                          <a:cs typeface="Times New Roman"/>
                        </a:rPr>
                        <a:t>дата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21590" vert="vert27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7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998855">
                <a:tc>
                  <a:txBody>
                    <a:bodyPr/>
                    <a:lstStyle/>
                    <a:p>
                      <a:pPr marL="154305">
                        <a:lnSpc>
                          <a:spcPct val="100000"/>
                        </a:lnSpc>
                        <a:spcBef>
                          <a:spcPts val="280"/>
                        </a:spcBef>
                      </a:pPr>
                      <a:r>
                        <a:rPr dirty="0" sz="1000" spc="-5">
                          <a:latin typeface="Times New Roman"/>
                          <a:cs typeface="Times New Roman"/>
                        </a:rPr>
                        <a:t>Взам. </a:t>
                      </a:r>
                      <a:r>
                        <a:rPr dirty="0" sz="1000" spc="-10">
                          <a:latin typeface="Times New Roman"/>
                          <a:cs typeface="Times New Roman"/>
                        </a:rPr>
                        <a:t>инв.</a:t>
                      </a:r>
                      <a:r>
                        <a:rPr dirty="0" sz="1000" spc="-5">
                          <a:latin typeface="Times New Roman"/>
                          <a:cs typeface="Times New Roman"/>
                        </a:rPr>
                        <a:t> №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35560" vert="vert27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7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1271270">
                <a:tc>
                  <a:txBody>
                    <a:bodyPr/>
                    <a:lstStyle/>
                    <a:p>
                      <a:pPr marL="226060">
                        <a:lnSpc>
                          <a:spcPct val="100000"/>
                        </a:lnSpc>
                        <a:spcBef>
                          <a:spcPts val="65"/>
                        </a:spcBef>
                      </a:pPr>
                      <a:r>
                        <a:rPr dirty="0" sz="1000" spc="-5">
                          <a:latin typeface="Times New Roman"/>
                          <a:cs typeface="Times New Roman"/>
                        </a:rPr>
                        <a:t>Подпись и</a:t>
                      </a:r>
                      <a:r>
                        <a:rPr dirty="0" sz="1000" spc="-1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000" spc="-5">
                          <a:latin typeface="Times New Roman"/>
                          <a:cs typeface="Times New Roman"/>
                        </a:rPr>
                        <a:t>дата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8255" vert="vert27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7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358775">
                <a:tc rowSpan="5">
                  <a:txBody>
                    <a:bodyPr/>
                    <a:lstStyle/>
                    <a:p>
                      <a:pPr marL="101600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dirty="0" sz="1000" spc="-10">
                          <a:latin typeface="Times New Roman"/>
                          <a:cs typeface="Times New Roman"/>
                        </a:rPr>
                        <a:t>Инв. </a:t>
                      </a:r>
                      <a:r>
                        <a:rPr dirty="0" sz="1000" spc="-5">
                          <a:latin typeface="Times New Roman"/>
                          <a:cs typeface="Times New Roman"/>
                        </a:rPr>
                        <a:t>№</a:t>
                      </a:r>
                      <a:r>
                        <a:rPr dirty="0" sz="1000" spc="-1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000" spc="-5">
                          <a:latin typeface="Times New Roman"/>
                          <a:cs typeface="Times New Roman"/>
                        </a:rPr>
                        <a:t>подл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1430" vert="vert27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5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7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190500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11430" vert="vert27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marL="31115">
                        <a:lnSpc>
                          <a:spcPts val="1645"/>
                        </a:lnSpc>
                        <a:spcBef>
                          <a:spcPts val="795"/>
                        </a:spcBef>
                      </a:pP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ТПЭ-КЭС.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algn="ctr" marL="30480">
                        <a:lnSpc>
                          <a:spcPts val="1525"/>
                        </a:lnSpc>
                      </a:pPr>
                      <a:r>
                        <a:rPr dirty="0" sz="1300" spc="-5">
                          <a:latin typeface="Times New Roman"/>
                          <a:cs typeface="Times New Roman"/>
                        </a:rPr>
                        <a:t>Техническая информация для</a:t>
                      </a:r>
                      <a:r>
                        <a:rPr dirty="0" sz="1300" spc="1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300" spc="-5">
                          <a:latin typeface="Times New Roman"/>
                          <a:cs typeface="Times New Roman"/>
                        </a:rPr>
                        <a:t>проектирования</a:t>
                      </a: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00965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 marL="70485">
                        <a:lnSpc>
                          <a:spcPct val="100000"/>
                        </a:lnSpc>
                        <a:spcBef>
                          <a:spcPts val="355"/>
                        </a:spcBef>
                      </a:pPr>
                      <a:r>
                        <a:rPr dirty="0" sz="1000" spc="-5" i="1">
                          <a:latin typeface="Times New Roman"/>
                          <a:cs typeface="Times New Roman"/>
                        </a:rPr>
                        <a:t>лист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45085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73025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11430" vert="vert27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100965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45085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17475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11430" vert="vert27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100965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45"/>
                        </a:spcBef>
                      </a:pPr>
                      <a:r>
                        <a:rPr dirty="0" sz="1000">
                          <a:latin typeface="Times New Roman"/>
                          <a:cs typeface="Times New Roman"/>
                        </a:rPr>
                        <a:t>25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43815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61290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11430" vert="vert27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0480">
                        <a:lnSpc>
                          <a:spcPts val="1080"/>
                        </a:lnSpc>
                        <a:spcBef>
                          <a:spcPts val="90"/>
                        </a:spcBef>
                      </a:pPr>
                      <a:r>
                        <a:rPr dirty="0" sz="1000" i="1"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dirty="0" sz="1000" spc="-10" i="1">
                          <a:latin typeface="Times New Roman"/>
                          <a:cs typeface="Times New Roman"/>
                        </a:rPr>
                        <a:t>зм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143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4450">
                        <a:lnSpc>
                          <a:spcPts val="1080"/>
                        </a:lnSpc>
                        <a:spcBef>
                          <a:spcPts val="90"/>
                        </a:spcBef>
                      </a:pPr>
                      <a:r>
                        <a:rPr dirty="0" sz="1000" spc="-5" i="1">
                          <a:latin typeface="Times New Roman"/>
                          <a:cs typeface="Times New Roman"/>
                        </a:rPr>
                        <a:t>Л</a:t>
                      </a:r>
                      <a:r>
                        <a:rPr dirty="0" sz="1000" spc="5" i="1"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dirty="0" sz="1000" i="1">
                          <a:latin typeface="Times New Roman"/>
                          <a:cs typeface="Times New Roman"/>
                        </a:rPr>
                        <a:t>ст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143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0800">
                        <a:lnSpc>
                          <a:spcPts val="1080"/>
                        </a:lnSpc>
                        <a:spcBef>
                          <a:spcPts val="90"/>
                        </a:spcBef>
                      </a:pPr>
                      <a:r>
                        <a:rPr dirty="0" sz="1000" spc="-5" i="1">
                          <a:latin typeface="Times New Roman"/>
                          <a:cs typeface="Times New Roman"/>
                        </a:rPr>
                        <a:t>№</a:t>
                      </a:r>
                      <a:r>
                        <a:rPr dirty="0" sz="1000" spc="-50" i="1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000" spc="-5" i="1">
                          <a:latin typeface="Times New Roman"/>
                          <a:cs typeface="Times New Roman"/>
                        </a:rPr>
                        <a:t>документа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143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4610">
                        <a:lnSpc>
                          <a:spcPts val="1080"/>
                        </a:lnSpc>
                        <a:spcBef>
                          <a:spcPts val="90"/>
                        </a:spcBef>
                      </a:pPr>
                      <a:r>
                        <a:rPr dirty="0" sz="1000" i="1">
                          <a:latin typeface="Times New Roman"/>
                          <a:cs typeface="Times New Roman"/>
                        </a:rPr>
                        <a:t>Подпись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143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3340">
                        <a:lnSpc>
                          <a:spcPts val="1080"/>
                        </a:lnSpc>
                        <a:spcBef>
                          <a:spcPts val="90"/>
                        </a:spcBef>
                      </a:pPr>
                      <a:r>
                        <a:rPr dirty="0" sz="1000" i="1">
                          <a:latin typeface="Times New Roman"/>
                          <a:cs typeface="Times New Roman"/>
                        </a:rPr>
                        <a:t>Д</a:t>
                      </a:r>
                      <a:r>
                        <a:rPr dirty="0" sz="1000" spc="5" i="1">
                          <a:latin typeface="Times New Roman"/>
                          <a:cs typeface="Times New Roman"/>
                        </a:rPr>
                        <a:t>а</a:t>
                      </a:r>
                      <a:r>
                        <a:rPr dirty="0" sz="1000" i="1">
                          <a:latin typeface="Times New Roman"/>
                          <a:cs typeface="Times New Roman"/>
                        </a:rPr>
                        <a:t>та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143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100965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43815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94004" y="10375265"/>
            <a:ext cx="481965" cy="0"/>
          </a:xfrm>
          <a:custGeom>
            <a:avLst/>
            <a:gdLst/>
            <a:ahLst/>
            <a:cxnLst/>
            <a:rect l="l" t="t" r="r" b="b"/>
            <a:pathLst>
              <a:path w="481965" h="0">
                <a:moveTo>
                  <a:pt x="481965" y="0"/>
                </a:moveTo>
                <a:lnTo>
                  <a:pt x="0" y="0"/>
                </a:lnTo>
              </a:path>
            </a:pathLst>
          </a:custGeom>
          <a:ln w="158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300990" y="9474200"/>
            <a:ext cx="467995" cy="0"/>
          </a:xfrm>
          <a:custGeom>
            <a:avLst/>
            <a:gdLst/>
            <a:ahLst/>
            <a:cxnLst/>
            <a:rect l="l" t="t" r="r" b="b"/>
            <a:pathLst>
              <a:path w="467995" h="0">
                <a:moveTo>
                  <a:pt x="467995" y="0"/>
                </a:moveTo>
                <a:lnTo>
                  <a:pt x="0" y="0"/>
                </a:lnTo>
              </a:path>
            </a:pathLst>
          </a:custGeom>
          <a:ln w="158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307975" y="8202929"/>
            <a:ext cx="467995" cy="0"/>
          </a:xfrm>
          <a:custGeom>
            <a:avLst/>
            <a:gdLst/>
            <a:ahLst/>
            <a:cxnLst/>
            <a:rect l="l" t="t" r="r" b="b"/>
            <a:pathLst>
              <a:path w="467995" h="0">
                <a:moveTo>
                  <a:pt x="467995" y="0"/>
                </a:moveTo>
                <a:lnTo>
                  <a:pt x="0" y="0"/>
                </a:lnTo>
              </a:path>
            </a:pathLst>
          </a:custGeom>
          <a:ln w="158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300990" y="7204075"/>
            <a:ext cx="461009" cy="0"/>
          </a:xfrm>
          <a:custGeom>
            <a:avLst/>
            <a:gdLst/>
            <a:ahLst/>
            <a:cxnLst/>
            <a:rect l="l" t="t" r="r" b="b"/>
            <a:pathLst>
              <a:path w="461009" h="0">
                <a:moveTo>
                  <a:pt x="461009" y="0"/>
                </a:moveTo>
                <a:lnTo>
                  <a:pt x="0" y="0"/>
                </a:lnTo>
              </a:path>
            </a:pathLst>
          </a:custGeom>
          <a:ln w="158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307975" y="5087619"/>
            <a:ext cx="461009" cy="0"/>
          </a:xfrm>
          <a:custGeom>
            <a:avLst/>
            <a:gdLst/>
            <a:ahLst/>
            <a:cxnLst/>
            <a:rect l="l" t="t" r="r" b="b"/>
            <a:pathLst>
              <a:path w="461009" h="0">
                <a:moveTo>
                  <a:pt x="461009" y="0"/>
                </a:moveTo>
                <a:lnTo>
                  <a:pt x="0" y="0"/>
                </a:lnTo>
              </a:path>
            </a:pathLst>
          </a:custGeom>
          <a:ln w="158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510540" y="5080634"/>
            <a:ext cx="0" cy="5294630"/>
          </a:xfrm>
          <a:custGeom>
            <a:avLst/>
            <a:gdLst/>
            <a:ahLst/>
            <a:cxnLst/>
            <a:rect l="l" t="t" r="r" b="b"/>
            <a:pathLst>
              <a:path w="0" h="5294630">
                <a:moveTo>
                  <a:pt x="0" y="5294630"/>
                </a:moveTo>
                <a:lnTo>
                  <a:pt x="0" y="0"/>
                </a:lnTo>
              </a:path>
            </a:pathLst>
          </a:custGeom>
          <a:ln w="158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300990" y="5087619"/>
            <a:ext cx="0" cy="5287645"/>
          </a:xfrm>
          <a:custGeom>
            <a:avLst/>
            <a:gdLst/>
            <a:ahLst/>
            <a:cxnLst/>
            <a:rect l="l" t="t" r="r" b="b"/>
            <a:pathLst>
              <a:path w="0" h="5287645">
                <a:moveTo>
                  <a:pt x="0" y="5287645"/>
                </a:moveTo>
                <a:lnTo>
                  <a:pt x="0" y="0"/>
                </a:lnTo>
              </a:path>
            </a:pathLst>
          </a:custGeom>
          <a:ln w="158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 txBox="1"/>
          <p:nvPr/>
        </p:nvSpPr>
        <p:spPr>
          <a:xfrm>
            <a:off x="305873" y="9566537"/>
            <a:ext cx="165735" cy="719455"/>
          </a:xfrm>
          <a:prstGeom prst="rect">
            <a:avLst/>
          </a:prstGeom>
        </p:spPr>
        <p:txBody>
          <a:bodyPr wrap="square" lIns="0" tIns="0" rIns="0" bIns="0" rtlCol="0" vert="vert270">
            <a:spAutoFit/>
          </a:bodyPr>
          <a:lstStyle/>
          <a:p>
            <a:pPr marL="12700">
              <a:lnSpc>
                <a:spcPts val="1190"/>
              </a:lnSpc>
            </a:pPr>
            <a:r>
              <a:rPr dirty="0" sz="1000" spc="-10">
                <a:latin typeface="Times New Roman"/>
                <a:cs typeface="Times New Roman"/>
              </a:rPr>
              <a:t>Инв. </a:t>
            </a:r>
            <a:r>
              <a:rPr dirty="0" sz="1000" spc="-5">
                <a:latin typeface="Times New Roman"/>
                <a:cs typeface="Times New Roman"/>
              </a:rPr>
              <a:t>№</a:t>
            </a:r>
            <a:r>
              <a:rPr dirty="0" sz="1000" spc="-40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подл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302825" y="8401895"/>
            <a:ext cx="165735" cy="858519"/>
          </a:xfrm>
          <a:prstGeom prst="rect">
            <a:avLst/>
          </a:prstGeom>
        </p:spPr>
        <p:txBody>
          <a:bodyPr wrap="square" lIns="0" tIns="0" rIns="0" bIns="0" rtlCol="0" vert="vert270">
            <a:spAutoFit/>
          </a:bodyPr>
          <a:lstStyle/>
          <a:p>
            <a:pPr marL="12700">
              <a:lnSpc>
                <a:spcPts val="1190"/>
              </a:lnSpc>
            </a:pPr>
            <a:r>
              <a:rPr dirty="0" sz="1000" spc="-5">
                <a:latin typeface="Times New Roman"/>
                <a:cs typeface="Times New Roman"/>
              </a:rPr>
              <a:t>Подпись и</a:t>
            </a:r>
            <a:r>
              <a:rPr dirty="0" sz="1000" spc="-60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дата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330257" y="7320367"/>
            <a:ext cx="165735" cy="741045"/>
          </a:xfrm>
          <a:prstGeom prst="rect">
            <a:avLst/>
          </a:prstGeom>
        </p:spPr>
        <p:txBody>
          <a:bodyPr wrap="square" lIns="0" tIns="0" rIns="0" bIns="0" rtlCol="0" vert="vert270">
            <a:spAutoFit/>
          </a:bodyPr>
          <a:lstStyle/>
          <a:p>
            <a:pPr marL="12700">
              <a:lnSpc>
                <a:spcPts val="1190"/>
              </a:lnSpc>
            </a:pPr>
            <a:r>
              <a:rPr dirty="0" sz="1000" spc="-5">
                <a:latin typeface="Times New Roman"/>
                <a:cs typeface="Times New Roman"/>
              </a:rPr>
              <a:t>Взам. </a:t>
            </a:r>
            <a:r>
              <a:rPr dirty="0" sz="1000" spc="-10">
                <a:latin typeface="Times New Roman"/>
                <a:cs typeface="Times New Roman"/>
              </a:rPr>
              <a:t>инв.</a:t>
            </a:r>
            <a:r>
              <a:rPr dirty="0" sz="1000" spc="-40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№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316541" y="5262455"/>
            <a:ext cx="165735" cy="858519"/>
          </a:xfrm>
          <a:prstGeom prst="rect">
            <a:avLst/>
          </a:prstGeom>
        </p:spPr>
        <p:txBody>
          <a:bodyPr wrap="square" lIns="0" tIns="0" rIns="0" bIns="0" rtlCol="0" vert="vert270">
            <a:spAutoFit/>
          </a:bodyPr>
          <a:lstStyle/>
          <a:p>
            <a:pPr marL="12700">
              <a:lnSpc>
                <a:spcPts val="1190"/>
              </a:lnSpc>
            </a:pPr>
            <a:r>
              <a:rPr dirty="0" sz="1000" spc="-5">
                <a:latin typeface="Times New Roman"/>
                <a:cs typeface="Times New Roman"/>
              </a:rPr>
              <a:t>Подпись и</a:t>
            </a:r>
            <a:r>
              <a:rPr dirty="0" sz="1000" spc="-60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дата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304165" y="172084"/>
            <a:ext cx="474980" cy="0"/>
          </a:xfrm>
          <a:custGeom>
            <a:avLst/>
            <a:gdLst/>
            <a:ahLst/>
            <a:cxnLst/>
            <a:rect l="l" t="t" r="r" b="b"/>
            <a:pathLst>
              <a:path w="474980" h="0">
                <a:moveTo>
                  <a:pt x="474980" y="0"/>
                </a:moveTo>
                <a:lnTo>
                  <a:pt x="0" y="0"/>
                </a:lnTo>
              </a:path>
            </a:pathLst>
          </a:custGeom>
          <a:ln w="158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/>
          <p:nvPr/>
        </p:nvSpPr>
        <p:spPr>
          <a:xfrm>
            <a:off x="304165" y="2351404"/>
            <a:ext cx="461009" cy="0"/>
          </a:xfrm>
          <a:custGeom>
            <a:avLst/>
            <a:gdLst/>
            <a:ahLst/>
            <a:cxnLst/>
            <a:rect l="l" t="t" r="r" b="b"/>
            <a:pathLst>
              <a:path w="461009" h="0">
                <a:moveTo>
                  <a:pt x="0" y="0"/>
                </a:moveTo>
                <a:lnTo>
                  <a:pt x="461009" y="0"/>
                </a:lnTo>
              </a:path>
            </a:pathLst>
          </a:custGeom>
          <a:ln w="158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5" name="object 15"/>
          <p:cNvSpPr/>
          <p:nvPr/>
        </p:nvSpPr>
        <p:spPr>
          <a:xfrm>
            <a:off x="304165" y="4516754"/>
            <a:ext cx="467995" cy="0"/>
          </a:xfrm>
          <a:custGeom>
            <a:avLst/>
            <a:gdLst/>
            <a:ahLst/>
            <a:cxnLst/>
            <a:rect l="l" t="t" r="r" b="b"/>
            <a:pathLst>
              <a:path w="467995" h="0">
                <a:moveTo>
                  <a:pt x="0" y="0"/>
                </a:moveTo>
                <a:lnTo>
                  <a:pt x="467995" y="0"/>
                </a:lnTo>
              </a:path>
            </a:pathLst>
          </a:custGeom>
          <a:ln w="158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6" name="object 16"/>
          <p:cNvSpPr/>
          <p:nvPr/>
        </p:nvSpPr>
        <p:spPr>
          <a:xfrm>
            <a:off x="506730" y="179069"/>
            <a:ext cx="0" cy="4337685"/>
          </a:xfrm>
          <a:custGeom>
            <a:avLst/>
            <a:gdLst/>
            <a:ahLst/>
            <a:cxnLst/>
            <a:rect l="l" t="t" r="r" b="b"/>
            <a:pathLst>
              <a:path w="0" h="4337685">
                <a:moveTo>
                  <a:pt x="0" y="4337684"/>
                </a:moveTo>
                <a:lnTo>
                  <a:pt x="0" y="0"/>
                </a:lnTo>
              </a:path>
            </a:pathLst>
          </a:custGeom>
          <a:ln w="158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7" name="object 17"/>
          <p:cNvSpPr/>
          <p:nvPr/>
        </p:nvSpPr>
        <p:spPr>
          <a:xfrm>
            <a:off x="304165" y="179069"/>
            <a:ext cx="6985" cy="4330700"/>
          </a:xfrm>
          <a:custGeom>
            <a:avLst/>
            <a:gdLst/>
            <a:ahLst/>
            <a:cxnLst/>
            <a:rect l="l" t="t" r="r" b="b"/>
            <a:pathLst>
              <a:path w="6985" h="4330700">
                <a:moveTo>
                  <a:pt x="6985" y="4330699"/>
                </a:moveTo>
                <a:lnTo>
                  <a:pt x="0" y="0"/>
                </a:lnTo>
              </a:path>
            </a:pathLst>
          </a:custGeom>
          <a:ln w="158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8" name="object 18"/>
          <p:cNvSpPr txBox="1"/>
          <p:nvPr/>
        </p:nvSpPr>
        <p:spPr>
          <a:xfrm>
            <a:off x="301301" y="820432"/>
            <a:ext cx="165735" cy="896619"/>
          </a:xfrm>
          <a:prstGeom prst="rect">
            <a:avLst/>
          </a:prstGeom>
        </p:spPr>
        <p:txBody>
          <a:bodyPr wrap="square" lIns="0" tIns="0" rIns="0" bIns="0" rtlCol="0" vert="vert270">
            <a:spAutoFit/>
          </a:bodyPr>
          <a:lstStyle/>
          <a:p>
            <a:pPr marL="12700">
              <a:lnSpc>
                <a:spcPts val="1190"/>
              </a:lnSpc>
            </a:pPr>
            <a:r>
              <a:rPr dirty="0" sz="1000" spc="-5">
                <a:latin typeface="Times New Roman"/>
                <a:cs typeface="Times New Roman"/>
              </a:rPr>
              <a:t>Первич.</a:t>
            </a:r>
            <a:r>
              <a:rPr dirty="0" sz="1000" spc="-45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примен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333305" y="3202583"/>
            <a:ext cx="165735" cy="541020"/>
          </a:xfrm>
          <a:prstGeom prst="rect">
            <a:avLst/>
          </a:prstGeom>
        </p:spPr>
        <p:txBody>
          <a:bodyPr wrap="square" lIns="0" tIns="0" rIns="0" bIns="0" rtlCol="0" vert="vert270">
            <a:spAutoFit/>
          </a:bodyPr>
          <a:lstStyle/>
          <a:p>
            <a:pPr marL="12700">
              <a:lnSpc>
                <a:spcPts val="1190"/>
              </a:lnSpc>
            </a:pPr>
            <a:r>
              <a:rPr dirty="0" sz="1000" spc="-5">
                <a:latin typeface="Times New Roman"/>
                <a:cs typeface="Times New Roman"/>
              </a:rPr>
              <a:t>Справ.</a:t>
            </a:r>
            <a:r>
              <a:rPr dirty="0" sz="1000" spc="-65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№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20" name="object 20"/>
          <p:cNvSpPr/>
          <p:nvPr/>
        </p:nvSpPr>
        <p:spPr>
          <a:xfrm>
            <a:off x="751840" y="9832975"/>
            <a:ext cx="6523355" cy="0"/>
          </a:xfrm>
          <a:custGeom>
            <a:avLst/>
            <a:gdLst/>
            <a:ahLst/>
            <a:cxnLst/>
            <a:rect l="l" t="t" r="r" b="b"/>
            <a:pathLst>
              <a:path w="6523355" h="0">
                <a:moveTo>
                  <a:pt x="0" y="0"/>
                </a:moveTo>
                <a:lnTo>
                  <a:pt x="6523355" y="0"/>
                </a:lnTo>
              </a:path>
            </a:pathLst>
          </a:custGeom>
          <a:ln w="1905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1" name="object 21"/>
          <p:cNvSpPr/>
          <p:nvPr/>
        </p:nvSpPr>
        <p:spPr>
          <a:xfrm>
            <a:off x="1009014" y="9832975"/>
            <a:ext cx="0" cy="576580"/>
          </a:xfrm>
          <a:custGeom>
            <a:avLst/>
            <a:gdLst/>
            <a:ahLst/>
            <a:cxnLst/>
            <a:rect l="l" t="t" r="r" b="b"/>
            <a:pathLst>
              <a:path w="0" h="576579">
                <a:moveTo>
                  <a:pt x="0" y="0"/>
                </a:moveTo>
                <a:lnTo>
                  <a:pt x="0" y="576579"/>
                </a:lnTo>
              </a:path>
            </a:pathLst>
          </a:custGeom>
          <a:ln w="1905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2" name="object 22"/>
          <p:cNvSpPr/>
          <p:nvPr/>
        </p:nvSpPr>
        <p:spPr>
          <a:xfrm>
            <a:off x="1365250" y="9832975"/>
            <a:ext cx="0" cy="576580"/>
          </a:xfrm>
          <a:custGeom>
            <a:avLst/>
            <a:gdLst/>
            <a:ahLst/>
            <a:cxnLst/>
            <a:rect l="l" t="t" r="r" b="b"/>
            <a:pathLst>
              <a:path w="0" h="576579">
                <a:moveTo>
                  <a:pt x="0" y="576579"/>
                </a:moveTo>
                <a:lnTo>
                  <a:pt x="0" y="0"/>
                </a:lnTo>
              </a:path>
            </a:pathLst>
          </a:custGeom>
          <a:ln w="1905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3" name="object 23"/>
          <p:cNvSpPr/>
          <p:nvPr/>
        </p:nvSpPr>
        <p:spPr>
          <a:xfrm>
            <a:off x="2185670" y="9832975"/>
            <a:ext cx="0" cy="581025"/>
          </a:xfrm>
          <a:custGeom>
            <a:avLst/>
            <a:gdLst/>
            <a:ahLst/>
            <a:cxnLst/>
            <a:rect l="l" t="t" r="r" b="b"/>
            <a:pathLst>
              <a:path w="0" h="581025">
                <a:moveTo>
                  <a:pt x="0" y="581024"/>
                </a:moveTo>
                <a:lnTo>
                  <a:pt x="0" y="0"/>
                </a:lnTo>
              </a:path>
            </a:pathLst>
          </a:custGeom>
          <a:ln w="1905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4" name="object 24"/>
          <p:cNvSpPr/>
          <p:nvPr/>
        </p:nvSpPr>
        <p:spPr>
          <a:xfrm>
            <a:off x="2720339" y="9832975"/>
            <a:ext cx="0" cy="581025"/>
          </a:xfrm>
          <a:custGeom>
            <a:avLst/>
            <a:gdLst/>
            <a:ahLst/>
            <a:cxnLst/>
            <a:rect l="l" t="t" r="r" b="b"/>
            <a:pathLst>
              <a:path w="0" h="581025">
                <a:moveTo>
                  <a:pt x="0" y="581024"/>
                </a:moveTo>
                <a:lnTo>
                  <a:pt x="0" y="0"/>
                </a:lnTo>
              </a:path>
            </a:pathLst>
          </a:custGeom>
          <a:ln w="1905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5" name="object 25"/>
          <p:cNvSpPr/>
          <p:nvPr/>
        </p:nvSpPr>
        <p:spPr>
          <a:xfrm>
            <a:off x="3075939" y="9832975"/>
            <a:ext cx="0" cy="576580"/>
          </a:xfrm>
          <a:custGeom>
            <a:avLst/>
            <a:gdLst/>
            <a:ahLst/>
            <a:cxnLst/>
            <a:rect l="l" t="t" r="r" b="b"/>
            <a:pathLst>
              <a:path w="0" h="576579">
                <a:moveTo>
                  <a:pt x="0" y="576579"/>
                </a:moveTo>
                <a:lnTo>
                  <a:pt x="0" y="0"/>
                </a:lnTo>
              </a:path>
            </a:pathLst>
          </a:custGeom>
          <a:ln w="1905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6" name="object 26"/>
          <p:cNvSpPr/>
          <p:nvPr/>
        </p:nvSpPr>
        <p:spPr>
          <a:xfrm>
            <a:off x="756284" y="10023475"/>
            <a:ext cx="2315210" cy="0"/>
          </a:xfrm>
          <a:custGeom>
            <a:avLst/>
            <a:gdLst/>
            <a:ahLst/>
            <a:cxnLst/>
            <a:rect l="l" t="t" r="r" b="b"/>
            <a:pathLst>
              <a:path w="2315210" h="0">
                <a:moveTo>
                  <a:pt x="2315210" y="0"/>
                </a:moveTo>
                <a:lnTo>
                  <a:pt x="0" y="0"/>
                </a:lnTo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7" name="object 27"/>
          <p:cNvSpPr/>
          <p:nvPr/>
        </p:nvSpPr>
        <p:spPr>
          <a:xfrm>
            <a:off x="756284" y="10213975"/>
            <a:ext cx="2315210" cy="0"/>
          </a:xfrm>
          <a:custGeom>
            <a:avLst/>
            <a:gdLst/>
            <a:ahLst/>
            <a:cxnLst/>
            <a:rect l="l" t="t" r="r" b="b"/>
            <a:pathLst>
              <a:path w="2315210" h="0">
                <a:moveTo>
                  <a:pt x="2315210" y="0"/>
                </a:moveTo>
                <a:lnTo>
                  <a:pt x="0" y="0"/>
                </a:lnTo>
              </a:path>
            </a:pathLst>
          </a:custGeom>
          <a:ln w="1905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8" name="object 28"/>
          <p:cNvSpPr txBox="1"/>
          <p:nvPr/>
        </p:nvSpPr>
        <p:spPr>
          <a:xfrm>
            <a:off x="761491" y="10213340"/>
            <a:ext cx="231394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-10" i="1">
                <a:latin typeface="Times New Roman"/>
                <a:cs typeface="Times New Roman"/>
              </a:rPr>
              <a:t>Изм </a:t>
            </a:r>
            <a:r>
              <a:rPr dirty="0" sz="1000" spc="-5" i="1">
                <a:latin typeface="Times New Roman"/>
                <a:cs typeface="Times New Roman"/>
              </a:rPr>
              <a:t>Лист № документа </a:t>
            </a:r>
            <a:r>
              <a:rPr dirty="0" sz="1000" i="1">
                <a:latin typeface="Times New Roman"/>
                <a:cs typeface="Times New Roman"/>
              </a:rPr>
              <a:t>Подпись</a:t>
            </a:r>
            <a:r>
              <a:rPr dirty="0" sz="1000" spc="45" i="1">
                <a:latin typeface="Times New Roman"/>
                <a:cs typeface="Times New Roman"/>
              </a:rPr>
              <a:t> </a:t>
            </a:r>
            <a:r>
              <a:rPr dirty="0" sz="1000" spc="-5" i="1">
                <a:latin typeface="Times New Roman"/>
                <a:cs typeface="Times New Roman"/>
              </a:rPr>
              <a:t>Дата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29" name="object 29"/>
          <p:cNvSpPr/>
          <p:nvPr/>
        </p:nvSpPr>
        <p:spPr>
          <a:xfrm>
            <a:off x="6899275" y="9832975"/>
            <a:ext cx="0" cy="576580"/>
          </a:xfrm>
          <a:custGeom>
            <a:avLst/>
            <a:gdLst/>
            <a:ahLst/>
            <a:cxnLst/>
            <a:rect l="l" t="t" r="r" b="b"/>
            <a:pathLst>
              <a:path w="0" h="576579">
                <a:moveTo>
                  <a:pt x="0" y="576579"/>
                </a:moveTo>
                <a:lnTo>
                  <a:pt x="0" y="0"/>
                </a:lnTo>
              </a:path>
            </a:pathLst>
          </a:custGeom>
          <a:ln w="1905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0" name="object 30"/>
          <p:cNvSpPr/>
          <p:nvPr/>
        </p:nvSpPr>
        <p:spPr>
          <a:xfrm>
            <a:off x="6899275" y="10096500"/>
            <a:ext cx="370205" cy="0"/>
          </a:xfrm>
          <a:custGeom>
            <a:avLst/>
            <a:gdLst/>
            <a:ahLst/>
            <a:cxnLst/>
            <a:rect l="l" t="t" r="r" b="b"/>
            <a:pathLst>
              <a:path w="370204" h="0">
                <a:moveTo>
                  <a:pt x="0" y="0"/>
                </a:moveTo>
                <a:lnTo>
                  <a:pt x="370205" y="0"/>
                </a:lnTo>
              </a:path>
            </a:pathLst>
          </a:custGeom>
          <a:ln w="1905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1" name="object 31"/>
          <p:cNvSpPr txBox="1"/>
          <p:nvPr/>
        </p:nvSpPr>
        <p:spPr>
          <a:xfrm>
            <a:off x="6945883" y="9865867"/>
            <a:ext cx="29273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-10" i="1">
                <a:latin typeface="Times New Roman"/>
                <a:cs typeface="Times New Roman"/>
              </a:rPr>
              <a:t>л</a:t>
            </a:r>
            <a:r>
              <a:rPr dirty="0" sz="1000" i="1">
                <a:latin typeface="Times New Roman"/>
                <a:cs typeface="Times New Roman"/>
              </a:rPr>
              <a:t>и</a:t>
            </a:r>
            <a:r>
              <a:rPr dirty="0" sz="1000" spc="-5" i="1">
                <a:latin typeface="Times New Roman"/>
                <a:cs typeface="Times New Roman"/>
              </a:rPr>
              <a:t>ст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7015988" y="10127995"/>
            <a:ext cx="15367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>
                <a:latin typeface="Times New Roman"/>
                <a:cs typeface="Times New Roman"/>
              </a:rPr>
              <a:t>26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3341623" y="9920731"/>
            <a:ext cx="3300095" cy="42925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ctr" marL="635">
              <a:lnSpc>
                <a:spcPts val="1645"/>
              </a:lnSpc>
              <a:spcBef>
                <a:spcPts val="100"/>
              </a:spcBef>
            </a:pPr>
            <a:r>
              <a:rPr dirty="0" sz="1400" spc="-5">
                <a:latin typeface="Times New Roman"/>
                <a:cs typeface="Times New Roman"/>
              </a:rPr>
              <a:t>ТПЭ-КЭС.</a:t>
            </a:r>
            <a:endParaRPr sz="1400">
              <a:latin typeface="Times New Roman"/>
              <a:cs typeface="Times New Roman"/>
            </a:endParaRPr>
          </a:p>
          <a:p>
            <a:pPr algn="ctr">
              <a:lnSpc>
                <a:spcPts val="1525"/>
              </a:lnSpc>
            </a:pPr>
            <a:r>
              <a:rPr dirty="0" sz="1300" spc="-5">
                <a:latin typeface="Times New Roman"/>
                <a:cs typeface="Times New Roman"/>
              </a:rPr>
              <a:t>Техническая информация для</a:t>
            </a:r>
            <a:r>
              <a:rPr dirty="0" sz="1300" spc="35">
                <a:latin typeface="Times New Roman"/>
                <a:cs typeface="Times New Roman"/>
              </a:rPr>
              <a:t> </a:t>
            </a:r>
            <a:r>
              <a:rPr dirty="0" sz="1300" spc="-5">
                <a:latin typeface="Times New Roman"/>
                <a:cs typeface="Times New Roman"/>
              </a:rPr>
              <a:t>проектирования</a:t>
            </a:r>
            <a:endParaRPr sz="1300">
              <a:latin typeface="Times New Roman"/>
              <a:cs typeface="Times New Roman"/>
            </a:endParaRPr>
          </a:p>
        </p:txBody>
      </p:sp>
      <p:sp>
        <p:nvSpPr>
          <p:cNvPr id="34" name="object 34"/>
          <p:cNvSpPr/>
          <p:nvPr/>
        </p:nvSpPr>
        <p:spPr>
          <a:xfrm>
            <a:off x="300990" y="6297294"/>
            <a:ext cx="459105" cy="6985"/>
          </a:xfrm>
          <a:custGeom>
            <a:avLst/>
            <a:gdLst/>
            <a:ahLst/>
            <a:cxnLst/>
            <a:rect l="l" t="t" r="r" b="b"/>
            <a:pathLst>
              <a:path w="459105" h="6985">
                <a:moveTo>
                  <a:pt x="459105" y="0"/>
                </a:moveTo>
                <a:lnTo>
                  <a:pt x="0" y="6985"/>
                </a:lnTo>
              </a:path>
            </a:pathLst>
          </a:custGeom>
          <a:ln w="158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5" name="object 35"/>
          <p:cNvSpPr txBox="1"/>
          <p:nvPr/>
        </p:nvSpPr>
        <p:spPr>
          <a:xfrm>
            <a:off x="337877" y="6344897"/>
            <a:ext cx="165735" cy="747395"/>
          </a:xfrm>
          <a:prstGeom prst="rect">
            <a:avLst/>
          </a:prstGeom>
        </p:spPr>
        <p:txBody>
          <a:bodyPr wrap="square" lIns="0" tIns="0" rIns="0" bIns="0" rtlCol="0" vert="vert270">
            <a:spAutoFit/>
          </a:bodyPr>
          <a:lstStyle/>
          <a:p>
            <a:pPr marL="12700">
              <a:lnSpc>
                <a:spcPts val="1190"/>
              </a:lnSpc>
            </a:pPr>
            <a:r>
              <a:rPr dirty="0" sz="1000" spc="-10">
                <a:latin typeface="Times New Roman"/>
                <a:cs typeface="Times New Roman"/>
              </a:rPr>
              <a:t>Инв. </a:t>
            </a:r>
            <a:r>
              <a:rPr dirty="0" sz="1000" spc="-5">
                <a:latin typeface="Times New Roman"/>
                <a:cs typeface="Times New Roman"/>
              </a:rPr>
              <a:t>№</a:t>
            </a:r>
            <a:r>
              <a:rPr dirty="0" sz="1000" spc="-45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дубл.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36" name="object 36"/>
          <p:cNvSpPr/>
          <p:nvPr/>
        </p:nvSpPr>
        <p:spPr>
          <a:xfrm>
            <a:off x="793254" y="280199"/>
            <a:ext cx="6664959" cy="491870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7" name="object 37"/>
          <p:cNvSpPr/>
          <p:nvPr/>
        </p:nvSpPr>
        <p:spPr>
          <a:xfrm>
            <a:off x="849059" y="5456470"/>
            <a:ext cx="6426834" cy="427418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8" name="object 38"/>
          <p:cNvSpPr/>
          <p:nvPr/>
        </p:nvSpPr>
        <p:spPr>
          <a:xfrm>
            <a:off x="763523" y="178307"/>
            <a:ext cx="6544309" cy="0"/>
          </a:xfrm>
          <a:custGeom>
            <a:avLst/>
            <a:gdLst/>
            <a:ahLst/>
            <a:cxnLst/>
            <a:rect l="l" t="t" r="r" b="b"/>
            <a:pathLst>
              <a:path w="6544309" h="0">
                <a:moveTo>
                  <a:pt x="0" y="0"/>
                </a:moveTo>
                <a:lnTo>
                  <a:pt x="6544056" y="0"/>
                </a:lnTo>
              </a:path>
            </a:pathLst>
          </a:custGeom>
          <a:ln w="18288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9" name="object 39"/>
          <p:cNvSpPr/>
          <p:nvPr/>
        </p:nvSpPr>
        <p:spPr>
          <a:xfrm>
            <a:off x="754380" y="169163"/>
            <a:ext cx="0" cy="10215880"/>
          </a:xfrm>
          <a:custGeom>
            <a:avLst/>
            <a:gdLst/>
            <a:ahLst/>
            <a:cxnLst/>
            <a:rect l="l" t="t" r="r" b="b"/>
            <a:pathLst>
              <a:path w="0" h="10215880">
                <a:moveTo>
                  <a:pt x="0" y="0"/>
                </a:moveTo>
                <a:lnTo>
                  <a:pt x="0" y="10215372"/>
                </a:lnTo>
              </a:path>
            </a:pathLst>
          </a:custGeom>
          <a:ln w="18287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0" name="object 40"/>
          <p:cNvSpPr/>
          <p:nvPr/>
        </p:nvSpPr>
        <p:spPr>
          <a:xfrm>
            <a:off x="7316723" y="169163"/>
            <a:ext cx="0" cy="10215880"/>
          </a:xfrm>
          <a:custGeom>
            <a:avLst/>
            <a:gdLst/>
            <a:ahLst/>
            <a:cxnLst/>
            <a:rect l="l" t="t" r="r" b="b"/>
            <a:pathLst>
              <a:path w="0" h="10215880">
                <a:moveTo>
                  <a:pt x="0" y="0"/>
                </a:moveTo>
                <a:lnTo>
                  <a:pt x="0" y="10215372"/>
                </a:lnTo>
              </a:path>
            </a:pathLst>
          </a:custGeom>
          <a:ln w="18288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1" name="object 41"/>
          <p:cNvSpPr/>
          <p:nvPr/>
        </p:nvSpPr>
        <p:spPr>
          <a:xfrm>
            <a:off x="763523" y="10375391"/>
            <a:ext cx="6544309" cy="0"/>
          </a:xfrm>
          <a:custGeom>
            <a:avLst/>
            <a:gdLst/>
            <a:ahLst/>
            <a:cxnLst/>
            <a:rect l="l" t="t" r="r" b="b"/>
            <a:pathLst>
              <a:path w="6544309" h="0">
                <a:moveTo>
                  <a:pt x="0" y="0"/>
                </a:moveTo>
                <a:lnTo>
                  <a:pt x="6544056" y="0"/>
                </a:lnTo>
              </a:path>
            </a:pathLst>
          </a:custGeom>
          <a:ln w="18288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94004" y="10375265"/>
            <a:ext cx="481965" cy="0"/>
          </a:xfrm>
          <a:custGeom>
            <a:avLst/>
            <a:gdLst/>
            <a:ahLst/>
            <a:cxnLst/>
            <a:rect l="l" t="t" r="r" b="b"/>
            <a:pathLst>
              <a:path w="481965" h="0">
                <a:moveTo>
                  <a:pt x="481965" y="0"/>
                </a:moveTo>
                <a:lnTo>
                  <a:pt x="0" y="0"/>
                </a:lnTo>
              </a:path>
            </a:pathLst>
          </a:custGeom>
          <a:ln w="158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300990" y="9474200"/>
            <a:ext cx="467995" cy="0"/>
          </a:xfrm>
          <a:custGeom>
            <a:avLst/>
            <a:gdLst/>
            <a:ahLst/>
            <a:cxnLst/>
            <a:rect l="l" t="t" r="r" b="b"/>
            <a:pathLst>
              <a:path w="467995" h="0">
                <a:moveTo>
                  <a:pt x="467995" y="0"/>
                </a:moveTo>
                <a:lnTo>
                  <a:pt x="0" y="0"/>
                </a:lnTo>
              </a:path>
            </a:pathLst>
          </a:custGeom>
          <a:ln w="158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307975" y="8202929"/>
            <a:ext cx="467995" cy="0"/>
          </a:xfrm>
          <a:custGeom>
            <a:avLst/>
            <a:gdLst/>
            <a:ahLst/>
            <a:cxnLst/>
            <a:rect l="l" t="t" r="r" b="b"/>
            <a:pathLst>
              <a:path w="467995" h="0">
                <a:moveTo>
                  <a:pt x="467995" y="0"/>
                </a:moveTo>
                <a:lnTo>
                  <a:pt x="0" y="0"/>
                </a:lnTo>
              </a:path>
            </a:pathLst>
          </a:custGeom>
          <a:ln w="158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300990" y="7204075"/>
            <a:ext cx="461009" cy="0"/>
          </a:xfrm>
          <a:custGeom>
            <a:avLst/>
            <a:gdLst/>
            <a:ahLst/>
            <a:cxnLst/>
            <a:rect l="l" t="t" r="r" b="b"/>
            <a:pathLst>
              <a:path w="461009" h="0">
                <a:moveTo>
                  <a:pt x="461009" y="0"/>
                </a:moveTo>
                <a:lnTo>
                  <a:pt x="0" y="0"/>
                </a:lnTo>
              </a:path>
            </a:pathLst>
          </a:custGeom>
          <a:ln w="158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307975" y="5087619"/>
            <a:ext cx="461009" cy="0"/>
          </a:xfrm>
          <a:custGeom>
            <a:avLst/>
            <a:gdLst/>
            <a:ahLst/>
            <a:cxnLst/>
            <a:rect l="l" t="t" r="r" b="b"/>
            <a:pathLst>
              <a:path w="461009" h="0">
                <a:moveTo>
                  <a:pt x="461009" y="0"/>
                </a:moveTo>
                <a:lnTo>
                  <a:pt x="0" y="0"/>
                </a:lnTo>
              </a:path>
            </a:pathLst>
          </a:custGeom>
          <a:ln w="158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510540" y="5080634"/>
            <a:ext cx="0" cy="5294630"/>
          </a:xfrm>
          <a:custGeom>
            <a:avLst/>
            <a:gdLst/>
            <a:ahLst/>
            <a:cxnLst/>
            <a:rect l="l" t="t" r="r" b="b"/>
            <a:pathLst>
              <a:path w="0" h="5294630">
                <a:moveTo>
                  <a:pt x="0" y="5294630"/>
                </a:moveTo>
                <a:lnTo>
                  <a:pt x="0" y="0"/>
                </a:lnTo>
              </a:path>
            </a:pathLst>
          </a:custGeom>
          <a:ln w="158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300990" y="5087619"/>
            <a:ext cx="0" cy="5287645"/>
          </a:xfrm>
          <a:custGeom>
            <a:avLst/>
            <a:gdLst/>
            <a:ahLst/>
            <a:cxnLst/>
            <a:rect l="l" t="t" r="r" b="b"/>
            <a:pathLst>
              <a:path w="0" h="5287645">
                <a:moveTo>
                  <a:pt x="0" y="5287645"/>
                </a:moveTo>
                <a:lnTo>
                  <a:pt x="0" y="0"/>
                </a:lnTo>
              </a:path>
            </a:pathLst>
          </a:custGeom>
          <a:ln w="158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 txBox="1"/>
          <p:nvPr/>
        </p:nvSpPr>
        <p:spPr>
          <a:xfrm>
            <a:off x="305873" y="9566537"/>
            <a:ext cx="165735" cy="719455"/>
          </a:xfrm>
          <a:prstGeom prst="rect">
            <a:avLst/>
          </a:prstGeom>
        </p:spPr>
        <p:txBody>
          <a:bodyPr wrap="square" lIns="0" tIns="0" rIns="0" bIns="0" rtlCol="0" vert="vert270">
            <a:spAutoFit/>
          </a:bodyPr>
          <a:lstStyle/>
          <a:p>
            <a:pPr marL="12700">
              <a:lnSpc>
                <a:spcPts val="1190"/>
              </a:lnSpc>
            </a:pPr>
            <a:r>
              <a:rPr dirty="0" sz="1000" spc="-10">
                <a:latin typeface="Times New Roman"/>
                <a:cs typeface="Times New Roman"/>
              </a:rPr>
              <a:t>Инв. </a:t>
            </a:r>
            <a:r>
              <a:rPr dirty="0" sz="1000" spc="-5">
                <a:latin typeface="Times New Roman"/>
                <a:cs typeface="Times New Roman"/>
              </a:rPr>
              <a:t>№</a:t>
            </a:r>
            <a:r>
              <a:rPr dirty="0" sz="1000" spc="-40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подл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302825" y="8401895"/>
            <a:ext cx="165735" cy="858519"/>
          </a:xfrm>
          <a:prstGeom prst="rect">
            <a:avLst/>
          </a:prstGeom>
        </p:spPr>
        <p:txBody>
          <a:bodyPr wrap="square" lIns="0" tIns="0" rIns="0" bIns="0" rtlCol="0" vert="vert270">
            <a:spAutoFit/>
          </a:bodyPr>
          <a:lstStyle/>
          <a:p>
            <a:pPr marL="12700">
              <a:lnSpc>
                <a:spcPts val="1190"/>
              </a:lnSpc>
            </a:pPr>
            <a:r>
              <a:rPr dirty="0" sz="1000" spc="-5">
                <a:latin typeface="Times New Roman"/>
                <a:cs typeface="Times New Roman"/>
              </a:rPr>
              <a:t>Подпись и</a:t>
            </a:r>
            <a:r>
              <a:rPr dirty="0" sz="1000" spc="-60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дата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330257" y="7320367"/>
            <a:ext cx="165735" cy="741045"/>
          </a:xfrm>
          <a:prstGeom prst="rect">
            <a:avLst/>
          </a:prstGeom>
        </p:spPr>
        <p:txBody>
          <a:bodyPr wrap="square" lIns="0" tIns="0" rIns="0" bIns="0" rtlCol="0" vert="vert270">
            <a:spAutoFit/>
          </a:bodyPr>
          <a:lstStyle/>
          <a:p>
            <a:pPr marL="12700">
              <a:lnSpc>
                <a:spcPts val="1190"/>
              </a:lnSpc>
            </a:pPr>
            <a:r>
              <a:rPr dirty="0" sz="1000" spc="-5">
                <a:latin typeface="Times New Roman"/>
                <a:cs typeface="Times New Roman"/>
              </a:rPr>
              <a:t>Взам. </a:t>
            </a:r>
            <a:r>
              <a:rPr dirty="0" sz="1000" spc="-10">
                <a:latin typeface="Times New Roman"/>
                <a:cs typeface="Times New Roman"/>
              </a:rPr>
              <a:t>инв.</a:t>
            </a:r>
            <a:r>
              <a:rPr dirty="0" sz="1000" spc="-40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№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316541" y="5262455"/>
            <a:ext cx="165735" cy="858519"/>
          </a:xfrm>
          <a:prstGeom prst="rect">
            <a:avLst/>
          </a:prstGeom>
        </p:spPr>
        <p:txBody>
          <a:bodyPr wrap="square" lIns="0" tIns="0" rIns="0" bIns="0" rtlCol="0" vert="vert270">
            <a:spAutoFit/>
          </a:bodyPr>
          <a:lstStyle/>
          <a:p>
            <a:pPr marL="12700">
              <a:lnSpc>
                <a:spcPts val="1190"/>
              </a:lnSpc>
            </a:pPr>
            <a:r>
              <a:rPr dirty="0" sz="1000" spc="-5">
                <a:latin typeface="Times New Roman"/>
                <a:cs typeface="Times New Roman"/>
              </a:rPr>
              <a:t>Подпись и</a:t>
            </a:r>
            <a:r>
              <a:rPr dirty="0" sz="1000" spc="-60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дата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304165" y="172084"/>
            <a:ext cx="474980" cy="0"/>
          </a:xfrm>
          <a:custGeom>
            <a:avLst/>
            <a:gdLst/>
            <a:ahLst/>
            <a:cxnLst/>
            <a:rect l="l" t="t" r="r" b="b"/>
            <a:pathLst>
              <a:path w="474980" h="0">
                <a:moveTo>
                  <a:pt x="474980" y="0"/>
                </a:moveTo>
                <a:lnTo>
                  <a:pt x="0" y="0"/>
                </a:lnTo>
              </a:path>
            </a:pathLst>
          </a:custGeom>
          <a:ln w="158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/>
          <p:nvPr/>
        </p:nvSpPr>
        <p:spPr>
          <a:xfrm>
            <a:off x="304165" y="2351404"/>
            <a:ext cx="461009" cy="0"/>
          </a:xfrm>
          <a:custGeom>
            <a:avLst/>
            <a:gdLst/>
            <a:ahLst/>
            <a:cxnLst/>
            <a:rect l="l" t="t" r="r" b="b"/>
            <a:pathLst>
              <a:path w="461009" h="0">
                <a:moveTo>
                  <a:pt x="0" y="0"/>
                </a:moveTo>
                <a:lnTo>
                  <a:pt x="461009" y="0"/>
                </a:lnTo>
              </a:path>
            </a:pathLst>
          </a:custGeom>
          <a:ln w="158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5" name="object 15"/>
          <p:cNvSpPr/>
          <p:nvPr/>
        </p:nvSpPr>
        <p:spPr>
          <a:xfrm>
            <a:off x="304165" y="4516754"/>
            <a:ext cx="467995" cy="0"/>
          </a:xfrm>
          <a:custGeom>
            <a:avLst/>
            <a:gdLst/>
            <a:ahLst/>
            <a:cxnLst/>
            <a:rect l="l" t="t" r="r" b="b"/>
            <a:pathLst>
              <a:path w="467995" h="0">
                <a:moveTo>
                  <a:pt x="0" y="0"/>
                </a:moveTo>
                <a:lnTo>
                  <a:pt x="467995" y="0"/>
                </a:lnTo>
              </a:path>
            </a:pathLst>
          </a:custGeom>
          <a:ln w="158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6" name="object 16"/>
          <p:cNvSpPr/>
          <p:nvPr/>
        </p:nvSpPr>
        <p:spPr>
          <a:xfrm>
            <a:off x="506730" y="179069"/>
            <a:ext cx="0" cy="4337685"/>
          </a:xfrm>
          <a:custGeom>
            <a:avLst/>
            <a:gdLst/>
            <a:ahLst/>
            <a:cxnLst/>
            <a:rect l="l" t="t" r="r" b="b"/>
            <a:pathLst>
              <a:path w="0" h="4337685">
                <a:moveTo>
                  <a:pt x="0" y="4337684"/>
                </a:moveTo>
                <a:lnTo>
                  <a:pt x="0" y="0"/>
                </a:lnTo>
              </a:path>
            </a:pathLst>
          </a:custGeom>
          <a:ln w="158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7" name="object 17"/>
          <p:cNvSpPr/>
          <p:nvPr/>
        </p:nvSpPr>
        <p:spPr>
          <a:xfrm>
            <a:off x="304165" y="179069"/>
            <a:ext cx="6985" cy="4330700"/>
          </a:xfrm>
          <a:custGeom>
            <a:avLst/>
            <a:gdLst/>
            <a:ahLst/>
            <a:cxnLst/>
            <a:rect l="l" t="t" r="r" b="b"/>
            <a:pathLst>
              <a:path w="6985" h="4330700">
                <a:moveTo>
                  <a:pt x="6985" y="4330699"/>
                </a:moveTo>
                <a:lnTo>
                  <a:pt x="0" y="0"/>
                </a:lnTo>
              </a:path>
            </a:pathLst>
          </a:custGeom>
          <a:ln w="158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8" name="object 18"/>
          <p:cNvSpPr txBox="1"/>
          <p:nvPr/>
        </p:nvSpPr>
        <p:spPr>
          <a:xfrm>
            <a:off x="301301" y="820432"/>
            <a:ext cx="165735" cy="896619"/>
          </a:xfrm>
          <a:prstGeom prst="rect">
            <a:avLst/>
          </a:prstGeom>
        </p:spPr>
        <p:txBody>
          <a:bodyPr wrap="square" lIns="0" tIns="0" rIns="0" bIns="0" rtlCol="0" vert="vert270">
            <a:spAutoFit/>
          </a:bodyPr>
          <a:lstStyle/>
          <a:p>
            <a:pPr marL="12700">
              <a:lnSpc>
                <a:spcPts val="1190"/>
              </a:lnSpc>
            </a:pPr>
            <a:r>
              <a:rPr dirty="0" sz="1000" spc="-5">
                <a:latin typeface="Times New Roman"/>
                <a:cs typeface="Times New Roman"/>
              </a:rPr>
              <a:t>Первич.</a:t>
            </a:r>
            <a:r>
              <a:rPr dirty="0" sz="1000" spc="-45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примен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333305" y="3202583"/>
            <a:ext cx="165735" cy="541020"/>
          </a:xfrm>
          <a:prstGeom prst="rect">
            <a:avLst/>
          </a:prstGeom>
        </p:spPr>
        <p:txBody>
          <a:bodyPr wrap="square" lIns="0" tIns="0" rIns="0" bIns="0" rtlCol="0" vert="vert270">
            <a:spAutoFit/>
          </a:bodyPr>
          <a:lstStyle/>
          <a:p>
            <a:pPr marL="12700">
              <a:lnSpc>
                <a:spcPts val="1190"/>
              </a:lnSpc>
            </a:pPr>
            <a:r>
              <a:rPr dirty="0" sz="1000" spc="-5">
                <a:latin typeface="Times New Roman"/>
                <a:cs typeface="Times New Roman"/>
              </a:rPr>
              <a:t>Справ.</a:t>
            </a:r>
            <a:r>
              <a:rPr dirty="0" sz="1000" spc="-65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№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20" name="object 20"/>
          <p:cNvSpPr/>
          <p:nvPr/>
        </p:nvSpPr>
        <p:spPr>
          <a:xfrm>
            <a:off x="751840" y="9832975"/>
            <a:ext cx="6523355" cy="0"/>
          </a:xfrm>
          <a:custGeom>
            <a:avLst/>
            <a:gdLst/>
            <a:ahLst/>
            <a:cxnLst/>
            <a:rect l="l" t="t" r="r" b="b"/>
            <a:pathLst>
              <a:path w="6523355" h="0">
                <a:moveTo>
                  <a:pt x="0" y="0"/>
                </a:moveTo>
                <a:lnTo>
                  <a:pt x="6523355" y="0"/>
                </a:lnTo>
              </a:path>
            </a:pathLst>
          </a:custGeom>
          <a:ln w="1905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1" name="object 21"/>
          <p:cNvSpPr/>
          <p:nvPr/>
        </p:nvSpPr>
        <p:spPr>
          <a:xfrm>
            <a:off x="1009014" y="9832975"/>
            <a:ext cx="0" cy="576580"/>
          </a:xfrm>
          <a:custGeom>
            <a:avLst/>
            <a:gdLst/>
            <a:ahLst/>
            <a:cxnLst/>
            <a:rect l="l" t="t" r="r" b="b"/>
            <a:pathLst>
              <a:path w="0" h="576579">
                <a:moveTo>
                  <a:pt x="0" y="0"/>
                </a:moveTo>
                <a:lnTo>
                  <a:pt x="0" y="576579"/>
                </a:lnTo>
              </a:path>
            </a:pathLst>
          </a:custGeom>
          <a:ln w="1905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2" name="object 22"/>
          <p:cNvSpPr/>
          <p:nvPr/>
        </p:nvSpPr>
        <p:spPr>
          <a:xfrm>
            <a:off x="1365250" y="9832975"/>
            <a:ext cx="0" cy="576580"/>
          </a:xfrm>
          <a:custGeom>
            <a:avLst/>
            <a:gdLst/>
            <a:ahLst/>
            <a:cxnLst/>
            <a:rect l="l" t="t" r="r" b="b"/>
            <a:pathLst>
              <a:path w="0" h="576579">
                <a:moveTo>
                  <a:pt x="0" y="576579"/>
                </a:moveTo>
                <a:lnTo>
                  <a:pt x="0" y="0"/>
                </a:lnTo>
              </a:path>
            </a:pathLst>
          </a:custGeom>
          <a:ln w="1905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3" name="object 23"/>
          <p:cNvSpPr/>
          <p:nvPr/>
        </p:nvSpPr>
        <p:spPr>
          <a:xfrm>
            <a:off x="2185670" y="9832975"/>
            <a:ext cx="0" cy="581025"/>
          </a:xfrm>
          <a:custGeom>
            <a:avLst/>
            <a:gdLst/>
            <a:ahLst/>
            <a:cxnLst/>
            <a:rect l="l" t="t" r="r" b="b"/>
            <a:pathLst>
              <a:path w="0" h="581025">
                <a:moveTo>
                  <a:pt x="0" y="581024"/>
                </a:moveTo>
                <a:lnTo>
                  <a:pt x="0" y="0"/>
                </a:lnTo>
              </a:path>
            </a:pathLst>
          </a:custGeom>
          <a:ln w="1905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4" name="object 24"/>
          <p:cNvSpPr/>
          <p:nvPr/>
        </p:nvSpPr>
        <p:spPr>
          <a:xfrm>
            <a:off x="2720339" y="9832975"/>
            <a:ext cx="0" cy="581025"/>
          </a:xfrm>
          <a:custGeom>
            <a:avLst/>
            <a:gdLst/>
            <a:ahLst/>
            <a:cxnLst/>
            <a:rect l="l" t="t" r="r" b="b"/>
            <a:pathLst>
              <a:path w="0" h="581025">
                <a:moveTo>
                  <a:pt x="0" y="581024"/>
                </a:moveTo>
                <a:lnTo>
                  <a:pt x="0" y="0"/>
                </a:lnTo>
              </a:path>
            </a:pathLst>
          </a:custGeom>
          <a:ln w="1905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5" name="object 25"/>
          <p:cNvSpPr/>
          <p:nvPr/>
        </p:nvSpPr>
        <p:spPr>
          <a:xfrm>
            <a:off x="3075939" y="9832975"/>
            <a:ext cx="0" cy="576580"/>
          </a:xfrm>
          <a:custGeom>
            <a:avLst/>
            <a:gdLst/>
            <a:ahLst/>
            <a:cxnLst/>
            <a:rect l="l" t="t" r="r" b="b"/>
            <a:pathLst>
              <a:path w="0" h="576579">
                <a:moveTo>
                  <a:pt x="0" y="576579"/>
                </a:moveTo>
                <a:lnTo>
                  <a:pt x="0" y="0"/>
                </a:lnTo>
              </a:path>
            </a:pathLst>
          </a:custGeom>
          <a:ln w="1905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6" name="object 26"/>
          <p:cNvSpPr/>
          <p:nvPr/>
        </p:nvSpPr>
        <p:spPr>
          <a:xfrm>
            <a:off x="756284" y="10023475"/>
            <a:ext cx="2315210" cy="0"/>
          </a:xfrm>
          <a:custGeom>
            <a:avLst/>
            <a:gdLst/>
            <a:ahLst/>
            <a:cxnLst/>
            <a:rect l="l" t="t" r="r" b="b"/>
            <a:pathLst>
              <a:path w="2315210" h="0">
                <a:moveTo>
                  <a:pt x="2315210" y="0"/>
                </a:moveTo>
                <a:lnTo>
                  <a:pt x="0" y="0"/>
                </a:lnTo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7" name="object 27"/>
          <p:cNvSpPr/>
          <p:nvPr/>
        </p:nvSpPr>
        <p:spPr>
          <a:xfrm>
            <a:off x="756284" y="10213975"/>
            <a:ext cx="2315210" cy="0"/>
          </a:xfrm>
          <a:custGeom>
            <a:avLst/>
            <a:gdLst/>
            <a:ahLst/>
            <a:cxnLst/>
            <a:rect l="l" t="t" r="r" b="b"/>
            <a:pathLst>
              <a:path w="2315210" h="0">
                <a:moveTo>
                  <a:pt x="2315210" y="0"/>
                </a:moveTo>
                <a:lnTo>
                  <a:pt x="0" y="0"/>
                </a:lnTo>
              </a:path>
            </a:pathLst>
          </a:custGeom>
          <a:ln w="1905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8" name="object 28"/>
          <p:cNvSpPr txBox="1"/>
          <p:nvPr/>
        </p:nvSpPr>
        <p:spPr>
          <a:xfrm>
            <a:off x="761491" y="10213340"/>
            <a:ext cx="231394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-10" i="1">
                <a:latin typeface="Times New Roman"/>
                <a:cs typeface="Times New Roman"/>
              </a:rPr>
              <a:t>Изм </a:t>
            </a:r>
            <a:r>
              <a:rPr dirty="0" sz="1000" spc="-5" i="1">
                <a:latin typeface="Times New Roman"/>
                <a:cs typeface="Times New Roman"/>
              </a:rPr>
              <a:t>Лист № документа </a:t>
            </a:r>
            <a:r>
              <a:rPr dirty="0" sz="1000" i="1">
                <a:latin typeface="Times New Roman"/>
                <a:cs typeface="Times New Roman"/>
              </a:rPr>
              <a:t>Подпись</a:t>
            </a:r>
            <a:r>
              <a:rPr dirty="0" sz="1000" spc="45" i="1">
                <a:latin typeface="Times New Roman"/>
                <a:cs typeface="Times New Roman"/>
              </a:rPr>
              <a:t> </a:t>
            </a:r>
            <a:r>
              <a:rPr dirty="0" sz="1000" spc="-5" i="1">
                <a:latin typeface="Times New Roman"/>
                <a:cs typeface="Times New Roman"/>
              </a:rPr>
              <a:t>Дата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29" name="object 29"/>
          <p:cNvSpPr/>
          <p:nvPr/>
        </p:nvSpPr>
        <p:spPr>
          <a:xfrm>
            <a:off x="6899275" y="9832975"/>
            <a:ext cx="0" cy="576580"/>
          </a:xfrm>
          <a:custGeom>
            <a:avLst/>
            <a:gdLst/>
            <a:ahLst/>
            <a:cxnLst/>
            <a:rect l="l" t="t" r="r" b="b"/>
            <a:pathLst>
              <a:path w="0" h="576579">
                <a:moveTo>
                  <a:pt x="0" y="576579"/>
                </a:moveTo>
                <a:lnTo>
                  <a:pt x="0" y="0"/>
                </a:lnTo>
              </a:path>
            </a:pathLst>
          </a:custGeom>
          <a:ln w="1905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0" name="object 30"/>
          <p:cNvSpPr/>
          <p:nvPr/>
        </p:nvSpPr>
        <p:spPr>
          <a:xfrm>
            <a:off x="6899275" y="10096500"/>
            <a:ext cx="370205" cy="0"/>
          </a:xfrm>
          <a:custGeom>
            <a:avLst/>
            <a:gdLst/>
            <a:ahLst/>
            <a:cxnLst/>
            <a:rect l="l" t="t" r="r" b="b"/>
            <a:pathLst>
              <a:path w="370204" h="0">
                <a:moveTo>
                  <a:pt x="0" y="0"/>
                </a:moveTo>
                <a:lnTo>
                  <a:pt x="370205" y="0"/>
                </a:lnTo>
              </a:path>
            </a:pathLst>
          </a:custGeom>
          <a:ln w="1905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1" name="object 31"/>
          <p:cNvSpPr txBox="1"/>
          <p:nvPr/>
        </p:nvSpPr>
        <p:spPr>
          <a:xfrm>
            <a:off x="6945883" y="9865867"/>
            <a:ext cx="29273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-10" i="1">
                <a:latin typeface="Times New Roman"/>
                <a:cs typeface="Times New Roman"/>
              </a:rPr>
              <a:t>л</a:t>
            </a:r>
            <a:r>
              <a:rPr dirty="0" sz="1000" i="1">
                <a:latin typeface="Times New Roman"/>
                <a:cs typeface="Times New Roman"/>
              </a:rPr>
              <a:t>и</a:t>
            </a:r>
            <a:r>
              <a:rPr dirty="0" sz="1000" spc="-5" i="1">
                <a:latin typeface="Times New Roman"/>
                <a:cs typeface="Times New Roman"/>
              </a:rPr>
              <a:t>ст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7015988" y="10127995"/>
            <a:ext cx="15367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>
                <a:latin typeface="Times New Roman"/>
                <a:cs typeface="Times New Roman"/>
              </a:rPr>
              <a:t>27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3341623" y="9920731"/>
            <a:ext cx="3300095" cy="42925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ctr" marL="635">
              <a:lnSpc>
                <a:spcPts val="1645"/>
              </a:lnSpc>
              <a:spcBef>
                <a:spcPts val="100"/>
              </a:spcBef>
            </a:pPr>
            <a:r>
              <a:rPr dirty="0" sz="1400" spc="-5">
                <a:latin typeface="Times New Roman"/>
                <a:cs typeface="Times New Roman"/>
              </a:rPr>
              <a:t>ТПЭ-КЭС.</a:t>
            </a:r>
            <a:endParaRPr sz="1400">
              <a:latin typeface="Times New Roman"/>
              <a:cs typeface="Times New Roman"/>
            </a:endParaRPr>
          </a:p>
          <a:p>
            <a:pPr algn="ctr">
              <a:lnSpc>
                <a:spcPts val="1525"/>
              </a:lnSpc>
            </a:pPr>
            <a:r>
              <a:rPr dirty="0" sz="1300" spc="-5">
                <a:latin typeface="Times New Roman"/>
                <a:cs typeface="Times New Roman"/>
              </a:rPr>
              <a:t>Техническая информация для</a:t>
            </a:r>
            <a:r>
              <a:rPr dirty="0" sz="1300" spc="35">
                <a:latin typeface="Times New Roman"/>
                <a:cs typeface="Times New Roman"/>
              </a:rPr>
              <a:t> </a:t>
            </a:r>
            <a:r>
              <a:rPr dirty="0" sz="1300" spc="-5">
                <a:latin typeface="Times New Roman"/>
                <a:cs typeface="Times New Roman"/>
              </a:rPr>
              <a:t>проектирования</a:t>
            </a:r>
            <a:endParaRPr sz="1300">
              <a:latin typeface="Times New Roman"/>
              <a:cs typeface="Times New Roman"/>
            </a:endParaRPr>
          </a:p>
        </p:txBody>
      </p:sp>
      <p:sp>
        <p:nvSpPr>
          <p:cNvPr id="34" name="object 34"/>
          <p:cNvSpPr/>
          <p:nvPr/>
        </p:nvSpPr>
        <p:spPr>
          <a:xfrm>
            <a:off x="300990" y="6297294"/>
            <a:ext cx="459105" cy="6985"/>
          </a:xfrm>
          <a:custGeom>
            <a:avLst/>
            <a:gdLst/>
            <a:ahLst/>
            <a:cxnLst/>
            <a:rect l="l" t="t" r="r" b="b"/>
            <a:pathLst>
              <a:path w="459105" h="6985">
                <a:moveTo>
                  <a:pt x="459105" y="0"/>
                </a:moveTo>
                <a:lnTo>
                  <a:pt x="0" y="6985"/>
                </a:lnTo>
              </a:path>
            </a:pathLst>
          </a:custGeom>
          <a:ln w="158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5" name="object 35"/>
          <p:cNvSpPr txBox="1"/>
          <p:nvPr/>
        </p:nvSpPr>
        <p:spPr>
          <a:xfrm>
            <a:off x="337877" y="6344897"/>
            <a:ext cx="165735" cy="747395"/>
          </a:xfrm>
          <a:prstGeom prst="rect">
            <a:avLst/>
          </a:prstGeom>
        </p:spPr>
        <p:txBody>
          <a:bodyPr wrap="square" lIns="0" tIns="0" rIns="0" bIns="0" rtlCol="0" vert="vert270">
            <a:spAutoFit/>
          </a:bodyPr>
          <a:lstStyle/>
          <a:p>
            <a:pPr marL="12700">
              <a:lnSpc>
                <a:spcPts val="1190"/>
              </a:lnSpc>
            </a:pPr>
            <a:r>
              <a:rPr dirty="0" sz="1000" spc="-10">
                <a:latin typeface="Times New Roman"/>
                <a:cs typeface="Times New Roman"/>
              </a:rPr>
              <a:t>Инв. </a:t>
            </a:r>
            <a:r>
              <a:rPr dirty="0" sz="1000" spc="-5">
                <a:latin typeface="Times New Roman"/>
                <a:cs typeface="Times New Roman"/>
              </a:rPr>
              <a:t>№</a:t>
            </a:r>
            <a:r>
              <a:rPr dirty="0" sz="1000" spc="-45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дубл.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36" name="object 36"/>
          <p:cNvSpPr/>
          <p:nvPr/>
        </p:nvSpPr>
        <p:spPr>
          <a:xfrm>
            <a:off x="846620" y="164566"/>
            <a:ext cx="6367141" cy="449515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7" name="object 37"/>
          <p:cNvSpPr/>
          <p:nvPr/>
        </p:nvSpPr>
        <p:spPr>
          <a:xfrm>
            <a:off x="858799" y="4693886"/>
            <a:ext cx="6545567" cy="463384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8" name="object 38"/>
          <p:cNvSpPr/>
          <p:nvPr/>
        </p:nvSpPr>
        <p:spPr>
          <a:xfrm>
            <a:off x="763523" y="178307"/>
            <a:ext cx="6544309" cy="0"/>
          </a:xfrm>
          <a:custGeom>
            <a:avLst/>
            <a:gdLst/>
            <a:ahLst/>
            <a:cxnLst/>
            <a:rect l="l" t="t" r="r" b="b"/>
            <a:pathLst>
              <a:path w="6544309" h="0">
                <a:moveTo>
                  <a:pt x="0" y="0"/>
                </a:moveTo>
                <a:lnTo>
                  <a:pt x="6544056" y="0"/>
                </a:lnTo>
              </a:path>
            </a:pathLst>
          </a:custGeom>
          <a:ln w="18288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9" name="object 39"/>
          <p:cNvSpPr/>
          <p:nvPr/>
        </p:nvSpPr>
        <p:spPr>
          <a:xfrm>
            <a:off x="754380" y="169163"/>
            <a:ext cx="0" cy="10215880"/>
          </a:xfrm>
          <a:custGeom>
            <a:avLst/>
            <a:gdLst/>
            <a:ahLst/>
            <a:cxnLst/>
            <a:rect l="l" t="t" r="r" b="b"/>
            <a:pathLst>
              <a:path w="0" h="10215880">
                <a:moveTo>
                  <a:pt x="0" y="0"/>
                </a:moveTo>
                <a:lnTo>
                  <a:pt x="0" y="10215372"/>
                </a:lnTo>
              </a:path>
            </a:pathLst>
          </a:custGeom>
          <a:ln w="18287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0" name="object 40"/>
          <p:cNvSpPr/>
          <p:nvPr/>
        </p:nvSpPr>
        <p:spPr>
          <a:xfrm>
            <a:off x="7316723" y="169163"/>
            <a:ext cx="0" cy="10215880"/>
          </a:xfrm>
          <a:custGeom>
            <a:avLst/>
            <a:gdLst/>
            <a:ahLst/>
            <a:cxnLst/>
            <a:rect l="l" t="t" r="r" b="b"/>
            <a:pathLst>
              <a:path w="0" h="10215880">
                <a:moveTo>
                  <a:pt x="0" y="0"/>
                </a:moveTo>
                <a:lnTo>
                  <a:pt x="0" y="10215372"/>
                </a:lnTo>
              </a:path>
            </a:pathLst>
          </a:custGeom>
          <a:ln w="18288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1" name="object 41"/>
          <p:cNvSpPr/>
          <p:nvPr/>
        </p:nvSpPr>
        <p:spPr>
          <a:xfrm>
            <a:off x="763523" y="10375391"/>
            <a:ext cx="6544309" cy="0"/>
          </a:xfrm>
          <a:custGeom>
            <a:avLst/>
            <a:gdLst/>
            <a:ahLst/>
            <a:cxnLst/>
            <a:rect l="l" t="t" r="r" b="b"/>
            <a:pathLst>
              <a:path w="6544309" h="0">
                <a:moveTo>
                  <a:pt x="0" y="0"/>
                </a:moveTo>
                <a:lnTo>
                  <a:pt x="6544056" y="0"/>
                </a:lnTo>
              </a:path>
            </a:pathLst>
          </a:custGeom>
          <a:ln w="18288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94004" y="10375265"/>
            <a:ext cx="481965" cy="0"/>
          </a:xfrm>
          <a:custGeom>
            <a:avLst/>
            <a:gdLst/>
            <a:ahLst/>
            <a:cxnLst/>
            <a:rect l="l" t="t" r="r" b="b"/>
            <a:pathLst>
              <a:path w="481965" h="0">
                <a:moveTo>
                  <a:pt x="481965" y="0"/>
                </a:moveTo>
                <a:lnTo>
                  <a:pt x="0" y="0"/>
                </a:lnTo>
              </a:path>
            </a:pathLst>
          </a:custGeom>
          <a:ln w="158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300990" y="9474200"/>
            <a:ext cx="467995" cy="0"/>
          </a:xfrm>
          <a:custGeom>
            <a:avLst/>
            <a:gdLst/>
            <a:ahLst/>
            <a:cxnLst/>
            <a:rect l="l" t="t" r="r" b="b"/>
            <a:pathLst>
              <a:path w="467995" h="0">
                <a:moveTo>
                  <a:pt x="467995" y="0"/>
                </a:moveTo>
                <a:lnTo>
                  <a:pt x="0" y="0"/>
                </a:lnTo>
              </a:path>
            </a:pathLst>
          </a:custGeom>
          <a:ln w="158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307975" y="8202929"/>
            <a:ext cx="467995" cy="0"/>
          </a:xfrm>
          <a:custGeom>
            <a:avLst/>
            <a:gdLst/>
            <a:ahLst/>
            <a:cxnLst/>
            <a:rect l="l" t="t" r="r" b="b"/>
            <a:pathLst>
              <a:path w="467995" h="0">
                <a:moveTo>
                  <a:pt x="467995" y="0"/>
                </a:moveTo>
                <a:lnTo>
                  <a:pt x="0" y="0"/>
                </a:lnTo>
              </a:path>
            </a:pathLst>
          </a:custGeom>
          <a:ln w="158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300990" y="7204075"/>
            <a:ext cx="461009" cy="0"/>
          </a:xfrm>
          <a:custGeom>
            <a:avLst/>
            <a:gdLst/>
            <a:ahLst/>
            <a:cxnLst/>
            <a:rect l="l" t="t" r="r" b="b"/>
            <a:pathLst>
              <a:path w="461009" h="0">
                <a:moveTo>
                  <a:pt x="461009" y="0"/>
                </a:moveTo>
                <a:lnTo>
                  <a:pt x="0" y="0"/>
                </a:lnTo>
              </a:path>
            </a:pathLst>
          </a:custGeom>
          <a:ln w="158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307975" y="5087619"/>
            <a:ext cx="461009" cy="0"/>
          </a:xfrm>
          <a:custGeom>
            <a:avLst/>
            <a:gdLst/>
            <a:ahLst/>
            <a:cxnLst/>
            <a:rect l="l" t="t" r="r" b="b"/>
            <a:pathLst>
              <a:path w="461009" h="0">
                <a:moveTo>
                  <a:pt x="461009" y="0"/>
                </a:moveTo>
                <a:lnTo>
                  <a:pt x="0" y="0"/>
                </a:lnTo>
              </a:path>
            </a:pathLst>
          </a:custGeom>
          <a:ln w="158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510540" y="5080634"/>
            <a:ext cx="0" cy="5294630"/>
          </a:xfrm>
          <a:custGeom>
            <a:avLst/>
            <a:gdLst/>
            <a:ahLst/>
            <a:cxnLst/>
            <a:rect l="l" t="t" r="r" b="b"/>
            <a:pathLst>
              <a:path w="0" h="5294630">
                <a:moveTo>
                  <a:pt x="0" y="5294630"/>
                </a:moveTo>
                <a:lnTo>
                  <a:pt x="0" y="0"/>
                </a:lnTo>
              </a:path>
            </a:pathLst>
          </a:custGeom>
          <a:ln w="158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300990" y="5087619"/>
            <a:ext cx="0" cy="5287645"/>
          </a:xfrm>
          <a:custGeom>
            <a:avLst/>
            <a:gdLst/>
            <a:ahLst/>
            <a:cxnLst/>
            <a:rect l="l" t="t" r="r" b="b"/>
            <a:pathLst>
              <a:path w="0" h="5287645">
                <a:moveTo>
                  <a:pt x="0" y="5287645"/>
                </a:moveTo>
                <a:lnTo>
                  <a:pt x="0" y="0"/>
                </a:lnTo>
              </a:path>
            </a:pathLst>
          </a:custGeom>
          <a:ln w="158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 txBox="1"/>
          <p:nvPr/>
        </p:nvSpPr>
        <p:spPr>
          <a:xfrm>
            <a:off x="305873" y="9566537"/>
            <a:ext cx="165735" cy="719455"/>
          </a:xfrm>
          <a:prstGeom prst="rect">
            <a:avLst/>
          </a:prstGeom>
        </p:spPr>
        <p:txBody>
          <a:bodyPr wrap="square" lIns="0" tIns="0" rIns="0" bIns="0" rtlCol="0" vert="vert270">
            <a:spAutoFit/>
          </a:bodyPr>
          <a:lstStyle/>
          <a:p>
            <a:pPr marL="12700">
              <a:lnSpc>
                <a:spcPts val="1190"/>
              </a:lnSpc>
            </a:pPr>
            <a:r>
              <a:rPr dirty="0" sz="1000" spc="-10">
                <a:latin typeface="Times New Roman"/>
                <a:cs typeface="Times New Roman"/>
              </a:rPr>
              <a:t>Инв. </a:t>
            </a:r>
            <a:r>
              <a:rPr dirty="0" sz="1000" spc="-5">
                <a:latin typeface="Times New Roman"/>
                <a:cs typeface="Times New Roman"/>
              </a:rPr>
              <a:t>№</a:t>
            </a:r>
            <a:r>
              <a:rPr dirty="0" sz="1000" spc="-40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подл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302825" y="8401895"/>
            <a:ext cx="165735" cy="858519"/>
          </a:xfrm>
          <a:prstGeom prst="rect">
            <a:avLst/>
          </a:prstGeom>
        </p:spPr>
        <p:txBody>
          <a:bodyPr wrap="square" lIns="0" tIns="0" rIns="0" bIns="0" rtlCol="0" vert="vert270">
            <a:spAutoFit/>
          </a:bodyPr>
          <a:lstStyle/>
          <a:p>
            <a:pPr marL="12700">
              <a:lnSpc>
                <a:spcPts val="1190"/>
              </a:lnSpc>
            </a:pPr>
            <a:r>
              <a:rPr dirty="0" sz="1000" spc="-5">
                <a:latin typeface="Times New Roman"/>
                <a:cs typeface="Times New Roman"/>
              </a:rPr>
              <a:t>Подпись и</a:t>
            </a:r>
            <a:r>
              <a:rPr dirty="0" sz="1000" spc="-60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дата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330257" y="7320367"/>
            <a:ext cx="165735" cy="741045"/>
          </a:xfrm>
          <a:prstGeom prst="rect">
            <a:avLst/>
          </a:prstGeom>
        </p:spPr>
        <p:txBody>
          <a:bodyPr wrap="square" lIns="0" tIns="0" rIns="0" bIns="0" rtlCol="0" vert="vert270">
            <a:spAutoFit/>
          </a:bodyPr>
          <a:lstStyle/>
          <a:p>
            <a:pPr marL="12700">
              <a:lnSpc>
                <a:spcPts val="1190"/>
              </a:lnSpc>
            </a:pPr>
            <a:r>
              <a:rPr dirty="0" sz="1000" spc="-5">
                <a:latin typeface="Times New Roman"/>
                <a:cs typeface="Times New Roman"/>
              </a:rPr>
              <a:t>Взам. </a:t>
            </a:r>
            <a:r>
              <a:rPr dirty="0" sz="1000" spc="-10">
                <a:latin typeface="Times New Roman"/>
                <a:cs typeface="Times New Roman"/>
              </a:rPr>
              <a:t>инв.</a:t>
            </a:r>
            <a:r>
              <a:rPr dirty="0" sz="1000" spc="-40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№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316541" y="5262455"/>
            <a:ext cx="165735" cy="858519"/>
          </a:xfrm>
          <a:prstGeom prst="rect">
            <a:avLst/>
          </a:prstGeom>
        </p:spPr>
        <p:txBody>
          <a:bodyPr wrap="square" lIns="0" tIns="0" rIns="0" bIns="0" rtlCol="0" vert="vert270">
            <a:spAutoFit/>
          </a:bodyPr>
          <a:lstStyle/>
          <a:p>
            <a:pPr marL="12700">
              <a:lnSpc>
                <a:spcPts val="1190"/>
              </a:lnSpc>
            </a:pPr>
            <a:r>
              <a:rPr dirty="0" sz="1000" spc="-5">
                <a:latin typeface="Times New Roman"/>
                <a:cs typeface="Times New Roman"/>
              </a:rPr>
              <a:t>Подпись и</a:t>
            </a:r>
            <a:r>
              <a:rPr dirty="0" sz="1000" spc="-60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дата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304165" y="172084"/>
            <a:ext cx="474980" cy="0"/>
          </a:xfrm>
          <a:custGeom>
            <a:avLst/>
            <a:gdLst/>
            <a:ahLst/>
            <a:cxnLst/>
            <a:rect l="l" t="t" r="r" b="b"/>
            <a:pathLst>
              <a:path w="474980" h="0">
                <a:moveTo>
                  <a:pt x="474980" y="0"/>
                </a:moveTo>
                <a:lnTo>
                  <a:pt x="0" y="0"/>
                </a:lnTo>
              </a:path>
            </a:pathLst>
          </a:custGeom>
          <a:ln w="158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/>
          <p:nvPr/>
        </p:nvSpPr>
        <p:spPr>
          <a:xfrm>
            <a:off x="304165" y="2351404"/>
            <a:ext cx="461009" cy="0"/>
          </a:xfrm>
          <a:custGeom>
            <a:avLst/>
            <a:gdLst/>
            <a:ahLst/>
            <a:cxnLst/>
            <a:rect l="l" t="t" r="r" b="b"/>
            <a:pathLst>
              <a:path w="461009" h="0">
                <a:moveTo>
                  <a:pt x="0" y="0"/>
                </a:moveTo>
                <a:lnTo>
                  <a:pt x="461009" y="0"/>
                </a:lnTo>
              </a:path>
            </a:pathLst>
          </a:custGeom>
          <a:ln w="158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5" name="object 15"/>
          <p:cNvSpPr/>
          <p:nvPr/>
        </p:nvSpPr>
        <p:spPr>
          <a:xfrm>
            <a:off x="304165" y="4516754"/>
            <a:ext cx="467995" cy="0"/>
          </a:xfrm>
          <a:custGeom>
            <a:avLst/>
            <a:gdLst/>
            <a:ahLst/>
            <a:cxnLst/>
            <a:rect l="l" t="t" r="r" b="b"/>
            <a:pathLst>
              <a:path w="467995" h="0">
                <a:moveTo>
                  <a:pt x="0" y="0"/>
                </a:moveTo>
                <a:lnTo>
                  <a:pt x="467995" y="0"/>
                </a:lnTo>
              </a:path>
            </a:pathLst>
          </a:custGeom>
          <a:ln w="158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6" name="object 16"/>
          <p:cNvSpPr/>
          <p:nvPr/>
        </p:nvSpPr>
        <p:spPr>
          <a:xfrm>
            <a:off x="506730" y="179069"/>
            <a:ext cx="0" cy="4337685"/>
          </a:xfrm>
          <a:custGeom>
            <a:avLst/>
            <a:gdLst/>
            <a:ahLst/>
            <a:cxnLst/>
            <a:rect l="l" t="t" r="r" b="b"/>
            <a:pathLst>
              <a:path w="0" h="4337685">
                <a:moveTo>
                  <a:pt x="0" y="4337684"/>
                </a:moveTo>
                <a:lnTo>
                  <a:pt x="0" y="0"/>
                </a:lnTo>
              </a:path>
            </a:pathLst>
          </a:custGeom>
          <a:ln w="158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7" name="object 17"/>
          <p:cNvSpPr/>
          <p:nvPr/>
        </p:nvSpPr>
        <p:spPr>
          <a:xfrm>
            <a:off x="304165" y="179069"/>
            <a:ext cx="6985" cy="4330700"/>
          </a:xfrm>
          <a:custGeom>
            <a:avLst/>
            <a:gdLst/>
            <a:ahLst/>
            <a:cxnLst/>
            <a:rect l="l" t="t" r="r" b="b"/>
            <a:pathLst>
              <a:path w="6985" h="4330700">
                <a:moveTo>
                  <a:pt x="6985" y="4330699"/>
                </a:moveTo>
                <a:lnTo>
                  <a:pt x="0" y="0"/>
                </a:lnTo>
              </a:path>
            </a:pathLst>
          </a:custGeom>
          <a:ln w="158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8" name="object 18"/>
          <p:cNvSpPr txBox="1"/>
          <p:nvPr/>
        </p:nvSpPr>
        <p:spPr>
          <a:xfrm>
            <a:off x="301301" y="820432"/>
            <a:ext cx="165735" cy="896619"/>
          </a:xfrm>
          <a:prstGeom prst="rect">
            <a:avLst/>
          </a:prstGeom>
        </p:spPr>
        <p:txBody>
          <a:bodyPr wrap="square" lIns="0" tIns="0" rIns="0" bIns="0" rtlCol="0" vert="vert270">
            <a:spAutoFit/>
          </a:bodyPr>
          <a:lstStyle/>
          <a:p>
            <a:pPr marL="12700">
              <a:lnSpc>
                <a:spcPts val="1190"/>
              </a:lnSpc>
            </a:pPr>
            <a:r>
              <a:rPr dirty="0" sz="1000" spc="-5">
                <a:latin typeface="Times New Roman"/>
                <a:cs typeface="Times New Roman"/>
              </a:rPr>
              <a:t>Первич.</a:t>
            </a:r>
            <a:r>
              <a:rPr dirty="0" sz="1000" spc="-45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примен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333305" y="3202583"/>
            <a:ext cx="165735" cy="541020"/>
          </a:xfrm>
          <a:prstGeom prst="rect">
            <a:avLst/>
          </a:prstGeom>
        </p:spPr>
        <p:txBody>
          <a:bodyPr wrap="square" lIns="0" tIns="0" rIns="0" bIns="0" rtlCol="0" vert="vert270">
            <a:spAutoFit/>
          </a:bodyPr>
          <a:lstStyle/>
          <a:p>
            <a:pPr marL="12700">
              <a:lnSpc>
                <a:spcPts val="1190"/>
              </a:lnSpc>
            </a:pPr>
            <a:r>
              <a:rPr dirty="0" sz="1000" spc="-5">
                <a:latin typeface="Times New Roman"/>
                <a:cs typeface="Times New Roman"/>
              </a:rPr>
              <a:t>Справ.</a:t>
            </a:r>
            <a:r>
              <a:rPr dirty="0" sz="1000" spc="-65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№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20" name="object 20"/>
          <p:cNvSpPr/>
          <p:nvPr/>
        </p:nvSpPr>
        <p:spPr>
          <a:xfrm>
            <a:off x="751840" y="9832975"/>
            <a:ext cx="6523355" cy="0"/>
          </a:xfrm>
          <a:custGeom>
            <a:avLst/>
            <a:gdLst/>
            <a:ahLst/>
            <a:cxnLst/>
            <a:rect l="l" t="t" r="r" b="b"/>
            <a:pathLst>
              <a:path w="6523355" h="0">
                <a:moveTo>
                  <a:pt x="0" y="0"/>
                </a:moveTo>
                <a:lnTo>
                  <a:pt x="6523355" y="0"/>
                </a:lnTo>
              </a:path>
            </a:pathLst>
          </a:custGeom>
          <a:ln w="1905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1" name="object 21"/>
          <p:cNvSpPr/>
          <p:nvPr/>
        </p:nvSpPr>
        <p:spPr>
          <a:xfrm>
            <a:off x="1009014" y="9832975"/>
            <a:ext cx="0" cy="576580"/>
          </a:xfrm>
          <a:custGeom>
            <a:avLst/>
            <a:gdLst/>
            <a:ahLst/>
            <a:cxnLst/>
            <a:rect l="l" t="t" r="r" b="b"/>
            <a:pathLst>
              <a:path w="0" h="576579">
                <a:moveTo>
                  <a:pt x="0" y="0"/>
                </a:moveTo>
                <a:lnTo>
                  <a:pt x="0" y="576579"/>
                </a:lnTo>
              </a:path>
            </a:pathLst>
          </a:custGeom>
          <a:ln w="1905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2" name="object 22"/>
          <p:cNvSpPr/>
          <p:nvPr/>
        </p:nvSpPr>
        <p:spPr>
          <a:xfrm>
            <a:off x="1365250" y="9832975"/>
            <a:ext cx="0" cy="576580"/>
          </a:xfrm>
          <a:custGeom>
            <a:avLst/>
            <a:gdLst/>
            <a:ahLst/>
            <a:cxnLst/>
            <a:rect l="l" t="t" r="r" b="b"/>
            <a:pathLst>
              <a:path w="0" h="576579">
                <a:moveTo>
                  <a:pt x="0" y="576579"/>
                </a:moveTo>
                <a:lnTo>
                  <a:pt x="0" y="0"/>
                </a:lnTo>
              </a:path>
            </a:pathLst>
          </a:custGeom>
          <a:ln w="1905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3" name="object 23"/>
          <p:cNvSpPr/>
          <p:nvPr/>
        </p:nvSpPr>
        <p:spPr>
          <a:xfrm>
            <a:off x="2185670" y="9832975"/>
            <a:ext cx="0" cy="581025"/>
          </a:xfrm>
          <a:custGeom>
            <a:avLst/>
            <a:gdLst/>
            <a:ahLst/>
            <a:cxnLst/>
            <a:rect l="l" t="t" r="r" b="b"/>
            <a:pathLst>
              <a:path w="0" h="581025">
                <a:moveTo>
                  <a:pt x="0" y="581024"/>
                </a:moveTo>
                <a:lnTo>
                  <a:pt x="0" y="0"/>
                </a:lnTo>
              </a:path>
            </a:pathLst>
          </a:custGeom>
          <a:ln w="1905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4" name="object 24"/>
          <p:cNvSpPr/>
          <p:nvPr/>
        </p:nvSpPr>
        <p:spPr>
          <a:xfrm>
            <a:off x="2720339" y="9832975"/>
            <a:ext cx="0" cy="581025"/>
          </a:xfrm>
          <a:custGeom>
            <a:avLst/>
            <a:gdLst/>
            <a:ahLst/>
            <a:cxnLst/>
            <a:rect l="l" t="t" r="r" b="b"/>
            <a:pathLst>
              <a:path w="0" h="581025">
                <a:moveTo>
                  <a:pt x="0" y="581024"/>
                </a:moveTo>
                <a:lnTo>
                  <a:pt x="0" y="0"/>
                </a:lnTo>
              </a:path>
            </a:pathLst>
          </a:custGeom>
          <a:ln w="1905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5" name="object 25"/>
          <p:cNvSpPr/>
          <p:nvPr/>
        </p:nvSpPr>
        <p:spPr>
          <a:xfrm>
            <a:off x="3075939" y="9832975"/>
            <a:ext cx="0" cy="576580"/>
          </a:xfrm>
          <a:custGeom>
            <a:avLst/>
            <a:gdLst/>
            <a:ahLst/>
            <a:cxnLst/>
            <a:rect l="l" t="t" r="r" b="b"/>
            <a:pathLst>
              <a:path w="0" h="576579">
                <a:moveTo>
                  <a:pt x="0" y="576579"/>
                </a:moveTo>
                <a:lnTo>
                  <a:pt x="0" y="0"/>
                </a:lnTo>
              </a:path>
            </a:pathLst>
          </a:custGeom>
          <a:ln w="1905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6" name="object 26"/>
          <p:cNvSpPr/>
          <p:nvPr/>
        </p:nvSpPr>
        <p:spPr>
          <a:xfrm>
            <a:off x="756284" y="10023475"/>
            <a:ext cx="2315210" cy="0"/>
          </a:xfrm>
          <a:custGeom>
            <a:avLst/>
            <a:gdLst/>
            <a:ahLst/>
            <a:cxnLst/>
            <a:rect l="l" t="t" r="r" b="b"/>
            <a:pathLst>
              <a:path w="2315210" h="0">
                <a:moveTo>
                  <a:pt x="2315210" y="0"/>
                </a:moveTo>
                <a:lnTo>
                  <a:pt x="0" y="0"/>
                </a:lnTo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7" name="object 27"/>
          <p:cNvSpPr/>
          <p:nvPr/>
        </p:nvSpPr>
        <p:spPr>
          <a:xfrm>
            <a:off x="756284" y="10213975"/>
            <a:ext cx="2315210" cy="0"/>
          </a:xfrm>
          <a:custGeom>
            <a:avLst/>
            <a:gdLst/>
            <a:ahLst/>
            <a:cxnLst/>
            <a:rect l="l" t="t" r="r" b="b"/>
            <a:pathLst>
              <a:path w="2315210" h="0">
                <a:moveTo>
                  <a:pt x="2315210" y="0"/>
                </a:moveTo>
                <a:lnTo>
                  <a:pt x="0" y="0"/>
                </a:lnTo>
              </a:path>
            </a:pathLst>
          </a:custGeom>
          <a:ln w="1905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8" name="object 28"/>
          <p:cNvSpPr txBox="1"/>
          <p:nvPr/>
        </p:nvSpPr>
        <p:spPr>
          <a:xfrm>
            <a:off x="761491" y="10213340"/>
            <a:ext cx="231394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-10" i="1">
                <a:latin typeface="Times New Roman"/>
                <a:cs typeface="Times New Roman"/>
              </a:rPr>
              <a:t>Изм </a:t>
            </a:r>
            <a:r>
              <a:rPr dirty="0" sz="1000" spc="-5" i="1">
                <a:latin typeface="Times New Roman"/>
                <a:cs typeface="Times New Roman"/>
              </a:rPr>
              <a:t>Лист № документа </a:t>
            </a:r>
            <a:r>
              <a:rPr dirty="0" sz="1000" i="1">
                <a:latin typeface="Times New Roman"/>
                <a:cs typeface="Times New Roman"/>
              </a:rPr>
              <a:t>Подпись</a:t>
            </a:r>
            <a:r>
              <a:rPr dirty="0" sz="1000" spc="45" i="1">
                <a:latin typeface="Times New Roman"/>
                <a:cs typeface="Times New Roman"/>
              </a:rPr>
              <a:t> </a:t>
            </a:r>
            <a:r>
              <a:rPr dirty="0" sz="1000" spc="-5" i="1">
                <a:latin typeface="Times New Roman"/>
                <a:cs typeface="Times New Roman"/>
              </a:rPr>
              <a:t>Дата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29" name="object 29"/>
          <p:cNvSpPr/>
          <p:nvPr/>
        </p:nvSpPr>
        <p:spPr>
          <a:xfrm>
            <a:off x="6899275" y="9832975"/>
            <a:ext cx="0" cy="576580"/>
          </a:xfrm>
          <a:custGeom>
            <a:avLst/>
            <a:gdLst/>
            <a:ahLst/>
            <a:cxnLst/>
            <a:rect l="l" t="t" r="r" b="b"/>
            <a:pathLst>
              <a:path w="0" h="576579">
                <a:moveTo>
                  <a:pt x="0" y="576579"/>
                </a:moveTo>
                <a:lnTo>
                  <a:pt x="0" y="0"/>
                </a:lnTo>
              </a:path>
            </a:pathLst>
          </a:custGeom>
          <a:ln w="1905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0" name="object 30"/>
          <p:cNvSpPr/>
          <p:nvPr/>
        </p:nvSpPr>
        <p:spPr>
          <a:xfrm>
            <a:off x="6899275" y="10096500"/>
            <a:ext cx="370205" cy="0"/>
          </a:xfrm>
          <a:custGeom>
            <a:avLst/>
            <a:gdLst/>
            <a:ahLst/>
            <a:cxnLst/>
            <a:rect l="l" t="t" r="r" b="b"/>
            <a:pathLst>
              <a:path w="370204" h="0">
                <a:moveTo>
                  <a:pt x="0" y="0"/>
                </a:moveTo>
                <a:lnTo>
                  <a:pt x="370205" y="0"/>
                </a:lnTo>
              </a:path>
            </a:pathLst>
          </a:custGeom>
          <a:ln w="1905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1" name="object 31"/>
          <p:cNvSpPr txBox="1"/>
          <p:nvPr/>
        </p:nvSpPr>
        <p:spPr>
          <a:xfrm>
            <a:off x="6945883" y="9865867"/>
            <a:ext cx="29273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-10" i="1">
                <a:latin typeface="Times New Roman"/>
                <a:cs typeface="Times New Roman"/>
              </a:rPr>
              <a:t>л</a:t>
            </a:r>
            <a:r>
              <a:rPr dirty="0" sz="1000" i="1">
                <a:latin typeface="Times New Roman"/>
                <a:cs typeface="Times New Roman"/>
              </a:rPr>
              <a:t>и</a:t>
            </a:r>
            <a:r>
              <a:rPr dirty="0" sz="1000" spc="-5" i="1">
                <a:latin typeface="Times New Roman"/>
                <a:cs typeface="Times New Roman"/>
              </a:rPr>
              <a:t>ст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7015988" y="10127995"/>
            <a:ext cx="15367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>
                <a:latin typeface="Times New Roman"/>
                <a:cs typeface="Times New Roman"/>
              </a:rPr>
              <a:t>28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3341623" y="9920731"/>
            <a:ext cx="3300095" cy="42925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ctr" marL="635">
              <a:lnSpc>
                <a:spcPts val="1645"/>
              </a:lnSpc>
              <a:spcBef>
                <a:spcPts val="100"/>
              </a:spcBef>
            </a:pPr>
            <a:r>
              <a:rPr dirty="0" sz="1400" spc="-5">
                <a:latin typeface="Times New Roman"/>
                <a:cs typeface="Times New Roman"/>
              </a:rPr>
              <a:t>ТПЭ-КЭС.</a:t>
            </a:r>
            <a:endParaRPr sz="1400">
              <a:latin typeface="Times New Roman"/>
              <a:cs typeface="Times New Roman"/>
            </a:endParaRPr>
          </a:p>
          <a:p>
            <a:pPr algn="ctr">
              <a:lnSpc>
                <a:spcPts val="1525"/>
              </a:lnSpc>
            </a:pPr>
            <a:r>
              <a:rPr dirty="0" sz="1300" spc="-5">
                <a:latin typeface="Times New Roman"/>
                <a:cs typeface="Times New Roman"/>
              </a:rPr>
              <a:t>Техническая информация для</a:t>
            </a:r>
            <a:r>
              <a:rPr dirty="0" sz="1300" spc="35">
                <a:latin typeface="Times New Roman"/>
                <a:cs typeface="Times New Roman"/>
              </a:rPr>
              <a:t> </a:t>
            </a:r>
            <a:r>
              <a:rPr dirty="0" sz="1300" spc="-5">
                <a:latin typeface="Times New Roman"/>
                <a:cs typeface="Times New Roman"/>
              </a:rPr>
              <a:t>проектирования</a:t>
            </a:r>
            <a:endParaRPr sz="1300">
              <a:latin typeface="Times New Roman"/>
              <a:cs typeface="Times New Roman"/>
            </a:endParaRPr>
          </a:p>
        </p:txBody>
      </p:sp>
      <p:sp>
        <p:nvSpPr>
          <p:cNvPr id="34" name="object 34"/>
          <p:cNvSpPr/>
          <p:nvPr/>
        </p:nvSpPr>
        <p:spPr>
          <a:xfrm>
            <a:off x="300990" y="6297294"/>
            <a:ext cx="459105" cy="6985"/>
          </a:xfrm>
          <a:custGeom>
            <a:avLst/>
            <a:gdLst/>
            <a:ahLst/>
            <a:cxnLst/>
            <a:rect l="l" t="t" r="r" b="b"/>
            <a:pathLst>
              <a:path w="459105" h="6985">
                <a:moveTo>
                  <a:pt x="459105" y="0"/>
                </a:moveTo>
                <a:lnTo>
                  <a:pt x="0" y="6985"/>
                </a:lnTo>
              </a:path>
            </a:pathLst>
          </a:custGeom>
          <a:ln w="158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5" name="object 35"/>
          <p:cNvSpPr txBox="1"/>
          <p:nvPr/>
        </p:nvSpPr>
        <p:spPr>
          <a:xfrm>
            <a:off x="337877" y="6344897"/>
            <a:ext cx="165735" cy="747395"/>
          </a:xfrm>
          <a:prstGeom prst="rect">
            <a:avLst/>
          </a:prstGeom>
        </p:spPr>
        <p:txBody>
          <a:bodyPr wrap="square" lIns="0" tIns="0" rIns="0" bIns="0" rtlCol="0" vert="vert270">
            <a:spAutoFit/>
          </a:bodyPr>
          <a:lstStyle/>
          <a:p>
            <a:pPr marL="12700">
              <a:lnSpc>
                <a:spcPts val="1190"/>
              </a:lnSpc>
            </a:pPr>
            <a:r>
              <a:rPr dirty="0" sz="1000" spc="-10">
                <a:latin typeface="Times New Roman"/>
                <a:cs typeface="Times New Roman"/>
              </a:rPr>
              <a:t>Инв. </a:t>
            </a:r>
            <a:r>
              <a:rPr dirty="0" sz="1000" spc="-5">
                <a:latin typeface="Times New Roman"/>
                <a:cs typeface="Times New Roman"/>
              </a:rPr>
              <a:t>№</a:t>
            </a:r>
            <a:r>
              <a:rPr dirty="0" sz="1000" spc="-45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дубл.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36" name="object 36"/>
          <p:cNvSpPr/>
          <p:nvPr/>
        </p:nvSpPr>
        <p:spPr>
          <a:xfrm>
            <a:off x="878868" y="4856409"/>
            <a:ext cx="6405467" cy="456907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7" name="object 37"/>
          <p:cNvSpPr/>
          <p:nvPr/>
        </p:nvSpPr>
        <p:spPr>
          <a:xfrm>
            <a:off x="828186" y="367779"/>
            <a:ext cx="6496050" cy="454025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8" name="object 38"/>
          <p:cNvSpPr/>
          <p:nvPr/>
        </p:nvSpPr>
        <p:spPr>
          <a:xfrm>
            <a:off x="763523" y="178307"/>
            <a:ext cx="6544309" cy="0"/>
          </a:xfrm>
          <a:custGeom>
            <a:avLst/>
            <a:gdLst/>
            <a:ahLst/>
            <a:cxnLst/>
            <a:rect l="l" t="t" r="r" b="b"/>
            <a:pathLst>
              <a:path w="6544309" h="0">
                <a:moveTo>
                  <a:pt x="0" y="0"/>
                </a:moveTo>
                <a:lnTo>
                  <a:pt x="6544056" y="0"/>
                </a:lnTo>
              </a:path>
            </a:pathLst>
          </a:custGeom>
          <a:ln w="18288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9" name="object 39"/>
          <p:cNvSpPr/>
          <p:nvPr/>
        </p:nvSpPr>
        <p:spPr>
          <a:xfrm>
            <a:off x="754380" y="169163"/>
            <a:ext cx="0" cy="10215880"/>
          </a:xfrm>
          <a:custGeom>
            <a:avLst/>
            <a:gdLst/>
            <a:ahLst/>
            <a:cxnLst/>
            <a:rect l="l" t="t" r="r" b="b"/>
            <a:pathLst>
              <a:path w="0" h="10215880">
                <a:moveTo>
                  <a:pt x="0" y="0"/>
                </a:moveTo>
                <a:lnTo>
                  <a:pt x="0" y="10215372"/>
                </a:lnTo>
              </a:path>
            </a:pathLst>
          </a:custGeom>
          <a:ln w="18287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0" name="object 40"/>
          <p:cNvSpPr/>
          <p:nvPr/>
        </p:nvSpPr>
        <p:spPr>
          <a:xfrm>
            <a:off x="7316723" y="169163"/>
            <a:ext cx="0" cy="10215880"/>
          </a:xfrm>
          <a:custGeom>
            <a:avLst/>
            <a:gdLst/>
            <a:ahLst/>
            <a:cxnLst/>
            <a:rect l="l" t="t" r="r" b="b"/>
            <a:pathLst>
              <a:path w="0" h="10215880">
                <a:moveTo>
                  <a:pt x="0" y="0"/>
                </a:moveTo>
                <a:lnTo>
                  <a:pt x="0" y="10215372"/>
                </a:lnTo>
              </a:path>
            </a:pathLst>
          </a:custGeom>
          <a:ln w="18288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1" name="object 41"/>
          <p:cNvSpPr/>
          <p:nvPr/>
        </p:nvSpPr>
        <p:spPr>
          <a:xfrm>
            <a:off x="763523" y="10375391"/>
            <a:ext cx="6544309" cy="0"/>
          </a:xfrm>
          <a:custGeom>
            <a:avLst/>
            <a:gdLst/>
            <a:ahLst/>
            <a:cxnLst/>
            <a:rect l="l" t="t" r="r" b="b"/>
            <a:pathLst>
              <a:path w="6544309" h="0">
                <a:moveTo>
                  <a:pt x="0" y="0"/>
                </a:moveTo>
                <a:lnTo>
                  <a:pt x="6544056" y="0"/>
                </a:lnTo>
              </a:path>
            </a:pathLst>
          </a:custGeom>
          <a:ln w="18288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264285" y="5355589"/>
            <a:ext cx="0" cy="167005"/>
          </a:xfrm>
          <a:custGeom>
            <a:avLst/>
            <a:gdLst/>
            <a:ahLst/>
            <a:cxnLst/>
            <a:rect l="l" t="t" r="r" b="b"/>
            <a:pathLst>
              <a:path w="0" h="167004">
                <a:moveTo>
                  <a:pt x="0" y="0"/>
                </a:moveTo>
                <a:lnTo>
                  <a:pt x="0" y="167005"/>
                </a:lnTo>
              </a:path>
            </a:pathLst>
          </a:custGeom>
          <a:ln w="952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1264285" y="5522594"/>
            <a:ext cx="1884680" cy="0"/>
          </a:xfrm>
          <a:custGeom>
            <a:avLst/>
            <a:gdLst/>
            <a:ahLst/>
            <a:cxnLst/>
            <a:rect l="l" t="t" r="r" b="b"/>
            <a:pathLst>
              <a:path w="1884680" h="0">
                <a:moveTo>
                  <a:pt x="0" y="0"/>
                </a:moveTo>
                <a:lnTo>
                  <a:pt x="1884680" y="0"/>
                </a:lnTo>
              </a:path>
            </a:pathLst>
          </a:custGeom>
          <a:ln w="952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1939925" y="5355589"/>
            <a:ext cx="0" cy="603250"/>
          </a:xfrm>
          <a:custGeom>
            <a:avLst/>
            <a:gdLst/>
            <a:ahLst/>
            <a:cxnLst/>
            <a:rect l="l" t="t" r="r" b="b"/>
            <a:pathLst>
              <a:path w="0" h="603250">
                <a:moveTo>
                  <a:pt x="0" y="0"/>
                </a:moveTo>
                <a:lnTo>
                  <a:pt x="0" y="603250"/>
                </a:lnTo>
              </a:path>
            </a:pathLst>
          </a:custGeom>
          <a:ln w="952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1939925" y="5959474"/>
            <a:ext cx="1320165" cy="0"/>
          </a:xfrm>
          <a:custGeom>
            <a:avLst/>
            <a:gdLst/>
            <a:ahLst/>
            <a:cxnLst/>
            <a:rect l="l" t="t" r="r" b="b"/>
            <a:pathLst>
              <a:path w="1320164" h="0">
                <a:moveTo>
                  <a:pt x="0" y="0"/>
                </a:moveTo>
                <a:lnTo>
                  <a:pt x="1320165" y="0"/>
                </a:lnTo>
              </a:path>
            </a:pathLst>
          </a:custGeom>
          <a:ln w="952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2234564" y="5355589"/>
            <a:ext cx="0" cy="746760"/>
          </a:xfrm>
          <a:custGeom>
            <a:avLst/>
            <a:gdLst/>
            <a:ahLst/>
            <a:cxnLst/>
            <a:rect l="l" t="t" r="r" b="b"/>
            <a:pathLst>
              <a:path w="0" h="746760">
                <a:moveTo>
                  <a:pt x="0" y="0"/>
                </a:moveTo>
                <a:lnTo>
                  <a:pt x="0" y="746760"/>
                </a:lnTo>
              </a:path>
            </a:pathLst>
          </a:custGeom>
          <a:ln w="952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2234564" y="6102984"/>
            <a:ext cx="1025525" cy="0"/>
          </a:xfrm>
          <a:custGeom>
            <a:avLst/>
            <a:gdLst/>
            <a:ahLst/>
            <a:cxnLst/>
            <a:rect l="l" t="t" r="r" b="b"/>
            <a:pathLst>
              <a:path w="1025525" h="0">
                <a:moveTo>
                  <a:pt x="0" y="0"/>
                </a:moveTo>
                <a:lnTo>
                  <a:pt x="1025525" y="0"/>
                </a:lnTo>
              </a:path>
            </a:pathLst>
          </a:custGeom>
          <a:ln w="952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2480945" y="5355589"/>
            <a:ext cx="0" cy="965835"/>
          </a:xfrm>
          <a:custGeom>
            <a:avLst/>
            <a:gdLst/>
            <a:ahLst/>
            <a:cxnLst/>
            <a:rect l="l" t="t" r="r" b="b"/>
            <a:pathLst>
              <a:path w="0" h="965835">
                <a:moveTo>
                  <a:pt x="0" y="0"/>
                </a:moveTo>
                <a:lnTo>
                  <a:pt x="0" y="965835"/>
                </a:lnTo>
              </a:path>
            </a:pathLst>
          </a:custGeom>
          <a:ln w="952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2480945" y="6321424"/>
            <a:ext cx="779145" cy="0"/>
          </a:xfrm>
          <a:custGeom>
            <a:avLst/>
            <a:gdLst/>
            <a:ahLst/>
            <a:cxnLst/>
            <a:rect l="l" t="t" r="r" b="b"/>
            <a:pathLst>
              <a:path w="779145" h="0">
                <a:moveTo>
                  <a:pt x="0" y="0"/>
                </a:moveTo>
                <a:lnTo>
                  <a:pt x="779145" y="0"/>
                </a:lnTo>
              </a:path>
            </a:pathLst>
          </a:custGeom>
          <a:ln w="952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graphicFrame>
        <p:nvGraphicFramePr>
          <p:cNvPr id="10" name="object 10"/>
          <p:cNvGraphicFramePr>
            <a:graphicFrameLocks noGrp="1"/>
          </p:cNvGraphicFramePr>
          <p:nvPr/>
        </p:nvGraphicFramePr>
        <p:xfrm>
          <a:off x="292893" y="169163"/>
          <a:ext cx="7042150" cy="102158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04470"/>
                <a:gridCol w="245745"/>
                <a:gridCol w="254634"/>
                <a:gridCol w="356234"/>
                <a:gridCol w="820419"/>
                <a:gridCol w="534669"/>
                <a:gridCol w="355600"/>
                <a:gridCol w="3823334"/>
                <a:gridCol w="417195"/>
              </a:tblGrid>
              <a:tr h="2172970">
                <a:tc>
                  <a:txBody>
                    <a:bodyPr/>
                    <a:lstStyle/>
                    <a:p>
                      <a:pPr marL="6470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dirty="0" sz="1000" spc="-5">
                          <a:latin typeface="Times New Roman"/>
                          <a:cs typeface="Times New Roman"/>
                        </a:rPr>
                        <a:t>Первич.</a:t>
                      </a:r>
                      <a:r>
                        <a:rPr dirty="0" sz="100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000" spc="-5">
                          <a:latin typeface="Times New Roman"/>
                          <a:cs typeface="Times New Roman"/>
                        </a:rPr>
                        <a:t>примен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6350" vert="vert270">
                    <a:lnL w="2857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7" rowSpan="7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algn="just" marL="198120" marR="177800" indent="449580">
                        <a:lnSpc>
                          <a:spcPct val="143800"/>
                        </a:lnSpc>
                      </a:pP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Настоящая техническая информация для проектирования распространяет- 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ся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на полиэтиленовые трубы серии ТПЭ-КЭС при проектировании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и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монтаже 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систем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электроснабжения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и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связи, производства ЗАО «Уральского завода поли-  мерных технологий «Маяк»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(далее –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ЗАО «УЗПТ</a:t>
                      </a:r>
                      <a:r>
                        <a:rPr dirty="0" sz="1400" spc="-2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«Маяк»).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marL="198120" indent="448945">
                        <a:lnSpc>
                          <a:spcPct val="100000"/>
                        </a:lnSpc>
                        <a:spcBef>
                          <a:spcPts val="730"/>
                        </a:spcBef>
                      </a:pP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Специалистами ЗАО «УЗПТ «Маяк» разработаны полиэтиленовые</a:t>
                      </a:r>
                      <a:r>
                        <a:rPr dirty="0" sz="1400" spc="1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трубы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algn="just" marL="198120" marR="179070">
                        <a:lnSpc>
                          <a:spcPct val="143600"/>
                        </a:lnSpc>
                        <a:spcBef>
                          <a:spcPts val="15"/>
                        </a:spcBef>
                      </a:pPr>
                      <a:r>
                        <a:rPr dirty="0" sz="1400">
                          <a:latin typeface="Times New Roman"/>
                          <a:cs typeface="Times New Roman"/>
                        </a:rPr>
                        <a:t>серии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«ТПЭ-КЭС» (Трубы полиэтиленовые электротехнические канализации  электроснабжения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и связи) и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ТПЭ-КЭСнг,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не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распространяющие горение, для 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систем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электроснабжения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 связи.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marL="198755" marR="179705" indent="448945">
                        <a:lnSpc>
                          <a:spcPts val="2420"/>
                        </a:lnSpc>
                        <a:spcBef>
                          <a:spcPts val="195"/>
                        </a:spcBef>
                      </a:pP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Трубы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серии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«ТПЭ-КЭС»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и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«ТПЭ-КЭСнг» выпускаются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по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техническим  условиям ТУ 2247-003-75457705-2007.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marL="198120" marR="176530" indent="449580">
                        <a:lnSpc>
                          <a:spcPts val="2410"/>
                        </a:lnSpc>
                      </a:pP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Соединительные детали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для </a:t>
                      </a:r>
                      <a:r>
                        <a:rPr dirty="0" sz="1400" spc="-10">
                          <a:latin typeface="Times New Roman"/>
                          <a:cs typeface="Times New Roman"/>
                        </a:rPr>
                        <a:t>труб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серии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«ТПЭ-КЭС» выпускаются по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тех- 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ническим условиям ТУ</a:t>
                      </a:r>
                      <a:r>
                        <a:rPr dirty="0" sz="1400" spc="-1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5296-002-27459005-2001.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marL="647700">
                        <a:lnSpc>
                          <a:spcPct val="100000"/>
                        </a:lnSpc>
                        <a:spcBef>
                          <a:spcPts val="535"/>
                        </a:spcBef>
                      </a:pP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Структура условного обозначения трубы полиэтиленовой</a:t>
                      </a:r>
                      <a:r>
                        <a:rPr dirty="0" sz="1400" spc="31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электротехниче-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algn="just" marL="198755">
                        <a:lnSpc>
                          <a:spcPct val="100000"/>
                        </a:lnSpc>
                        <a:spcBef>
                          <a:spcPts val="745"/>
                        </a:spcBef>
                      </a:pP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ской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для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канализации систем электроснабжения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и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связи серии</a:t>
                      </a:r>
                      <a:r>
                        <a:rPr dirty="0" sz="1400" spc="3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«ТПЭ-КЭС»: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  <a:p>
                      <a:pPr algn="just" marL="198120">
                        <a:lnSpc>
                          <a:spcPts val="1645"/>
                        </a:lnSpc>
                      </a:pP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ТПЭ-КЭС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– Х – Х</a:t>
                      </a:r>
                      <a:r>
                        <a:rPr dirty="0" sz="1400" spc="-2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(Х)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marL="2531745" marR="232410" indent="-29209">
                        <a:lnSpc>
                          <a:spcPts val="1610"/>
                        </a:lnSpc>
                        <a:spcBef>
                          <a:spcPts val="75"/>
                        </a:spcBef>
                      </a:pP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труба полиэтиленовая электротехническая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для ка- 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нализации систем электроснабжения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и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связи  диаметр наружный,</a:t>
                      </a:r>
                      <a:r>
                        <a:rPr dirty="0" sz="1400" spc="-1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мм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marL="2539365" marR="2138680">
                        <a:lnSpc>
                          <a:spcPts val="1610"/>
                        </a:lnSpc>
                        <a:spcBef>
                          <a:spcPts val="5"/>
                        </a:spcBef>
                      </a:pP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диаметр внутренний,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мм  тип</a:t>
                      </a:r>
                      <a:r>
                        <a:rPr dirty="0" sz="1400" spc="-2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полиэтилена: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marL="2539365">
                        <a:lnSpc>
                          <a:spcPts val="1530"/>
                        </a:lnSpc>
                        <a:tabLst>
                          <a:tab pos="2891155" algn="l"/>
                          <a:tab pos="3213100" algn="l"/>
                          <a:tab pos="4324985" algn="l"/>
                          <a:tab pos="5265420" algn="l"/>
                          <a:tab pos="6189980" algn="l"/>
                        </a:tabLst>
                      </a:pPr>
                      <a:r>
                        <a:rPr dirty="0" sz="1400">
                          <a:latin typeface="Times New Roman"/>
                          <a:cs typeface="Times New Roman"/>
                        </a:rPr>
                        <a:t>В	–	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полиэтилен	высокого	давления	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по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marL="2539365">
                        <a:lnSpc>
                          <a:spcPts val="1610"/>
                        </a:lnSpc>
                      </a:pP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ГОСТ</a:t>
                      </a:r>
                      <a:r>
                        <a:rPr dirty="0" sz="1400" spc="-1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16337-77;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marL="2539365" marR="178435">
                        <a:lnSpc>
                          <a:spcPts val="1610"/>
                        </a:lnSpc>
                        <a:spcBef>
                          <a:spcPts val="80"/>
                        </a:spcBef>
                        <a:tabLst>
                          <a:tab pos="2920365" algn="l"/>
                          <a:tab pos="3263265" algn="l"/>
                          <a:tab pos="4395470" algn="l"/>
                          <a:tab pos="5245735" algn="l"/>
                          <a:tab pos="6191885" algn="l"/>
                        </a:tabLst>
                      </a:pPr>
                      <a:r>
                        <a:rPr dirty="0" sz="1400">
                          <a:latin typeface="Times New Roman"/>
                          <a:cs typeface="Times New Roman"/>
                        </a:rPr>
                        <a:t>Н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	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–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	</a:t>
                      </a:r>
                      <a:r>
                        <a:rPr dirty="0" sz="1400" spc="-10">
                          <a:latin typeface="Times New Roman"/>
                          <a:cs typeface="Times New Roman"/>
                        </a:rPr>
                        <a:t>п</a:t>
                      </a:r>
                      <a:r>
                        <a:rPr dirty="0" sz="1400" spc="5">
                          <a:latin typeface="Times New Roman"/>
                          <a:cs typeface="Times New Roman"/>
                        </a:rPr>
                        <a:t>о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л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э</a:t>
                      </a:r>
                      <a:r>
                        <a:rPr dirty="0" sz="1400" spc="-15">
                          <a:latin typeface="Times New Roman"/>
                          <a:cs typeface="Times New Roman"/>
                        </a:rPr>
                        <a:t>т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л</a:t>
                      </a:r>
                      <a:r>
                        <a:rPr dirty="0" sz="1400" spc="-15">
                          <a:latin typeface="Times New Roman"/>
                          <a:cs typeface="Times New Roman"/>
                        </a:rPr>
                        <a:t>е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н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	</a:t>
                      </a:r>
                      <a:r>
                        <a:rPr dirty="0" sz="1400" spc="-10">
                          <a:latin typeface="Times New Roman"/>
                          <a:cs typeface="Times New Roman"/>
                        </a:rPr>
                        <a:t>н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з</a:t>
                      </a:r>
                      <a:r>
                        <a:rPr dirty="0" sz="1400" spc="-10">
                          <a:latin typeface="Times New Roman"/>
                          <a:cs typeface="Times New Roman"/>
                        </a:rPr>
                        <a:t>к</a:t>
                      </a:r>
                      <a:r>
                        <a:rPr dirty="0" sz="1400" spc="5">
                          <a:latin typeface="Times New Roman"/>
                          <a:cs typeface="Times New Roman"/>
                        </a:rPr>
                        <a:t>о</a:t>
                      </a:r>
                      <a:r>
                        <a:rPr dirty="0" sz="1400" spc="-15">
                          <a:latin typeface="Times New Roman"/>
                          <a:cs typeface="Times New Roman"/>
                        </a:rPr>
                        <a:t>г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о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	</a:t>
                      </a:r>
                      <a:r>
                        <a:rPr dirty="0" sz="1400" spc="-10">
                          <a:latin typeface="Times New Roman"/>
                          <a:cs typeface="Times New Roman"/>
                        </a:rPr>
                        <a:t>д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а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вл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ен</a:t>
                      </a:r>
                      <a:r>
                        <a:rPr dirty="0" sz="1400" spc="-10"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я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	</a:t>
                      </a:r>
                      <a:r>
                        <a:rPr dirty="0" sz="1400" spc="-10">
                          <a:latin typeface="Times New Roman"/>
                          <a:cs typeface="Times New Roman"/>
                        </a:rPr>
                        <a:t>п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о 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ГОСТ</a:t>
                      </a:r>
                      <a:r>
                        <a:rPr dirty="0" sz="1400" spc="-1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16388-85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marL="647700">
                        <a:lnSpc>
                          <a:spcPts val="1565"/>
                        </a:lnSpc>
                      </a:pP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Пример условного обозначения ТПЭ-КЭС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из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полиэтилена низкого</a:t>
                      </a:r>
                      <a:r>
                        <a:rPr dirty="0" sz="1400" spc="31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давле-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algn="just" marL="198120" marR="179705">
                        <a:lnSpc>
                          <a:spcPct val="143600"/>
                        </a:lnSpc>
                        <a:spcBef>
                          <a:spcPts val="10"/>
                        </a:spcBef>
                      </a:pPr>
                      <a:r>
                        <a:rPr dirty="0" sz="1400">
                          <a:latin typeface="Times New Roman"/>
                          <a:cs typeface="Times New Roman"/>
                        </a:rPr>
                        <a:t>ния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наружным диаметром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110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мм, внутренним диаметром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104 мм и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номером  ТУ</a:t>
                      </a:r>
                      <a:r>
                        <a:rPr dirty="0" sz="1400" spc="-1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2247-003-75457705-2007: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marL="647700">
                        <a:lnSpc>
                          <a:spcPct val="100000"/>
                        </a:lnSpc>
                        <a:spcBef>
                          <a:spcPts val="755"/>
                        </a:spcBef>
                      </a:pPr>
                      <a:r>
                        <a:rPr dirty="0" sz="1400" b="1">
                          <a:latin typeface="Times New Roman"/>
                          <a:cs typeface="Times New Roman"/>
                        </a:rPr>
                        <a:t>«ТПЭ-КЭС </a:t>
                      </a:r>
                      <a:r>
                        <a:rPr dirty="0" sz="1400" spc="-5" b="1">
                          <a:latin typeface="Times New Roman"/>
                          <a:cs typeface="Times New Roman"/>
                        </a:rPr>
                        <a:t>-110-104 </a:t>
                      </a:r>
                      <a:r>
                        <a:rPr dirty="0" sz="1400" b="1">
                          <a:latin typeface="Times New Roman"/>
                          <a:cs typeface="Times New Roman"/>
                        </a:rPr>
                        <a:t>(Н) </a:t>
                      </a:r>
                      <a:r>
                        <a:rPr dirty="0" sz="1400" spc="-5" b="1">
                          <a:latin typeface="Times New Roman"/>
                          <a:cs typeface="Times New Roman"/>
                        </a:rPr>
                        <a:t>по ТУ</a:t>
                      </a:r>
                      <a:r>
                        <a:rPr dirty="0" sz="1400" spc="-15" b="1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 b="1">
                          <a:latin typeface="Times New Roman"/>
                          <a:cs typeface="Times New Roman"/>
                        </a:rPr>
                        <a:t>2247-003-75457705-2007».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marL="198755" indent="448945">
                        <a:lnSpc>
                          <a:spcPct val="100000"/>
                        </a:lnSpc>
                        <a:spcBef>
                          <a:spcPts val="710"/>
                        </a:spcBef>
                      </a:pP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Пример</a:t>
                      </a:r>
                      <a:r>
                        <a:rPr dirty="0" sz="1400" spc="21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условного</a:t>
                      </a:r>
                      <a:r>
                        <a:rPr dirty="0" sz="1400" spc="204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обозначения</a:t>
                      </a:r>
                      <a:r>
                        <a:rPr dirty="0" sz="1400" spc="22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ТПЭ-КЭС</a:t>
                      </a:r>
                      <a:r>
                        <a:rPr dirty="0" sz="1400" spc="204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из</a:t>
                      </a:r>
                      <a:r>
                        <a:rPr dirty="0" sz="1400" spc="204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полиэтилена</a:t>
                      </a:r>
                      <a:r>
                        <a:rPr dirty="0" sz="1400" spc="20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высокого</a:t>
                      </a:r>
                      <a:r>
                        <a:rPr dirty="0" sz="1400" spc="20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дав-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algn="just" marL="198755" marR="176530">
                        <a:lnSpc>
                          <a:spcPct val="143600"/>
                        </a:lnSpc>
                        <a:spcBef>
                          <a:spcPts val="10"/>
                        </a:spcBef>
                      </a:pPr>
                      <a:r>
                        <a:rPr dirty="0" sz="1400">
                          <a:latin typeface="Times New Roman"/>
                          <a:cs typeface="Times New Roman"/>
                        </a:rPr>
                        <a:t>ления, не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распространяющих горение, наружным диаметром 110 мм, внутрен- 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ним диаметром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93 мм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и номером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ТУ</a:t>
                      </a:r>
                      <a:r>
                        <a:rPr dirty="0" sz="1400" spc="-5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2247-003-75457705-2007: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marL="648335">
                        <a:lnSpc>
                          <a:spcPct val="100000"/>
                        </a:lnSpc>
                        <a:spcBef>
                          <a:spcPts val="755"/>
                        </a:spcBef>
                      </a:pPr>
                      <a:r>
                        <a:rPr dirty="0" sz="1400" b="1">
                          <a:latin typeface="Times New Roman"/>
                          <a:cs typeface="Times New Roman"/>
                        </a:rPr>
                        <a:t>«ТПЭ-КЭСнг </a:t>
                      </a:r>
                      <a:r>
                        <a:rPr dirty="0" sz="1400" spc="-5" b="1">
                          <a:latin typeface="Times New Roman"/>
                          <a:cs typeface="Times New Roman"/>
                        </a:rPr>
                        <a:t>-110-93 (В) по </a:t>
                      </a:r>
                      <a:r>
                        <a:rPr dirty="0" sz="1400" b="1">
                          <a:latin typeface="Times New Roman"/>
                          <a:cs typeface="Times New Roman"/>
                        </a:rPr>
                        <a:t>ТУ</a:t>
                      </a:r>
                      <a:r>
                        <a:rPr dirty="0" sz="1400" spc="-10" b="1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 b="1">
                          <a:latin typeface="Times New Roman"/>
                          <a:cs typeface="Times New Roman"/>
                        </a:rPr>
                        <a:t>2247-003-75457705-2007».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7"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rowSpan="7"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rowSpan="7"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rowSpan="7"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rowSpan="7"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rowSpan="7"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2165350">
                <a:tc>
                  <a:txBody>
                    <a:bodyPr/>
                    <a:lstStyle/>
                    <a:p>
                      <a:pPr algn="ctr" marR="69850">
                        <a:lnSpc>
                          <a:spcPct val="100000"/>
                        </a:lnSpc>
                        <a:spcBef>
                          <a:spcPts val="305"/>
                        </a:spcBef>
                      </a:pPr>
                      <a:r>
                        <a:rPr dirty="0" sz="1000" spc="-5">
                          <a:latin typeface="Times New Roman"/>
                          <a:cs typeface="Times New Roman"/>
                        </a:rPr>
                        <a:t>Справ.</a:t>
                      </a:r>
                      <a:r>
                        <a:rPr dirty="0" sz="100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000" spc="-5">
                          <a:latin typeface="Times New Roman"/>
                          <a:cs typeface="Times New Roman"/>
                        </a:rPr>
                        <a:t>№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38735" vert="vert270">
                    <a:lnL w="2857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7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570230"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gridSpan="7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2115820">
                <a:tc>
                  <a:txBody>
                    <a:bodyPr/>
                    <a:lstStyle/>
                    <a:p>
                      <a:pPr marL="124460">
                        <a:lnSpc>
                          <a:spcPct val="100000"/>
                        </a:lnSpc>
                        <a:spcBef>
                          <a:spcPts val="170"/>
                        </a:spcBef>
                        <a:tabLst>
                          <a:tab pos="1095375" algn="l"/>
                        </a:tabLst>
                      </a:pPr>
                      <a:r>
                        <a:rPr dirty="0" baseline="-8333" sz="1500" spc="-15">
                          <a:latin typeface="Times New Roman"/>
                          <a:cs typeface="Times New Roman"/>
                        </a:rPr>
                        <a:t>Инв.</a:t>
                      </a:r>
                      <a:r>
                        <a:rPr dirty="0" baseline="-8333" sz="1500" spc="1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baseline="-8333" sz="1500" spc="-7">
                          <a:latin typeface="Times New Roman"/>
                          <a:cs typeface="Times New Roman"/>
                        </a:rPr>
                        <a:t>№</a:t>
                      </a:r>
                      <a:r>
                        <a:rPr dirty="0" baseline="-8333" sz="1500" spc="22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baseline="-8333" sz="1500" spc="-7">
                          <a:latin typeface="Times New Roman"/>
                          <a:cs typeface="Times New Roman"/>
                        </a:rPr>
                        <a:t>дубл.	</a:t>
                      </a:r>
                      <a:r>
                        <a:rPr dirty="0" sz="1000" spc="-5">
                          <a:latin typeface="Times New Roman"/>
                          <a:cs typeface="Times New Roman"/>
                        </a:rPr>
                        <a:t>Подпись и</a:t>
                      </a:r>
                      <a:r>
                        <a:rPr dirty="0" sz="1000" spc="-1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000" spc="-5">
                          <a:latin typeface="Times New Roman"/>
                          <a:cs typeface="Times New Roman"/>
                        </a:rPr>
                        <a:t>дата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21590" vert="vert27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7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998855">
                <a:tc>
                  <a:txBody>
                    <a:bodyPr/>
                    <a:lstStyle/>
                    <a:p>
                      <a:pPr marL="154305">
                        <a:lnSpc>
                          <a:spcPct val="100000"/>
                        </a:lnSpc>
                        <a:spcBef>
                          <a:spcPts val="280"/>
                        </a:spcBef>
                      </a:pPr>
                      <a:r>
                        <a:rPr dirty="0" sz="1000" spc="-5">
                          <a:latin typeface="Times New Roman"/>
                          <a:cs typeface="Times New Roman"/>
                        </a:rPr>
                        <a:t>Взам. </a:t>
                      </a:r>
                      <a:r>
                        <a:rPr dirty="0" sz="1000" spc="-10">
                          <a:latin typeface="Times New Roman"/>
                          <a:cs typeface="Times New Roman"/>
                        </a:rPr>
                        <a:t>инв.</a:t>
                      </a:r>
                      <a:r>
                        <a:rPr dirty="0" sz="1000" spc="-5">
                          <a:latin typeface="Times New Roman"/>
                          <a:cs typeface="Times New Roman"/>
                        </a:rPr>
                        <a:t> №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35560" vert="vert27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7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1271270">
                <a:tc>
                  <a:txBody>
                    <a:bodyPr/>
                    <a:lstStyle/>
                    <a:p>
                      <a:pPr marL="226060">
                        <a:lnSpc>
                          <a:spcPct val="100000"/>
                        </a:lnSpc>
                        <a:spcBef>
                          <a:spcPts val="65"/>
                        </a:spcBef>
                      </a:pPr>
                      <a:r>
                        <a:rPr dirty="0" sz="1000" spc="-5">
                          <a:latin typeface="Times New Roman"/>
                          <a:cs typeface="Times New Roman"/>
                        </a:rPr>
                        <a:t>Подпись и</a:t>
                      </a:r>
                      <a:r>
                        <a:rPr dirty="0" sz="1000" spc="-1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000" spc="-5">
                          <a:latin typeface="Times New Roman"/>
                          <a:cs typeface="Times New Roman"/>
                        </a:rPr>
                        <a:t>дата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8255" vert="vert27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7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358775">
                <a:tc rowSpan="5">
                  <a:txBody>
                    <a:bodyPr/>
                    <a:lstStyle/>
                    <a:p>
                      <a:pPr marL="101600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dirty="0" sz="1000" spc="-10">
                          <a:latin typeface="Times New Roman"/>
                          <a:cs typeface="Times New Roman"/>
                        </a:rPr>
                        <a:t>Инв. </a:t>
                      </a:r>
                      <a:r>
                        <a:rPr dirty="0" sz="1000" spc="-5">
                          <a:latin typeface="Times New Roman"/>
                          <a:cs typeface="Times New Roman"/>
                        </a:rPr>
                        <a:t>№</a:t>
                      </a:r>
                      <a:r>
                        <a:rPr dirty="0" sz="1000" spc="-1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000" spc="-5">
                          <a:latin typeface="Times New Roman"/>
                          <a:cs typeface="Times New Roman"/>
                        </a:rPr>
                        <a:t>подл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1430" vert="vert27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5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7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190500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11430" vert="vert27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marL="29209">
                        <a:lnSpc>
                          <a:spcPts val="1645"/>
                        </a:lnSpc>
                        <a:spcBef>
                          <a:spcPts val="795"/>
                        </a:spcBef>
                      </a:pP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ТПЭ-КЭС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algn="ctr" marL="30480">
                        <a:lnSpc>
                          <a:spcPts val="1525"/>
                        </a:lnSpc>
                      </a:pPr>
                      <a:r>
                        <a:rPr dirty="0" sz="1300" spc="-5">
                          <a:latin typeface="Times New Roman"/>
                          <a:cs typeface="Times New Roman"/>
                        </a:rPr>
                        <a:t>Техническая информация для</a:t>
                      </a:r>
                      <a:r>
                        <a:rPr dirty="0" sz="1300" spc="1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300" spc="-5">
                          <a:latin typeface="Times New Roman"/>
                          <a:cs typeface="Times New Roman"/>
                        </a:rPr>
                        <a:t>проектирования</a:t>
                      </a: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00965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 marL="55244">
                        <a:lnSpc>
                          <a:spcPct val="100000"/>
                        </a:lnSpc>
                        <a:spcBef>
                          <a:spcPts val="355"/>
                        </a:spcBef>
                      </a:pPr>
                      <a:r>
                        <a:rPr dirty="0" sz="1000" spc="-5" i="1">
                          <a:latin typeface="Times New Roman"/>
                          <a:cs typeface="Times New Roman"/>
                        </a:rPr>
                        <a:t>Лист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45085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73025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11430" vert="vert27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100965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45085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17475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11430" vert="vert27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100965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marR="635">
                        <a:lnSpc>
                          <a:spcPct val="100000"/>
                        </a:lnSpc>
                        <a:spcBef>
                          <a:spcPts val="345"/>
                        </a:spcBef>
                      </a:pPr>
                      <a:r>
                        <a:rPr dirty="0" sz="1000">
                          <a:latin typeface="Times New Roman"/>
                          <a:cs typeface="Times New Roman"/>
                        </a:rPr>
                        <a:t>3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43815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61290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11430" vert="vert27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0480">
                        <a:lnSpc>
                          <a:spcPts val="1080"/>
                        </a:lnSpc>
                        <a:spcBef>
                          <a:spcPts val="90"/>
                        </a:spcBef>
                      </a:pPr>
                      <a:r>
                        <a:rPr dirty="0" sz="1000" i="1"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dirty="0" sz="1000" spc="-10" i="1">
                          <a:latin typeface="Times New Roman"/>
                          <a:cs typeface="Times New Roman"/>
                        </a:rPr>
                        <a:t>зм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143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4450">
                        <a:lnSpc>
                          <a:spcPts val="1080"/>
                        </a:lnSpc>
                        <a:spcBef>
                          <a:spcPts val="90"/>
                        </a:spcBef>
                      </a:pPr>
                      <a:r>
                        <a:rPr dirty="0" sz="1000" spc="-5" i="1">
                          <a:latin typeface="Times New Roman"/>
                          <a:cs typeface="Times New Roman"/>
                        </a:rPr>
                        <a:t>Л</a:t>
                      </a:r>
                      <a:r>
                        <a:rPr dirty="0" sz="1000" spc="5" i="1"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dirty="0" sz="1000" i="1">
                          <a:latin typeface="Times New Roman"/>
                          <a:cs typeface="Times New Roman"/>
                        </a:rPr>
                        <a:t>ст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143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0800">
                        <a:lnSpc>
                          <a:spcPts val="1080"/>
                        </a:lnSpc>
                        <a:spcBef>
                          <a:spcPts val="90"/>
                        </a:spcBef>
                      </a:pPr>
                      <a:r>
                        <a:rPr dirty="0" sz="1000" spc="-5" i="1">
                          <a:latin typeface="Times New Roman"/>
                          <a:cs typeface="Times New Roman"/>
                        </a:rPr>
                        <a:t>№</a:t>
                      </a:r>
                      <a:r>
                        <a:rPr dirty="0" sz="1000" spc="-50" i="1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000" spc="-5" i="1">
                          <a:latin typeface="Times New Roman"/>
                          <a:cs typeface="Times New Roman"/>
                        </a:rPr>
                        <a:t>документа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143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4610">
                        <a:lnSpc>
                          <a:spcPts val="1080"/>
                        </a:lnSpc>
                        <a:spcBef>
                          <a:spcPts val="90"/>
                        </a:spcBef>
                      </a:pPr>
                      <a:r>
                        <a:rPr dirty="0" sz="1000" i="1">
                          <a:latin typeface="Times New Roman"/>
                          <a:cs typeface="Times New Roman"/>
                        </a:rPr>
                        <a:t>Подпись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143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3340">
                        <a:lnSpc>
                          <a:spcPts val="1080"/>
                        </a:lnSpc>
                        <a:spcBef>
                          <a:spcPts val="90"/>
                        </a:spcBef>
                      </a:pPr>
                      <a:r>
                        <a:rPr dirty="0" sz="1000" i="1">
                          <a:latin typeface="Times New Roman"/>
                          <a:cs typeface="Times New Roman"/>
                        </a:rPr>
                        <a:t>Д</a:t>
                      </a:r>
                      <a:r>
                        <a:rPr dirty="0" sz="1000" spc="5" i="1">
                          <a:latin typeface="Times New Roman"/>
                          <a:cs typeface="Times New Roman"/>
                        </a:rPr>
                        <a:t>а</a:t>
                      </a:r>
                      <a:r>
                        <a:rPr dirty="0" sz="1000" i="1">
                          <a:latin typeface="Times New Roman"/>
                          <a:cs typeface="Times New Roman"/>
                        </a:rPr>
                        <a:t>та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143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100965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43815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94004" y="10375265"/>
            <a:ext cx="481965" cy="0"/>
          </a:xfrm>
          <a:custGeom>
            <a:avLst/>
            <a:gdLst/>
            <a:ahLst/>
            <a:cxnLst/>
            <a:rect l="l" t="t" r="r" b="b"/>
            <a:pathLst>
              <a:path w="481965" h="0">
                <a:moveTo>
                  <a:pt x="481965" y="0"/>
                </a:moveTo>
                <a:lnTo>
                  <a:pt x="0" y="0"/>
                </a:lnTo>
              </a:path>
            </a:pathLst>
          </a:custGeom>
          <a:ln w="158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300990" y="9474200"/>
            <a:ext cx="467995" cy="0"/>
          </a:xfrm>
          <a:custGeom>
            <a:avLst/>
            <a:gdLst/>
            <a:ahLst/>
            <a:cxnLst/>
            <a:rect l="l" t="t" r="r" b="b"/>
            <a:pathLst>
              <a:path w="467995" h="0">
                <a:moveTo>
                  <a:pt x="467995" y="0"/>
                </a:moveTo>
                <a:lnTo>
                  <a:pt x="0" y="0"/>
                </a:lnTo>
              </a:path>
            </a:pathLst>
          </a:custGeom>
          <a:ln w="158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307975" y="8202929"/>
            <a:ext cx="467995" cy="0"/>
          </a:xfrm>
          <a:custGeom>
            <a:avLst/>
            <a:gdLst/>
            <a:ahLst/>
            <a:cxnLst/>
            <a:rect l="l" t="t" r="r" b="b"/>
            <a:pathLst>
              <a:path w="467995" h="0">
                <a:moveTo>
                  <a:pt x="467995" y="0"/>
                </a:moveTo>
                <a:lnTo>
                  <a:pt x="0" y="0"/>
                </a:lnTo>
              </a:path>
            </a:pathLst>
          </a:custGeom>
          <a:ln w="158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300990" y="7204075"/>
            <a:ext cx="461009" cy="0"/>
          </a:xfrm>
          <a:custGeom>
            <a:avLst/>
            <a:gdLst/>
            <a:ahLst/>
            <a:cxnLst/>
            <a:rect l="l" t="t" r="r" b="b"/>
            <a:pathLst>
              <a:path w="461009" h="0">
                <a:moveTo>
                  <a:pt x="461009" y="0"/>
                </a:moveTo>
                <a:lnTo>
                  <a:pt x="0" y="0"/>
                </a:lnTo>
              </a:path>
            </a:pathLst>
          </a:custGeom>
          <a:ln w="158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307975" y="5087619"/>
            <a:ext cx="461009" cy="0"/>
          </a:xfrm>
          <a:custGeom>
            <a:avLst/>
            <a:gdLst/>
            <a:ahLst/>
            <a:cxnLst/>
            <a:rect l="l" t="t" r="r" b="b"/>
            <a:pathLst>
              <a:path w="461009" h="0">
                <a:moveTo>
                  <a:pt x="461009" y="0"/>
                </a:moveTo>
                <a:lnTo>
                  <a:pt x="0" y="0"/>
                </a:lnTo>
              </a:path>
            </a:pathLst>
          </a:custGeom>
          <a:ln w="158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510540" y="5080634"/>
            <a:ext cx="0" cy="5294630"/>
          </a:xfrm>
          <a:custGeom>
            <a:avLst/>
            <a:gdLst/>
            <a:ahLst/>
            <a:cxnLst/>
            <a:rect l="l" t="t" r="r" b="b"/>
            <a:pathLst>
              <a:path w="0" h="5294630">
                <a:moveTo>
                  <a:pt x="0" y="5294630"/>
                </a:moveTo>
                <a:lnTo>
                  <a:pt x="0" y="0"/>
                </a:lnTo>
              </a:path>
            </a:pathLst>
          </a:custGeom>
          <a:ln w="158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300990" y="5087619"/>
            <a:ext cx="0" cy="5287645"/>
          </a:xfrm>
          <a:custGeom>
            <a:avLst/>
            <a:gdLst/>
            <a:ahLst/>
            <a:cxnLst/>
            <a:rect l="l" t="t" r="r" b="b"/>
            <a:pathLst>
              <a:path w="0" h="5287645">
                <a:moveTo>
                  <a:pt x="0" y="5287645"/>
                </a:moveTo>
                <a:lnTo>
                  <a:pt x="0" y="0"/>
                </a:lnTo>
              </a:path>
            </a:pathLst>
          </a:custGeom>
          <a:ln w="158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 txBox="1"/>
          <p:nvPr/>
        </p:nvSpPr>
        <p:spPr>
          <a:xfrm>
            <a:off x="305873" y="9566537"/>
            <a:ext cx="165735" cy="719455"/>
          </a:xfrm>
          <a:prstGeom prst="rect">
            <a:avLst/>
          </a:prstGeom>
        </p:spPr>
        <p:txBody>
          <a:bodyPr wrap="square" lIns="0" tIns="0" rIns="0" bIns="0" rtlCol="0" vert="vert270">
            <a:spAutoFit/>
          </a:bodyPr>
          <a:lstStyle/>
          <a:p>
            <a:pPr marL="12700">
              <a:lnSpc>
                <a:spcPts val="1190"/>
              </a:lnSpc>
            </a:pPr>
            <a:r>
              <a:rPr dirty="0" sz="1000" spc="-10">
                <a:latin typeface="Times New Roman"/>
                <a:cs typeface="Times New Roman"/>
              </a:rPr>
              <a:t>Инв. </a:t>
            </a:r>
            <a:r>
              <a:rPr dirty="0" sz="1000" spc="-5">
                <a:latin typeface="Times New Roman"/>
                <a:cs typeface="Times New Roman"/>
              </a:rPr>
              <a:t>№</a:t>
            </a:r>
            <a:r>
              <a:rPr dirty="0" sz="1000" spc="-40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подл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302825" y="8401895"/>
            <a:ext cx="165735" cy="858519"/>
          </a:xfrm>
          <a:prstGeom prst="rect">
            <a:avLst/>
          </a:prstGeom>
        </p:spPr>
        <p:txBody>
          <a:bodyPr wrap="square" lIns="0" tIns="0" rIns="0" bIns="0" rtlCol="0" vert="vert270">
            <a:spAutoFit/>
          </a:bodyPr>
          <a:lstStyle/>
          <a:p>
            <a:pPr marL="12700">
              <a:lnSpc>
                <a:spcPts val="1190"/>
              </a:lnSpc>
            </a:pPr>
            <a:r>
              <a:rPr dirty="0" sz="1000" spc="-5">
                <a:latin typeface="Times New Roman"/>
                <a:cs typeface="Times New Roman"/>
              </a:rPr>
              <a:t>Подпись и</a:t>
            </a:r>
            <a:r>
              <a:rPr dirty="0" sz="1000" spc="-60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дата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330257" y="7320367"/>
            <a:ext cx="165735" cy="741045"/>
          </a:xfrm>
          <a:prstGeom prst="rect">
            <a:avLst/>
          </a:prstGeom>
        </p:spPr>
        <p:txBody>
          <a:bodyPr wrap="square" lIns="0" tIns="0" rIns="0" bIns="0" rtlCol="0" vert="vert270">
            <a:spAutoFit/>
          </a:bodyPr>
          <a:lstStyle/>
          <a:p>
            <a:pPr marL="12700">
              <a:lnSpc>
                <a:spcPts val="1190"/>
              </a:lnSpc>
            </a:pPr>
            <a:r>
              <a:rPr dirty="0" sz="1000" spc="-5">
                <a:latin typeface="Times New Roman"/>
                <a:cs typeface="Times New Roman"/>
              </a:rPr>
              <a:t>Взам. </a:t>
            </a:r>
            <a:r>
              <a:rPr dirty="0" sz="1000" spc="-10">
                <a:latin typeface="Times New Roman"/>
                <a:cs typeface="Times New Roman"/>
              </a:rPr>
              <a:t>инв.</a:t>
            </a:r>
            <a:r>
              <a:rPr dirty="0" sz="1000" spc="-40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№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316541" y="5262455"/>
            <a:ext cx="165735" cy="858519"/>
          </a:xfrm>
          <a:prstGeom prst="rect">
            <a:avLst/>
          </a:prstGeom>
        </p:spPr>
        <p:txBody>
          <a:bodyPr wrap="square" lIns="0" tIns="0" rIns="0" bIns="0" rtlCol="0" vert="vert270">
            <a:spAutoFit/>
          </a:bodyPr>
          <a:lstStyle/>
          <a:p>
            <a:pPr marL="12700">
              <a:lnSpc>
                <a:spcPts val="1190"/>
              </a:lnSpc>
            </a:pPr>
            <a:r>
              <a:rPr dirty="0" sz="1000" spc="-5">
                <a:latin typeface="Times New Roman"/>
                <a:cs typeface="Times New Roman"/>
              </a:rPr>
              <a:t>Подпись и</a:t>
            </a:r>
            <a:r>
              <a:rPr dirty="0" sz="1000" spc="-60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дата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304165" y="172084"/>
            <a:ext cx="474980" cy="0"/>
          </a:xfrm>
          <a:custGeom>
            <a:avLst/>
            <a:gdLst/>
            <a:ahLst/>
            <a:cxnLst/>
            <a:rect l="l" t="t" r="r" b="b"/>
            <a:pathLst>
              <a:path w="474980" h="0">
                <a:moveTo>
                  <a:pt x="474980" y="0"/>
                </a:moveTo>
                <a:lnTo>
                  <a:pt x="0" y="0"/>
                </a:lnTo>
              </a:path>
            </a:pathLst>
          </a:custGeom>
          <a:ln w="158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/>
          <p:nvPr/>
        </p:nvSpPr>
        <p:spPr>
          <a:xfrm>
            <a:off x="304165" y="2351404"/>
            <a:ext cx="461009" cy="0"/>
          </a:xfrm>
          <a:custGeom>
            <a:avLst/>
            <a:gdLst/>
            <a:ahLst/>
            <a:cxnLst/>
            <a:rect l="l" t="t" r="r" b="b"/>
            <a:pathLst>
              <a:path w="461009" h="0">
                <a:moveTo>
                  <a:pt x="0" y="0"/>
                </a:moveTo>
                <a:lnTo>
                  <a:pt x="461009" y="0"/>
                </a:lnTo>
              </a:path>
            </a:pathLst>
          </a:custGeom>
          <a:ln w="158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5" name="object 15"/>
          <p:cNvSpPr/>
          <p:nvPr/>
        </p:nvSpPr>
        <p:spPr>
          <a:xfrm>
            <a:off x="304165" y="4516754"/>
            <a:ext cx="467995" cy="0"/>
          </a:xfrm>
          <a:custGeom>
            <a:avLst/>
            <a:gdLst/>
            <a:ahLst/>
            <a:cxnLst/>
            <a:rect l="l" t="t" r="r" b="b"/>
            <a:pathLst>
              <a:path w="467995" h="0">
                <a:moveTo>
                  <a:pt x="0" y="0"/>
                </a:moveTo>
                <a:lnTo>
                  <a:pt x="467995" y="0"/>
                </a:lnTo>
              </a:path>
            </a:pathLst>
          </a:custGeom>
          <a:ln w="158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6" name="object 16"/>
          <p:cNvSpPr/>
          <p:nvPr/>
        </p:nvSpPr>
        <p:spPr>
          <a:xfrm>
            <a:off x="506730" y="179069"/>
            <a:ext cx="0" cy="4337685"/>
          </a:xfrm>
          <a:custGeom>
            <a:avLst/>
            <a:gdLst/>
            <a:ahLst/>
            <a:cxnLst/>
            <a:rect l="l" t="t" r="r" b="b"/>
            <a:pathLst>
              <a:path w="0" h="4337685">
                <a:moveTo>
                  <a:pt x="0" y="4337684"/>
                </a:moveTo>
                <a:lnTo>
                  <a:pt x="0" y="0"/>
                </a:lnTo>
              </a:path>
            </a:pathLst>
          </a:custGeom>
          <a:ln w="158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7" name="object 17"/>
          <p:cNvSpPr/>
          <p:nvPr/>
        </p:nvSpPr>
        <p:spPr>
          <a:xfrm>
            <a:off x="304165" y="179069"/>
            <a:ext cx="6985" cy="4330700"/>
          </a:xfrm>
          <a:custGeom>
            <a:avLst/>
            <a:gdLst/>
            <a:ahLst/>
            <a:cxnLst/>
            <a:rect l="l" t="t" r="r" b="b"/>
            <a:pathLst>
              <a:path w="6985" h="4330700">
                <a:moveTo>
                  <a:pt x="6985" y="4330699"/>
                </a:moveTo>
                <a:lnTo>
                  <a:pt x="0" y="0"/>
                </a:lnTo>
              </a:path>
            </a:pathLst>
          </a:custGeom>
          <a:ln w="158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8" name="object 18"/>
          <p:cNvSpPr txBox="1"/>
          <p:nvPr/>
        </p:nvSpPr>
        <p:spPr>
          <a:xfrm>
            <a:off x="301301" y="820432"/>
            <a:ext cx="165735" cy="896619"/>
          </a:xfrm>
          <a:prstGeom prst="rect">
            <a:avLst/>
          </a:prstGeom>
        </p:spPr>
        <p:txBody>
          <a:bodyPr wrap="square" lIns="0" tIns="0" rIns="0" bIns="0" rtlCol="0" vert="vert270">
            <a:spAutoFit/>
          </a:bodyPr>
          <a:lstStyle/>
          <a:p>
            <a:pPr marL="12700">
              <a:lnSpc>
                <a:spcPts val="1190"/>
              </a:lnSpc>
            </a:pPr>
            <a:r>
              <a:rPr dirty="0" sz="1000" spc="-5">
                <a:latin typeface="Times New Roman"/>
                <a:cs typeface="Times New Roman"/>
              </a:rPr>
              <a:t>Первич.</a:t>
            </a:r>
            <a:r>
              <a:rPr dirty="0" sz="1000" spc="-45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примен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333305" y="3202583"/>
            <a:ext cx="165735" cy="541020"/>
          </a:xfrm>
          <a:prstGeom prst="rect">
            <a:avLst/>
          </a:prstGeom>
        </p:spPr>
        <p:txBody>
          <a:bodyPr wrap="square" lIns="0" tIns="0" rIns="0" bIns="0" rtlCol="0" vert="vert270">
            <a:spAutoFit/>
          </a:bodyPr>
          <a:lstStyle/>
          <a:p>
            <a:pPr marL="12700">
              <a:lnSpc>
                <a:spcPts val="1190"/>
              </a:lnSpc>
            </a:pPr>
            <a:r>
              <a:rPr dirty="0" sz="1000" spc="-5">
                <a:latin typeface="Times New Roman"/>
                <a:cs typeface="Times New Roman"/>
              </a:rPr>
              <a:t>Справ.</a:t>
            </a:r>
            <a:r>
              <a:rPr dirty="0" sz="1000" spc="-65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№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20" name="object 20"/>
          <p:cNvSpPr/>
          <p:nvPr/>
        </p:nvSpPr>
        <p:spPr>
          <a:xfrm>
            <a:off x="751840" y="9832975"/>
            <a:ext cx="6523355" cy="0"/>
          </a:xfrm>
          <a:custGeom>
            <a:avLst/>
            <a:gdLst/>
            <a:ahLst/>
            <a:cxnLst/>
            <a:rect l="l" t="t" r="r" b="b"/>
            <a:pathLst>
              <a:path w="6523355" h="0">
                <a:moveTo>
                  <a:pt x="0" y="0"/>
                </a:moveTo>
                <a:lnTo>
                  <a:pt x="6523355" y="0"/>
                </a:lnTo>
              </a:path>
            </a:pathLst>
          </a:custGeom>
          <a:ln w="1905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1" name="object 21"/>
          <p:cNvSpPr/>
          <p:nvPr/>
        </p:nvSpPr>
        <p:spPr>
          <a:xfrm>
            <a:off x="1009014" y="9832975"/>
            <a:ext cx="0" cy="576580"/>
          </a:xfrm>
          <a:custGeom>
            <a:avLst/>
            <a:gdLst/>
            <a:ahLst/>
            <a:cxnLst/>
            <a:rect l="l" t="t" r="r" b="b"/>
            <a:pathLst>
              <a:path w="0" h="576579">
                <a:moveTo>
                  <a:pt x="0" y="0"/>
                </a:moveTo>
                <a:lnTo>
                  <a:pt x="0" y="576579"/>
                </a:lnTo>
              </a:path>
            </a:pathLst>
          </a:custGeom>
          <a:ln w="1905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2" name="object 22"/>
          <p:cNvSpPr/>
          <p:nvPr/>
        </p:nvSpPr>
        <p:spPr>
          <a:xfrm>
            <a:off x="1365250" y="9832975"/>
            <a:ext cx="0" cy="576580"/>
          </a:xfrm>
          <a:custGeom>
            <a:avLst/>
            <a:gdLst/>
            <a:ahLst/>
            <a:cxnLst/>
            <a:rect l="l" t="t" r="r" b="b"/>
            <a:pathLst>
              <a:path w="0" h="576579">
                <a:moveTo>
                  <a:pt x="0" y="576579"/>
                </a:moveTo>
                <a:lnTo>
                  <a:pt x="0" y="0"/>
                </a:lnTo>
              </a:path>
            </a:pathLst>
          </a:custGeom>
          <a:ln w="1905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3" name="object 23"/>
          <p:cNvSpPr/>
          <p:nvPr/>
        </p:nvSpPr>
        <p:spPr>
          <a:xfrm>
            <a:off x="2185670" y="9832975"/>
            <a:ext cx="0" cy="581025"/>
          </a:xfrm>
          <a:custGeom>
            <a:avLst/>
            <a:gdLst/>
            <a:ahLst/>
            <a:cxnLst/>
            <a:rect l="l" t="t" r="r" b="b"/>
            <a:pathLst>
              <a:path w="0" h="581025">
                <a:moveTo>
                  <a:pt x="0" y="581024"/>
                </a:moveTo>
                <a:lnTo>
                  <a:pt x="0" y="0"/>
                </a:lnTo>
              </a:path>
            </a:pathLst>
          </a:custGeom>
          <a:ln w="1905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4" name="object 24"/>
          <p:cNvSpPr/>
          <p:nvPr/>
        </p:nvSpPr>
        <p:spPr>
          <a:xfrm>
            <a:off x="2720339" y="9832975"/>
            <a:ext cx="0" cy="581025"/>
          </a:xfrm>
          <a:custGeom>
            <a:avLst/>
            <a:gdLst/>
            <a:ahLst/>
            <a:cxnLst/>
            <a:rect l="l" t="t" r="r" b="b"/>
            <a:pathLst>
              <a:path w="0" h="581025">
                <a:moveTo>
                  <a:pt x="0" y="581024"/>
                </a:moveTo>
                <a:lnTo>
                  <a:pt x="0" y="0"/>
                </a:lnTo>
              </a:path>
            </a:pathLst>
          </a:custGeom>
          <a:ln w="1905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5" name="object 25"/>
          <p:cNvSpPr/>
          <p:nvPr/>
        </p:nvSpPr>
        <p:spPr>
          <a:xfrm>
            <a:off x="3075939" y="9832975"/>
            <a:ext cx="0" cy="576580"/>
          </a:xfrm>
          <a:custGeom>
            <a:avLst/>
            <a:gdLst/>
            <a:ahLst/>
            <a:cxnLst/>
            <a:rect l="l" t="t" r="r" b="b"/>
            <a:pathLst>
              <a:path w="0" h="576579">
                <a:moveTo>
                  <a:pt x="0" y="576579"/>
                </a:moveTo>
                <a:lnTo>
                  <a:pt x="0" y="0"/>
                </a:lnTo>
              </a:path>
            </a:pathLst>
          </a:custGeom>
          <a:ln w="1905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6" name="object 26"/>
          <p:cNvSpPr/>
          <p:nvPr/>
        </p:nvSpPr>
        <p:spPr>
          <a:xfrm>
            <a:off x="756284" y="10023475"/>
            <a:ext cx="2315210" cy="0"/>
          </a:xfrm>
          <a:custGeom>
            <a:avLst/>
            <a:gdLst/>
            <a:ahLst/>
            <a:cxnLst/>
            <a:rect l="l" t="t" r="r" b="b"/>
            <a:pathLst>
              <a:path w="2315210" h="0">
                <a:moveTo>
                  <a:pt x="2315210" y="0"/>
                </a:moveTo>
                <a:lnTo>
                  <a:pt x="0" y="0"/>
                </a:lnTo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7" name="object 27"/>
          <p:cNvSpPr/>
          <p:nvPr/>
        </p:nvSpPr>
        <p:spPr>
          <a:xfrm>
            <a:off x="756284" y="10213975"/>
            <a:ext cx="2315210" cy="0"/>
          </a:xfrm>
          <a:custGeom>
            <a:avLst/>
            <a:gdLst/>
            <a:ahLst/>
            <a:cxnLst/>
            <a:rect l="l" t="t" r="r" b="b"/>
            <a:pathLst>
              <a:path w="2315210" h="0">
                <a:moveTo>
                  <a:pt x="2315210" y="0"/>
                </a:moveTo>
                <a:lnTo>
                  <a:pt x="0" y="0"/>
                </a:lnTo>
              </a:path>
            </a:pathLst>
          </a:custGeom>
          <a:ln w="1905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8" name="object 28"/>
          <p:cNvSpPr txBox="1"/>
          <p:nvPr/>
        </p:nvSpPr>
        <p:spPr>
          <a:xfrm>
            <a:off x="761491" y="10213340"/>
            <a:ext cx="231394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-10" i="1">
                <a:latin typeface="Times New Roman"/>
                <a:cs typeface="Times New Roman"/>
              </a:rPr>
              <a:t>Изм </a:t>
            </a:r>
            <a:r>
              <a:rPr dirty="0" sz="1000" spc="-5" i="1">
                <a:latin typeface="Times New Roman"/>
                <a:cs typeface="Times New Roman"/>
              </a:rPr>
              <a:t>Лист № документа </a:t>
            </a:r>
            <a:r>
              <a:rPr dirty="0" sz="1000" i="1">
                <a:latin typeface="Times New Roman"/>
                <a:cs typeface="Times New Roman"/>
              </a:rPr>
              <a:t>Подпись</a:t>
            </a:r>
            <a:r>
              <a:rPr dirty="0" sz="1000" spc="45" i="1">
                <a:latin typeface="Times New Roman"/>
                <a:cs typeface="Times New Roman"/>
              </a:rPr>
              <a:t> </a:t>
            </a:r>
            <a:r>
              <a:rPr dirty="0" sz="1000" spc="-5" i="1">
                <a:latin typeface="Times New Roman"/>
                <a:cs typeface="Times New Roman"/>
              </a:rPr>
              <a:t>Дата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29" name="object 29"/>
          <p:cNvSpPr/>
          <p:nvPr/>
        </p:nvSpPr>
        <p:spPr>
          <a:xfrm>
            <a:off x="6899275" y="9832975"/>
            <a:ext cx="0" cy="576580"/>
          </a:xfrm>
          <a:custGeom>
            <a:avLst/>
            <a:gdLst/>
            <a:ahLst/>
            <a:cxnLst/>
            <a:rect l="l" t="t" r="r" b="b"/>
            <a:pathLst>
              <a:path w="0" h="576579">
                <a:moveTo>
                  <a:pt x="0" y="576579"/>
                </a:moveTo>
                <a:lnTo>
                  <a:pt x="0" y="0"/>
                </a:lnTo>
              </a:path>
            </a:pathLst>
          </a:custGeom>
          <a:ln w="1905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0" name="object 30"/>
          <p:cNvSpPr/>
          <p:nvPr/>
        </p:nvSpPr>
        <p:spPr>
          <a:xfrm>
            <a:off x="6899275" y="10096500"/>
            <a:ext cx="370205" cy="0"/>
          </a:xfrm>
          <a:custGeom>
            <a:avLst/>
            <a:gdLst/>
            <a:ahLst/>
            <a:cxnLst/>
            <a:rect l="l" t="t" r="r" b="b"/>
            <a:pathLst>
              <a:path w="370204" h="0">
                <a:moveTo>
                  <a:pt x="0" y="0"/>
                </a:moveTo>
                <a:lnTo>
                  <a:pt x="370205" y="0"/>
                </a:lnTo>
              </a:path>
            </a:pathLst>
          </a:custGeom>
          <a:ln w="1905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1" name="object 31"/>
          <p:cNvSpPr txBox="1"/>
          <p:nvPr/>
        </p:nvSpPr>
        <p:spPr>
          <a:xfrm>
            <a:off x="6945883" y="9865867"/>
            <a:ext cx="29273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-10" i="1">
                <a:latin typeface="Times New Roman"/>
                <a:cs typeface="Times New Roman"/>
              </a:rPr>
              <a:t>л</a:t>
            </a:r>
            <a:r>
              <a:rPr dirty="0" sz="1000" i="1">
                <a:latin typeface="Times New Roman"/>
                <a:cs typeface="Times New Roman"/>
              </a:rPr>
              <a:t>и</a:t>
            </a:r>
            <a:r>
              <a:rPr dirty="0" sz="1000" spc="-5" i="1">
                <a:latin typeface="Times New Roman"/>
                <a:cs typeface="Times New Roman"/>
              </a:rPr>
              <a:t>ст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7015988" y="10127995"/>
            <a:ext cx="15367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>
                <a:latin typeface="Times New Roman"/>
                <a:cs typeface="Times New Roman"/>
              </a:rPr>
              <a:t>29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3341623" y="9920731"/>
            <a:ext cx="3300095" cy="42925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ctr" marL="635">
              <a:lnSpc>
                <a:spcPts val="1645"/>
              </a:lnSpc>
              <a:spcBef>
                <a:spcPts val="100"/>
              </a:spcBef>
            </a:pPr>
            <a:r>
              <a:rPr dirty="0" sz="1400" spc="-5">
                <a:latin typeface="Times New Roman"/>
                <a:cs typeface="Times New Roman"/>
              </a:rPr>
              <a:t>ТПЭ-КЭС.</a:t>
            </a:r>
            <a:endParaRPr sz="1400">
              <a:latin typeface="Times New Roman"/>
              <a:cs typeface="Times New Roman"/>
            </a:endParaRPr>
          </a:p>
          <a:p>
            <a:pPr algn="ctr">
              <a:lnSpc>
                <a:spcPts val="1525"/>
              </a:lnSpc>
            </a:pPr>
            <a:r>
              <a:rPr dirty="0" sz="1300" spc="-5">
                <a:latin typeface="Times New Roman"/>
                <a:cs typeface="Times New Roman"/>
              </a:rPr>
              <a:t>Техническая информация для</a:t>
            </a:r>
            <a:r>
              <a:rPr dirty="0" sz="1300" spc="35">
                <a:latin typeface="Times New Roman"/>
                <a:cs typeface="Times New Roman"/>
              </a:rPr>
              <a:t> </a:t>
            </a:r>
            <a:r>
              <a:rPr dirty="0" sz="1300" spc="-5">
                <a:latin typeface="Times New Roman"/>
                <a:cs typeface="Times New Roman"/>
              </a:rPr>
              <a:t>проектирования</a:t>
            </a:r>
            <a:endParaRPr sz="1300">
              <a:latin typeface="Times New Roman"/>
              <a:cs typeface="Times New Roman"/>
            </a:endParaRPr>
          </a:p>
        </p:txBody>
      </p:sp>
      <p:sp>
        <p:nvSpPr>
          <p:cNvPr id="34" name="object 34"/>
          <p:cNvSpPr/>
          <p:nvPr/>
        </p:nvSpPr>
        <p:spPr>
          <a:xfrm>
            <a:off x="300990" y="6297294"/>
            <a:ext cx="459105" cy="6985"/>
          </a:xfrm>
          <a:custGeom>
            <a:avLst/>
            <a:gdLst/>
            <a:ahLst/>
            <a:cxnLst/>
            <a:rect l="l" t="t" r="r" b="b"/>
            <a:pathLst>
              <a:path w="459105" h="6985">
                <a:moveTo>
                  <a:pt x="459105" y="0"/>
                </a:moveTo>
                <a:lnTo>
                  <a:pt x="0" y="6985"/>
                </a:lnTo>
              </a:path>
            </a:pathLst>
          </a:custGeom>
          <a:ln w="158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5" name="object 35"/>
          <p:cNvSpPr txBox="1"/>
          <p:nvPr/>
        </p:nvSpPr>
        <p:spPr>
          <a:xfrm>
            <a:off x="337877" y="6344897"/>
            <a:ext cx="165735" cy="747395"/>
          </a:xfrm>
          <a:prstGeom prst="rect">
            <a:avLst/>
          </a:prstGeom>
        </p:spPr>
        <p:txBody>
          <a:bodyPr wrap="square" lIns="0" tIns="0" rIns="0" bIns="0" rtlCol="0" vert="vert270">
            <a:spAutoFit/>
          </a:bodyPr>
          <a:lstStyle/>
          <a:p>
            <a:pPr marL="12700">
              <a:lnSpc>
                <a:spcPts val="1190"/>
              </a:lnSpc>
            </a:pPr>
            <a:r>
              <a:rPr dirty="0" sz="1000" spc="-10">
                <a:latin typeface="Times New Roman"/>
                <a:cs typeface="Times New Roman"/>
              </a:rPr>
              <a:t>Инв. </a:t>
            </a:r>
            <a:r>
              <a:rPr dirty="0" sz="1000" spc="-5">
                <a:latin typeface="Times New Roman"/>
                <a:cs typeface="Times New Roman"/>
              </a:rPr>
              <a:t>№</a:t>
            </a:r>
            <a:r>
              <a:rPr dirty="0" sz="1000" spc="-45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дубл.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36" name="object 36"/>
          <p:cNvSpPr/>
          <p:nvPr/>
        </p:nvSpPr>
        <p:spPr>
          <a:xfrm>
            <a:off x="782573" y="513918"/>
            <a:ext cx="6647167" cy="455738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7" name="object 37"/>
          <p:cNvSpPr/>
          <p:nvPr/>
        </p:nvSpPr>
        <p:spPr>
          <a:xfrm>
            <a:off x="872007" y="5334839"/>
            <a:ext cx="6591635" cy="442334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8" name="object 38"/>
          <p:cNvSpPr/>
          <p:nvPr/>
        </p:nvSpPr>
        <p:spPr>
          <a:xfrm>
            <a:off x="763523" y="178307"/>
            <a:ext cx="6544309" cy="0"/>
          </a:xfrm>
          <a:custGeom>
            <a:avLst/>
            <a:gdLst/>
            <a:ahLst/>
            <a:cxnLst/>
            <a:rect l="l" t="t" r="r" b="b"/>
            <a:pathLst>
              <a:path w="6544309" h="0">
                <a:moveTo>
                  <a:pt x="0" y="0"/>
                </a:moveTo>
                <a:lnTo>
                  <a:pt x="6544056" y="0"/>
                </a:lnTo>
              </a:path>
            </a:pathLst>
          </a:custGeom>
          <a:ln w="18288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9" name="object 39"/>
          <p:cNvSpPr/>
          <p:nvPr/>
        </p:nvSpPr>
        <p:spPr>
          <a:xfrm>
            <a:off x="754380" y="169163"/>
            <a:ext cx="0" cy="10215880"/>
          </a:xfrm>
          <a:custGeom>
            <a:avLst/>
            <a:gdLst/>
            <a:ahLst/>
            <a:cxnLst/>
            <a:rect l="l" t="t" r="r" b="b"/>
            <a:pathLst>
              <a:path w="0" h="10215880">
                <a:moveTo>
                  <a:pt x="0" y="0"/>
                </a:moveTo>
                <a:lnTo>
                  <a:pt x="0" y="10215372"/>
                </a:lnTo>
              </a:path>
            </a:pathLst>
          </a:custGeom>
          <a:ln w="18287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0" name="object 40"/>
          <p:cNvSpPr/>
          <p:nvPr/>
        </p:nvSpPr>
        <p:spPr>
          <a:xfrm>
            <a:off x="7316723" y="169163"/>
            <a:ext cx="0" cy="10215880"/>
          </a:xfrm>
          <a:custGeom>
            <a:avLst/>
            <a:gdLst/>
            <a:ahLst/>
            <a:cxnLst/>
            <a:rect l="l" t="t" r="r" b="b"/>
            <a:pathLst>
              <a:path w="0" h="10215880">
                <a:moveTo>
                  <a:pt x="0" y="0"/>
                </a:moveTo>
                <a:lnTo>
                  <a:pt x="0" y="10215372"/>
                </a:lnTo>
              </a:path>
            </a:pathLst>
          </a:custGeom>
          <a:ln w="18288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1" name="object 41"/>
          <p:cNvSpPr/>
          <p:nvPr/>
        </p:nvSpPr>
        <p:spPr>
          <a:xfrm>
            <a:off x="763523" y="10375391"/>
            <a:ext cx="6544309" cy="0"/>
          </a:xfrm>
          <a:custGeom>
            <a:avLst/>
            <a:gdLst/>
            <a:ahLst/>
            <a:cxnLst/>
            <a:rect l="l" t="t" r="r" b="b"/>
            <a:pathLst>
              <a:path w="6544309" h="0">
                <a:moveTo>
                  <a:pt x="0" y="0"/>
                </a:moveTo>
                <a:lnTo>
                  <a:pt x="6544056" y="0"/>
                </a:lnTo>
              </a:path>
            </a:pathLst>
          </a:custGeom>
          <a:ln w="18288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94004" y="10375265"/>
            <a:ext cx="481965" cy="0"/>
          </a:xfrm>
          <a:custGeom>
            <a:avLst/>
            <a:gdLst/>
            <a:ahLst/>
            <a:cxnLst/>
            <a:rect l="l" t="t" r="r" b="b"/>
            <a:pathLst>
              <a:path w="481965" h="0">
                <a:moveTo>
                  <a:pt x="481965" y="0"/>
                </a:moveTo>
                <a:lnTo>
                  <a:pt x="0" y="0"/>
                </a:lnTo>
              </a:path>
            </a:pathLst>
          </a:custGeom>
          <a:ln w="158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300990" y="9474200"/>
            <a:ext cx="467995" cy="0"/>
          </a:xfrm>
          <a:custGeom>
            <a:avLst/>
            <a:gdLst/>
            <a:ahLst/>
            <a:cxnLst/>
            <a:rect l="l" t="t" r="r" b="b"/>
            <a:pathLst>
              <a:path w="467995" h="0">
                <a:moveTo>
                  <a:pt x="467995" y="0"/>
                </a:moveTo>
                <a:lnTo>
                  <a:pt x="0" y="0"/>
                </a:lnTo>
              </a:path>
            </a:pathLst>
          </a:custGeom>
          <a:ln w="158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307975" y="8202929"/>
            <a:ext cx="467995" cy="0"/>
          </a:xfrm>
          <a:custGeom>
            <a:avLst/>
            <a:gdLst/>
            <a:ahLst/>
            <a:cxnLst/>
            <a:rect l="l" t="t" r="r" b="b"/>
            <a:pathLst>
              <a:path w="467995" h="0">
                <a:moveTo>
                  <a:pt x="467995" y="0"/>
                </a:moveTo>
                <a:lnTo>
                  <a:pt x="0" y="0"/>
                </a:lnTo>
              </a:path>
            </a:pathLst>
          </a:custGeom>
          <a:ln w="158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300990" y="7204075"/>
            <a:ext cx="461009" cy="0"/>
          </a:xfrm>
          <a:custGeom>
            <a:avLst/>
            <a:gdLst/>
            <a:ahLst/>
            <a:cxnLst/>
            <a:rect l="l" t="t" r="r" b="b"/>
            <a:pathLst>
              <a:path w="461009" h="0">
                <a:moveTo>
                  <a:pt x="461009" y="0"/>
                </a:moveTo>
                <a:lnTo>
                  <a:pt x="0" y="0"/>
                </a:lnTo>
              </a:path>
            </a:pathLst>
          </a:custGeom>
          <a:ln w="158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307975" y="5087619"/>
            <a:ext cx="461009" cy="0"/>
          </a:xfrm>
          <a:custGeom>
            <a:avLst/>
            <a:gdLst/>
            <a:ahLst/>
            <a:cxnLst/>
            <a:rect l="l" t="t" r="r" b="b"/>
            <a:pathLst>
              <a:path w="461009" h="0">
                <a:moveTo>
                  <a:pt x="461009" y="0"/>
                </a:moveTo>
                <a:lnTo>
                  <a:pt x="0" y="0"/>
                </a:lnTo>
              </a:path>
            </a:pathLst>
          </a:custGeom>
          <a:ln w="158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510540" y="5080634"/>
            <a:ext cx="0" cy="5294630"/>
          </a:xfrm>
          <a:custGeom>
            <a:avLst/>
            <a:gdLst/>
            <a:ahLst/>
            <a:cxnLst/>
            <a:rect l="l" t="t" r="r" b="b"/>
            <a:pathLst>
              <a:path w="0" h="5294630">
                <a:moveTo>
                  <a:pt x="0" y="5294630"/>
                </a:moveTo>
                <a:lnTo>
                  <a:pt x="0" y="0"/>
                </a:lnTo>
              </a:path>
            </a:pathLst>
          </a:custGeom>
          <a:ln w="158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300990" y="5087619"/>
            <a:ext cx="0" cy="5287645"/>
          </a:xfrm>
          <a:custGeom>
            <a:avLst/>
            <a:gdLst/>
            <a:ahLst/>
            <a:cxnLst/>
            <a:rect l="l" t="t" r="r" b="b"/>
            <a:pathLst>
              <a:path w="0" h="5287645">
                <a:moveTo>
                  <a:pt x="0" y="5287645"/>
                </a:moveTo>
                <a:lnTo>
                  <a:pt x="0" y="0"/>
                </a:lnTo>
              </a:path>
            </a:pathLst>
          </a:custGeom>
          <a:ln w="158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 txBox="1"/>
          <p:nvPr/>
        </p:nvSpPr>
        <p:spPr>
          <a:xfrm>
            <a:off x="305873" y="9566537"/>
            <a:ext cx="165735" cy="719455"/>
          </a:xfrm>
          <a:prstGeom prst="rect">
            <a:avLst/>
          </a:prstGeom>
        </p:spPr>
        <p:txBody>
          <a:bodyPr wrap="square" lIns="0" tIns="0" rIns="0" bIns="0" rtlCol="0" vert="vert270">
            <a:spAutoFit/>
          </a:bodyPr>
          <a:lstStyle/>
          <a:p>
            <a:pPr marL="12700">
              <a:lnSpc>
                <a:spcPts val="1190"/>
              </a:lnSpc>
            </a:pPr>
            <a:r>
              <a:rPr dirty="0" sz="1000" spc="-10">
                <a:latin typeface="Times New Roman"/>
                <a:cs typeface="Times New Roman"/>
              </a:rPr>
              <a:t>Инв. </a:t>
            </a:r>
            <a:r>
              <a:rPr dirty="0" sz="1000" spc="-5">
                <a:latin typeface="Times New Roman"/>
                <a:cs typeface="Times New Roman"/>
              </a:rPr>
              <a:t>№</a:t>
            </a:r>
            <a:r>
              <a:rPr dirty="0" sz="1000" spc="-40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подл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302825" y="8401895"/>
            <a:ext cx="165735" cy="858519"/>
          </a:xfrm>
          <a:prstGeom prst="rect">
            <a:avLst/>
          </a:prstGeom>
        </p:spPr>
        <p:txBody>
          <a:bodyPr wrap="square" lIns="0" tIns="0" rIns="0" bIns="0" rtlCol="0" vert="vert270">
            <a:spAutoFit/>
          </a:bodyPr>
          <a:lstStyle/>
          <a:p>
            <a:pPr marL="12700">
              <a:lnSpc>
                <a:spcPts val="1190"/>
              </a:lnSpc>
            </a:pPr>
            <a:r>
              <a:rPr dirty="0" sz="1000" spc="-5">
                <a:latin typeface="Times New Roman"/>
                <a:cs typeface="Times New Roman"/>
              </a:rPr>
              <a:t>Подпись и</a:t>
            </a:r>
            <a:r>
              <a:rPr dirty="0" sz="1000" spc="-60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дата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330257" y="7320367"/>
            <a:ext cx="165735" cy="741045"/>
          </a:xfrm>
          <a:prstGeom prst="rect">
            <a:avLst/>
          </a:prstGeom>
        </p:spPr>
        <p:txBody>
          <a:bodyPr wrap="square" lIns="0" tIns="0" rIns="0" bIns="0" rtlCol="0" vert="vert270">
            <a:spAutoFit/>
          </a:bodyPr>
          <a:lstStyle/>
          <a:p>
            <a:pPr marL="12700">
              <a:lnSpc>
                <a:spcPts val="1190"/>
              </a:lnSpc>
            </a:pPr>
            <a:r>
              <a:rPr dirty="0" sz="1000" spc="-5">
                <a:latin typeface="Times New Roman"/>
                <a:cs typeface="Times New Roman"/>
              </a:rPr>
              <a:t>Взам. </a:t>
            </a:r>
            <a:r>
              <a:rPr dirty="0" sz="1000" spc="-10">
                <a:latin typeface="Times New Roman"/>
                <a:cs typeface="Times New Roman"/>
              </a:rPr>
              <a:t>инв.</a:t>
            </a:r>
            <a:r>
              <a:rPr dirty="0" sz="1000" spc="-40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№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316541" y="5262455"/>
            <a:ext cx="165735" cy="858519"/>
          </a:xfrm>
          <a:prstGeom prst="rect">
            <a:avLst/>
          </a:prstGeom>
        </p:spPr>
        <p:txBody>
          <a:bodyPr wrap="square" lIns="0" tIns="0" rIns="0" bIns="0" rtlCol="0" vert="vert270">
            <a:spAutoFit/>
          </a:bodyPr>
          <a:lstStyle/>
          <a:p>
            <a:pPr marL="12700">
              <a:lnSpc>
                <a:spcPts val="1190"/>
              </a:lnSpc>
            </a:pPr>
            <a:r>
              <a:rPr dirty="0" sz="1000" spc="-5">
                <a:latin typeface="Times New Roman"/>
                <a:cs typeface="Times New Roman"/>
              </a:rPr>
              <a:t>Подпись и</a:t>
            </a:r>
            <a:r>
              <a:rPr dirty="0" sz="1000" spc="-60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дата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304165" y="172084"/>
            <a:ext cx="474980" cy="0"/>
          </a:xfrm>
          <a:custGeom>
            <a:avLst/>
            <a:gdLst/>
            <a:ahLst/>
            <a:cxnLst/>
            <a:rect l="l" t="t" r="r" b="b"/>
            <a:pathLst>
              <a:path w="474980" h="0">
                <a:moveTo>
                  <a:pt x="474980" y="0"/>
                </a:moveTo>
                <a:lnTo>
                  <a:pt x="0" y="0"/>
                </a:lnTo>
              </a:path>
            </a:pathLst>
          </a:custGeom>
          <a:ln w="158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/>
          <p:nvPr/>
        </p:nvSpPr>
        <p:spPr>
          <a:xfrm>
            <a:off x="304165" y="2351404"/>
            <a:ext cx="461009" cy="0"/>
          </a:xfrm>
          <a:custGeom>
            <a:avLst/>
            <a:gdLst/>
            <a:ahLst/>
            <a:cxnLst/>
            <a:rect l="l" t="t" r="r" b="b"/>
            <a:pathLst>
              <a:path w="461009" h="0">
                <a:moveTo>
                  <a:pt x="0" y="0"/>
                </a:moveTo>
                <a:lnTo>
                  <a:pt x="461009" y="0"/>
                </a:lnTo>
              </a:path>
            </a:pathLst>
          </a:custGeom>
          <a:ln w="158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5" name="object 15"/>
          <p:cNvSpPr/>
          <p:nvPr/>
        </p:nvSpPr>
        <p:spPr>
          <a:xfrm>
            <a:off x="304165" y="4516754"/>
            <a:ext cx="467995" cy="0"/>
          </a:xfrm>
          <a:custGeom>
            <a:avLst/>
            <a:gdLst/>
            <a:ahLst/>
            <a:cxnLst/>
            <a:rect l="l" t="t" r="r" b="b"/>
            <a:pathLst>
              <a:path w="467995" h="0">
                <a:moveTo>
                  <a:pt x="0" y="0"/>
                </a:moveTo>
                <a:lnTo>
                  <a:pt x="467995" y="0"/>
                </a:lnTo>
              </a:path>
            </a:pathLst>
          </a:custGeom>
          <a:ln w="158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6" name="object 16"/>
          <p:cNvSpPr/>
          <p:nvPr/>
        </p:nvSpPr>
        <p:spPr>
          <a:xfrm>
            <a:off x="506730" y="179069"/>
            <a:ext cx="0" cy="4337685"/>
          </a:xfrm>
          <a:custGeom>
            <a:avLst/>
            <a:gdLst/>
            <a:ahLst/>
            <a:cxnLst/>
            <a:rect l="l" t="t" r="r" b="b"/>
            <a:pathLst>
              <a:path w="0" h="4337685">
                <a:moveTo>
                  <a:pt x="0" y="4337684"/>
                </a:moveTo>
                <a:lnTo>
                  <a:pt x="0" y="0"/>
                </a:lnTo>
              </a:path>
            </a:pathLst>
          </a:custGeom>
          <a:ln w="158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7" name="object 17"/>
          <p:cNvSpPr/>
          <p:nvPr/>
        </p:nvSpPr>
        <p:spPr>
          <a:xfrm>
            <a:off x="304165" y="179069"/>
            <a:ext cx="6985" cy="4330700"/>
          </a:xfrm>
          <a:custGeom>
            <a:avLst/>
            <a:gdLst/>
            <a:ahLst/>
            <a:cxnLst/>
            <a:rect l="l" t="t" r="r" b="b"/>
            <a:pathLst>
              <a:path w="6985" h="4330700">
                <a:moveTo>
                  <a:pt x="6985" y="4330699"/>
                </a:moveTo>
                <a:lnTo>
                  <a:pt x="0" y="0"/>
                </a:lnTo>
              </a:path>
            </a:pathLst>
          </a:custGeom>
          <a:ln w="158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8" name="object 18"/>
          <p:cNvSpPr txBox="1"/>
          <p:nvPr/>
        </p:nvSpPr>
        <p:spPr>
          <a:xfrm>
            <a:off x="301301" y="820432"/>
            <a:ext cx="165735" cy="896619"/>
          </a:xfrm>
          <a:prstGeom prst="rect">
            <a:avLst/>
          </a:prstGeom>
        </p:spPr>
        <p:txBody>
          <a:bodyPr wrap="square" lIns="0" tIns="0" rIns="0" bIns="0" rtlCol="0" vert="vert270">
            <a:spAutoFit/>
          </a:bodyPr>
          <a:lstStyle/>
          <a:p>
            <a:pPr marL="12700">
              <a:lnSpc>
                <a:spcPts val="1190"/>
              </a:lnSpc>
            </a:pPr>
            <a:r>
              <a:rPr dirty="0" sz="1000" spc="-5">
                <a:latin typeface="Times New Roman"/>
                <a:cs typeface="Times New Roman"/>
              </a:rPr>
              <a:t>Первич.</a:t>
            </a:r>
            <a:r>
              <a:rPr dirty="0" sz="1000" spc="-45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примен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333305" y="3202583"/>
            <a:ext cx="165735" cy="541020"/>
          </a:xfrm>
          <a:prstGeom prst="rect">
            <a:avLst/>
          </a:prstGeom>
        </p:spPr>
        <p:txBody>
          <a:bodyPr wrap="square" lIns="0" tIns="0" rIns="0" bIns="0" rtlCol="0" vert="vert270">
            <a:spAutoFit/>
          </a:bodyPr>
          <a:lstStyle/>
          <a:p>
            <a:pPr marL="12700">
              <a:lnSpc>
                <a:spcPts val="1190"/>
              </a:lnSpc>
            </a:pPr>
            <a:r>
              <a:rPr dirty="0" sz="1000" spc="-5">
                <a:latin typeface="Times New Roman"/>
                <a:cs typeface="Times New Roman"/>
              </a:rPr>
              <a:t>Справ.</a:t>
            </a:r>
            <a:r>
              <a:rPr dirty="0" sz="1000" spc="-65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№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20" name="object 20"/>
          <p:cNvSpPr/>
          <p:nvPr/>
        </p:nvSpPr>
        <p:spPr>
          <a:xfrm>
            <a:off x="751840" y="9832975"/>
            <a:ext cx="6523355" cy="0"/>
          </a:xfrm>
          <a:custGeom>
            <a:avLst/>
            <a:gdLst/>
            <a:ahLst/>
            <a:cxnLst/>
            <a:rect l="l" t="t" r="r" b="b"/>
            <a:pathLst>
              <a:path w="6523355" h="0">
                <a:moveTo>
                  <a:pt x="0" y="0"/>
                </a:moveTo>
                <a:lnTo>
                  <a:pt x="6523355" y="0"/>
                </a:lnTo>
              </a:path>
            </a:pathLst>
          </a:custGeom>
          <a:ln w="1905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1" name="object 21"/>
          <p:cNvSpPr/>
          <p:nvPr/>
        </p:nvSpPr>
        <p:spPr>
          <a:xfrm>
            <a:off x="1009014" y="9832975"/>
            <a:ext cx="0" cy="576580"/>
          </a:xfrm>
          <a:custGeom>
            <a:avLst/>
            <a:gdLst/>
            <a:ahLst/>
            <a:cxnLst/>
            <a:rect l="l" t="t" r="r" b="b"/>
            <a:pathLst>
              <a:path w="0" h="576579">
                <a:moveTo>
                  <a:pt x="0" y="0"/>
                </a:moveTo>
                <a:lnTo>
                  <a:pt x="0" y="576579"/>
                </a:lnTo>
              </a:path>
            </a:pathLst>
          </a:custGeom>
          <a:ln w="1905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2" name="object 22"/>
          <p:cNvSpPr/>
          <p:nvPr/>
        </p:nvSpPr>
        <p:spPr>
          <a:xfrm>
            <a:off x="1365250" y="9832975"/>
            <a:ext cx="0" cy="576580"/>
          </a:xfrm>
          <a:custGeom>
            <a:avLst/>
            <a:gdLst/>
            <a:ahLst/>
            <a:cxnLst/>
            <a:rect l="l" t="t" r="r" b="b"/>
            <a:pathLst>
              <a:path w="0" h="576579">
                <a:moveTo>
                  <a:pt x="0" y="576579"/>
                </a:moveTo>
                <a:lnTo>
                  <a:pt x="0" y="0"/>
                </a:lnTo>
              </a:path>
            </a:pathLst>
          </a:custGeom>
          <a:ln w="1905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3" name="object 23"/>
          <p:cNvSpPr/>
          <p:nvPr/>
        </p:nvSpPr>
        <p:spPr>
          <a:xfrm>
            <a:off x="2185670" y="9832975"/>
            <a:ext cx="0" cy="581025"/>
          </a:xfrm>
          <a:custGeom>
            <a:avLst/>
            <a:gdLst/>
            <a:ahLst/>
            <a:cxnLst/>
            <a:rect l="l" t="t" r="r" b="b"/>
            <a:pathLst>
              <a:path w="0" h="581025">
                <a:moveTo>
                  <a:pt x="0" y="581024"/>
                </a:moveTo>
                <a:lnTo>
                  <a:pt x="0" y="0"/>
                </a:lnTo>
              </a:path>
            </a:pathLst>
          </a:custGeom>
          <a:ln w="1905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4" name="object 24"/>
          <p:cNvSpPr/>
          <p:nvPr/>
        </p:nvSpPr>
        <p:spPr>
          <a:xfrm>
            <a:off x="2720339" y="9832975"/>
            <a:ext cx="0" cy="581025"/>
          </a:xfrm>
          <a:custGeom>
            <a:avLst/>
            <a:gdLst/>
            <a:ahLst/>
            <a:cxnLst/>
            <a:rect l="l" t="t" r="r" b="b"/>
            <a:pathLst>
              <a:path w="0" h="581025">
                <a:moveTo>
                  <a:pt x="0" y="581024"/>
                </a:moveTo>
                <a:lnTo>
                  <a:pt x="0" y="0"/>
                </a:lnTo>
              </a:path>
            </a:pathLst>
          </a:custGeom>
          <a:ln w="1905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5" name="object 25"/>
          <p:cNvSpPr/>
          <p:nvPr/>
        </p:nvSpPr>
        <p:spPr>
          <a:xfrm>
            <a:off x="3075939" y="9832975"/>
            <a:ext cx="0" cy="576580"/>
          </a:xfrm>
          <a:custGeom>
            <a:avLst/>
            <a:gdLst/>
            <a:ahLst/>
            <a:cxnLst/>
            <a:rect l="l" t="t" r="r" b="b"/>
            <a:pathLst>
              <a:path w="0" h="576579">
                <a:moveTo>
                  <a:pt x="0" y="576579"/>
                </a:moveTo>
                <a:lnTo>
                  <a:pt x="0" y="0"/>
                </a:lnTo>
              </a:path>
            </a:pathLst>
          </a:custGeom>
          <a:ln w="1905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6" name="object 26"/>
          <p:cNvSpPr/>
          <p:nvPr/>
        </p:nvSpPr>
        <p:spPr>
          <a:xfrm>
            <a:off x="756284" y="10023475"/>
            <a:ext cx="2315210" cy="0"/>
          </a:xfrm>
          <a:custGeom>
            <a:avLst/>
            <a:gdLst/>
            <a:ahLst/>
            <a:cxnLst/>
            <a:rect l="l" t="t" r="r" b="b"/>
            <a:pathLst>
              <a:path w="2315210" h="0">
                <a:moveTo>
                  <a:pt x="2315210" y="0"/>
                </a:moveTo>
                <a:lnTo>
                  <a:pt x="0" y="0"/>
                </a:lnTo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7" name="object 27"/>
          <p:cNvSpPr/>
          <p:nvPr/>
        </p:nvSpPr>
        <p:spPr>
          <a:xfrm>
            <a:off x="756284" y="10213975"/>
            <a:ext cx="2315210" cy="0"/>
          </a:xfrm>
          <a:custGeom>
            <a:avLst/>
            <a:gdLst/>
            <a:ahLst/>
            <a:cxnLst/>
            <a:rect l="l" t="t" r="r" b="b"/>
            <a:pathLst>
              <a:path w="2315210" h="0">
                <a:moveTo>
                  <a:pt x="2315210" y="0"/>
                </a:moveTo>
                <a:lnTo>
                  <a:pt x="0" y="0"/>
                </a:lnTo>
              </a:path>
            </a:pathLst>
          </a:custGeom>
          <a:ln w="1905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8" name="object 28"/>
          <p:cNvSpPr txBox="1"/>
          <p:nvPr/>
        </p:nvSpPr>
        <p:spPr>
          <a:xfrm>
            <a:off x="761491" y="10213340"/>
            <a:ext cx="231394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-10" i="1">
                <a:latin typeface="Times New Roman"/>
                <a:cs typeface="Times New Roman"/>
              </a:rPr>
              <a:t>Изм </a:t>
            </a:r>
            <a:r>
              <a:rPr dirty="0" sz="1000" spc="-5" i="1">
                <a:latin typeface="Times New Roman"/>
                <a:cs typeface="Times New Roman"/>
              </a:rPr>
              <a:t>Лист № документа </a:t>
            </a:r>
            <a:r>
              <a:rPr dirty="0" sz="1000" i="1">
                <a:latin typeface="Times New Roman"/>
                <a:cs typeface="Times New Roman"/>
              </a:rPr>
              <a:t>Подпись</a:t>
            </a:r>
            <a:r>
              <a:rPr dirty="0" sz="1000" spc="45" i="1">
                <a:latin typeface="Times New Roman"/>
                <a:cs typeface="Times New Roman"/>
              </a:rPr>
              <a:t> </a:t>
            </a:r>
            <a:r>
              <a:rPr dirty="0" sz="1000" spc="-5" i="1">
                <a:latin typeface="Times New Roman"/>
                <a:cs typeface="Times New Roman"/>
              </a:rPr>
              <a:t>Дата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29" name="object 29"/>
          <p:cNvSpPr/>
          <p:nvPr/>
        </p:nvSpPr>
        <p:spPr>
          <a:xfrm>
            <a:off x="6899275" y="9832975"/>
            <a:ext cx="0" cy="576580"/>
          </a:xfrm>
          <a:custGeom>
            <a:avLst/>
            <a:gdLst/>
            <a:ahLst/>
            <a:cxnLst/>
            <a:rect l="l" t="t" r="r" b="b"/>
            <a:pathLst>
              <a:path w="0" h="576579">
                <a:moveTo>
                  <a:pt x="0" y="576579"/>
                </a:moveTo>
                <a:lnTo>
                  <a:pt x="0" y="0"/>
                </a:lnTo>
              </a:path>
            </a:pathLst>
          </a:custGeom>
          <a:ln w="1905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0" name="object 30"/>
          <p:cNvSpPr/>
          <p:nvPr/>
        </p:nvSpPr>
        <p:spPr>
          <a:xfrm>
            <a:off x="6899275" y="10096500"/>
            <a:ext cx="370205" cy="0"/>
          </a:xfrm>
          <a:custGeom>
            <a:avLst/>
            <a:gdLst/>
            <a:ahLst/>
            <a:cxnLst/>
            <a:rect l="l" t="t" r="r" b="b"/>
            <a:pathLst>
              <a:path w="370204" h="0">
                <a:moveTo>
                  <a:pt x="0" y="0"/>
                </a:moveTo>
                <a:lnTo>
                  <a:pt x="370205" y="0"/>
                </a:lnTo>
              </a:path>
            </a:pathLst>
          </a:custGeom>
          <a:ln w="1905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1" name="object 31"/>
          <p:cNvSpPr txBox="1"/>
          <p:nvPr/>
        </p:nvSpPr>
        <p:spPr>
          <a:xfrm>
            <a:off x="6945883" y="9865867"/>
            <a:ext cx="29273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-10" i="1">
                <a:latin typeface="Times New Roman"/>
                <a:cs typeface="Times New Roman"/>
              </a:rPr>
              <a:t>л</a:t>
            </a:r>
            <a:r>
              <a:rPr dirty="0" sz="1000" i="1">
                <a:latin typeface="Times New Roman"/>
                <a:cs typeface="Times New Roman"/>
              </a:rPr>
              <a:t>и</a:t>
            </a:r>
            <a:r>
              <a:rPr dirty="0" sz="1000" spc="-5" i="1">
                <a:latin typeface="Times New Roman"/>
                <a:cs typeface="Times New Roman"/>
              </a:rPr>
              <a:t>ст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7015988" y="10127995"/>
            <a:ext cx="15367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>
                <a:latin typeface="Times New Roman"/>
                <a:cs typeface="Times New Roman"/>
              </a:rPr>
              <a:t>30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3341623" y="9920731"/>
            <a:ext cx="3300095" cy="42925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ctr" marL="635">
              <a:lnSpc>
                <a:spcPts val="1645"/>
              </a:lnSpc>
              <a:spcBef>
                <a:spcPts val="100"/>
              </a:spcBef>
            </a:pPr>
            <a:r>
              <a:rPr dirty="0" sz="1400" spc="-5">
                <a:latin typeface="Times New Roman"/>
                <a:cs typeface="Times New Roman"/>
              </a:rPr>
              <a:t>ТПЭ-КЭС.</a:t>
            </a:r>
            <a:endParaRPr sz="1400">
              <a:latin typeface="Times New Roman"/>
              <a:cs typeface="Times New Roman"/>
            </a:endParaRPr>
          </a:p>
          <a:p>
            <a:pPr algn="ctr">
              <a:lnSpc>
                <a:spcPts val="1525"/>
              </a:lnSpc>
            </a:pPr>
            <a:r>
              <a:rPr dirty="0" sz="1300" spc="-5">
                <a:latin typeface="Times New Roman"/>
                <a:cs typeface="Times New Roman"/>
              </a:rPr>
              <a:t>Техническая информация для</a:t>
            </a:r>
            <a:r>
              <a:rPr dirty="0" sz="1300" spc="35">
                <a:latin typeface="Times New Roman"/>
                <a:cs typeface="Times New Roman"/>
              </a:rPr>
              <a:t> </a:t>
            </a:r>
            <a:r>
              <a:rPr dirty="0" sz="1300" spc="-5">
                <a:latin typeface="Times New Roman"/>
                <a:cs typeface="Times New Roman"/>
              </a:rPr>
              <a:t>проектирования</a:t>
            </a:r>
            <a:endParaRPr sz="1300">
              <a:latin typeface="Times New Roman"/>
              <a:cs typeface="Times New Roman"/>
            </a:endParaRPr>
          </a:p>
        </p:txBody>
      </p:sp>
      <p:sp>
        <p:nvSpPr>
          <p:cNvPr id="34" name="object 34"/>
          <p:cNvSpPr/>
          <p:nvPr/>
        </p:nvSpPr>
        <p:spPr>
          <a:xfrm>
            <a:off x="300990" y="6297294"/>
            <a:ext cx="459105" cy="6985"/>
          </a:xfrm>
          <a:custGeom>
            <a:avLst/>
            <a:gdLst/>
            <a:ahLst/>
            <a:cxnLst/>
            <a:rect l="l" t="t" r="r" b="b"/>
            <a:pathLst>
              <a:path w="459105" h="6985">
                <a:moveTo>
                  <a:pt x="459105" y="0"/>
                </a:moveTo>
                <a:lnTo>
                  <a:pt x="0" y="6985"/>
                </a:lnTo>
              </a:path>
            </a:pathLst>
          </a:custGeom>
          <a:ln w="158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5" name="object 35"/>
          <p:cNvSpPr txBox="1"/>
          <p:nvPr/>
        </p:nvSpPr>
        <p:spPr>
          <a:xfrm>
            <a:off x="337877" y="6344897"/>
            <a:ext cx="165735" cy="747395"/>
          </a:xfrm>
          <a:prstGeom prst="rect">
            <a:avLst/>
          </a:prstGeom>
        </p:spPr>
        <p:txBody>
          <a:bodyPr wrap="square" lIns="0" tIns="0" rIns="0" bIns="0" rtlCol="0" vert="vert270">
            <a:spAutoFit/>
          </a:bodyPr>
          <a:lstStyle/>
          <a:p>
            <a:pPr marL="12700">
              <a:lnSpc>
                <a:spcPts val="1190"/>
              </a:lnSpc>
            </a:pPr>
            <a:r>
              <a:rPr dirty="0" sz="1000" spc="-10">
                <a:latin typeface="Times New Roman"/>
                <a:cs typeface="Times New Roman"/>
              </a:rPr>
              <a:t>Инв. </a:t>
            </a:r>
            <a:r>
              <a:rPr dirty="0" sz="1000" spc="-5">
                <a:latin typeface="Times New Roman"/>
                <a:cs typeface="Times New Roman"/>
              </a:rPr>
              <a:t>№</a:t>
            </a:r>
            <a:r>
              <a:rPr dirty="0" sz="1000" spc="-45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дубл.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36" name="object 36"/>
          <p:cNvSpPr/>
          <p:nvPr/>
        </p:nvSpPr>
        <p:spPr>
          <a:xfrm>
            <a:off x="745238" y="367994"/>
            <a:ext cx="6640827" cy="459548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7" name="object 37"/>
          <p:cNvSpPr/>
          <p:nvPr/>
        </p:nvSpPr>
        <p:spPr>
          <a:xfrm>
            <a:off x="862524" y="5027371"/>
            <a:ext cx="6477635" cy="427608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8" name="object 38"/>
          <p:cNvSpPr/>
          <p:nvPr/>
        </p:nvSpPr>
        <p:spPr>
          <a:xfrm>
            <a:off x="763523" y="178307"/>
            <a:ext cx="6544309" cy="0"/>
          </a:xfrm>
          <a:custGeom>
            <a:avLst/>
            <a:gdLst/>
            <a:ahLst/>
            <a:cxnLst/>
            <a:rect l="l" t="t" r="r" b="b"/>
            <a:pathLst>
              <a:path w="6544309" h="0">
                <a:moveTo>
                  <a:pt x="0" y="0"/>
                </a:moveTo>
                <a:lnTo>
                  <a:pt x="6544056" y="0"/>
                </a:lnTo>
              </a:path>
            </a:pathLst>
          </a:custGeom>
          <a:ln w="18288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9" name="object 39"/>
          <p:cNvSpPr/>
          <p:nvPr/>
        </p:nvSpPr>
        <p:spPr>
          <a:xfrm>
            <a:off x="754380" y="169163"/>
            <a:ext cx="0" cy="10215880"/>
          </a:xfrm>
          <a:custGeom>
            <a:avLst/>
            <a:gdLst/>
            <a:ahLst/>
            <a:cxnLst/>
            <a:rect l="l" t="t" r="r" b="b"/>
            <a:pathLst>
              <a:path w="0" h="10215880">
                <a:moveTo>
                  <a:pt x="0" y="0"/>
                </a:moveTo>
                <a:lnTo>
                  <a:pt x="0" y="10215372"/>
                </a:lnTo>
              </a:path>
            </a:pathLst>
          </a:custGeom>
          <a:ln w="18287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0" name="object 40"/>
          <p:cNvSpPr/>
          <p:nvPr/>
        </p:nvSpPr>
        <p:spPr>
          <a:xfrm>
            <a:off x="7316723" y="169163"/>
            <a:ext cx="0" cy="10215880"/>
          </a:xfrm>
          <a:custGeom>
            <a:avLst/>
            <a:gdLst/>
            <a:ahLst/>
            <a:cxnLst/>
            <a:rect l="l" t="t" r="r" b="b"/>
            <a:pathLst>
              <a:path w="0" h="10215880">
                <a:moveTo>
                  <a:pt x="0" y="0"/>
                </a:moveTo>
                <a:lnTo>
                  <a:pt x="0" y="10215372"/>
                </a:lnTo>
              </a:path>
            </a:pathLst>
          </a:custGeom>
          <a:ln w="18288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1" name="object 41"/>
          <p:cNvSpPr/>
          <p:nvPr/>
        </p:nvSpPr>
        <p:spPr>
          <a:xfrm>
            <a:off x="763523" y="10375391"/>
            <a:ext cx="6544309" cy="0"/>
          </a:xfrm>
          <a:custGeom>
            <a:avLst/>
            <a:gdLst/>
            <a:ahLst/>
            <a:cxnLst/>
            <a:rect l="l" t="t" r="r" b="b"/>
            <a:pathLst>
              <a:path w="6544309" h="0">
                <a:moveTo>
                  <a:pt x="0" y="0"/>
                </a:moveTo>
                <a:lnTo>
                  <a:pt x="6544056" y="0"/>
                </a:lnTo>
              </a:path>
            </a:pathLst>
          </a:custGeom>
          <a:ln w="18288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94004" y="10375265"/>
            <a:ext cx="481965" cy="0"/>
          </a:xfrm>
          <a:custGeom>
            <a:avLst/>
            <a:gdLst/>
            <a:ahLst/>
            <a:cxnLst/>
            <a:rect l="l" t="t" r="r" b="b"/>
            <a:pathLst>
              <a:path w="481965" h="0">
                <a:moveTo>
                  <a:pt x="481965" y="0"/>
                </a:moveTo>
                <a:lnTo>
                  <a:pt x="0" y="0"/>
                </a:lnTo>
              </a:path>
            </a:pathLst>
          </a:custGeom>
          <a:ln w="158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300990" y="9474200"/>
            <a:ext cx="467995" cy="0"/>
          </a:xfrm>
          <a:custGeom>
            <a:avLst/>
            <a:gdLst/>
            <a:ahLst/>
            <a:cxnLst/>
            <a:rect l="l" t="t" r="r" b="b"/>
            <a:pathLst>
              <a:path w="467995" h="0">
                <a:moveTo>
                  <a:pt x="467995" y="0"/>
                </a:moveTo>
                <a:lnTo>
                  <a:pt x="0" y="0"/>
                </a:lnTo>
              </a:path>
            </a:pathLst>
          </a:custGeom>
          <a:ln w="158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307975" y="8202929"/>
            <a:ext cx="467995" cy="0"/>
          </a:xfrm>
          <a:custGeom>
            <a:avLst/>
            <a:gdLst/>
            <a:ahLst/>
            <a:cxnLst/>
            <a:rect l="l" t="t" r="r" b="b"/>
            <a:pathLst>
              <a:path w="467995" h="0">
                <a:moveTo>
                  <a:pt x="467995" y="0"/>
                </a:moveTo>
                <a:lnTo>
                  <a:pt x="0" y="0"/>
                </a:lnTo>
              </a:path>
            </a:pathLst>
          </a:custGeom>
          <a:ln w="158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300990" y="7204075"/>
            <a:ext cx="461009" cy="0"/>
          </a:xfrm>
          <a:custGeom>
            <a:avLst/>
            <a:gdLst/>
            <a:ahLst/>
            <a:cxnLst/>
            <a:rect l="l" t="t" r="r" b="b"/>
            <a:pathLst>
              <a:path w="461009" h="0">
                <a:moveTo>
                  <a:pt x="461009" y="0"/>
                </a:moveTo>
                <a:lnTo>
                  <a:pt x="0" y="0"/>
                </a:lnTo>
              </a:path>
            </a:pathLst>
          </a:custGeom>
          <a:ln w="158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307975" y="5087619"/>
            <a:ext cx="461009" cy="0"/>
          </a:xfrm>
          <a:custGeom>
            <a:avLst/>
            <a:gdLst/>
            <a:ahLst/>
            <a:cxnLst/>
            <a:rect l="l" t="t" r="r" b="b"/>
            <a:pathLst>
              <a:path w="461009" h="0">
                <a:moveTo>
                  <a:pt x="461009" y="0"/>
                </a:moveTo>
                <a:lnTo>
                  <a:pt x="0" y="0"/>
                </a:lnTo>
              </a:path>
            </a:pathLst>
          </a:custGeom>
          <a:ln w="158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510540" y="5080634"/>
            <a:ext cx="0" cy="5294630"/>
          </a:xfrm>
          <a:custGeom>
            <a:avLst/>
            <a:gdLst/>
            <a:ahLst/>
            <a:cxnLst/>
            <a:rect l="l" t="t" r="r" b="b"/>
            <a:pathLst>
              <a:path w="0" h="5294630">
                <a:moveTo>
                  <a:pt x="0" y="5294630"/>
                </a:moveTo>
                <a:lnTo>
                  <a:pt x="0" y="0"/>
                </a:lnTo>
              </a:path>
            </a:pathLst>
          </a:custGeom>
          <a:ln w="158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300990" y="5087619"/>
            <a:ext cx="0" cy="5287645"/>
          </a:xfrm>
          <a:custGeom>
            <a:avLst/>
            <a:gdLst/>
            <a:ahLst/>
            <a:cxnLst/>
            <a:rect l="l" t="t" r="r" b="b"/>
            <a:pathLst>
              <a:path w="0" h="5287645">
                <a:moveTo>
                  <a:pt x="0" y="5287645"/>
                </a:moveTo>
                <a:lnTo>
                  <a:pt x="0" y="0"/>
                </a:lnTo>
              </a:path>
            </a:pathLst>
          </a:custGeom>
          <a:ln w="158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 txBox="1"/>
          <p:nvPr/>
        </p:nvSpPr>
        <p:spPr>
          <a:xfrm>
            <a:off x="305873" y="9566537"/>
            <a:ext cx="165735" cy="719455"/>
          </a:xfrm>
          <a:prstGeom prst="rect">
            <a:avLst/>
          </a:prstGeom>
        </p:spPr>
        <p:txBody>
          <a:bodyPr wrap="square" lIns="0" tIns="0" rIns="0" bIns="0" rtlCol="0" vert="vert270">
            <a:spAutoFit/>
          </a:bodyPr>
          <a:lstStyle/>
          <a:p>
            <a:pPr marL="12700">
              <a:lnSpc>
                <a:spcPts val="1190"/>
              </a:lnSpc>
            </a:pPr>
            <a:r>
              <a:rPr dirty="0" sz="1000" spc="-10">
                <a:latin typeface="Times New Roman"/>
                <a:cs typeface="Times New Roman"/>
              </a:rPr>
              <a:t>Инв. </a:t>
            </a:r>
            <a:r>
              <a:rPr dirty="0" sz="1000" spc="-5">
                <a:latin typeface="Times New Roman"/>
                <a:cs typeface="Times New Roman"/>
              </a:rPr>
              <a:t>№</a:t>
            </a:r>
            <a:r>
              <a:rPr dirty="0" sz="1000" spc="-40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подл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302825" y="8401895"/>
            <a:ext cx="165735" cy="858519"/>
          </a:xfrm>
          <a:prstGeom prst="rect">
            <a:avLst/>
          </a:prstGeom>
        </p:spPr>
        <p:txBody>
          <a:bodyPr wrap="square" lIns="0" tIns="0" rIns="0" bIns="0" rtlCol="0" vert="vert270">
            <a:spAutoFit/>
          </a:bodyPr>
          <a:lstStyle/>
          <a:p>
            <a:pPr marL="12700">
              <a:lnSpc>
                <a:spcPts val="1190"/>
              </a:lnSpc>
            </a:pPr>
            <a:r>
              <a:rPr dirty="0" sz="1000" spc="-5">
                <a:latin typeface="Times New Roman"/>
                <a:cs typeface="Times New Roman"/>
              </a:rPr>
              <a:t>Подпись и</a:t>
            </a:r>
            <a:r>
              <a:rPr dirty="0" sz="1000" spc="-60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дата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330257" y="7320367"/>
            <a:ext cx="165735" cy="741045"/>
          </a:xfrm>
          <a:prstGeom prst="rect">
            <a:avLst/>
          </a:prstGeom>
        </p:spPr>
        <p:txBody>
          <a:bodyPr wrap="square" lIns="0" tIns="0" rIns="0" bIns="0" rtlCol="0" vert="vert270">
            <a:spAutoFit/>
          </a:bodyPr>
          <a:lstStyle/>
          <a:p>
            <a:pPr marL="12700">
              <a:lnSpc>
                <a:spcPts val="1190"/>
              </a:lnSpc>
            </a:pPr>
            <a:r>
              <a:rPr dirty="0" sz="1000" spc="-5">
                <a:latin typeface="Times New Roman"/>
                <a:cs typeface="Times New Roman"/>
              </a:rPr>
              <a:t>Взам. </a:t>
            </a:r>
            <a:r>
              <a:rPr dirty="0" sz="1000" spc="-10">
                <a:latin typeface="Times New Roman"/>
                <a:cs typeface="Times New Roman"/>
              </a:rPr>
              <a:t>инв.</a:t>
            </a:r>
            <a:r>
              <a:rPr dirty="0" sz="1000" spc="-40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№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316541" y="5262455"/>
            <a:ext cx="165735" cy="858519"/>
          </a:xfrm>
          <a:prstGeom prst="rect">
            <a:avLst/>
          </a:prstGeom>
        </p:spPr>
        <p:txBody>
          <a:bodyPr wrap="square" lIns="0" tIns="0" rIns="0" bIns="0" rtlCol="0" vert="vert270">
            <a:spAutoFit/>
          </a:bodyPr>
          <a:lstStyle/>
          <a:p>
            <a:pPr marL="12700">
              <a:lnSpc>
                <a:spcPts val="1190"/>
              </a:lnSpc>
            </a:pPr>
            <a:r>
              <a:rPr dirty="0" sz="1000" spc="-5">
                <a:latin typeface="Times New Roman"/>
                <a:cs typeface="Times New Roman"/>
              </a:rPr>
              <a:t>Подпись и</a:t>
            </a:r>
            <a:r>
              <a:rPr dirty="0" sz="1000" spc="-60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дата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304165" y="172084"/>
            <a:ext cx="474980" cy="0"/>
          </a:xfrm>
          <a:custGeom>
            <a:avLst/>
            <a:gdLst/>
            <a:ahLst/>
            <a:cxnLst/>
            <a:rect l="l" t="t" r="r" b="b"/>
            <a:pathLst>
              <a:path w="474980" h="0">
                <a:moveTo>
                  <a:pt x="474980" y="0"/>
                </a:moveTo>
                <a:lnTo>
                  <a:pt x="0" y="0"/>
                </a:lnTo>
              </a:path>
            </a:pathLst>
          </a:custGeom>
          <a:ln w="158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/>
          <p:nvPr/>
        </p:nvSpPr>
        <p:spPr>
          <a:xfrm>
            <a:off x="304165" y="2351404"/>
            <a:ext cx="461009" cy="0"/>
          </a:xfrm>
          <a:custGeom>
            <a:avLst/>
            <a:gdLst/>
            <a:ahLst/>
            <a:cxnLst/>
            <a:rect l="l" t="t" r="r" b="b"/>
            <a:pathLst>
              <a:path w="461009" h="0">
                <a:moveTo>
                  <a:pt x="0" y="0"/>
                </a:moveTo>
                <a:lnTo>
                  <a:pt x="461009" y="0"/>
                </a:lnTo>
              </a:path>
            </a:pathLst>
          </a:custGeom>
          <a:ln w="158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5" name="object 15"/>
          <p:cNvSpPr/>
          <p:nvPr/>
        </p:nvSpPr>
        <p:spPr>
          <a:xfrm>
            <a:off x="304165" y="4516754"/>
            <a:ext cx="467995" cy="0"/>
          </a:xfrm>
          <a:custGeom>
            <a:avLst/>
            <a:gdLst/>
            <a:ahLst/>
            <a:cxnLst/>
            <a:rect l="l" t="t" r="r" b="b"/>
            <a:pathLst>
              <a:path w="467995" h="0">
                <a:moveTo>
                  <a:pt x="0" y="0"/>
                </a:moveTo>
                <a:lnTo>
                  <a:pt x="467995" y="0"/>
                </a:lnTo>
              </a:path>
            </a:pathLst>
          </a:custGeom>
          <a:ln w="158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6" name="object 16"/>
          <p:cNvSpPr/>
          <p:nvPr/>
        </p:nvSpPr>
        <p:spPr>
          <a:xfrm>
            <a:off x="506730" y="179069"/>
            <a:ext cx="0" cy="4337685"/>
          </a:xfrm>
          <a:custGeom>
            <a:avLst/>
            <a:gdLst/>
            <a:ahLst/>
            <a:cxnLst/>
            <a:rect l="l" t="t" r="r" b="b"/>
            <a:pathLst>
              <a:path w="0" h="4337685">
                <a:moveTo>
                  <a:pt x="0" y="4337684"/>
                </a:moveTo>
                <a:lnTo>
                  <a:pt x="0" y="0"/>
                </a:lnTo>
              </a:path>
            </a:pathLst>
          </a:custGeom>
          <a:ln w="158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7" name="object 17"/>
          <p:cNvSpPr/>
          <p:nvPr/>
        </p:nvSpPr>
        <p:spPr>
          <a:xfrm>
            <a:off x="304165" y="179069"/>
            <a:ext cx="6985" cy="4330700"/>
          </a:xfrm>
          <a:custGeom>
            <a:avLst/>
            <a:gdLst/>
            <a:ahLst/>
            <a:cxnLst/>
            <a:rect l="l" t="t" r="r" b="b"/>
            <a:pathLst>
              <a:path w="6985" h="4330700">
                <a:moveTo>
                  <a:pt x="6985" y="4330699"/>
                </a:moveTo>
                <a:lnTo>
                  <a:pt x="0" y="0"/>
                </a:lnTo>
              </a:path>
            </a:pathLst>
          </a:custGeom>
          <a:ln w="158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8" name="object 18"/>
          <p:cNvSpPr txBox="1"/>
          <p:nvPr/>
        </p:nvSpPr>
        <p:spPr>
          <a:xfrm>
            <a:off x="301301" y="820432"/>
            <a:ext cx="165735" cy="896619"/>
          </a:xfrm>
          <a:prstGeom prst="rect">
            <a:avLst/>
          </a:prstGeom>
        </p:spPr>
        <p:txBody>
          <a:bodyPr wrap="square" lIns="0" tIns="0" rIns="0" bIns="0" rtlCol="0" vert="vert270">
            <a:spAutoFit/>
          </a:bodyPr>
          <a:lstStyle/>
          <a:p>
            <a:pPr marL="12700">
              <a:lnSpc>
                <a:spcPts val="1190"/>
              </a:lnSpc>
            </a:pPr>
            <a:r>
              <a:rPr dirty="0" sz="1000" spc="-5">
                <a:latin typeface="Times New Roman"/>
                <a:cs typeface="Times New Roman"/>
              </a:rPr>
              <a:t>Первич.</a:t>
            </a:r>
            <a:r>
              <a:rPr dirty="0" sz="1000" spc="-45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примен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333305" y="3202583"/>
            <a:ext cx="165735" cy="541020"/>
          </a:xfrm>
          <a:prstGeom prst="rect">
            <a:avLst/>
          </a:prstGeom>
        </p:spPr>
        <p:txBody>
          <a:bodyPr wrap="square" lIns="0" tIns="0" rIns="0" bIns="0" rtlCol="0" vert="vert270">
            <a:spAutoFit/>
          </a:bodyPr>
          <a:lstStyle/>
          <a:p>
            <a:pPr marL="12700">
              <a:lnSpc>
                <a:spcPts val="1190"/>
              </a:lnSpc>
            </a:pPr>
            <a:r>
              <a:rPr dirty="0" sz="1000" spc="-5">
                <a:latin typeface="Times New Roman"/>
                <a:cs typeface="Times New Roman"/>
              </a:rPr>
              <a:t>Справ.</a:t>
            </a:r>
            <a:r>
              <a:rPr dirty="0" sz="1000" spc="-65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№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20" name="object 20"/>
          <p:cNvSpPr/>
          <p:nvPr/>
        </p:nvSpPr>
        <p:spPr>
          <a:xfrm>
            <a:off x="751840" y="9832975"/>
            <a:ext cx="6523355" cy="0"/>
          </a:xfrm>
          <a:custGeom>
            <a:avLst/>
            <a:gdLst/>
            <a:ahLst/>
            <a:cxnLst/>
            <a:rect l="l" t="t" r="r" b="b"/>
            <a:pathLst>
              <a:path w="6523355" h="0">
                <a:moveTo>
                  <a:pt x="0" y="0"/>
                </a:moveTo>
                <a:lnTo>
                  <a:pt x="6523355" y="0"/>
                </a:lnTo>
              </a:path>
            </a:pathLst>
          </a:custGeom>
          <a:ln w="1905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1" name="object 21"/>
          <p:cNvSpPr/>
          <p:nvPr/>
        </p:nvSpPr>
        <p:spPr>
          <a:xfrm>
            <a:off x="1009014" y="9832975"/>
            <a:ext cx="0" cy="576580"/>
          </a:xfrm>
          <a:custGeom>
            <a:avLst/>
            <a:gdLst/>
            <a:ahLst/>
            <a:cxnLst/>
            <a:rect l="l" t="t" r="r" b="b"/>
            <a:pathLst>
              <a:path w="0" h="576579">
                <a:moveTo>
                  <a:pt x="0" y="0"/>
                </a:moveTo>
                <a:lnTo>
                  <a:pt x="0" y="576579"/>
                </a:lnTo>
              </a:path>
            </a:pathLst>
          </a:custGeom>
          <a:ln w="1905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2" name="object 22"/>
          <p:cNvSpPr/>
          <p:nvPr/>
        </p:nvSpPr>
        <p:spPr>
          <a:xfrm>
            <a:off x="1365250" y="9832975"/>
            <a:ext cx="0" cy="576580"/>
          </a:xfrm>
          <a:custGeom>
            <a:avLst/>
            <a:gdLst/>
            <a:ahLst/>
            <a:cxnLst/>
            <a:rect l="l" t="t" r="r" b="b"/>
            <a:pathLst>
              <a:path w="0" h="576579">
                <a:moveTo>
                  <a:pt x="0" y="576579"/>
                </a:moveTo>
                <a:lnTo>
                  <a:pt x="0" y="0"/>
                </a:lnTo>
              </a:path>
            </a:pathLst>
          </a:custGeom>
          <a:ln w="1905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3" name="object 23"/>
          <p:cNvSpPr/>
          <p:nvPr/>
        </p:nvSpPr>
        <p:spPr>
          <a:xfrm>
            <a:off x="2185670" y="9832975"/>
            <a:ext cx="0" cy="581025"/>
          </a:xfrm>
          <a:custGeom>
            <a:avLst/>
            <a:gdLst/>
            <a:ahLst/>
            <a:cxnLst/>
            <a:rect l="l" t="t" r="r" b="b"/>
            <a:pathLst>
              <a:path w="0" h="581025">
                <a:moveTo>
                  <a:pt x="0" y="581024"/>
                </a:moveTo>
                <a:lnTo>
                  <a:pt x="0" y="0"/>
                </a:lnTo>
              </a:path>
            </a:pathLst>
          </a:custGeom>
          <a:ln w="1905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4" name="object 24"/>
          <p:cNvSpPr/>
          <p:nvPr/>
        </p:nvSpPr>
        <p:spPr>
          <a:xfrm>
            <a:off x="2720339" y="9832975"/>
            <a:ext cx="0" cy="581025"/>
          </a:xfrm>
          <a:custGeom>
            <a:avLst/>
            <a:gdLst/>
            <a:ahLst/>
            <a:cxnLst/>
            <a:rect l="l" t="t" r="r" b="b"/>
            <a:pathLst>
              <a:path w="0" h="581025">
                <a:moveTo>
                  <a:pt x="0" y="581024"/>
                </a:moveTo>
                <a:lnTo>
                  <a:pt x="0" y="0"/>
                </a:lnTo>
              </a:path>
            </a:pathLst>
          </a:custGeom>
          <a:ln w="1905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5" name="object 25"/>
          <p:cNvSpPr/>
          <p:nvPr/>
        </p:nvSpPr>
        <p:spPr>
          <a:xfrm>
            <a:off x="3075939" y="9832975"/>
            <a:ext cx="0" cy="576580"/>
          </a:xfrm>
          <a:custGeom>
            <a:avLst/>
            <a:gdLst/>
            <a:ahLst/>
            <a:cxnLst/>
            <a:rect l="l" t="t" r="r" b="b"/>
            <a:pathLst>
              <a:path w="0" h="576579">
                <a:moveTo>
                  <a:pt x="0" y="576579"/>
                </a:moveTo>
                <a:lnTo>
                  <a:pt x="0" y="0"/>
                </a:lnTo>
              </a:path>
            </a:pathLst>
          </a:custGeom>
          <a:ln w="1905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6" name="object 26"/>
          <p:cNvSpPr/>
          <p:nvPr/>
        </p:nvSpPr>
        <p:spPr>
          <a:xfrm>
            <a:off x="756284" y="10023475"/>
            <a:ext cx="2315210" cy="0"/>
          </a:xfrm>
          <a:custGeom>
            <a:avLst/>
            <a:gdLst/>
            <a:ahLst/>
            <a:cxnLst/>
            <a:rect l="l" t="t" r="r" b="b"/>
            <a:pathLst>
              <a:path w="2315210" h="0">
                <a:moveTo>
                  <a:pt x="2315210" y="0"/>
                </a:moveTo>
                <a:lnTo>
                  <a:pt x="0" y="0"/>
                </a:lnTo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7" name="object 27"/>
          <p:cNvSpPr/>
          <p:nvPr/>
        </p:nvSpPr>
        <p:spPr>
          <a:xfrm>
            <a:off x="756284" y="10213975"/>
            <a:ext cx="2315210" cy="0"/>
          </a:xfrm>
          <a:custGeom>
            <a:avLst/>
            <a:gdLst/>
            <a:ahLst/>
            <a:cxnLst/>
            <a:rect l="l" t="t" r="r" b="b"/>
            <a:pathLst>
              <a:path w="2315210" h="0">
                <a:moveTo>
                  <a:pt x="2315210" y="0"/>
                </a:moveTo>
                <a:lnTo>
                  <a:pt x="0" y="0"/>
                </a:lnTo>
              </a:path>
            </a:pathLst>
          </a:custGeom>
          <a:ln w="1905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8" name="object 28"/>
          <p:cNvSpPr txBox="1"/>
          <p:nvPr/>
        </p:nvSpPr>
        <p:spPr>
          <a:xfrm>
            <a:off x="761491" y="10213340"/>
            <a:ext cx="231394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-10" i="1">
                <a:latin typeface="Times New Roman"/>
                <a:cs typeface="Times New Roman"/>
              </a:rPr>
              <a:t>Изм </a:t>
            </a:r>
            <a:r>
              <a:rPr dirty="0" sz="1000" spc="-5" i="1">
                <a:latin typeface="Times New Roman"/>
                <a:cs typeface="Times New Roman"/>
              </a:rPr>
              <a:t>Лист № документа </a:t>
            </a:r>
            <a:r>
              <a:rPr dirty="0" sz="1000" i="1">
                <a:latin typeface="Times New Roman"/>
                <a:cs typeface="Times New Roman"/>
              </a:rPr>
              <a:t>Подпись</a:t>
            </a:r>
            <a:r>
              <a:rPr dirty="0" sz="1000" spc="45" i="1">
                <a:latin typeface="Times New Roman"/>
                <a:cs typeface="Times New Roman"/>
              </a:rPr>
              <a:t> </a:t>
            </a:r>
            <a:r>
              <a:rPr dirty="0" sz="1000" spc="-5" i="1">
                <a:latin typeface="Times New Roman"/>
                <a:cs typeface="Times New Roman"/>
              </a:rPr>
              <a:t>Дата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29" name="object 29"/>
          <p:cNvSpPr/>
          <p:nvPr/>
        </p:nvSpPr>
        <p:spPr>
          <a:xfrm>
            <a:off x="6899275" y="9832975"/>
            <a:ext cx="0" cy="576580"/>
          </a:xfrm>
          <a:custGeom>
            <a:avLst/>
            <a:gdLst/>
            <a:ahLst/>
            <a:cxnLst/>
            <a:rect l="l" t="t" r="r" b="b"/>
            <a:pathLst>
              <a:path w="0" h="576579">
                <a:moveTo>
                  <a:pt x="0" y="576579"/>
                </a:moveTo>
                <a:lnTo>
                  <a:pt x="0" y="0"/>
                </a:lnTo>
              </a:path>
            </a:pathLst>
          </a:custGeom>
          <a:ln w="1905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0" name="object 30"/>
          <p:cNvSpPr/>
          <p:nvPr/>
        </p:nvSpPr>
        <p:spPr>
          <a:xfrm>
            <a:off x="6899275" y="10096500"/>
            <a:ext cx="370205" cy="0"/>
          </a:xfrm>
          <a:custGeom>
            <a:avLst/>
            <a:gdLst/>
            <a:ahLst/>
            <a:cxnLst/>
            <a:rect l="l" t="t" r="r" b="b"/>
            <a:pathLst>
              <a:path w="370204" h="0">
                <a:moveTo>
                  <a:pt x="0" y="0"/>
                </a:moveTo>
                <a:lnTo>
                  <a:pt x="370205" y="0"/>
                </a:lnTo>
              </a:path>
            </a:pathLst>
          </a:custGeom>
          <a:ln w="1905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1" name="object 31"/>
          <p:cNvSpPr txBox="1"/>
          <p:nvPr/>
        </p:nvSpPr>
        <p:spPr>
          <a:xfrm>
            <a:off x="6945883" y="9865867"/>
            <a:ext cx="29273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-10" i="1">
                <a:latin typeface="Times New Roman"/>
                <a:cs typeface="Times New Roman"/>
              </a:rPr>
              <a:t>л</a:t>
            </a:r>
            <a:r>
              <a:rPr dirty="0" sz="1000" i="1">
                <a:latin typeface="Times New Roman"/>
                <a:cs typeface="Times New Roman"/>
              </a:rPr>
              <a:t>и</a:t>
            </a:r>
            <a:r>
              <a:rPr dirty="0" sz="1000" spc="-5" i="1">
                <a:latin typeface="Times New Roman"/>
                <a:cs typeface="Times New Roman"/>
              </a:rPr>
              <a:t>ст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7015988" y="10127995"/>
            <a:ext cx="15367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>
                <a:latin typeface="Times New Roman"/>
                <a:cs typeface="Times New Roman"/>
              </a:rPr>
              <a:t>31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3341623" y="9920731"/>
            <a:ext cx="3300095" cy="42925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ctr" marL="635">
              <a:lnSpc>
                <a:spcPts val="1645"/>
              </a:lnSpc>
              <a:spcBef>
                <a:spcPts val="100"/>
              </a:spcBef>
            </a:pPr>
            <a:r>
              <a:rPr dirty="0" sz="1400" spc="-5">
                <a:latin typeface="Times New Roman"/>
                <a:cs typeface="Times New Roman"/>
              </a:rPr>
              <a:t>ТПЭ-КЭС.</a:t>
            </a:r>
            <a:endParaRPr sz="1400">
              <a:latin typeface="Times New Roman"/>
              <a:cs typeface="Times New Roman"/>
            </a:endParaRPr>
          </a:p>
          <a:p>
            <a:pPr algn="ctr">
              <a:lnSpc>
                <a:spcPts val="1525"/>
              </a:lnSpc>
            </a:pPr>
            <a:r>
              <a:rPr dirty="0" sz="1300" spc="-5">
                <a:latin typeface="Times New Roman"/>
                <a:cs typeface="Times New Roman"/>
              </a:rPr>
              <a:t>Техническая информация для</a:t>
            </a:r>
            <a:r>
              <a:rPr dirty="0" sz="1300" spc="35">
                <a:latin typeface="Times New Roman"/>
                <a:cs typeface="Times New Roman"/>
              </a:rPr>
              <a:t> </a:t>
            </a:r>
            <a:r>
              <a:rPr dirty="0" sz="1300" spc="-5">
                <a:latin typeface="Times New Roman"/>
                <a:cs typeface="Times New Roman"/>
              </a:rPr>
              <a:t>проектирования</a:t>
            </a:r>
            <a:endParaRPr sz="1300">
              <a:latin typeface="Times New Roman"/>
              <a:cs typeface="Times New Roman"/>
            </a:endParaRPr>
          </a:p>
        </p:txBody>
      </p:sp>
      <p:sp>
        <p:nvSpPr>
          <p:cNvPr id="34" name="object 34"/>
          <p:cNvSpPr/>
          <p:nvPr/>
        </p:nvSpPr>
        <p:spPr>
          <a:xfrm>
            <a:off x="300990" y="6297294"/>
            <a:ext cx="459105" cy="6985"/>
          </a:xfrm>
          <a:custGeom>
            <a:avLst/>
            <a:gdLst/>
            <a:ahLst/>
            <a:cxnLst/>
            <a:rect l="l" t="t" r="r" b="b"/>
            <a:pathLst>
              <a:path w="459105" h="6985">
                <a:moveTo>
                  <a:pt x="459105" y="0"/>
                </a:moveTo>
                <a:lnTo>
                  <a:pt x="0" y="6985"/>
                </a:lnTo>
              </a:path>
            </a:pathLst>
          </a:custGeom>
          <a:ln w="158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5" name="object 35"/>
          <p:cNvSpPr txBox="1"/>
          <p:nvPr/>
        </p:nvSpPr>
        <p:spPr>
          <a:xfrm>
            <a:off x="337877" y="6344897"/>
            <a:ext cx="165735" cy="747395"/>
          </a:xfrm>
          <a:prstGeom prst="rect">
            <a:avLst/>
          </a:prstGeom>
        </p:spPr>
        <p:txBody>
          <a:bodyPr wrap="square" lIns="0" tIns="0" rIns="0" bIns="0" rtlCol="0" vert="vert270">
            <a:spAutoFit/>
          </a:bodyPr>
          <a:lstStyle/>
          <a:p>
            <a:pPr marL="12700">
              <a:lnSpc>
                <a:spcPts val="1190"/>
              </a:lnSpc>
            </a:pPr>
            <a:r>
              <a:rPr dirty="0" sz="1000" spc="-10">
                <a:latin typeface="Times New Roman"/>
                <a:cs typeface="Times New Roman"/>
              </a:rPr>
              <a:t>Инв. </a:t>
            </a:r>
            <a:r>
              <a:rPr dirty="0" sz="1000" spc="-5">
                <a:latin typeface="Times New Roman"/>
                <a:cs typeface="Times New Roman"/>
              </a:rPr>
              <a:t>№</a:t>
            </a:r>
            <a:r>
              <a:rPr dirty="0" sz="1000" spc="-45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дубл.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36" name="object 36"/>
          <p:cNvSpPr/>
          <p:nvPr/>
        </p:nvSpPr>
        <p:spPr>
          <a:xfrm>
            <a:off x="813028" y="389953"/>
            <a:ext cx="6695427" cy="450786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7" name="object 37"/>
          <p:cNvSpPr/>
          <p:nvPr/>
        </p:nvSpPr>
        <p:spPr>
          <a:xfrm>
            <a:off x="813057" y="4696713"/>
            <a:ext cx="6565900" cy="478028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8" name="object 38"/>
          <p:cNvSpPr/>
          <p:nvPr/>
        </p:nvSpPr>
        <p:spPr>
          <a:xfrm>
            <a:off x="763523" y="178307"/>
            <a:ext cx="6544309" cy="0"/>
          </a:xfrm>
          <a:custGeom>
            <a:avLst/>
            <a:gdLst/>
            <a:ahLst/>
            <a:cxnLst/>
            <a:rect l="l" t="t" r="r" b="b"/>
            <a:pathLst>
              <a:path w="6544309" h="0">
                <a:moveTo>
                  <a:pt x="0" y="0"/>
                </a:moveTo>
                <a:lnTo>
                  <a:pt x="6544056" y="0"/>
                </a:lnTo>
              </a:path>
            </a:pathLst>
          </a:custGeom>
          <a:ln w="18288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9" name="object 39"/>
          <p:cNvSpPr/>
          <p:nvPr/>
        </p:nvSpPr>
        <p:spPr>
          <a:xfrm>
            <a:off x="754380" y="169163"/>
            <a:ext cx="0" cy="10215880"/>
          </a:xfrm>
          <a:custGeom>
            <a:avLst/>
            <a:gdLst/>
            <a:ahLst/>
            <a:cxnLst/>
            <a:rect l="l" t="t" r="r" b="b"/>
            <a:pathLst>
              <a:path w="0" h="10215880">
                <a:moveTo>
                  <a:pt x="0" y="0"/>
                </a:moveTo>
                <a:lnTo>
                  <a:pt x="0" y="10215372"/>
                </a:lnTo>
              </a:path>
            </a:pathLst>
          </a:custGeom>
          <a:ln w="18287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0" name="object 40"/>
          <p:cNvSpPr/>
          <p:nvPr/>
        </p:nvSpPr>
        <p:spPr>
          <a:xfrm>
            <a:off x="7316723" y="169163"/>
            <a:ext cx="0" cy="10215880"/>
          </a:xfrm>
          <a:custGeom>
            <a:avLst/>
            <a:gdLst/>
            <a:ahLst/>
            <a:cxnLst/>
            <a:rect l="l" t="t" r="r" b="b"/>
            <a:pathLst>
              <a:path w="0" h="10215880">
                <a:moveTo>
                  <a:pt x="0" y="0"/>
                </a:moveTo>
                <a:lnTo>
                  <a:pt x="0" y="10215372"/>
                </a:lnTo>
              </a:path>
            </a:pathLst>
          </a:custGeom>
          <a:ln w="18288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1" name="object 41"/>
          <p:cNvSpPr/>
          <p:nvPr/>
        </p:nvSpPr>
        <p:spPr>
          <a:xfrm>
            <a:off x="763523" y="10375391"/>
            <a:ext cx="6544309" cy="0"/>
          </a:xfrm>
          <a:custGeom>
            <a:avLst/>
            <a:gdLst/>
            <a:ahLst/>
            <a:cxnLst/>
            <a:rect l="l" t="t" r="r" b="b"/>
            <a:pathLst>
              <a:path w="6544309" h="0">
                <a:moveTo>
                  <a:pt x="0" y="0"/>
                </a:moveTo>
                <a:lnTo>
                  <a:pt x="6544056" y="0"/>
                </a:lnTo>
              </a:path>
            </a:pathLst>
          </a:custGeom>
          <a:ln w="18288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94004" y="10375265"/>
            <a:ext cx="481965" cy="0"/>
          </a:xfrm>
          <a:custGeom>
            <a:avLst/>
            <a:gdLst/>
            <a:ahLst/>
            <a:cxnLst/>
            <a:rect l="l" t="t" r="r" b="b"/>
            <a:pathLst>
              <a:path w="481965" h="0">
                <a:moveTo>
                  <a:pt x="481965" y="0"/>
                </a:moveTo>
                <a:lnTo>
                  <a:pt x="0" y="0"/>
                </a:lnTo>
              </a:path>
            </a:pathLst>
          </a:custGeom>
          <a:ln w="158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300990" y="9474200"/>
            <a:ext cx="467995" cy="0"/>
          </a:xfrm>
          <a:custGeom>
            <a:avLst/>
            <a:gdLst/>
            <a:ahLst/>
            <a:cxnLst/>
            <a:rect l="l" t="t" r="r" b="b"/>
            <a:pathLst>
              <a:path w="467995" h="0">
                <a:moveTo>
                  <a:pt x="467995" y="0"/>
                </a:moveTo>
                <a:lnTo>
                  <a:pt x="0" y="0"/>
                </a:lnTo>
              </a:path>
            </a:pathLst>
          </a:custGeom>
          <a:ln w="158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307975" y="8202929"/>
            <a:ext cx="467995" cy="0"/>
          </a:xfrm>
          <a:custGeom>
            <a:avLst/>
            <a:gdLst/>
            <a:ahLst/>
            <a:cxnLst/>
            <a:rect l="l" t="t" r="r" b="b"/>
            <a:pathLst>
              <a:path w="467995" h="0">
                <a:moveTo>
                  <a:pt x="467995" y="0"/>
                </a:moveTo>
                <a:lnTo>
                  <a:pt x="0" y="0"/>
                </a:lnTo>
              </a:path>
            </a:pathLst>
          </a:custGeom>
          <a:ln w="158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300990" y="7204075"/>
            <a:ext cx="461009" cy="0"/>
          </a:xfrm>
          <a:custGeom>
            <a:avLst/>
            <a:gdLst/>
            <a:ahLst/>
            <a:cxnLst/>
            <a:rect l="l" t="t" r="r" b="b"/>
            <a:pathLst>
              <a:path w="461009" h="0">
                <a:moveTo>
                  <a:pt x="461009" y="0"/>
                </a:moveTo>
                <a:lnTo>
                  <a:pt x="0" y="0"/>
                </a:lnTo>
              </a:path>
            </a:pathLst>
          </a:custGeom>
          <a:ln w="158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307975" y="5087619"/>
            <a:ext cx="461009" cy="0"/>
          </a:xfrm>
          <a:custGeom>
            <a:avLst/>
            <a:gdLst/>
            <a:ahLst/>
            <a:cxnLst/>
            <a:rect l="l" t="t" r="r" b="b"/>
            <a:pathLst>
              <a:path w="461009" h="0">
                <a:moveTo>
                  <a:pt x="461009" y="0"/>
                </a:moveTo>
                <a:lnTo>
                  <a:pt x="0" y="0"/>
                </a:lnTo>
              </a:path>
            </a:pathLst>
          </a:custGeom>
          <a:ln w="158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510540" y="5080634"/>
            <a:ext cx="0" cy="5294630"/>
          </a:xfrm>
          <a:custGeom>
            <a:avLst/>
            <a:gdLst/>
            <a:ahLst/>
            <a:cxnLst/>
            <a:rect l="l" t="t" r="r" b="b"/>
            <a:pathLst>
              <a:path w="0" h="5294630">
                <a:moveTo>
                  <a:pt x="0" y="5294630"/>
                </a:moveTo>
                <a:lnTo>
                  <a:pt x="0" y="0"/>
                </a:lnTo>
              </a:path>
            </a:pathLst>
          </a:custGeom>
          <a:ln w="158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300990" y="5087619"/>
            <a:ext cx="0" cy="5287645"/>
          </a:xfrm>
          <a:custGeom>
            <a:avLst/>
            <a:gdLst/>
            <a:ahLst/>
            <a:cxnLst/>
            <a:rect l="l" t="t" r="r" b="b"/>
            <a:pathLst>
              <a:path w="0" h="5287645">
                <a:moveTo>
                  <a:pt x="0" y="5287645"/>
                </a:moveTo>
                <a:lnTo>
                  <a:pt x="0" y="0"/>
                </a:lnTo>
              </a:path>
            </a:pathLst>
          </a:custGeom>
          <a:ln w="158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 txBox="1"/>
          <p:nvPr/>
        </p:nvSpPr>
        <p:spPr>
          <a:xfrm>
            <a:off x="305873" y="9566537"/>
            <a:ext cx="165735" cy="719455"/>
          </a:xfrm>
          <a:prstGeom prst="rect">
            <a:avLst/>
          </a:prstGeom>
        </p:spPr>
        <p:txBody>
          <a:bodyPr wrap="square" lIns="0" tIns="0" rIns="0" bIns="0" rtlCol="0" vert="vert270">
            <a:spAutoFit/>
          </a:bodyPr>
          <a:lstStyle/>
          <a:p>
            <a:pPr marL="12700">
              <a:lnSpc>
                <a:spcPts val="1190"/>
              </a:lnSpc>
            </a:pPr>
            <a:r>
              <a:rPr dirty="0" sz="1000" spc="-10">
                <a:latin typeface="Times New Roman"/>
                <a:cs typeface="Times New Roman"/>
              </a:rPr>
              <a:t>Инв. </a:t>
            </a:r>
            <a:r>
              <a:rPr dirty="0" sz="1000" spc="-5">
                <a:latin typeface="Times New Roman"/>
                <a:cs typeface="Times New Roman"/>
              </a:rPr>
              <a:t>№</a:t>
            </a:r>
            <a:r>
              <a:rPr dirty="0" sz="1000" spc="-40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подл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302825" y="8401895"/>
            <a:ext cx="165735" cy="858519"/>
          </a:xfrm>
          <a:prstGeom prst="rect">
            <a:avLst/>
          </a:prstGeom>
        </p:spPr>
        <p:txBody>
          <a:bodyPr wrap="square" lIns="0" tIns="0" rIns="0" bIns="0" rtlCol="0" vert="vert270">
            <a:spAutoFit/>
          </a:bodyPr>
          <a:lstStyle/>
          <a:p>
            <a:pPr marL="12700">
              <a:lnSpc>
                <a:spcPts val="1190"/>
              </a:lnSpc>
            </a:pPr>
            <a:r>
              <a:rPr dirty="0" sz="1000" spc="-5">
                <a:latin typeface="Times New Roman"/>
                <a:cs typeface="Times New Roman"/>
              </a:rPr>
              <a:t>Подпись и</a:t>
            </a:r>
            <a:r>
              <a:rPr dirty="0" sz="1000" spc="-60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дата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330257" y="7320367"/>
            <a:ext cx="165735" cy="741045"/>
          </a:xfrm>
          <a:prstGeom prst="rect">
            <a:avLst/>
          </a:prstGeom>
        </p:spPr>
        <p:txBody>
          <a:bodyPr wrap="square" lIns="0" tIns="0" rIns="0" bIns="0" rtlCol="0" vert="vert270">
            <a:spAutoFit/>
          </a:bodyPr>
          <a:lstStyle/>
          <a:p>
            <a:pPr marL="12700">
              <a:lnSpc>
                <a:spcPts val="1190"/>
              </a:lnSpc>
            </a:pPr>
            <a:r>
              <a:rPr dirty="0" sz="1000" spc="-5">
                <a:latin typeface="Times New Roman"/>
                <a:cs typeface="Times New Roman"/>
              </a:rPr>
              <a:t>Взам. </a:t>
            </a:r>
            <a:r>
              <a:rPr dirty="0" sz="1000" spc="-10">
                <a:latin typeface="Times New Roman"/>
                <a:cs typeface="Times New Roman"/>
              </a:rPr>
              <a:t>инв.</a:t>
            </a:r>
            <a:r>
              <a:rPr dirty="0" sz="1000" spc="-40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№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316541" y="5262455"/>
            <a:ext cx="165735" cy="858519"/>
          </a:xfrm>
          <a:prstGeom prst="rect">
            <a:avLst/>
          </a:prstGeom>
        </p:spPr>
        <p:txBody>
          <a:bodyPr wrap="square" lIns="0" tIns="0" rIns="0" bIns="0" rtlCol="0" vert="vert270">
            <a:spAutoFit/>
          </a:bodyPr>
          <a:lstStyle/>
          <a:p>
            <a:pPr marL="12700">
              <a:lnSpc>
                <a:spcPts val="1190"/>
              </a:lnSpc>
            </a:pPr>
            <a:r>
              <a:rPr dirty="0" sz="1000" spc="-5">
                <a:latin typeface="Times New Roman"/>
                <a:cs typeface="Times New Roman"/>
              </a:rPr>
              <a:t>Подпись и</a:t>
            </a:r>
            <a:r>
              <a:rPr dirty="0" sz="1000" spc="-60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дата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304165" y="172084"/>
            <a:ext cx="474980" cy="0"/>
          </a:xfrm>
          <a:custGeom>
            <a:avLst/>
            <a:gdLst/>
            <a:ahLst/>
            <a:cxnLst/>
            <a:rect l="l" t="t" r="r" b="b"/>
            <a:pathLst>
              <a:path w="474980" h="0">
                <a:moveTo>
                  <a:pt x="474980" y="0"/>
                </a:moveTo>
                <a:lnTo>
                  <a:pt x="0" y="0"/>
                </a:lnTo>
              </a:path>
            </a:pathLst>
          </a:custGeom>
          <a:ln w="158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/>
          <p:nvPr/>
        </p:nvSpPr>
        <p:spPr>
          <a:xfrm>
            <a:off x="304165" y="2351404"/>
            <a:ext cx="461009" cy="0"/>
          </a:xfrm>
          <a:custGeom>
            <a:avLst/>
            <a:gdLst/>
            <a:ahLst/>
            <a:cxnLst/>
            <a:rect l="l" t="t" r="r" b="b"/>
            <a:pathLst>
              <a:path w="461009" h="0">
                <a:moveTo>
                  <a:pt x="0" y="0"/>
                </a:moveTo>
                <a:lnTo>
                  <a:pt x="461009" y="0"/>
                </a:lnTo>
              </a:path>
            </a:pathLst>
          </a:custGeom>
          <a:ln w="158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5" name="object 15"/>
          <p:cNvSpPr/>
          <p:nvPr/>
        </p:nvSpPr>
        <p:spPr>
          <a:xfrm>
            <a:off x="304165" y="4516754"/>
            <a:ext cx="467995" cy="0"/>
          </a:xfrm>
          <a:custGeom>
            <a:avLst/>
            <a:gdLst/>
            <a:ahLst/>
            <a:cxnLst/>
            <a:rect l="l" t="t" r="r" b="b"/>
            <a:pathLst>
              <a:path w="467995" h="0">
                <a:moveTo>
                  <a:pt x="0" y="0"/>
                </a:moveTo>
                <a:lnTo>
                  <a:pt x="467995" y="0"/>
                </a:lnTo>
              </a:path>
            </a:pathLst>
          </a:custGeom>
          <a:ln w="158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6" name="object 16"/>
          <p:cNvSpPr/>
          <p:nvPr/>
        </p:nvSpPr>
        <p:spPr>
          <a:xfrm>
            <a:off x="506730" y="179069"/>
            <a:ext cx="0" cy="4337685"/>
          </a:xfrm>
          <a:custGeom>
            <a:avLst/>
            <a:gdLst/>
            <a:ahLst/>
            <a:cxnLst/>
            <a:rect l="l" t="t" r="r" b="b"/>
            <a:pathLst>
              <a:path w="0" h="4337685">
                <a:moveTo>
                  <a:pt x="0" y="4337684"/>
                </a:moveTo>
                <a:lnTo>
                  <a:pt x="0" y="0"/>
                </a:lnTo>
              </a:path>
            </a:pathLst>
          </a:custGeom>
          <a:ln w="158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7" name="object 17"/>
          <p:cNvSpPr/>
          <p:nvPr/>
        </p:nvSpPr>
        <p:spPr>
          <a:xfrm>
            <a:off x="304165" y="179069"/>
            <a:ext cx="6985" cy="4330700"/>
          </a:xfrm>
          <a:custGeom>
            <a:avLst/>
            <a:gdLst/>
            <a:ahLst/>
            <a:cxnLst/>
            <a:rect l="l" t="t" r="r" b="b"/>
            <a:pathLst>
              <a:path w="6985" h="4330700">
                <a:moveTo>
                  <a:pt x="6985" y="4330699"/>
                </a:moveTo>
                <a:lnTo>
                  <a:pt x="0" y="0"/>
                </a:lnTo>
              </a:path>
            </a:pathLst>
          </a:custGeom>
          <a:ln w="158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8" name="object 18"/>
          <p:cNvSpPr txBox="1"/>
          <p:nvPr/>
        </p:nvSpPr>
        <p:spPr>
          <a:xfrm>
            <a:off x="301301" y="820432"/>
            <a:ext cx="165735" cy="896619"/>
          </a:xfrm>
          <a:prstGeom prst="rect">
            <a:avLst/>
          </a:prstGeom>
        </p:spPr>
        <p:txBody>
          <a:bodyPr wrap="square" lIns="0" tIns="0" rIns="0" bIns="0" rtlCol="0" vert="vert270">
            <a:spAutoFit/>
          </a:bodyPr>
          <a:lstStyle/>
          <a:p>
            <a:pPr marL="12700">
              <a:lnSpc>
                <a:spcPts val="1190"/>
              </a:lnSpc>
            </a:pPr>
            <a:r>
              <a:rPr dirty="0" sz="1000" spc="-5">
                <a:latin typeface="Times New Roman"/>
                <a:cs typeface="Times New Roman"/>
              </a:rPr>
              <a:t>Первич.</a:t>
            </a:r>
            <a:r>
              <a:rPr dirty="0" sz="1000" spc="-45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примен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333305" y="3202583"/>
            <a:ext cx="165735" cy="541020"/>
          </a:xfrm>
          <a:prstGeom prst="rect">
            <a:avLst/>
          </a:prstGeom>
        </p:spPr>
        <p:txBody>
          <a:bodyPr wrap="square" lIns="0" tIns="0" rIns="0" bIns="0" rtlCol="0" vert="vert270">
            <a:spAutoFit/>
          </a:bodyPr>
          <a:lstStyle/>
          <a:p>
            <a:pPr marL="12700">
              <a:lnSpc>
                <a:spcPts val="1190"/>
              </a:lnSpc>
            </a:pPr>
            <a:r>
              <a:rPr dirty="0" sz="1000" spc="-5">
                <a:latin typeface="Times New Roman"/>
                <a:cs typeface="Times New Roman"/>
              </a:rPr>
              <a:t>Справ.</a:t>
            </a:r>
            <a:r>
              <a:rPr dirty="0" sz="1000" spc="-65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№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20" name="object 20"/>
          <p:cNvSpPr/>
          <p:nvPr/>
        </p:nvSpPr>
        <p:spPr>
          <a:xfrm>
            <a:off x="751840" y="9832975"/>
            <a:ext cx="6523355" cy="0"/>
          </a:xfrm>
          <a:custGeom>
            <a:avLst/>
            <a:gdLst/>
            <a:ahLst/>
            <a:cxnLst/>
            <a:rect l="l" t="t" r="r" b="b"/>
            <a:pathLst>
              <a:path w="6523355" h="0">
                <a:moveTo>
                  <a:pt x="0" y="0"/>
                </a:moveTo>
                <a:lnTo>
                  <a:pt x="6523355" y="0"/>
                </a:lnTo>
              </a:path>
            </a:pathLst>
          </a:custGeom>
          <a:ln w="1905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1" name="object 21"/>
          <p:cNvSpPr/>
          <p:nvPr/>
        </p:nvSpPr>
        <p:spPr>
          <a:xfrm>
            <a:off x="1009014" y="9832975"/>
            <a:ext cx="0" cy="576580"/>
          </a:xfrm>
          <a:custGeom>
            <a:avLst/>
            <a:gdLst/>
            <a:ahLst/>
            <a:cxnLst/>
            <a:rect l="l" t="t" r="r" b="b"/>
            <a:pathLst>
              <a:path w="0" h="576579">
                <a:moveTo>
                  <a:pt x="0" y="0"/>
                </a:moveTo>
                <a:lnTo>
                  <a:pt x="0" y="576579"/>
                </a:lnTo>
              </a:path>
            </a:pathLst>
          </a:custGeom>
          <a:ln w="1905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2" name="object 22"/>
          <p:cNvSpPr/>
          <p:nvPr/>
        </p:nvSpPr>
        <p:spPr>
          <a:xfrm>
            <a:off x="1365250" y="9832975"/>
            <a:ext cx="0" cy="576580"/>
          </a:xfrm>
          <a:custGeom>
            <a:avLst/>
            <a:gdLst/>
            <a:ahLst/>
            <a:cxnLst/>
            <a:rect l="l" t="t" r="r" b="b"/>
            <a:pathLst>
              <a:path w="0" h="576579">
                <a:moveTo>
                  <a:pt x="0" y="576579"/>
                </a:moveTo>
                <a:lnTo>
                  <a:pt x="0" y="0"/>
                </a:lnTo>
              </a:path>
            </a:pathLst>
          </a:custGeom>
          <a:ln w="1905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3" name="object 23"/>
          <p:cNvSpPr/>
          <p:nvPr/>
        </p:nvSpPr>
        <p:spPr>
          <a:xfrm>
            <a:off x="2185670" y="9832975"/>
            <a:ext cx="0" cy="581025"/>
          </a:xfrm>
          <a:custGeom>
            <a:avLst/>
            <a:gdLst/>
            <a:ahLst/>
            <a:cxnLst/>
            <a:rect l="l" t="t" r="r" b="b"/>
            <a:pathLst>
              <a:path w="0" h="581025">
                <a:moveTo>
                  <a:pt x="0" y="581024"/>
                </a:moveTo>
                <a:lnTo>
                  <a:pt x="0" y="0"/>
                </a:lnTo>
              </a:path>
            </a:pathLst>
          </a:custGeom>
          <a:ln w="1905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4" name="object 24"/>
          <p:cNvSpPr/>
          <p:nvPr/>
        </p:nvSpPr>
        <p:spPr>
          <a:xfrm>
            <a:off x="2720339" y="9832975"/>
            <a:ext cx="0" cy="581025"/>
          </a:xfrm>
          <a:custGeom>
            <a:avLst/>
            <a:gdLst/>
            <a:ahLst/>
            <a:cxnLst/>
            <a:rect l="l" t="t" r="r" b="b"/>
            <a:pathLst>
              <a:path w="0" h="581025">
                <a:moveTo>
                  <a:pt x="0" y="581024"/>
                </a:moveTo>
                <a:lnTo>
                  <a:pt x="0" y="0"/>
                </a:lnTo>
              </a:path>
            </a:pathLst>
          </a:custGeom>
          <a:ln w="1905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5" name="object 25"/>
          <p:cNvSpPr/>
          <p:nvPr/>
        </p:nvSpPr>
        <p:spPr>
          <a:xfrm>
            <a:off x="3075939" y="9832975"/>
            <a:ext cx="0" cy="576580"/>
          </a:xfrm>
          <a:custGeom>
            <a:avLst/>
            <a:gdLst/>
            <a:ahLst/>
            <a:cxnLst/>
            <a:rect l="l" t="t" r="r" b="b"/>
            <a:pathLst>
              <a:path w="0" h="576579">
                <a:moveTo>
                  <a:pt x="0" y="576579"/>
                </a:moveTo>
                <a:lnTo>
                  <a:pt x="0" y="0"/>
                </a:lnTo>
              </a:path>
            </a:pathLst>
          </a:custGeom>
          <a:ln w="1905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6" name="object 26"/>
          <p:cNvSpPr/>
          <p:nvPr/>
        </p:nvSpPr>
        <p:spPr>
          <a:xfrm>
            <a:off x="756284" y="10023475"/>
            <a:ext cx="2315210" cy="0"/>
          </a:xfrm>
          <a:custGeom>
            <a:avLst/>
            <a:gdLst/>
            <a:ahLst/>
            <a:cxnLst/>
            <a:rect l="l" t="t" r="r" b="b"/>
            <a:pathLst>
              <a:path w="2315210" h="0">
                <a:moveTo>
                  <a:pt x="2315210" y="0"/>
                </a:moveTo>
                <a:lnTo>
                  <a:pt x="0" y="0"/>
                </a:lnTo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7" name="object 27"/>
          <p:cNvSpPr/>
          <p:nvPr/>
        </p:nvSpPr>
        <p:spPr>
          <a:xfrm>
            <a:off x="756284" y="10213975"/>
            <a:ext cx="2315210" cy="0"/>
          </a:xfrm>
          <a:custGeom>
            <a:avLst/>
            <a:gdLst/>
            <a:ahLst/>
            <a:cxnLst/>
            <a:rect l="l" t="t" r="r" b="b"/>
            <a:pathLst>
              <a:path w="2315210" h="0">
                <a:moveTo>
                  <a:pt x="2315210" y="0"/>
                </a:moveTo>
                <a:lnTo>
                  <a:pt x="0" y="0"/>
                </a:lnTo>
              </a:path>
            </a:pathLst>
          </a:custGeom>
          <a:ln w="1905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8" name="object 28"/>
          <p:cNvSpPr txBox="1"/>
          <p:nvPr/>
        </p:nvSpPr>
        <p:spPr>
          <a:xfrm>
            <a:off x="761491" y="10213340"/>
            <a:ext cx="231394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-10" i="1">
                <a:latin typeface="Times New Roman"/>
                <a:cs typeface="Times New Roman"/>
              </a:rPr>
              <a:t>Изм </a:t>
            </a:r>
            <a:r>
              <a:rPr dirty="0" sz="1000" spc="-5" i="1">
                <a:latin typeface="Times New Roman"/>
                <a:cs typeface="Times New Roman"/>
              </a:rPr>
              <a:t>Лист № документа </a:t>
            </a:r>
            <a:r>
              <a:rPr dirty="0" sz="1000" i="1">
                <a:latin typeface="Times New Roman"/>
                <a:cs typeface="Times New Roman"/>
              </a:rPr>
              <a:t>Подпись</a:t>
            </a:r>
            <a:r>
              <a:rPr dirty="0" sz="1000" spc="45" i="1">
                <a:latin typeface="Times New Roman"/>
                <a:cs typeface="Times New Roman"/>
              </a:rPr>
              <a:t> </a:t>
            </a:r>
            <a:r>
              <a:rPr dirty="0" sz="1000" spc="-5" i="1">
                <a:latin typeface="Times New Roman"/>
                <a:cs typeface="Times New Roman"/>
              </a:rPr>
              <a:t>Дата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29" name="object 29"/>
          <p:cNvSpPr/>
          <p:nvPr/>
        </p:nvSpPr>
        <p:spPr>
          <a:xfrm>
            <a:off x="6899275" y="9832975"/>
            <a:ext cx="0" cy="576580"/>
          </a:xfrm>
          <a:custGeom>
            <a:avLst/>
            <a:gdLst/>
            <a:ahLst/>
            <a:cxnLst/>
            <a:rect l="l" t="t" r="r" b="b"/>
            <a:pathLst>
              <a:path w="0" h="576579">
                <a:moveTo>
                  <a:pt x="0" y="576579"/>
                </a:moveTo>
                <a:lnTo>
                  <a:pt x="0" y="0"/>
                </a:lnTo>
              </a:path>
            </a:pathLst>
          </a:custGeom>
          <a:ln w="1905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0" name="object 30"/>
          <p:cNvSpPr/>
          <p:nvPr/>
        </p:nvSpPr>
        <p:spPr>
          <a:xfrm>
            <a:off x="6899275" y="10096500"/>
            <a:ext cx="370205" cy="0"/>
          </a:xfrm>
          <a:custGeom>
            <a:avLst/>
            <a:gdLst/>
            <a:ahLst/>
            <a:cxnLst/>
            <a:rect l="l" t="t" r="r" b="b"/>
            <a:pathLst>
              <a:path w="370204" h="0">
                <a:moveTo>
                  <a:pt x="0" y="0"/>
                </a:moveTo>
                <a:lnTo>
                  <a:pt x="370205" y="0"/>
                </a:lnTo>
              </a:path>
            </a:pathLst>
          </a:custGeom>
          <a:ln w="1905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1" name="object 31"/>
          <p:cNvSpPr txBox="1"/>
          <p:nvPr/>
        </p:nvSpPr>
        <p:spPr>
          <a:xfrm>
            <a:off x="6945883" y="9865867"/>
            <a:ext cx="29273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-10" i="1">
                <a:latin typeface="Times New Roman"/>
                <a:cs typeface="Times New Roman"/>
              </a:rPr>
              <a:t>л</a:t>
            </a:r>
            <a:r>
              <a:rPr dirty="0" sz="1000" i="1">
                <a:latin typeface="Times New Roman"/>
                <a:cs typeface="Times New Roman"/>
              </a:rPr>
              <a:t>и</a:t>
            </a:r>
            <a:r>
              <a:rPr dirty="0" sz="1000" spc="-5" i="1">
                <a:latin typeface="Times New Roman"/>
                <a:cs typeface="Times New Roman"/>
              </a:rPr>
              <a:t>ст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7015988" y="10127995"/>
            <a:ext cx="15367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>
                <a:latin typeface="Times New Roman"/>
                <a:cs typeface="Times New Roman"/>
              </a:rPr>
              <a:t>32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3341623" y="9920731"/>
            <a:ext cx="3300095" cy="42925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ctr" marL="635">
              <a:lnSpc>
                <a:spcPts val="1645"/>
              </a:lnSpc>
              <a:spcBef>
                <a:spcPts val="100"/>
              </a:spcBef>
            </a:pPr>
            <a:r>
              <a:rPr dirty="0" sz="1400" spc="-5">
                <a:latin typeface="Times New Roman"/>
                <a:cs typeface="Times New Roman"/>
              </a:rPr>
              <a:t>ТПЭ-КЭС.</a:t>
            </a:r>
            <a:endParaRPr sz="1400">
              <a:latin typeface="Times New Roman"/>
              <a:cs typeface="Times New Roman"/>
            </a:endParaRPr>
          </a:p>
          <a:p>
            <a:pPr algn="ctr">
              <a:lnSpc>
                <a:spcPts val="1525"/>
              </a:lnSpc>
            </a:pPr>
            <a:r>
              <a:rPr dirty="0" sz="1300" spc="-5">
                <a:latin typeface="Times New Roman"/>
                <a:cs typeface="Times New Roman"/>
              </a:rPr>
              <a:t>Техническая информация для</a:t>
            </a:r>
            <a:r>
              <a:rPr dirty="0" sz="1300" spc="35">
                <a:latin typeface="Times New Roman"/>
                <a:cs typeface="Times New Roman"/>
              </a:rPr>
              <a:t> </a:t>
            </a:r>
            <a:r>
              <a:rPr dirty="0" sz="1300" spc="-5">
                <a:latin typeface="Times New Roman"/>
                <a:cs typeface="Times New Roman"/>
              </a:rPr>
              <a:t>проектирования</a:t>
            </a:r>
            <a:endParaRPr sz="1300">
              <a:latin typeface="Times New Roman"/>
              <a:cs typeface="Times New Roman"/>
            </a:endParaRPr>
          </a:p>
        </p:txBody>
      </p:sp>
      <p:sp>
        <p:nvSpPr>
          <p:cNvPr id="34" name="object 34"/>
          <p:cNvSpPr/>
          <p:nvPr/>
        </p:nvSpPr>
        <p:spPr>
          <a:xfrm>
            <a:off x="300990" y="6297294"/>
            <a:ext cx="459105" cy="6985"/>
          </a:xfrm>
          <a:custGeom>
            <a:avLst/>
            <a:gdLst/>
            <a:ahLst/>
            <a:cxnLst/>
            <a:rect l="l" t="t" r="r" b="b"/>
            <a:pathLst>
              <a:path w="459105" h="6985">
                <a:moveTo>
                  <a:pt x="459105" y="0"/>
                </a:moveTo>
                <a:lnTo>
                  <a:pt x="0" y="6985"/>
                </a:lnTo>
              </a:path>
            </a:pathLst>
          </a:custGeom>
          <a:ln w="158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5" name="object 35"/>
          <p:cNvSpPr txBox="1"/>
          <p:nvPr/>
        </p:nvSpPr>
        <p:spPr>
          <a:xfrm>
            <a:off x="337877" y="6344897"/>
            <a:ext cx="165735" cy="747395"/>
          </a:xfrm>
          <a:prstGeom prst="rect">
            <a:avLst/>
          </a:prstGeom>
        </p:spPr>
        <p:txBody>
          <a:bodyPr wrap="square" lIns="0" tIns="0" rIns="0" bIns="0" rtlCol="0" vert="vert270">
            <a:spAutoFit/>
          </a:bodyPr>
          <a:lstStyle/>
          <a:p>
            <a:pPr marL="12700">
              <a:lnSpc>
                <a:spcPts val="1190"/>
              </a:lnSpc>
            </a:pPr>
            <a:r>
              <a:rPr dirty="0" sz="1000" spc="-10">
                <a:latin typeface="Times New Roman"/>
                <a:cs typeface="Times New Roman"/>
              </a:rPr>
              <a:t>Инв. </a:t>
            </a:r>
            <a:r>
              <a:rPr dirty="0" sz="1000" spc="-5">
                <a:latin typeface="Times New Roman"/>
                <a:cs typeface="Times New Roman"/>
              </a:rPr>
              <a:t>№</a:t>
            </a:r>
            <a:r>
              <a:rPr dirty="0" sz="1000" spc="-45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дубл.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36" name="object 36"/>
          <p:cNvSpPr/>
          <p:nvPr/>
        </p:nvSpPr>
        <p:spPr>
          <a:xfrm>
            <a:off x="947709" y="394626"/>
            <a:ext cx="6329680" cy="471487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7" name="object 37"/>
          <p:cNvSpPr/>
          <p:nvPr/>
        </p:nvSpPr>
        <p:spPr>
          <a:xfrm>
            <a:off x="842853" y="5098541"/>
            <a:ext cx="6652889" cy="465136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8" name="object 38"/>
          <p:cNvSpPr/>
          <p:nvPr/>
        </p:nvSpPr>
        <p:spPr>
          <a:xfrm>
            <a:off x="763523" y="178307"/>
            <a:ext cx="6544309" cy="0"/>
          </a:xfrm>
          <a:custGeom>
            <a:avLst/>
            <a:gdLst/>
            <a:ahLst/>
            <a:cxnLst/>
            <a:rect l="l" t="t" r="r" b="b"/>
            <a:pathLst>
              <a:path w="6544309" h="0">
                <a:moveTo>
                  <a:pt x="0" y="0"/>
                </a:moveTo>
                <a:lnTo>
                  <a:pt x="6544056" y="0"/>
                </a:lnTo>
              </a:path>
            </a:pathLst>
          </a:custGeom>
          <a:ln w="18288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9" name="object 39"/>
          <p:cNvSpPr/>
          <p:nvPr/>
        </p:nvSpPr>
        <p:spPr>
          <a:xfrm>
            <a:off x="754380" y="169163"/>
            <a:ext cx="0" cy="10215880"/>
          </a:xfrm>
          <a:custGeom>
            <a:avLst/>
            <a:gdLst/>
            <a:ahLst/>
            <a:cxnLst/>
            <a:rect l="l" t="t" r="r" b="b"/>
            <a:pathLst>
              <a:path w="0" h="10215880">
                <a:moveTo>
                  <a:pt x="0" y="0"/>
                </a:moveTo>
                <a:lnTo>
                  <a:pt x="0" y="10215372"/>
                </a:lnTo>
              </a:path>
            </a:pathLst>
          </a:custGeom>
          <a:ln w="18287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0" name="object 40"/>
          <p:cNvSpPr/>
          <p:nvPr/>
        </p:nvSpPr>
        <p:spPr>
          <a:xfrm>
            <a:off x="7316723" y="169163"/>
            <a:ext cx="0" cy="10215880"/>
          </a:xfrm>
          <a:custGeom>
            <a:avLst/>
            <a:gdLst/>
            <a:ahLst/>
            <a:cxnLst/>
            <a:rect l="l" t="t" r="r" b="b"/>
            <a:pathLst>
              <a:path w="0" h="10215880">
                <a:moveTo>
                  <a:pt x="0" y="0"/>
                </a:moveTo>
                <a:lnTo>
                  <a:pt x="0" y="10215372"/>
                </a:lnTo>
              </a:path>
            </a:pathLst>
          </a:custGeom>
          <a:ln w="18288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1" name="object 41"/>
          <p:cNvSpPr/>
          <p:nvPr/>
        </p:nvSpPr>
        <p:spPr>
          <a:xfrm>
            <a:off x="763523" y="10375391"/>
            <a:ext cx="6544309" cy="0"/>
          </a:xfrm>
          <a:custGeom>
            <a:avLst/>
            <a:gdLst/>
            <a:ahLst/>
            <a:cxnLst/>
            <a:rect l="l" t="t" r="r" b="b"/>
            <a:pathLst>
              <a:path w="6544309" h="0">
                <a:moveTo>
                  <a:pt x="0" y="0"/>
                </a:moveTo>
                <a:lnTo>
                  <a:pt x="6544056" y="0"/>
                </a:lnTo>
              </a:path>
            </a:pathLst>
          </a:custGeom>
          <a:ln w="18288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923258" y="6386321"/>
          <a:ext cx="6212840" cy="108521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202690"/>
                <a:gridCol w="1353820"/>
                <a:gridCol w="560069"/>
                <a:gridCol w="618490"/>
                <a:gridCol w="656589"/>
                <a:gridCol w="785495"/>
                <a:gridCol w="1034414"/>
              </a:tblGrid>
              <a:tr h="187960"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 gridSpan="4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</a:tr>
              <a:tr h="184150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1778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</a:tr>
              <a:tr h="17462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</a:tr>
              <a:tr h="17526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</a:tr>
              <a:tr h="18351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</a:tr>
            </a:tbl>
          </a:graphicData>
        </a:graphic>
      </p:graphicFrame>
      <p:graphicFrame>
        <p:nvGraphicFramePr>
          <p:cNvPr id="3" name="object 3"/>
          <p:cNvGraphicFramePr>
            <a:graphicFrameLocks noGrp="1"/>
          </p:cNvGraphicFramePr>
          <p:nvPr/>
        </p:nvGraphicFramePr>
        <p:xfrm>
          <a:off x="923544" y="3863339"/>
          <a:ext cx="6212205" cy="3708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732405"/>
                <a:gridCol w="432434"/>
                <a:gridCol w="360679"/>
                <a:gridCol w="379095"/>
                <a:gridCol w="414020"/>
                <a:gridCol w="342264"/>
                <a:gridCol w="396875"/>
                <a:gridCol w="396875"/>
                <a:gridCol w="378460"/>
                <a:gridCol w="372110"/>
              </a:tblGrid>
              <a:tr h="18415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</a:tr>
              <a:tr h="18542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</a:tr>
            </a:tbl>
          </a:graphicData>
        </a:graphic>
      </p:graphicFrame>
      <p:sp>
        <p:nvSpPr>
          <p:cNvPr id="4" name="object 4"/>
          <p:cNvSpPr/>
          <p:nvPr/>
        </p:nvSpPr>
        <p:spPr>
          <a:xfrm>
            <a:off x="928116" y="3863339"/>
            <a:ext cx="2723515" cy="0"/>
          </a:xfrm>
          <a:custGeom>
            <a:avLst/>
            <a:gdLst/>
            <a:ahLst/>
            <a:cxnLst/>
            <a:rect l="l" t="t" r="r" b="b"/>
            <a:pathLst>
              <a:path w="2723515" h="0">
                <a:moveTo>
                  <a:pt x="0" y="0"/>
                </a:moveTo>
                <a:lnTo>
                  <a:pt x="2723388" y="0"/>
                </a:lnTo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3660647" y="3863339"/>
            <a:ext cx="424180" cy="0"/>
          </a:xfrm>
          <a:custGeom>
            <a:avLst/>
            <a:gdLst/>
            <a:ahLst/>
            <a:cxnLst/>
            <a:rect l="l" t="t" r="r" b="b"/>
            <a:pathLst>
              <a:path w="424179" h="0">
                <a:moveTo>
                  <a:pt x="0" y="0"/>
                </a:moveTo>
                <a:lnTo>
                  <a:pt x="423659" y="0"/>
                </a:lnTo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4093464" y="3863339"/>
            <a:ext cx="352425" cy="0"/>
          </a:xfrm>
          <a:custGeom>
            <a:avLst/>
            <a:gdLst/>
            <a:ahLst/>
            <a:cxnLst/>
            <a:rect l="l" t="t" r="r" b="b"/>
            <a:pathLst>
              <a:path w="352425" h="0">
                <a:moveTo>
                  <a:pt x="0" y="0"/>
                </a:moveTo>
                <a:lnTo>
                  <a:pt x="352043" y="0"/>
                </a:lnTo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4454652" y="3863339"/>
            <a:ext cx="370840" cy="0"/>
          </a:xfrm>
          <a:custGeom>
            <a:avLst/>
            <a:gdLst/>
            <a:ahLst/>
            <a:cxnLst/>
            <a:rect l="l" t="t" r="r" b="b"/>
            <a:pathLst>
              <a:path w="370839" h="0">
                <a:moveTo>
                  <a:pt x="0" y="0"/>
                </a:moveTo>
                <a:lnTo>
                  <a:pt x="370332" y="0"/>
                </a:lnTo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4834128" y="3863339"/>
            <a:ext cx="405765" cy="0"/>
          </a:xfrm>
          <a:custGeom>
            <a:avLst/>
            <a:gdLst/>
            <a:ahLst/>
            <a:cxnLst/>
            <a:rect l="l" t="t" r="r" b="b"/>
            <a:pathLst>
              <a:path w="405764" h="0">
                <a:moveTo>
                  <a:pt x="0" y="0"/>
                </a:moveTo>
                <a:lnTo>
                  <a:pt x="405384" y="0"/>
                </a:lnTo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5248655" y="3863339"/>
            <a:ext cx="334010" cy="0"/>
          </a:xfrm>
          <a:custGeom>
            <a:avLst/>
            <a:gdLst/>
            <a:ahLst/>
            <a:cxnLst/>
            <a:rect l="l" t="t" r="r" b="b"/>
            <a:pathLst>
              <a:path w="334010" h="0">
                <a:moveTo>
                  <a:pt x="0" y="0"/>
                </a:moveTo>
                <a:lnTo>
                  <a:pt x="333755" y="0"/>
                </a:lnTo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5591555" y="3863339"/>
            <a:ext cx="388620" cy="0"/>
          </a:xfrm>
          <a:custGeom>
            <a:avLst/>
            <a:gdLst/>
            <a:ahLst/>
            <a:cxnLst/>
            <a:rect l="l" t="t" r="r" b="b"/>
            <a:pathLst>
              <a:path w="388620" h="0">
                <a:moveTo>
                  <a:pt x="0" y="0"/>
                </a:moveTo>
                <a:lnTo>
                  <a:pt x="388620" y="0"/>
                </a:lnTo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/>
          <p:nvPr/>
        </p:nvSpPr>
        <p:spPr>
          <a:xfrm>
            <a:off x="5989320" y="3863339"/>
            <a:ext cx="388620" cy="0"/>
          </a:xfrm>
          <a:custGeom>
            <a:avLst/>
            <a:gdLst/>
            <a:ahLst/>
            <a:cxnLst/>
            <a:rect l="l" t="t" r="r" b="b"/>
            <a:pathLst>
              <a:path w="388620" h="0">
                <a:moveTo>
                  <a:pt x="0" y="0"/>
                </a:moveTo>
                <a:lnTo>
                  <a:pt x="388620" y="0"/>
                </a:lnTo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/>
          <p:nvPr/>
        </p:nvSpPr>
        <p:spPr>
          <a:xfrm>
            <a:off x="6387084" y="3863339"/>
            <a:ext cx="370840" cy="0"/>
          </a:xfrm>
          <a:custGeom>
            <a:avLst/>
            <a:gdLst/>
            <a:ahLst/>
            <a:cxnLst/>
            <a:rect l="l" t="t" r="r" b="b"/>
            <a:pathLst>
              <a:path w="370840" h="0">
                <a:moveTo>
                  <a:pt x="0" y="0"/>
                </a:moveTo>
                <a:lnTo>
                  <a:pt x="370332" y="0"/>
                </a:lnTo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/>
          <p:nvPr/>
        </p:nvSpPr>
        <p:spPr>
          <a:xfrm>
            <a:off x="6766559" y="3863339"/>
            <a:ext cx="364490" cy="0"/>
          </a:xfrm>
          <a:custGeom>
            <a:avLst/>
            <a:gdLst/>
            <a:ahLst/>
            <a:cxnLst/>
            <a:rect l="l" t="t" r="r" b="b"/>
            <a:pathLst>
              <a:path w="364490" h="0">
                <a:moveTo>
                  <a:pt x="0" y="0"/>
                </a:moveTo>
                <a:lnTo>
                  <a:pt x="364235" y="0"/>
                </a:lnTo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/>
          <p:nvPr/>
        </p:nvSpPr>
        <p:spPr>
          <a:xfrm>
            <a:off x="928116" y="4047743"/>
            <a:ext cx="2723515" cy="0"/>
          </a:xfrm>
          <a:custGeom>
            <a:avLst/>
            <a:gdLst/>
            <a:ahLst/>
            <a:cxnLst/>
            <a:rect l="l" t="t" r="r" b="b"/>
            <a:pathLst>
              <a:path w="2723515" h="0">
                <a:moveTo>
                  <a:pt x="0" y="0"/>
                </a:moveTo>
                <a:lnTo>
                  <a:pt x="2723388" y="0"/>
                </a:lnTo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5" name="object 15"/>
          <p:cNvSpPr/>
          <p:nvPr/>
        </p:nvSpPr>
        <p:spPr>
          <a:xfrm>
            <a:off x="3660647" y="4047743"/>
            <a:ext cx="424180" cy="0"/>
          </a:xfrm>
          <a:custGeom>
            <a:avLst/>
            <a:gdLst/>
            <a:ahLst/>
            <a:cxnLst/>
            <a:rect l="l" t="t" r="r" b="b"/>
            <a:pathLst>
              <a:path w="424179" h="0">
                <a:moveTo>
                  <a:pt x="0" y="0"/>
                </a:moveTo>
                <a:lnTo>
                  <a:pt x="423659" y="0"/>
                </a:lnTo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6" name="object 16"/>
          <p:cNvSpPr/>
          <p:nvPr/>
        </p:nvSpPr>
        <p:spPr>
          <a:xfrm>
            <a:off x="4093464" y="4047743"/>
            <a:ext cx="352425" cy="0"/>
          </a:xfrm>
          <a:custGeom>
            <a:avLst/>
            <a:gdLst/>
            <a:ahLst/>
            <a:cxnLst/>
            <a:rect l="l" t="t" r="r" b="b"/>
            <a:pathLst>
              <a:path w="352425" h="0">
                <a:moveTo>
                  <a:pt x="0" y="0"/>
                </a:moveTo>
                <a:lnTo>
                  <a:pt x="352043" y="0"/>
                </a:lnTo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7" name="object 17"/>
          <p:cNvSpPr/>
          <p:nvPr/>
        </p:nvSpPr>
        <p:spPr>
          <a:xfrm>
            <a:off x="4454652" y="4047743"/>
            <a:ext cx="370840" cy="0"/>
          </a:xfrm>
          <a:custGeom>
            <a:avLst/>
            <a:gdLst/>
            <a:ahLst/>
            <a:cxnLst/>
            <a:rect l="l" t="t" r="r" b="b"/>
            <a:pathLst>
              <a:path w="370839" h="0">
                <a:moveTo>
                  <a:pt x="0" y="0"/>
                </a:moveTo>
                <a:lnTo>
                  <a:pt x="370332" y="0"/>
                </a:lnTo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8" name="object 18"/>
          <p:cNvSpPr/>
          <p:nvPr/>
        </p:nvSpPr>
        <p:spPr>
          <a:xfrm>
            <a:off x="4834128" y="4047743"/>
            <a:ext cx="405765" cy="0"/>
          </a:xfrm>
          <a:custGeom>
            <a:avLst/>
            <a:gdLst/>
            <a:ahLst/>
            <a:cxnLst/>
            <a:rect l="l" t="t" r="r" b="b"/>
            <a:pathLst>
              <a:path w="405764" h="0">
                <a:moveTo>
                  <a:pt x="0" y="0"/>
                </a:moveTo>
                <a:lnTo>
                  <a:pt x="405384" y="0"/>
                </a:lnTo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9" name="object 19"/>
          <p:cNvSpPr/>
          <p:nvPr/>
        </p:nvSpPr>
        <p:spPr>
          <a:xfrm>
            <a:off x="5248655" y="4047743"/>
            <a:ext cx="334010" cy="0"/>
          </a:xfrm>
          <a:custGeom>
            <a:avLst/>
            <a:gdLst/>
            <a:ahLst/>
            <a:cxnLst/>
            <a:rect l="l" t="t" r="r" b="b"/>
            <a:pathLst>
              <a:path w="334010" h="0">
                <a:moveTo>
                  <a:pt x="0" y="0"/>
                </a:moveTo>
                <a:lnTo>
                  <a:pt x="333755" y="0"/>
                </a:lnTo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0" name="object 20"/>
          <p:cNvSpPr/>
          <p:nvPr/>
        </p:nvSpPr>
        <p:spPr>
          <a:xfrm>
            <a:off x="5591555" y="4047743"/>
            <a:ext cx="388620" cy="0"/>
          </a:xfrm>
          <a:custGeom>
            <a:avLst/>
            <a:gdLst/>
            <a:ahLst/>
            <a:cxnLst/>
            <a:rect l="l" t="t" r="r" b="b"/>
            <a:pathLst>
              <a:path w="388620" h="0">
                <a:moveTo>
                  <a:pt x="0" y="0"/>
                </a:moveTo>
                <a:lnTo>
                  <a:pt x="388620" y="0"/>
                </a:lnTo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1" name="object 21"/>
          <p:cNvSpPr/>
          <p:nvPr/>
        </p:nvSpPr>
        <p:spPr>
          <a:xfrm>
            <a:off x="5989320" y="4047743"/>
            <a:ext cx="388620" cy="0"/>
          </a:xfrm>
          <a:custGeom>
            <a:avLst/>
            <a:gdLst/>
            <a:ahLst/>
            <a:cxnLst/>
            <a:rect l="l" t="t" r="r" b="b"/>
            <a:pathLst>
              <a:path w="388620" h="0">
                <a:moveTo>
                  <a:pt x="0" y="0"/>
                </a:moveTo>
                <a:lnTo>
                  <a:pt x="388620" y="0"/>
                </a:lnTo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2" name="object 22"/>
          <p:cNvSpPr/>
          <p:nvPr/>
        </p:nvSpPr>
        <p:spPr>
          <a:xfrm>
            <a:off x="6387084" y="4047743"/>
            <a:ext cx="370840" cy="0"/>
          </a:xfrm>
          <a:custGeom>
            <a:avLst/>
            <a:gdLst/>
            <a:ahLst/>
            <a:cxnLst/>
            <a:rect l="l" t="t" r="r" b="b"/>
            <a:pathLst>
              <a:path w="370840" h="0">
                <a:moveTo>
                  <a:pt x="0" y="0"/>
                </a:moveTo>
                <a:lnTo>
                  <a:pt x="370332" y="0"/>
                </a:lnTo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3" name="object 23"/>
          <p:cNvSpPr/>
          <p:nvPr/>
        </p:nvSpPr>
        <p:spPr>
          <a:xfrm>
            <a:off x="6766559" y="4047743"/>
            <a:ext cx="364490" cy="0"/>
          </a:xfrm>
          <a:custGeom>
            <a:avLst/>
            <a:gdLst/>
            <a:ahLst/>
            <a:cxnLst/>
            <a:rect l="l" t="t" r="r" b="b"/>
            <a:pathLst>
              <a:path w="364490" h="0">
                <a:moveTo>
                  <a:pt x="0" y="0"/>
                </a:moveTo>
                <a:lnTo>
                  <a:pt x="364235" y="0"/>
                </a:lnTo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4" name="object 24"/>
          <p:cNvSpPr/>
          <p:nvPr/>
        </p:nvSpPr>
        <p:spPr>
          <a:xfrm>
            <a:off x="923544" y="3858767"/>
            <a:ext cx="0" cy="379730"/>
          </a:xfrm>
          <a:custGeom>
            <a:avLst/>
            <a:gdLst/>
            <a:ahLst/>
            <a:cxnLst/>
            <a:rect l="l" t="t" r="r" b="b"/>
            <a:pathLst>
              <a:path w="0" h="379729">
                <a:moveTo>
                  <a:pt x="0" y="0"/>
                </a:moveTo>
                <a:lnTo>
                  <a:pt x="0" y="379476"/>
                </a:lnTo>
              </a:path>
            </a:pathLst>
          </a:custGeom>
          <a:ln w="9143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5" name="object 25"/>
          <p:cNvSpPr/>
          <p:nvPr/>
        </p:nvSpPr>
        <p:spPr>
          <a:xfrm>
            <a:off x="928116" y="4233671"/>
            <a:ext cx="2723515" cy="0"/>
          </a:xfrm>
          <a:custGeom>
            <a:avLst/>
            <a:gdLst/>
            <a:ahLst/>
            <a:cxnLst/>
            <a:rect l="l" t="t" r="r" b="b"/>
            <a:pathLst>
              <a:path w="2723515" h="0">
                <a:moveTo>
                  <a:pt x="0" y="0"/>
                </a:moveTo>
                <a:lnTo>
                  <a:pt x="2723388" y="0"/>
                </a:lnTo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6" name="object 26"/>
          <p:cNvSpPr/>
          <p:nvPr/>
        </p:nvSpPr>
        <p:spPr>
          <a:xfrm>
            <a:off x="3656076" y="3858767"/>
            <a:ext cx="0" cy="379730"/>
          </a:xfrm>
          <a:custGeom>
            <a:avLst/>
            <a:gdLst/>
            <a:ahLst/>
            <a:cxnLst/>
            <a:rect l="l" t="t" r="r" b="b"/>
            <a:pathLst>
              <a:path w="0" h="379729">
                <a:moveTo>
                  <a:pt x="0" y="0"/>
                </a:moveTo>
                <a:lnTo>
                  <a:pt x="0" y="379476"/>
                </a:lnTo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7" name="object 27"/>
          <p:cNvSpPr/>
          <p:nvPr/>
        </p:nvSpPr>
        <p:spPr>
          <a:xfrm>
            <a:off x="3660647" y="4233671"/>
            <a:ext cx="424180" cy="0"/>
          </a:xfrm>
          <a:custGeom>
            <a:avLst/>
            <a:gdLst/>
            <a:ahLst/>
            <a:cxnLst/>
            <a:rect l="l" t="t" r="r" b="b"/>
            <a:pathLst>
              <a:path w="424179" h="0">
                <a:moveTo>
                  <a:pt x="0" y="0"/>
                </a:moveTo>
                <a:lnTo>
                  <a:pt x="423659" y="0"/>
                </a:lnTo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8" name="object 28"/>
          <p:cNvSpPr/>
          <p:nvPr/>
        </p:nvSpPr>
        <p:spPr>
          <a:xfrm>
            <a:off x="4088891" y="3858767"/>
            <a:ext cx="0" cy="379730"/>
          </a:xfrm>
          <a:custGeom>
            <a:avLst/>
            <a:gdLst/>
            <a:ahLst/>
            <a:cxnLst/>
            <a:rect l="l" t="t" r="r" b="b"/>
            <a:pathLst>
              <a:path w="0" h="379729">
                <a:moveTo>
                  <a:pt x="0" y="0"/>
                </a:moveTo>
                <a:lnTo>
                  <a:pt x="0" y="379476"/>
                </a:lnTo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9" name="object 29"/>
          <p:cNvSpPr/>
          <p:nvPr/>
        </p:nvSpPr>
        <p:spPr>
          <a:xfrm>
            <a:off x="4093464" y="4233671"/>
            <a:ext cx="352425" cy="0"/>
          </a:xfrm>
          <a:custGeom>
            <a:avLst/>
            <a:gdLst/>
            <a:ahLst/>
            <a:cxnLst/>
            <a:rect l="l" t="t" r="r" b="b"/>
            <a:pathLst>
              <a:path w="352425" h="0">
                <a:moveTo>
                  <a:pt x="0" y="0"/>
                </a:moveTo>
                <a:lnTo>
                  <a:pt x="352043" y="0"/>
                </a:lnTo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0" name="object 30"/>
          <p:cNvSpPr/>
          <p:nvPr/>
        </p:nvSpPr>
        <p:spPr>
          <a:xfrm>
            <a:off x="4450079" y="3858767"/>
            <a:ext cx="0" cy="379730"/>
          </a:xfrm>
          <a:custGeom>
            <a:avLst/>
            <a:gdLst/>
            <a:ahLst/>
            <a:cxnLst/>
            <a:rect l="l" t="t" r="r" b="b"/>
            <a:pathLst>
              <a:path w="0" h="379729">
                <a:moveTo>
                  <a:pt x="0" y="0"/>
                </a:moveTo>
                <a:lnTo>
                  <a:pt x="0" y="379476"/>
                </a:lnTo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1" name="object 31"/>
          <p:cNvSpPr/>
          <p:nvPr/>
        </p:nvSpPr>
        <p:spPr>
          <a:xfrm>
            <a:off x="4454652" y="4233671"/>
            <a:ext cx="370840" cy="0"/>
          </a:xfrm>
          <a:custGeom>
            <a:avLst/>
            <a:gdLst/>
            <a:ahLst/>
            <a:cxnLst/>
            <a:rect l="l" t="t" r="r" b="b"/>
            <a:pathLst>
              <a:path w="370839" h="0">
                <a:moveTo>
                  <a:pt x="0" y="0"/>
                </a:moveTo>
                <a:lnTo>
                  <a:pt x="370332" y="0"/>
                </a:lnTo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2" name="object 32"/>
          <p:cNvSpPr/>
          <p:nvPr/>
        </p:nvSpPr>
        <p:spPr>
          <a:xfrm>
            <a:off x="4829555" y="3858767"/>
            <a:ext cx="0" cy="379730"/>
          </a:xfrm>
          <a:custGeom>
            <a:avLst/>
            <a:gdLst/>
            <a:ahLst/>
            <a:cxnLst/>
            <a:rect l="l" t="t" r="r" b="b"/>
            <a:pathLst>
              <a:path w="0" h="379729">
                <a:moveTo>
                  <a:pt x="0" y="0"/>
                </a:moveTo>
                <a:lnTo>
                  <a:pt x="0" y="379476"/>
                </a:lnTo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3" name="object 33"/>
          <p:cNvSpPr/>
          <p:nvPr/>
        </p:nvSpPr>
        <p:spPr>
          <a:xfrm>
            <a:off x="4834128" y="4233671"/>
            <a:ext cx="405765" cy="0"/>
          </a:xfrm>
          <a:custGeom>
            <a:avLst/>
            <a:gdLst/>
            <a:ahLst/>
            <a:cxnLst/>
            <a:rect l="l" t="t" r="r" b="b"/>
            <a:pathLst>
              <a:path w="405764" h="0">
                <a:moveTo>
                  <a:pt x="0" y="0"/>
                </a:moveTo>
                <a:lnTo>
                  <a:pt x="405384" y="0"/>
                </a:lnTo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4" name="object 34"/>
          <p:cNvSpPr/>
          <p:nvPr/>
        </p:nvSpPr>
        <p:spPr>
          <a:xfrm>
            <a:off x="5244084" y="3858767"/>
            <a:ext cx="0" cy="379730"/>
          </a:xfrm>
          <a:custGeom>
            <a:avLst/>
            <a:gdLst/>
            <a:ahLst/>
            <a:cxnLst/>
            <a:rect l="l" t="t" r="r" b="b"/>
            <a:pathLst>
              <a:path w="0" h="379729">
                <a:moveTo>
                  <a:pt x="0" y="0"/>
                </a:moveTo>
                <a:lnTo>
                  <a:pt x="0" y="379476"/>
                </a:lnTo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5" name="object 35"/>
          <p:cNvSpPr/>
          <p:nvPr/>
        </p:nvSpPr>
        <p:spPr>
          <a:xfrm>
            <a:off x="5248655" y="4233671"/>
            <a:ext cx="334010" cy="0"/>
          </a:xfrm>
          <a:custGeom>
            <a:avLst/>
            <a:gdLst/>
            <a:ahLst/>
            <a:cxnLst/>
            <a:rect l="l" t="t" r="r" b="b"/>
            <a:pathLst>
              <a:path w="334010" h="0">
                <a:moveTo>
                  <a:pt x="0" y="0"/>
                </a:moveTo>
                <a:lnTo>
                  <a:pt x="333755" y="0"/>
                </a:lnTo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6" name="object 36"/>
          <p:cNvSpPr/>
          <p:nvPr/>
        </p:nvSpPr>
        <p:spPr>
          <a:xfrm>
            <a:off x="5586984" y="3858767"/>
            <a:ext cx="0" cy="379730"/>
          </a:xfrm>
          <a:custGeom>
            <a:avLst/>
            <a:gdLst/>
            <a:ahLst/>
            <a:cxnLst/>
            <a:rect l="l" t="t" r="r" b="b"/>
            <a:pathLst>
              <a:path w="0" h="379729">
                <a:moveTo>
                  <a:pt x="0" y="0"/>
                </a:moveTo>
                <a:lnTo>
                  <a:pt x="0" y="379476"/>
                </a:lnTo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7" name="object 37"/>
          <p:cNvSpPr/>
          <p:nvPr/>
        </p:nvSpPr>
        <p:spPr>
          <a:xfrm>
            <a:off x="5591555" y="4233671"/>
            <a:ext cx="388620" cy="0"/>
          </a:xfrm>
          <a:custGeom>
            <a:avLst/>
            <a:gdLst/>
            <a:ahLst/>
            <a:cxnLst/>
            <a:rect l="l" t="t" r="r" b="b"/>
            <a:pathLst>
              <a:path w="388620" h="0">
                <a:moveTo>
                  <a:pt x="0" y="0"/>
                </a:moveTo>
                <a:lnTo>
                  <a:pt x="388620" y="0"/>
                </a:lnTo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8" name="object 38"/>
          <p:cNvSpPr/>
          <p:nvPr/>
        </p:nvSpPr>
        <p:spPr>
          <a:xfrm>
            <a:off x="5984747" y="3858767"/>
            <a:ext cx="0" cy="379730"/>
          </a:xfrm>
          <a:custGeom>
            <a:avLst/>
            <a:gdLst/>
            <a:ahLst/>
            <a:cxnLst/>
            <a:rect l="l" t="t" r="r" b="b"/>
            <a:pathLst>
              <a:path w="0" h="379729">
                <a:moveTo>
                  <a:pt x="0" y="0"/>
                </a:moveTo>
                <a:lnTo>
                  <a:pt x="0" y="379476"/>
                </a:lnTo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9" name="object 39"/>
          <p:cNvSpPr/>
          <p:nvPr/>
        </p:nvSpPr>
        <p:spPr>
          <a:xfrm>
            <a:off x="5989320" y="4233671"/>
            <a:ext cx="388620" cy="0"/>
          </a:xfrm>
          <a:custGeom>
            <a:avLst/>
            <a:gdLst/>
            <a:ahLst/>
            <a:cxnLst/>
            <a:rect l="l" t="t" r="r" b="b"/>
            <a:pathLst>
              <a:path w="388620" h="0">
                <a:moveTo>
                  <a:pt x="0" y="0"/>
                </a:moveTo>
                <a:lnTo>
                  <a:pt x="388620" y="0"/>
                </a:lnTo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0" name="object 40"/>
          <p:cNvSpPr/>
          <p:nvPr/>
        </p:nvSpPr>
        <p:spPr>
          <a:xfrm>
            <a:off x="6382511" y="3858767"/>
            <a:ext cx="0" cy="379730"/>
          </a:xfrm>
          <a:custGeom>
            <a:avLst/>
            <a:gdLst/>
            <a:ahLst/>
            <a:cxnLst/>
            <a:rect l="l" t="t" r="r" b="b"/>
            <a:pathLst>
              <a:path w="0" h="379729">
                <a:moveTo>
                  <a:pt x="0" y="0"/>
                </a:moveTo>
                <a:lnTo>
                  <a:pt x="0" y="379476"/>
                </a:lnTo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1" name="object 41"/>
          <p:cNvSpPr/>
          <p:nvPr/>
        </p:nvSpPr>
        <p:spPr>
          <a:xfrm>
            <a:off x="6387084" y="4233671"/>
            <a:ext cx="370840" cy="0"/>
          </a:xfrm>
          <a:custGeom>
            <a:avLst/>
            <a:gdLst/>
            <a:ahLst/>
            <a:cxnLst/>
            <a:rect l="l" t="t" r="r" b="b"/>
            <a:pathLst>
              <a:path w="370840" h="0">
                <a:moveTo>
                  <a:pt x="0" y="0"/>
                </a:moveTo>
                <a:lnTo>
                  <a:pt x="370332" y="0"/>
                </a:lnTo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2" name="object 42"/>
          <p:cNvSpPr/>
          <p:nvPr/>
        </p:nvSpPr>
        <p:spPr>
          <a:xfrm>
            <a:off x="6761988" y="3858767"/>
            <a:ext cx="0" cy="379730"/>
          </a:xfrm>
          <a:custGeom>
            <a:avLst/>
            <a:gdLst/>
            <a:ahLst/>
            <a:cxnLst/>
            <a:rect l="l" t="t" r="r" b="b"/>
            <a:pathLst>
              <a:path w="0" h="379729">
                <a:moveTo>
                  <a:pt x="0" y="0"/>
                </a:moveTo>
                <a:lnTo>
                  <a:pt x="0" y="379476"/>
                </a:lnTo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3" name="object 43"/>
          <p:cNvSpPr/>
          <p:nvPr/>
        </p:nvSpPr>
        <p:spPr>
          <a:xfrm>
            <a:off x="6766559" y="4233671"/>
            <a:ext cx="364490" cy="0"/>
          </a:xfrm>
          <a:custGeom>
            <a:avLst/>
            <a:gdLst/>
            <a:ahLst/>
            <a:cxnLst/>
            <a:rect l="l" t="t" r="r" b="b"/>
            <a:pathLst>
              <a:path w="364490" h="0">
                <a:moveTo>
                  <a:pt x="0" y="0"/>
                </a:moveTo>
                <a:lnTo>
                  <a:pt x="364235" y="0"/>
                </a:lnTo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4" name="object 44"/>
          <p:cNvSpPr/>
          <p:nvPr/>
        </p:nvSpPr>
        <p:spPr>
          <a:xfrm>
            <a:off x="7135368" y="3858767"/>
            <a:ext cx="0" cy="379730"/>
          </a:xfrm>
          <a:custGeom>
            <a:avLst/>
            <a:gdLst/>
            <a:ahLst/>
            <a:cxnLst/>
            <a:rect l="l" t="t" r="r" b="b"/>
            <a:pathLst>
              <a:path w="0" h="379729">
                <a:moveTo>
                  <a:pt x="0" y="0"/>
                </a:moveTo>
                <a:lnTo>
                  <a:pt x="0" y="379476"/>
                </a:lnTo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graphicFrame>
        <p:nvGraphicFramePr>
          <p:cNvPr id="45" name="object 45"/>
          <p:cNvGraphicFramePr>
            <a:graphicFrameLocks noGrp="1"/>
          </p:cNvGraphicFramePr>
          <p:nvPr/>
        </p:nvGraphicFramePr>
        <p:xfrm>
          <a:off x="918972" y="6384035"/>
          <a:ext cx="6225540" cy="10896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202690"/>
                <a:gridCol w="1351915"/>
                <a:gridCol w="562609"/>
                <a:gridCol w="619125"/>
                <a:gridCol w="419735"/>
                <a:gridCol w="238125"/>
                <a:gridCol w="788035"/>
                <a:gridCol w="703579"/>
                <a:gridCol w="328929"/>
              </a:tblGrid>
              <a:tr h="185420">
                <a:tc rowSpan="2">
                  <a:txBody>
                    <a:bodyPr/>
                    <a:lstStyle/>
                    <a:p>
                      <a:pPr algn="ctr" marL="7620">
                        <a:lnSpc>
                          <a:spcPts val="137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Тип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marL="5715">
                        <a:lnSpc>
                          <a:spcPts val="1370"/>
                        </a:lnSpc>
                      </a:pPr>
                      <a:r>
                        <a:rPr dirty="0" sz="1200" spc="-5">
                          <a:latin typeface="Times New Roman"/>
                          <a:cs typeface="Times New Roman"/>
                        </a:rPr>
                        <a:t>Наружный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algn="ctr" marL="5715">
                        <a:lnSpc>
                          <a:spcPts val="1435"/>
                        </a:lnSpc>
                        <a:spcBef>
                          <a:spcPts val="10"/>
                        </a:spcBef>
                      </a:pPr>
                      <a:r>
                        <a:rPr dirty="0" sz="1200" spc="-5">
                          <a:latin typeface="Times New Roman"/>
                          <a:cs typeface="Times New Roman"/>
                        </a:rPr>
                        <a:t>диаметр труб,</a:t>
                      </a:r>
                      <a:r>
                        <a:rPr dirty="0" sz="1200" spc="-2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мм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3">
                  <a:txBody>
                    <a:bodyPr/>
                    <a:lstStyle/>
                    <a:p>
                      <a:pPr marL="814705">
                        <a:lnSpc>
                          <a:spcPts val="1365"/>
                        </a:lnSpc>
                      </a:pPr>
                      <a:r>
                        <a:rPr dirty="0" sz="1200" spc="-5">
                          <a:latin typeface="Times New Roman"/>
                          <a:cs typeface="Times New Roman"/>
                        </a:rPr>
                        <a:t>Параметры,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gridSpan="2">
                  <a:txBody>
                    <a:bodyPr/>
                    <a:lstStyle/>
                    <a:p>
                      <a:pPr marL="19050">
                        <a:lnSpc>
                          <a:spcPts val="1365"/>
                        </a:lnSpc>
                      </a:pPr>
                      <a:r>
                        <a:rPr dirty="0" sz="1200" spc="-5">
                          <a:latin typeface="Times New Roman"/>
                          <a:cs typeface="Times New Roman"/>
                        </a:rPr>
                        <a:t>мм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rowSpan="2">
                  <a:txBody>
                    <a:bodyPr/>
                    <a:lstStyle/>
                    <a:p>
                      <a:pPr marL="244475">
                        <a:lnSpc>
                          <a:spcPts val="1370"/>
                        </a:lnSpc>
                      </a:pPr>
                      <a:r>
                        <a:rPr dirty="0" sz="1200" spc="-5">
                          <a:latin typeface="Times New Roman"/>
                          <a:cs typeface="Times New Roman"/>
                        </a:rPr>
                        <a:t>Масса,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 marL="20955">
                        <a:lnSpc>
                          <a:spcPts val="137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г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84150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9235">
                        <a:lnSpc>
                          <a:spcPts val="135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А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60985">
                        <a:lnSpc>
                          <a:spcPts val="135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В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marL="1270">
                        <a:lnSpc>
                          <a:spcPts val="135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Н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marL="347980">
                        <a:lnSpc>
                          <a:spcPts val="135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L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77800">
                <a:tc>
                  <a:txBody>
                    <a:bodyPr/>
                    <a:lstStyle/>
                    <a:p>
                      <a:pPr algn="ctr" marL="8890">
                        <a:lnSpc>
                          <a:spcPts val="130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Л75УЗ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algn="r" marR="589280">
                        <a:lnSpc>
                          <a:spcPts val="130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25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L="208279">
                        <a:lnSpc>
                          <a:spcPts val="130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14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L="236854">
                        <a:lnSpc>
                          <a:spcPts val="130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16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</a:tcPr>
                </a:tc>
                <a:tc gridSpan="2">
                  <a:txBody>
                    <a:bodyPr/>
                    <a:lstStyle/>
                    <a:p>
                      <a:pPr algn="ctr" marL="1270">
                        <a:lnSpc>
                          <a:spcPts val="130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53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marL="317500">
                        <a:lnSpc>
                          <a:spcPts val="130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43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</a:tcPr>
                </a:tc>
                <a:tc gridSpan="2">
                  <a:txBody>
                    <a:bodyPr/>
                    <a:lstStyle/>
                    <a:p>
                      <a:pPr algn="ctr" marL="2540">
                        <a:lnSpc>
                          <a:spcPts val="130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14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174625">
                <a:tc>
                  <a:txBody>
                    <a:bodyPr/>
                    <a:lstStyle/>
                    <a:p>
                      <a:pPr algn="ctr" marL="8890">
                        <a:lnSpc>
                          <a:spcPts val="128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Л76УЗ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r" marR="589280">
                        <a:lnSpc>
                          <a:spcPts val="128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32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208279">
                        <a:lnSpc>
                          <a:spcPts val="128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16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236854">
                        <a:lnSpc>
                          <a:spcPts val="128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18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</a:tcPr>
                </a:tc>
                <a:tc gridSpan="2">
                  <a:txBody>
                    <a:bodyPr/>
                    <a:lstStyle/>
                    <a:p>
                      <a:pPr algn="ctr" marL="1270">
                        <a:lnSpc>
                          <a:spcPts val="128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64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marL="317500">
                        <a:lnSpc>
                          <a:spcPts val="128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56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</a:tcPr>
                </a:tc>
                <a:tc gridSpan="2">
                  <a:txBody>
                    <a:bodyPr/>
                    <a:lstStyle/>
                    <a:p>
                      <a:pPr algn="ctr" marL="2540">
                        <a:lnSpc>
                          <a:spcPts val="128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21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175260">
                <a:tc>
                  <a:txBody>
                    <a:bodyPr/>
                    <a:lstStyle/>
                    <a:p>
                      <a:pPr algn="ctr" marL="8890">
                        <a:lnSpc>
                          <a:spcPts val="128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Л77УЗ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r" marR="589280">
                        <a:lnSpc>
                          <a:spcPts val="128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40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208279">
                        <a:lnSpc>
                          <a:spcPts val="128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26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236854">
                        <a:lnSpc>
                          <a:spcPts val="128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18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</a:tcPr>
                </a:tc>
                <a:tc gridSpan="2">
                  <a:txBody>
                    <a:bodyPr/>
                    <a:lstStyle/>
                    <a:p>
                      <a:pPr algn="ctr" marL="1270">
                        <a:lnSpc>
                          <a:spcPts val="128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71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marL="317500">
                        <a:lnSpc>
                          <a:spcPts val="128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66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</a:tcPr>
                </a:tc>
                <a:tc gridSpan="2">
                  <a:txBody>
                    <a:bodyPr/>
                    <a:lstStyle/>
                    <a:p>
                      <a:pPr algn="ctr" marL="2540">
                        <a:lnSpc>
                          <a:spcPts val="128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25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181610">
                <a:tc>
                  <a:txBody>
                    <a:bodyPr/>
                    <a:lstStyle/>
                    <a:p>
                      <a:pPr algn="ctr" marL="8890">
                        <a:lnSpc>
                          <a:spcPts val="133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Л78УЗ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R="589280">
                        <a:lnSpc>
                          <a:spcPts val="133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50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08279">
                        <a:lnSpc>
                          <a:spcPts val="133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33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6854">
                        <a:lnSpc>
                          <a:spcPts val="133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18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marL="1270">
                        <a:lnSpc>
                          <a:spcPts val="133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87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marL="317500">
                        <a:lnSpc>
                          <a:spcPts val="133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76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marL="2540">
                        <a:lnSpc>
                          <a:spcPts val="133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36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</a:tbl>
          </a:graphicData>
        </a:graphic>
      </p:graphicFrame>
      <p:graphicFrame>
        <p:nvGraphicFramePr>
          <p:cNvPr id="46" name="object 46"/>
          <p:cNvGraphicFramePr>
            <a:graphicFrameLocks noGrp="1"/>
          </p:cNvGraphicFramePr>
          <p:nvPr/>
        </p:nvGraphicFramePr>
        <p:xfrm>
          <a:off x="292893" y="169163"/>
          <a:ext cx="7042150" cy="102158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04470"/>
                <a:gridCol w="245745"/>
                <a:gridCol w="254634"/>
                <a:gridCol w="356234"/>
                <a:gridCol w="820419"/>
                <a:gridCol w="534669"/>
                <a:gridCol w="355600"/>
                <a:gridCol w="3823334"/>
                <a:gridCol w="417195"/>
              </a:tblGrid>
              <a:tr h="2172970">
                <a:tc>
                  <a:txBody>
                    <a:bodyPr/>
                    <a:lstStyle/>
                    <a:p>
                      <a:pPr marL="6470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dirty="0" sz="1000" spc="-5">
                          <a:latin typeface="Times New Roman"/>
                          <a:cs typeface="Times New Roman"/>
                        </a:rPr>
                        <a:t>Первич.</a:t>
                      </a:r>
                      <a:r>
                        <a:rPr dirty="0" sz="100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000" spc="-5">
                          <a:latin typeface="Times New Roman"/>
                          <a:cs typeface="Times New Roman"/>
                        </a:rPr>
                        <a:t>примен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6350" vert="vert270">
                    <a:lnL w="2857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7" rowSpan="7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1850">
                        <a:latin typeface="Times New Roman"/>
                        <a:cs typeface="Times New Roman"/>
                      </a:endParaRPr>
                    </a:p>
                    <a:p>
                      <a:pPr lvl="1" marL="952500" indent="-304800">
                        <a:lnSpc>
                          <a:spcPct val="100000"/>
                        </a:lnSpc>
                        <a:spcBef>
                          <a:spcPts val="5"/>
                        </a:spcBef>
                        <a:buAutoNum type="arabicPeriod" startAt="3"/>
                        <a:tabLst>
                          <a:tab pos="953135" algn="l"/>
                        </a:tabLst>
                      </a:pP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Применение полиэтиленовых </a:t>
                      </a:r>
                      <a:r>
                        <a:rPr dirty="0" sz="1400" spc="-10">
                          <a:latin typeface="Times New Roman"/>
                          <a:cs typeface="Times New Roman"/>
                        </a:rPr>
                        <a:t>труб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серии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ТПЭ-КЭС для</a:t>
                      </a:r>
                      <a:r>
                        <a:rPr dirty="0" sz="1400" spc="4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электропро-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marL="198120">
                        <a:lnSpc>
                          <a:spcPct val="100000"/>
                        </a:lnSpc>
                        <a:spcBef>
                          <a:spcPts val="740"/>
                        </a:spcBef>
                      </a:pPr>
                      <a:r>
                        <a:rPr dirty="0" sz="1400">
                          <a:latin typeface="Times New Roman"/>
                          <a:cs typeface="Times New Roman"/>
                        </a:rPr>
                        <a:t>водки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algn="just" lvl="2" marL="198120" marR="180340" indent="449580">
                        <a:lnSpc>
                          <a:spcPct val="143600"/>
                        </a:lnSpc>
                        <a:buAutoNum type="arabicPeriod"/>
                        <a:tabLst>
                          <a:tab pos="1064260" algn="l"/>
                        </a:tabLst>
                      </a:pP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Монтаж </a:t>
                      </a:r>
                      <a:r>
                        <a:rPr dirty="0" sz="1400" spc="-10">
                          <a:latin typeface="Times New Roman"/>
                          <a:cs typeface="Times New Roman"/>
                        </a:rPr>
                        <a:t>труб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ТПЭ-КЭС при скрытой прокладке производится после 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монтажа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арматуры строительных конструкций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(для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крепления труб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к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арматуре),  монтаж при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открытой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прокладке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–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после окончания,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в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основном,</a:t>
                      </a:r>
                      <a:r>
                        <a:rPr dirty="0" sz="1400" spc="21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отделочных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marL="198120" marR="179070">
                        <a:lnSpc>
                          <a:spcPct val="143600"/>
                        </a:lnSpc>
                        <a:spcBef>
                          <a:spcPts val="10"/>
                        </a:spcBef>
                      </a:pPr>
                      <a:r>
                        <a:rPr dirty="0" sz="1400">
                          <a:latin typeface="Times New Roman"/>
                          <a:cs typeface="Times New Roman"/>
                        </a:rPr>
                        <a:t>работ. </a:t>
                      </a:r>
                      <a:r>
                        <a:rPr dirty="0" sz="1400" spc="-10">
                          <a:latin typeface="Times New Roman"/>
                          <a:cs typeface="Times New Roman"/>
                        </a:rPr>
                        <a:t>Во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время прокладки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и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по окончании монтажа около открытых пластмас- 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совых </a:t>
                      </a:r>
                      <a:r>
                        <a:rPr dirty="0" sz="1400" spc="-10">
                          <a:latin typeface="Times New Roman"/>
                          <a:cs typeface="Times New Roman"/>
                        </a:rPr>
                        <a:t>труб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не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должны вестись газо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-,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электросварочные</a:t>
                      </a:r>
                      <a:r>
                        <a:rPr dirty="0" sz="1400" spc="1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работы.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algn="just" lvl="2" marL="198120" marR="179705" indent="449580">
                        <a:lnSpc>
                          <a:spcPct val="143600"/>
                        </a:lnSpc>
                        <a:buAutoNum type="arabicPeriod" startAt="2"/>
                        <a:tabLst>
                          <a:tab pos="1061085" algn="l"/>
                        </a:tabLst>
                      </a:pPr>
                      <a:r>
                        <a:rPr dirty="0" sz="1400">
                          <a:latin typeface="Times New Roman"/>
                          <a:cs typeface="Times New Roman"/>
                        </a:rPr>
                        <a:t>Для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удобства стыкования при открытой параллельной прокладке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ре- 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комендуется выдерживать расстояния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между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трубами, приведенные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в таблице</a:t>
                      </a:r>
                      <a:r>
                        <a:rPr dirty="0" sz="1400" spc="3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5.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lvl="2">
                        <a:lnSpc>
                          <a:spcPct val="100000"/>
                        </a:lnSpc>
                        <a:spcBef>
                          <a:spcPts val="50"/>
                        </a:spcBef>
                        <a:buFont typeface="Times New Roman"/>
                        <a:buAutoNum type="arabicPeriod" startAt="2"/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  <a:p>
                      <a:pPr marL="19748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Таблица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5 –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Минимально допустимые расстояния между</a:t>
                      </a:r>
                      <a:r>
                        <a:rPr dirty="0" sz="1400" spc="1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ТПЭ-КЭС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marL="198120">
                        <a:lnSpc>
                          <a:spcPct val="100000"/>
                        </a:lnSpc>
                        <a:spcBef>
                          <a:spcPts val="10"/>
                        </a:spcBef>
                        <a:tabLst>
                          <a:tab pos="3051175" algn="l"/>
                          <a:tab pos="3449320" algn="l"/>
                          <a:tab pos="3817620" algn="l"/>
                          <a:tab pos="4215765" algn="l"/>
                          <a:tab pos="4596765" algn="l"/>
                          <a:tab pos="4966970" algn="l"/>
                          <a:tab pos="5363210" algn="l"/>
                          <a:tab pos="5750560" algn="l"/>
                          <a:tab pos="6128385" algn="l"/>
                        </a:tabLst>
                      </a:pPr>
                      <a:r>
                        <a:rPr dirty="0" sz="1200" spc="-5">
                          <a:latin typeface="Times New Roman"/>
                          <a:cs typeface="Times New Roman"/>
                        </a:rPr>
                        <a:t>Наружный диаметр</a:t>
                      </a:r>
                      <a:r>
                        <a:rPr dirty="0" sz="1200" spc="3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труб,</a:t>
                      </a:r>
                      <a:r>
                        <a:rPr dirty="0" sz="1200" spc="1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мм	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16	20	25	32	40	50	63	75	90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marL="198120">
                        <a:lnSpc>
                          <a:spcPct val="100000"/>
                        </a:lnSpc>
                        <a:spcBef>
                          <a:spcPts val="10"/>
                        </a:spcBef>
                        <a:tabLst>
                          <a:tab pos="3051175" algn="l"/>
                          <a:tab pos="3449320" algn="l"/>
                          <a:tab pos="3817620" algn="l"/>
                          <a:tab pos="4215765" algn="l"/>
                          <a:tab pos="4596765" algn="l"/>
                          <a:tab pos="4966970" algn="l"/>
                          <a:tab pos="5363210" algn="l"/>
                          <a:tab pos="5750560" algn="l"/>
                          <a:tab pos="6128385" algn="l"/>
                        </a:tabLst>
                      </a:pPr>
                      <a:r>
                        <a:rPr dirty="0" sz="1200" spc="-5">
                          <a:latin typeface="Times New Roman"/>
                          <a:cs typeface="Times New Roman"/>
                        </a:rPr>
                        <a:t>Расстояние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в</a:t>
                      </a:r>
                      <a:r>
                        <a:rPr dirty="0" sz="1200" spc="1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свету,</a:t>
                      </a:r>
                      <a:r>
                        <a:rPr dirty="0" sz="1200" spc="1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мм	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10	12	15	18	20	20	22	25	25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algn="just" lvl="2" marL="198120" marR="175260" indent="450215">
                        <a:lnSpc>
                          <a:spcPct val="143700"/>
                        </a:lnSpc>
                        <a:spcBef>
                          <a:spcPts val="890"/>
                        </a:spcBef>
                        <a:buAutoNum type="arabicPeriod" startAt="3"/>
                        <a:tabLst>
                          <a:tab pos="1096645" algn="l"/>
                        </a:tabLst>
                      </a:pP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Крепление открыто проложенных труб выполняют хомутами, </a:t>
                      </a:r>
                      <a:r>
                        <a:rPr dirty="0" sz="1400" spc="5">
                          <a:latin typeface="Times New Roman"/>
                          <a:cs typeface="Times New Roman"/>
                        </a:rPr>
                        <a:t>на- 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кладками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и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клицами, аналогичными типам Л75УЗ-Л78УЗ (таблица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6, </a:t>
                      </a:r>
                      <a:r>
                        <a:rPr dirty="0" sz="1400" spc="-10">
                          <a:latin typeface="Times New Roman"/>
                          <a:cs typeface="Times New Roman"/>
                        </a:rPr>
                        <a:t>рису- 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нок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2),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имеющими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сертификат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соответствия российским стандартам. Они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по- 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зволяют трубе перемещаться вдоль своей оси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в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случае возможных температур-  ных деформаций.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lvl="2">
                        <a:lnSpc>
                          <a:spcPct val="100000"/>
                        </a:lnSpc>
                        <a:spcBef>
                          <a:spcPts val="40"/>
                        </a:spcBef>
                        <a:buFont typeface="Times New Roman"/>
                        <a:buAutoNum type="arabicPeriod" startAt="3"/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  <a:p>
                      <a:pPr marL="198120">
                        <a:lnSpc>
                          <a:spcPct val="100000"/>
                        </a:lnSpc>
                      </a:pP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Таблица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6 –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Размеры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и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масса пластмассовых клиц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150">
                        <a:latin typeface="Times New Roman"/>
                        <a:cs typeface="Times New Roman"/>
                      </a:endParaRPr>
                    </a:p>
                    <a:p>
                      <a:pPr algn="just" marL="198755" marR="178435" indent="448945">
                        <a:lnSpc>
                          <a:spcPct val="144200"/>
                        </a:lnSpc>
                      </a:pPr>
                      <a:r>
                        <a:rPr dirty="0" sz="1400">
                          <a:latin typeface="Times New Roman"/>
                          <a:cs typeface="Times New Roman"/>
                        </a:rPr>
                        <a:t>При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параллельной прокладке нескольких труб рекомендуется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набирать 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клицы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в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С-образный монтажный профиль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типа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К101 (рисунок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3).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algn="just" marL="198755" marR="177800" indent="448945">
                        <a:lnSpc>
                          <a:spcPct val="143600"/>
                        </a:lnSpc>
                      </a:pP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Можно применять безметизное крепление </a:t>
                      </a:r>
                      <a:r>
                        <a:rPr dirty="0" sz="1400" spc="-10">
                          <a:latin typeface="Times New Roman"/>
                          <a:cs typeface="Times New Roman"/>
                        </a:rPr>
                        <a:t>труб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в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уголках из листовой </a:t>
                      </a:r>
                      <a:r>
                        <a:rPr dirty="0" sz="1400" spc="-10">
                          <a:latin typeface="Times New Roman"/>
                          <a:cs typeface="Times New Roman"/>
                        </a:rPr>
                        <a:t>ста- 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ли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с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фасонными вырезами (рисунок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4),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которые изготавливают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из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стального 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листа,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толщиной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от 1,0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до 1,5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мм на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листогибочном станке; фасонные</a:t>
                      </a:r>
                      <a:r>
                        <a:rPr dirty="0" sz="1400" spc="229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вырезы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marL="198755">
                        <a:lnSpc>
                          <a:spcPct val="100000"/>
                        </a:lnSpc>
                        <a:spcBef>
                          <a:spcPts val="745"/>
                        </a:spcBef>
                      </a:pP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вырубают</a:t>
                      </a:r>
                      <a:r>
                        <a:rPr dirty="0" sz="1400" spc="-1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штампом.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lvl="2" marL="1062355" indent="-414655">
                        <a:lnSpc>
                          <a:spcPct val="100000"/>
                        </a:lnSpc>
                        <a:spcBef>
                          <a:spcPts val="735"/>
                        </a:spcBef>
                        <a:buFont typeface="Times New Roman"/>
                        <a:buAutoNum type="arabicPeriod" startAt="4"/>
                        <a:tabLst>
                          <a:tab pos="1062990" algn="l"/>
                        </a:tabLst>
                      </a:pP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Р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асстояния</a:t>
                      </a:r>
                      <a:r>
                        <a:rPr dirty="0" sz="1400" spc="11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между</a:t>
                      </a:r>
                      <a:r>
                        <a:rPr dirty="0" sz="1400" spc="9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подвижными</a:t>
                      </a:r>
                      <a:r>
                        <a:rPr dirty="0" sz="1400" spc="10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креплениями</a:t>
                      </a:r>
                      <a:r>
                        <a:rPr dirty="0" sz="1400" spc="12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не</a:t>
                      </a:r>
                      <a:r>
                        <a:rPr dirty="0" sz="1400" spc="9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должны</a:t>
                      </a:r>
                      <a:r>
                        <a:rPr dirty="0" sz="1400" spc="114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превышать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7"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rowSpan="7"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rowSpan="7"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rowSpan="7"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rowSpan="7"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rowSpan="7"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2165350">
                <a:tc>
                  <a:txBody>
                    <a:bodyPr/>
                    <a:lstStyle/>
                    <a:p>
                      <a:pPr algn="ctr" marR="69850">
                        <a:lnSpc>
                          <a:spcPct val="100000"/>
                        </a:lnSpc>
                        <a:spcBef>
                          <a:spcPts val="305"/>
                        </a:spcBef>
                      </a:pPr>
                      <a:r>
                        <a:rPr dirty="0" sz="1000" spc="-5">
                          <a:latin typeface="Times New Roman"/>
                          <a:cs typeface="Times New Roman"/>
                        </a:rPr>
                        <a:t>Справ.</a:t>
                      </a:r>
                      <a:r>
                        <a:rPr dirty="0" sz="100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000" spc="-5">
                          <a:latin typeface="Times New Roman"/>
                          <a:cs typeface="Times New Roman"/>
                        </a:rPr>
                        <a:t>№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38735" vert="vert270">
                    <a:lnL w="2857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7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570230"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gridSpan="7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2115820">
                <a:tc>
                  <a:txBody>
                    <a:bodyPr/>
                    <a:lstStyle/>
                    <a:p>
                      <a:pPr marL="124460">
                        <a:lnSpc>
                          <a:spcPct val="100000"/>
                        </a:lnSpc>
                        <a:spcBef>
                          <a:spcPts val="170"/>
                        </a:spcBef>
                        <a:tabLst>
                          <a:tab pos="1095375" algn="l"/>
                        </a:tabLst>
                      </a:pPr>
                      <a:r>
                        <a:rPr dirty="0" baseline="-8333" sz="1500" spc="-15">
                          <a:latin typeface="Times New Roman"/>
                          <a:cs typeface="Times New Roman"/>
                        </a:rPr>
                        <a:t>Инв.</a:t>
                      </a:r>
                      <a:r>
                        <a:rPr dirty="0" baseline="-8333" sz="1500" spc="1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baseline="-8333" sz="1500" spc="-7">
                          <a:latin typeface="Times New Roman"/>
                          <a:cs typeface="Times New Roman"/>
                        </a:rPr>
                        <a:t>№</a:t>
                      </a:r>
                      <a:r>
                        <a:rPr dirty="0" baseline="-8333" sz="1500" spc="22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baseline="-8333" sz="1500" spc="-7">
                          <a:latin typeface="Times New Roman"/>
                          <a:cs typeface="Times New Roman"/>
                        </a:rPr>
                        <a:t>дубл.	</a:t>
                      </a:r>
                      <a:r>
                        <a:rPr dirty="0" sz="1000" spc="-5">
                          <a:latin typeface="Times New Roman"/>
                          <a:cs typeface="Times New Roman"/>
                        </a:rPr>
                        <a:t>Подпись и</a:t>
                      </a:r>
                      <a:r>
                        <a:rPr dirty="0" sz="1000" spc="-1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000" spc="-5">
                          <a:latin typeface="Times New Roman"/>
                          <a:cs typeface="Times New Roman"/>
                        </a:rPr>
                        <a:t>дата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21590" vert="vert27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7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998855">
                <a:tc>
                  <a:txBody>
                    <a:bodyPr/>
                    <a:lstStyle/>
                    <a:p>
                      <a:pPr marL="154305">
                        <a:lnSpc>
                          <a:spcPct val="100000"/>
                        </a:lnSpc>
                        <a:spcBef>
                          <a:spcPts val="280"/>
                        </a:spcBef>
                      </a:pPr>
                      <a:r>
                        <a:rPr dirty="0" sz="1000" spc="-5">
                          <a:latin typeface="Times New Roman"/>
                          <a:cs typeface="Times New Roman"/>
                        </a:rPr>
                        <a:t>Взам. </a:t>
                      </a:r>
                      <a:r>
                        <a:rPr dirty="0" sz="1000" spc="-10">
                          <a:latin typeface="Times New Roman"/>
                          <a:cs typeface="Times New Roman"/>
                        </a:rPr>
                        <a:t>инв.</a:t>
                      </a:r>
                      <a:r>
                        <a:rPr dirty="0" sz="1000" spc="-5">
                          <a:latin typeface="Times New Roman"/>
                          <a:cs typeface="Times New Roman"/>
                        </a:rPr>
                        <a:t> №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35560" vert="vert27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7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1271270">
                <a:tc>
                  <a:txBody>
                    <a:bodyPr/>
                    <a:lstStyle/>
                    <a:p>
                      <a:pPr marL="226060">
                        <a:lnSpc>
                          <a:spcPct val="100000"/>
                        </a:lnSpc>
                        <a:spcBef>
                          <a:spcPts val="65"/>
                        </a:spcBef>
                      </a:pPr>
                      <a:r>
                        <a:rPr dirty="0" sz="1000" spc="-5">
                          <a:latin typeface="Times New Roman"/>
                          <a:cs typeface="Times New Roman"/>
                        </a:rPr>
                        <a:t>Подпись и</a:t>
                      </a:r>
                      <a:r>
                        <a:rPr dirty="0" sz="1000" spc="-1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000" spc="-5">
                          <a:latin typeface="Times New Roman"/>
                          <a:cs typeface="Times New Roman"/>
                        </a:rPr>
                        <a:t>дата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8255" vert="vert27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7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358775">
                <a:tc rowSpan="5">
                  <a:txBody>
                    <a:bodyPr/>
                    <a:lstStyle/>
                    <a:p>
                      <a:pPr marL="101600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dirty="0" sz="1000" spc="-10">
                          <a:latin typeface="Times New Roman"/>
                          <a:cs typeface="Times New Roman"/>
                        </a:rPr>
                        <a:t>Инв. </a:t>
                      </a:r>
                      <a:r>
                        <a:rPr dirty="0" sz="1000" spc="-5">
                          <a:latin typeface="Times New Roman"/>
                          <a:cs typeface="Times New Roman"/>
                        </a:rPr>
                        <a:t>№</a:t>
                      </a:r>
                      <a:r>
                        <a:rPr dirty="0" sz="1000" spc="-1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000" spc="-5">
                          <a:latin typeface="Times New Roman"/>
                          <a:cs typeface="Times New Roman"/>
                        </a:rPr>
                        <a:t>подл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1430" vert="vert27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5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7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190500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11430" vert="vert27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marL="31115">
                        <a:lnSpc>
                          <a:spcPts val="1645"/>
                        </a:lnSpc>
                        <a:spcBef>
                          <a:spcPts val="795"/>
                        </a:spcBef>
                      </a:pP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ТПЭ-КЭС.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algn="ctr" marL="30480">
                        <a:lnSpc>
                          <a:spcPts val="1525"/>
                        </a:lnSpc>
                      </a:pPr>
                      <a:r>
                        <a:rPr dirty="0" sz="1300" spc="-5">
                          <a:latin typeface="Times New Roman"/>
                          <a:cs typeface="Times New Roman"/>
                        </a:rPr>
                        <a:t>Техническая информация для</a:t>
                      </a:r>
                      <a:r>
                        <a:rPr dirty="0" sz="1300" spc="1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300" spc="-5">
                          <a:latin typeface="Times New Roman"/>
                          <a:cs typeface="Times New Roman"/>
                        </a:rPr>
                        <a:t>проектирования</a:t>
                      </a: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00965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 marL="70485">
                        <a:lnSpc>
                          <a:spcPct val="100000"/>
                        </a:lnSpc>
                        <a:spcBef>
                          <a:spcPts val="355"/>
                        </a:spcBef>
                      </a:pPr>
                      <a:r>
                        <a:rPr dirty="0" sz="1000" spc="-5" i="1">
                          <a:latin typeface="Times New Roman"/>
                          <a:cs typeface="Times New Roman"/>
                        </a:rPr>
                        <a:t>лист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45085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73025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11430" vert="vert27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100965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45085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17475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11430" vert="vert27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100965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45"/>
                        </a:spcBef>
                      </a:pPr>
                      <a:r>
                        <a:rPr dirty="0" sz="1000">
                          <a:latin typeface="Times New Roman"/>
                          <a:cs typeface="Times New Roman"/>
                        </a:rPr>
                        <a:t>33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43815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61290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11430" vert="vert27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0480">
                        <a:lnSpc>
                          <a:spcPts val="1080"/>
                        </a:lnSpc>
                        <a:spcBef>
                          <a:spcPts val="90"/>
                        </a:spcBef>
                      </a:pPr>
                      <a:r>
                        <a:rPr dirty="0" sz="1000" i="1"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dirty="0" sz="1000" spc="-10" i="1">
                          <a:latin typeface="Times New Roman"/>
                          <a:cs typeface="Times New Roman"/>
                        </a:rPr>
                        <a:t>зм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143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4450">
                        <a:lnSpc>
                          <a:spcPts val="1080"/>
                        </a:lnSpc>
                        <a:spcBef>
                          <a:spcPts val="90"/>
                        </a:spcBef>
                      </a:pPr>
                      <a:r>
                        <a:rPr dirty="0" sz="1000" spc="-5" i="1">
                          <a:latin typeface="Times New Roman"/>
                          <a:cs typeface="Times New Roman"/>
                        </a:rPr>
                        <a:t>Л</a:t>
                      </a:r>
                      <a:r>
                        <a:rPr dirty="0" sz="1000" spc="5" i="1"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dirty="0" sz="1000" i="1">
                          <a:latin typeface="Times New Roman"/>
                          <a:cs typeface="Times New Roman"/>
                        </a:rPr>
                        <a:t>ст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143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0800">
                        <a:lnSpc>
                          <a:spcPts val="1080"/>
                        </a:lnSpc>
                        <a:spcBef>
                          <a:spcPts val="90"/>
                        </a:spcBef>
                      </a:pPr>
                      <a:r>
                        <a:rPr dirty="0" sz="1000" spc="-5" i="1">
                          <a:latin typeface="Times New Roman"/>
                          <a:cs typeface="Times New Roman"/>
                        </a:rPr>
                        <a:t>№</a:t>
                      </a:r>
                      <a:r>
                        <a:rPr dirty="0" sz="1000" spc="-50" i="1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000" spc="-5" i="1">
                          <a:latin typeface="Times New Roman"/>
                          <a:cs typeface="Times New Roman"/>
                        </a:rPr>
                        <a:t>документа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143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4610">
                        <a:lnSpc>
                          <a:spcPts val="1080"/>
                        </a:lnSpc>
                        <a:spcBef>
                          <a:spcPts val="90"/>
                        </a:spcBef>
                      </a:pPr>
                      <a:r>
                        <a:rPr dirty="0" sz="1000" i="1">
                          <a:latin typeface="Times New Roman"/>
                          <a:cs typeface="Times New Roman"/>
                        </a:rPr>
                        <a:t>Подпись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143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3340">
                        <a:lnSpc>
                          <a:spcPts val="1080"/>
                        </a:lnSpc>
                        <a:spcBef>
                          <a:spcPts val="90"/>
                        </a:spcBef>
                      </a:pPr>
                      <a:r>
                        <a:rPr dirty="0" sz="1000" i="1">
                          <a:latin typeface="Times New Roman"/>
                          <a:cs typeface="Times New Roman"/>
                        </a:rPr>
                        <a:t>Д</a:t>
                      </a:r>
                      <a:r>
                        <a:rPr dirty="0" sz="1000" spc="5" i="1">
                          <a:latin typeface="Times New Roman"/>
                          <a:cs typeface="Times New Roman"/>
                        </a:rPr>
                        <a:t>а</a:t>
                      </a:r>
                      <a:r>
                        <a:rPr dirty="0" sz="1000" i="1">
                          <a:latin typeface="Times New Roman"/>
                          <a:cs typeface="Times New Roman"/>
                        </a:rPr>
                        <a:t>та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143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100965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43815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923544" y="1613915"/>
          <a:ext cx="6212205" cy="5461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381885"/>
                <a:gridCol w="424814"/>
                <a:gridCol w="424814"/>
                <a:gridCol w="424814"/>
                <a:gridCol w="426085"/>
                <a:gridCol w="424814"/>
                <a:gridCol w="424814"/>
                <a:gridCol w="424814"/>
                <a:gridCol w="426085"/>
                <a:gridCol w="424814"/>
              </a:tblGrid>
              <a:tr h="18415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</a:tr>
              <a:tr h="36068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</a:tr>
            </a:tbl>
          </a:graphicData>
        </a:graphic>
      </p:graphicFrame>
      <p:sp>
        <p:nvSpPr>
          <p:cNvPr id="3" name="object 3"/>
          <p:cNvSpPr/>
          <p:nvPr/>
        </p:nvSpPr>
        <p:spPr>
          <a:xfrm>
            <a:off x="928116" y="1613915"/>
            <a:ext cx="2372995" cy="0"/>
          </a:xfrm>
          <a:custGeom>
            <a:avLst/>
            <a:gdLst/>
            <a:ahLst/>
            <a:cxnLst/>
            <a:rect l="l" t="t" r="r" b="b"/>
            <a:pathLst>
              <a:path w="2372995" h="0">
                <a:moveTo>
                  <a:pt x="0" y="0"/>
                </a:moveTo>
                <a:lnTo>
                  <a:pt x="2372868" y="0"/>
                </a:lnTo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3310128" y="1613915"/>
            <a:ext cx="416559" cy="0"/>
          </a:xfrm>
          <a:custGeom>
            <a:avLst/>
            <a:gdLst/>
            <a:ahLst/>
            <a:cxnLst/>
            <a:rect l="l" t="t" r="r" b="b"/>
            <a:pathLst>
              <a:path w="416560" h="0">
                <a:moveTo>
                  <a:pt x="0" y="0"/>
                </a:moveTo>
                <a:lnTo>
                  <a:pt x="416051" y="0"/>
                </a:lnTo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3735323" y="1613915"/>
            <a:ext cx="416559" cy="0"/>
          </a:xfrm>
          <a:custGeom>
            <a:avLst/>
            <a:gdLst/>
            <a:ahLst/>
            <a:cxnLst/>
            <a:rect l="l" t="t" r="r" b="b"/>
            <a:pathLst>
              <a:path w="416560" h="0">
                <a:moveTo>
                  <a:pt x="0" y="0"/>
                </a:moveTo>
                <a:lnTo>
                  <a:pt x="416051" y="0"/>
                </a:lnTo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4160520" y="1613915"/>
            <a:ext cx="416559" cy="0"/>
          </a:xfrm>
          <a:custGeom>
            <a:avLst/>
            <a:gdLst/>
            <a:ahLst/>
            <a:cxnLst/>
            <a:rect l="l" t="t" r="r" b="b"/>
            <a:pathLst>
              <a:path w="416560" h="0">
                <a:moveTo>
                  <a:pt x="0" y="0"/>
                </a:moveTo>
                <a:lnTo>
                  <a:pt x="416051" y="0"/>
                </a:lnTo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4585715" y="1613915"/>
            <a:ext cx="417830" cy="0"/>
          </a:xfrm>
          <a:custGeom>
            <a:avLst/>
            <a:gdLst/>
            <a:ahLst/>
            <a:cxnLst/>
            <a:rect l="l" t="t" r="r" b="b"/>
            <a:pathLst>
              <a:path w="417829" h="0">
                <a:moveTo>
                  <a:pt x="0" y="0"/>
                </a:moveTo>
                <a:lnTo>
                  <a:pt x="417575" y="0"/>
                </a:lnTo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5012435" y="1613915"/>
            <a:ext cx="416559" cy="0"/>
          </a:xfrm>
          <a:custGeom>
            <a:avLst/>
            <a:gdLst/>
            <a:ahLst/>
            <a:cxnLst/>
            <a:rect l="l" t="t" r="r" b="b"/>
            <a:pathLst>
              <a:path w="416560" h="0">
                <a:moveTo>
                  <a:pt x="0" y="0"/>
                </a:moveTo>
                <a:lnTo>
                  <a:pt x="416051" y="0"/>
                </a:lnTo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5437632" y="1613915"/>
            <a:ext cx="416559" cy="0"/>
          </a:xfrm>
          <a:custGeom>
            <a:avLst/>
            <a:gdLst/>
            <a:ahLst/>
            <a:cxnLst/>
            <a:rect l="l" t="t" r="r" b="b"/>
            <a:pathLst>
              <a:path w="416560" h="0">
                <a:moveTo>
                  <a:pt x="0" y="0"/>
                </a:moveTo>
                <a:lnTo>
                  <a:pt x="416051" y="0"/>
                </a:lnTo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5862828" y="1613915"/>
            <a:ext cx="416559" cy="0"/>
          </a:xfrm>
          <a:custGeom>
            <a:avLst/>
            <a:gdLst/>
            <a:ahLst/>
            <a:cxnLst/>
            <a:rect l="l" t="t" r="r" b="b"/>
            <a:pathLst>
              <a:path w="416560" h="0">
                <a:moveTo>
                  <a:pt x="0" y="0"/>
                </a:moveTo>
                <a:lnTo>
                  <a:pt x="416051" y="0"/>
                </a:lnTo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/>
          <p:nvPr/>
        </p:nvSpPr>
        <p:spPr>
          <a:xfrm>
            <a:off x="6288023" y="1613915"/>
            <a:ext cx="417830" cy="0"/>
          </a:xfrm>
          <a:custGeom>
            <a:avLst/>
            <a:gdLst/>
            <a:ahLst/>
            <a:cxnLst/>
            <a:rect l="l" t="t" r="r" b="b"/>
            <a:pathLst>
              <a:path w="417829" h="0">
                <a:moveTo>
                  <a:pt x="0" y="0"/>
                </a:moveTo>
                <a:lnTo>
                  <a:pt x="417588" y="0"/>
                </a:lnTo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/>
          <p:nvPr/>
        </p:nvSpPr>
        <p:spPr>
          <a:xfrm>
            <a:off x="6714743" y="1613915"/>
            <a:ext cx="416559" cy="0"/>
          </a:xfrm>
          <a:custGeom>
            <a:avLst/>
            <a:gdLst/>
            <a:ahLst/>
            <a:cxnLst/>
            <a:rect l="l" t="t" r="r" b="b"/>
            <a:pathLst>
              <a:path w="416559" h="0">
                <a:moveTo>
                  <a:pt x="0" y="0"/>
                </a:moveTo>
                <a:lnTo>
                  <a:pt x="416051" y="0"/>
                </a:lnTo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/>
          <p:nvPr/>
        </p:nvSpPr>
        <p:spPr>
          <a:xfrm>
            <a:off x="928116" y="1798319"/>
            <a:ext cx="2372995" cy="0"/>
          </a:xfrm>
          <a:custGeom>
            <a:avLst/>
            <a:gdLst/>
            <a:ahLst/>
            <a:cxnLst/>
            <a:rect l="l" t="t" r="r" b="b"/>
            <a:pathLst>
              <a:path w="2372995" h="0">
                <a:moveTo>
                  <a:pt x="0" y="0"/>
                </a:moveTo>
                <a:lnTo>
                  <a:pt x="2372868" y="0"/>
                </a:lnTo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/>
          <p:nvPr/>
        </p:nvSpPr>
        <p:spPr>
          <a:xfrm>
            <a:off x="3310128" y="1798319"/>
            <a:ext cx="416559" cy="0"/>
          </a:xfrm>
          <a:custGeom>
            <a:avLst/>
            <a:gdLst/>
            <a:ahLst/>
            <a:cxnLst/>
            <a:rect l="l" t="t" r="r" b="b"/>
            <a:pathLst>
              <a:path w="416560" h="0">
                <a:moveTo>
                  <a:pt x="0" y="0"/>
                </a:moveTo>
                <a:lnTo>
                  <a:pt x="416051" y="0"/>
                </a:lnTo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5" name="object 15"/>
          <p:cNvSpPr/>
          <p:nvPr/>
        </p:nvSpPr>
        <p:spPr>
          <a:xfrm>
            <a:off x="3735323" y="1798319"/>
            <a:ext cx="416559" cy="0"/>
          </a:xfrm>
          <a:custGeom>
            <a:avLst/>
            <a:gdLst/>
            <a:ahLst/>
            <a:cxnLst/>
            <a:rect l="l" t="t" r="r" b="b"/>
            <a:pathLst>
              <a:path w="416560" h="0">
                <a:moveTo>
                  <a:pt x="0" y="0"/>
                </a:moveTo>
                <a:lnTo>
                  <a:pt x="416051" y="0"/>
                </a:lnTo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6" name="object 16"/>
          <p:cNvSpPr/>
          <p:nvPr/>
        </p:nvSpPr>
        <p:spPr>
          <a:xfrm>
            <a:off x="4160520" y="1798319"/>
            <a:ext cx="416559" cy="0"/>
          </a:xfrm>
          <a:custGeom>
            <a:avLst/>
            <a:gdLst/>
            <a:ahLst/>
            <a:cxnLst/>
            <a:rect l="l" t="t" r="r" b="b"/>
            <a:pathLst>
              <a:path w="416560" h="0">
                <a:moveTo>
                  <a:pt x="0" y="0"/>
                </a:moveTo>
                <a:lnTo>
                  <a:pt x="416051" y="0"/>
                </a:lnTo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7" name="object 17"/>
          <p:cNvSpPr/>
          <p:nvPr/>
        </p:nvSpPr>
        <p:spPr>
          <a:xfrm>
            <a:off x="4585715" y="1798319"/>
            <a:ext cx="417830" cy="0"/>
          </a:xfrm>
          <a:custGeom>
            <a:avLst/>
            <a:gdLst/>
            <a:ahLst/>
            <a:cxnLst/>
            <a:rect l="l" t="t" r="r" b="b"/>
            <a:pathLst>
              <a:path w="417829" h="0">
                <a:moveTo>
                  <a:pt x="0" y="0"/>
                </a:moveTo>
                <a:lnTo>
                  <a:pt x="417575" y="0"/>
                </a:lnTo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8" name="object 18"/>
          <p:cNvSpPr/>
          <p:nvPr/>
        </p:nvSpPr>
        <p:spPr>
          <a:xfrm>
            <a:off x="5012435" y="1798319"/>
            <a:ext cx="416559" cy="0"/>
          </a:xfrm>
          <a:custGeom>
            <a:avLst/>
            <a:gdLst/>
            <a:ahLst/>
            <a:cxnLst/>
            <a:rect l="l" t="t" r="r" b="b"/>
            <a:pathLst>
              <a:path w="416560" h="0">
                <a:moveTo>
                  <a:pt x="0" y="0"/>
                </a:moveTo>
                <a:lnTo>
                  <a:pt x="416051" y="0"/>
                </a:lnTo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9" name="object 19"/>
          <p:cNvSpPr/>
          <p:nvPr/>
        </p:nvSpPr>
        <p:spPr>
          <a:xfrm>
            <a:off x="5437632" y="1798319"/>
            <a:ext cx="416559" cy="0"/>
          </a:xfrm>
          <a:custGeom>
            <a:avLst/>
            <a:gdLst/>
            <a:ahLst/>
            <a:cxnLst/>
            <a:rect l="l" t="t" r="r" b="b"/>
            <a:pathLst>
              <a:path w="416560" h="0">
                <a:moveTo>
                  <a:pt x="0" y="0"/>
                </a:moveTo>
                <a:lnTo>
                  <a:pt x="416051" y="0"/>
                </a:lnTo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0" name="object 20"/>
          <p:cNvSpPr/>
          <p:nvPr/>
        </p:nvSpPr>
        <p:spPr>
          <a:xfrm>
            <a:off x="5862828" y="1798319"/>
            <a:ext cx="416559" cy="0"/>
          </a:xfrm>
          <a:custGeom>
            <a:avLst/>
            <a:gdLst/>
            <a:ahLst/>
            <a:cxnLst/>
            <a:rect l="l" t="t" r="r" b="b"/>
            <a:pathLst>
              <a:path w="416560" h="0">
                <a:moveTo>
                  <a:pt x="0" y="0"/>
                </a:moveTo>
                <a:lnTo>
                  <a:pt x="416051" y="0"/>
                </a:lnTo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1" name="object 21"/>
          <p:cNvSpPr/>
          <p:nvPr/>
        </p:nvSpPr>
        <p:spPr>
          <a:xfrm>
            <a:off x="6288023" y="1798319"/>
            <a:ext cx="417830" cy="0"/>
          </a:xfrm>
          <a:custGeom>
            <a:avLst/>
            <a:gdLst/>
            <a:ahLst/>
            <a:cxnLst/>
            <a:rect l="l" t="t" r="r" b="b"/>
            <a:pathLst>
              <a:path w="417829" h="0">
                <a:moveTo>
                  <a:pt x="0" y="0"/>
                </a:moveTo>
                <a:lnTo>
                  <a:pt x="417588" y="0"/>
                </a:lnTo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2" name="object 22"/>
          <p:cNvSpPr/>
          <p:nvPr/>
        </p:nvSpPr>
        <p:spPr>
          <a:xfrm>
            <a:off x="6714743" y="1798319"/>
            <a:ext cx="416559" cy="0"/>
          </a:xfrm>
          <a:custGeom>
            <a:avLst/>
            <a:gdLst/>
            <a:ahLst/>
            <a:cxnLst/>
            <a:rect l="l" t="t" r="r" b="b"/>
            <a:pathLst>
              <a:path w="416559" h="0">
                <a:moveTo>
                  <a:pt x="0" y="0"/>
                </a:moveTo>
                <a:lnTo>
                  <a:pt x="416051" y="0"/>
                </a:lnTo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3" name="object 23"/>
          <p:cNvSpPr/>
          <p:nvPr/>
        </p:nvSpPr>
        <p:spPr>
          <a:xfrm>
            <a:off x="923544" y="1609343"/>
            <a:ext cx="0" cy="554990"/>
          </a:xfrm>
          <a:custGeom>
            <a:avLst/>
            <a:gdLst/>
            <a:ahLst/>
            <a:cxnLst/>
            <a:rect l="l" t="t" r="r" b="b"/>
            <a:pathLst>
              <a:path w="0" h="554989">
                <a:moveTo>
                  <a:pt x="0" y="0"/>
                </a:moveTo>
                <a:lnTo>
                  <a:pt x="0" y="554736"/>
                </a:lnTo>
              </a:path>
            </a:pathLst>
          </a:custGeom>
          <a:ln w="9143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4" name="object 24"/>
          <p:cNvSpPr/>
          <p:nvPr/>
        </p:nvSpPr>
        <p:spPr>
          <a:xfrm>
            <a:off x="928116" y="2159507"/>
            <a:ext cx="2372995" cy="0"/>
          </a:xfrm>
          <a:custGeom>
            <a:avLst/>
            <a:gdLst/>
            <a:ahLst/>
            <a:cxnLst/>
            <a:rect l="l" t="t" r="r" b="b"/>
            <a:pathLst>
              <a:path w="2372995" h="0">
                <a:moveTo>
                  <a:pt x="0" y="0"/>
                </a:moveTo>
                <a:lnTo>
                  <a:pt x="2372868" y="0"/>
                </a:lnTo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5" name="object 25"/>
          <p:cNvSpPr/>
          <p:nvPr/>
        </p:nvSpPr>
        <p:spPr>
          <a:xfrm>
            <a:off x="3305555" y="1609343"/>
            <a:ext cx="0" cy="554990"/>
          </a:xfrm>
          <a:custGeom>
            <a:avLst/>
            <a:gdLst/>
            <a:ahLst/>
            <a:cxnLst/>
            <a:rect l="l" t="t" r="r" b="b"/>
            <a:pathLst>
              <a:path w="0" h="554989">
                <a:moveTo>
                  <a:pt x="0" y="0"/>
                </a:moveTo>
                <a:lnTo>
                  <a:pt x="0" y="554736"/>
                </a:lnTo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6" name="object 26"/>
          <p:cNvSpPr/>
          <p:nvPr/>
        </p:nvSpPr>
        <p:spPr>
          <a:xfrm>
            <a:off x="3310128" y="2159507"/>
            <a:ext cx="416559" cy="0"/>
          </a:xfrm>
          <a:custGeom>
            <a:avLst/>
            <a:gdLst/>
            <a:ahLst/>
            <a:cxnLst/>
            <a:rect l="l" t="t" r="r" b="b"/>
            <a:pathLst>
              <a:path w="416560" h="0">
                <a:moveTo>
                  <a:pt x="0" y="0"/>
                </a:moveTo>
                <a:lnTo>
                  <a:pt x="416051" y="0"/>
                </a:lnTo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7" name="object 27"/>
          <p:cNvSpPr/>
          <p:nvPr/>
        </p:nvSpPr>
        <p:spPr>
          <a:xfrm>
            <a:off x="3730752" y="1609343"/>
            <a:ext cx="0" cy="554990"/>
          </a:xfrm>
          <a:custGeom>
            <a:avLst/>
            <a:gdLst/>
            <a:ahLst/>
            <a:cxnLst/>
            <a:rect l="l" t="t" r="r" b="b"/>
            <a:pathLst>
              <a:path w="0" h="554989">
                <a:moveTo>
                  <a:pt x="0" y="0"/>
                </a:moveTo>
                <a:lnTo>
                  <a:pt x="0" y="554736"/>
                </a:lnTo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8" name="object 28"/>
          <p:cNvSpPr/>
          <p:nvPr/>
        </p:nvSpPr>
        <p:spPr>
          <a:xfrm>
            <a:off x="3735323" y="2159507"/>
            <a:ext cx="416559" cy="0"/>
          </a:xfrm>
          <a:custGeom>
            <a:avLst/>
            <a:gdLst/>
            <a:ahLst/>
            <a:cxnLst/>
            <a:rect l="l" t="t" r="r" b="b"/>
            <a:pathLst>
              <a:path w="416560" h="0">
                <a:moveTo>
                  <a:pt x="0" y="0"/>
                </a:moveTo>
                <a:lnTo>
                  <a:pt x="416051" y="0"/>
                </a:lnTo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9" name="object 29"/>
          <p:cNvSpPr/>
          <p:nvPr/>
        </p:nvSpPr>
        <p:spPr>
          <a:xfrm>
            <a:off x="4155947" y="1609343"/>
            <a:ext cx="0" cy="554990"/>
          </a:xfrm>
          <a:custGeom>
            <a:avLst/>
            <a:gdLst/>
            <a:ahLst/>
            <a:cxnLst/>
            <a:rect l="l" t="t" r="r" b="b"/>
            <a:pathLst>
              <a:path w="0" h="554989">
                <a:moveTo>
                  <a:pt x="0" y="0"/>
                </a:moveTo>
                <a:lnTo>
                  <a:pt x="0" y="554736"/>
                </a:lnTo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0" name="object 30"/>
          <p:cNvSpPr/>
          <p:nvPr/>
        </p:nvSpPr>
        <p:spPr>
          <a:xfrm>
            <a:off x="4160520" y="2159507"/>
            <a:ext cx="416559" cy="0"/>
          </a:xfrm>
          <a:custGeom>
            <a:avLst/>
            <a:gdLst/>
            <a:ahLst/>
            <a:cxnLst/>
            <a:rect l="l" t="t" r="r" b="b"/>
            <a:pathLst>
              <a:path w="416560" h="0">
                <a:moveTo>
                  <a:pt x="0" y="0"/>
                </a:moveTo>
                <a:lnTo>
                  <a:pt x="416051" y="0"/>
                </a:lnTo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1" name="object 31"/>
          <p:cNvSpPr/>
          <p:nvPr/>
        </p:nvSpPr>
        <p:spPr>
          <a:xfrm>
            <a:off x="4581144" y="1609343"/>
            <a:ext cx="0" cy="554990"/>
          </a:xfrm>
          <a:custGeom>
            <a:avLst/>
            <a:gdLst/>
            <a:ahLst/>
            <a:cxnLst/>
            <a:rect l="l" t="t" r="r" b="b"/>
            <a:pathLst>
              <a:path w="0" h="554989">
                <a:moveTo>
                  <a:pt x="0" y="0"/>
                </a:moveTo>
                <a:lnTo>
                  <a:pt x="0" y="554736"/>
                </a:lnTo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2" name="object 32"/>
          <p:cNvSpPr/>
          <p:nvPr/>
        </p:nvSpPr>
        <p:spPr>
          <a:xfrm>
            <a:off x="4585715" y="2159507"/>
            <a:ext cx="417830" cy="0"/>
          </a:xfrm>
          <a:custGeom>
            <a:avLst/>
            <a:gdLst/>
            <a:ahLst/>
            <a:cxnLst/>
            <a:rect l="l" t="t" r="r" b="b"/>
            <a:pathLst>
              <a:path w="417829" h="0">
                <a:moveTo>
                  <a:pt x="0" y="0"/>
                </a:moveTo>
                <a:lnTo>
                  <a:pt x="417575" y="0"/>
                </a:lnTo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3" name="object 33"/>
          <p:cNvSpPr/>
          <p:nvPr/>
        </p:nvSpPr>
        <p:spPr>
          <a:xfrm>
            <a:off x="5007864" y="1609343"/>
            <a:ext cx="0" cy="554990"/>
          </a:xfrm>
          <a:custGeom>
            <a:avLst/>
            <a:gdLst/>
            <a:ahLst/>
            <a:cxnLst/>
            <a:rect l="l" t="t" r="r" b="b"/>
            <a:pathLst>
              <a:path w="0" h="554989">
                <a:moveTo>
                  <a:pt x="0" y="0"/>
                </a:moveTo>
                <a:lnTo>
                  <a:pt x="0" y="554736"/>
                </a:lnTo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4" name="object 34"/>
          <p:cNvSpPr/>
          <p:nvPr/>
        </p:nvSpPr>
        <p:spPr>
          <a:xfrm>
            <a:off x="5012435" y="2159507"/>
            <a:ext cx="416559" cy="0"/>
          </a:xfrm>
          <a:custGeom>
            <a:avLst/>
            <a:gdLst/>
            <a:ahLst/>
            <a:cxnLst/>
            <a:rect l="l" t="t" r="r" b="b"/>
            <a:pathLst>
              <a:path w="416560" h="0">
                <a:moveTo>
                  <a:pt x="0" y="0"/>
                </a:moveTo>
                <a:lnTo>
                  <a:pt x="416051" y="0"/>
                </a:lnTo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5" name="object 35"/>
          <p:cNvSpPr/>
          <p:nvPr/>
        </p:nvSpPr>
        <p:spPr>
          <a:xfrm>
            <a:off x="5433059" y="1609343"/>
            <a:ext cx="0" cy="554990"/>
          </a:xfrm>
          <a:custGeom>
            <a:avLst/>
            <a:gdLst/>
            <a:ahLst/>
            <a:cxnLst/>
            <a:rect l="l" t="t" r="r" b="b"/>
            <a:pathLst>
              <a:path w="0" h="554989">
                <a:moveTo>
                  <a:pt x="0" y="0"/>
                </a:moveTo>
                <a:lnTo>
                  <a:pt x="0" y="554736"/>
                </a:lnTo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6" name="object 36"/>
          <p:cNvSpPr/>
          <p:nvPr/>
        </p:nvSpPr>
        <p:spPr>
          <a:xfrm>
            <a:off x="5437632" y="2159507"/>
            <a:ext cx="416559" cy="0"/>
          </a:xfrm>
          <a:custGeom>
            <a:avLst/>
            <a:gdLst/>
            <a:ahLst/>
            <a:cxnLst/>
            <a:rect l="l" t="t" r="r" b="b"/>
            <a:pathLst>
              <a:path w="416560" h="0">
                <a:moveTo>
                  <a:pt x="0" y="0"/>
                </a:moveTo>
                <a:lnTo>
                  <a:pt x="416051" y="0"/>
                </a:lnTo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7" name="object 37"/>
          <p:cNvSpPr/>
          <p:nvPr/>
        </p:nvSpPr>
        <p:spPr>
          <a:xfrm>
            <a:off x="5858255" y="1609343"/>
            <a:ext cx="0" cy="554990"/>
          </a:xfrm>
          <a:custGeom>
            <a:avLst/>
            <a:gdLst/>
            <a:ahLst/>
            <a:cxnLst/>
            <a:rect l="l" t="t" r="r" b="b"/>
            <a:pathLst>
              <a:path w="0" h="554989">
                <a:moveTo>
                  <a:pt x="0" y="0"/>
                </a:moveTo>
                <a:lnTo>
                  <a:pt x="0" y="554736"/>
                </a:lnTo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8" name="object 38"/>
          <p:cNvSpPr/>
          <p:nvPr/>
        </p:nvSpPr>
        <p:spPr>
          <a:xfrm>
            <a:off x="5862828" y="2159507"/>
            <a:ext cx="416559" cy="0"/>
          </a:xfrm>
          <a:custGeom>
            <a:avLst/>
            <a:gdLst/>
            <a:ahLst/>
            <a:cxnLst/>
            <a:rect l="l" t="t" r="r" b="b"/>
            <a:pathLst>
              <a:path w="416560" h="0">
                <a:moveTo>
                  <a:pt x="0" y="0"/>
                </a:moveTo>
                <a:lnTo>
                  <a:pt x="416051" y="0"/>
                </a:lnTo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9" name="object 39"/>
          <p:cNvSpPr/>
          <p:nvPr/>
        </p:nvSpPr>
        <p:spPr>
          <a:xfrm>
            <a:off x="6283452" y="1609343"/>
            <a:ext cx="0" cy="554990"/>
          </a:xfrm>
          <a:custGeom>
            <a:avLst/>
            <a:gdLst/>
            <a:ahLst/>
            <a:cxnLst/>
            <a:rect l="l" t="t" r="r" b="b"/>
            <a:pathLst>
              <a:path w="0" h="554989">
                <a:moveTo>
                  <a:pt x="0" y="0"/>
                </a:moveTo>
                <a:lnTo>
                  <a:pt x="0" y="554736"/>
                </a:lnTo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0" name="object 40"/>
          <p:cNvSpPr/>
          <p:nvPr/>
        </p:nvSpPr>
        <p:spPr>
          <a:xfrm>
            <a:off x="6288023" y="2159507"/>
            <a:ext cx="417830" cy="0"/>
          </a:xfrm>
          <a:custGeom>
            <a:avLst/>
            <a:gdLst/>
            <a:ahLst/>
            <a:cxnLst/>
            <a:rect l="l" t="t" r="r" b="b"/>
            <a:pathLst>
              <a:path w="417829" h="0">
                <a:moveTo>
                  <a:pt x="0" y="0"/>
                </a:moveTo>
                <a:lnTo>
                  <a:pt x="417588" y="0"/>
                </a:lnTo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1" name="object 41"/>
          <p:cNvSpPr/>
          <p:nvPr/>
        </p:nvSpPr>
        <p:spPr>
          <a:xfrm>
            <a:off x="6710171" y="1609343"/>
            <a:ext cx="0" cy="554990"/>
          </a:xfrm>
          <a:custGeom>
            <a:avLst/>
            <a:gdLst/>
            <a:ahLst/>
            <a:cxnLst/>
            <a:rect l="l" t="t" r="r" b="b"/>
            <a:pathLst>
              <a:path w="0" h="554989">
                <a:moveTo>
                  <a:pt x="0" y="0"/>
                </a:moveTo>
                <a:lnTo>
                  <a:pt x="0" y="554736"/>
                </a:lnTo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2" name="object 42"/>
          <p:cNvSpPr/>
          <p:nvPr/>
        </p:nvSpPr>
        <p:spPr>
          <a:xfrm>
            <a:off x="6714743" y="2159507"/>
            <a:ext cx="416559" cy="0"/>
          </a:xfrm>
          <a:custGeom>
            <a:avLst/>
            <a:gdLst/>
            <a:ahLst/>
            <a:cxnLst/>
            <a:rect l="l" t="t" r="r" b="b"/>
            <a:pathLst>
              <a:path w="416559" h="0">
                <a:moveTo>
                  <a:pt x="0" y="0"/>
                </a:moveTo>
                <a:lnTo>
                  <a:pt x="416051" y="0"/>
                </a:lnTo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3" name="object 43"/>
          <p:cNvSpPr/>
          <p:nvPr/>
        </p:nvSpPr>
        <p:spPr>
          <a:xfrm>
            <a:off x="7135368" y="1609343"/>
            <a:ext cx="0" cy="554990"/>
          </a:xfrm>
          <a:custGeom>
            <a:avLst/>
            <a:gdLst/>
            <a:ahLst/>
            <a:cxnLst/>
            <a:rect l="l" t="t" r="r" b="b"/>
            <a:pathLst>
              <a:path w="0" h="554989">
                <a:moveTo>
                  <a:pt x="0" y="0"/>
                </a:moveTo>
                <a:lnTo>
                  <a:pt x="0" y="554736"/>
                </a:lnTo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4" name="object 44"/>
          <p:cNvSpPr/>
          <p:nvPr/>
        </p:nvSpPr>
        <p:spPr>
          <a:xfrm>
            <a:off x="3123936" y="4057505"/>
            <a:ext cx="2059549" cy="164167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5" name="object 45"/>
          <p:cNvSpPr/>
          <p:nvPr/>
        </p:nvSpPr>
        <p:spPr>
          <a:xfrm>
            <a:off x="3471326" y="6390253"/>
            <a:ext cx="1271106" cy="227255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graphicFrame>
        <p:nvGraphicFramePr>
          <p:cNvPr id="46" name="object 46"/>
          <p:cNvGraphicFramePr>
            <a:graphicFrameLocks noGrp="1"/>
          </p:cNvGraphicFramePr>
          <p:nvPr/>
        </p:nvGraphicFramePr>
        <p:xfrm>
          <a:off x="292893" y="169163"/>
          <a:ext cx="7042150" cy="102158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04470"/>
                <a:gridCol w="245745"/>
                <a:gridCol w="254634"/>
                <a:gridCol w="356234"/>
                <a:gridCol w="820419"/>
                <a:gridCol w="534669"/>
                <a:gridCol w="355600"/>
                <a:gridCol w="3823334"/>
                <a:gridCol w="417195"/>
              </a:tblGrid>
              <a:tr h="2172970">
                <a:tc>
                  <a:txBody>
                    <a:bodyPr/>
                    <a:lstStyle/>
                    <a:p>
                      <a:pPr marL="6470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dirty="0" sz="1000" spc="-5">
                          <a:latin typeface="Times New Roman"/>
                          <a:cs typeface="Times New Roman"/>
                        </a:rPr>
                        <a:t>Первич.</a:t>
                      </a:r>
                      <a:r>
                        <a:rPr dirty="0" sz="100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000" spc="-5">
                          <a:latin typeface="Times New Roman"/>
                          <a:cs typeface="Times New Roman"/>
                        </a:rPr>
                        <a:t>примен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6350" vert="vert270">
                    <a:lnL w="2857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7" rowSpan="7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1850">
                        <a:latin typeface="Times New Roman"/>
                        <a:cs typeface="Times New Roman"/>
                      </a:endParaRPr>
                    </a:p>
                    <a:p>
                      <a:pPr marL="198120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указанных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в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таблице</a:t>
                      </a:r>
                      <a:r>
                        <a:rPr dirty="0" sz="1400" spc="-1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7.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endParaRPr sz="2100">
                        <a:latin typeface="Times New Roman"/>
                        <a:cs typeface="Times New Roman"/>
                      </a:endParaRPr>
                    </a:p>
                    <a:p>
                      <a:pPr marL="1188720" marR="300990" indent="-990600">
                        <a:lnSpc>
                          <a:spcPts val="1610"/>
                        </a:lnSpc>
                      </a:pP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Таблица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7 –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Максимально допустимые расстояния между подвижными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крепле- 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ниями открыто прокладываемых полиэтиленовых</a:t>
                      </a:r>
                      <a:r>
                        <a:rPr dirty="0" sz="1400" spc="1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труб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marL="433070">
                        <a:lnSpc>
                          <a:spcPts val="1405"/>
                        </a:lnSpc>
                        <a:tabLst>
                          <a:tab pos="2696210" algn="l"/>
                          <a:tab pos="3122930" algn="l"/>
                          <a:tab pos="3546475" algn="l"/>
                          <a:tab pos="3973195" algn="l"/>
                          <a:tab pos="4399915" algn="l"/>
                          <a:tab pos="4825365" algn="l"/>
                          <a:tab pos="5250180" algn="l"/>
                          <a:tab pos="5676900" algn="l"/>
                          <a:tab pos="6102350" algn="l"/>
                        </a:tabLst>
                      </a:pPr>
                      <a:r>
                        <a:rPr dirty="0" sz="1200" spc="-5">
                          <a:latin typeface="Times New Roman"/>
                          <a:cs typeface="Times New Roman"/>
                        </a:rPr>
                        <a:t>Наружный диаметр</a:t>
                      </a:r>
                      <a:r>
                        <a:rPr dirty="0" sz="1200" spc="3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труб,</a:t>
                      </a:r>
                      <a:r>
                        <a:rPr dirty="0" sz="1200" spc="1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мм	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16	20	25	32	40	50	63	75	90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marL="198120" marR="280670">
                        <a:lnSpc>
                          <a:spcPts val="1380"/>
                        </a:lnSpc>
                        <a:spcBef>
                          <a:spcPts val="120"/>
                        </a:spcBef>
                        <a:tabLst>
                          <a:tab pos="2677795" algn="l"/>
                          <a:tab pos="3103245" algn="l"/>
                          <a:tab pos="3528060" algn="l"/>
                          <a:tab pos="3953510" algn="l"/>
                          <a:tab pos="4380230" algn="l"/>
                          <a:tab pos="4805680" algn="l"/>
                          <a:tab pos="5230495" algn="l"/>
                          <a:tab pos="5657215" algn="l"/>
                          <a:tab pos="6082665" algn="l"/>
                        </a:tabLst>
                      </a:pPr>
                      <a:r>
                        <a:rPr dirty="0" sz="1200" spc="-5">
                          <a:latin typeface="Times New Roman"/>
                          <a:cs typeface="Times New Roman"/>
                        </a:rPr>
                        <a:t>На</a:t>
                      </a:r>
                      <a:r>
                        <a:rPr dirty="0" sz="1200" spc="5"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больш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е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е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до</a:t>
                      </a:r>
                      <a:r>
                        <a:rPr dirty="0" sz="1200" spc="15">
                          <a:latin typeface="Times New Roman"/>
                          <a:cs typeface="Times New Roman"/>
                        </a:rPr>
                        <a:t>п</a:t>
                      </a:r>
                      <a:r>
                        <a:rPr dirty="0" sz="1200" spc="-25">
                          <a:latin typeface="Times New Roman"/>
                          <a:cs typeface="Times New Roman"/>
                        </a:rPr>
                        <a:t>у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с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т</a:t>
                      </a:r>
                      <a:r>
                        <a:rPr dirty="0" sz="1200" spc="5"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м</a:t>
                      </a:r>
                      <a:r>
                        <a:rPr dirty="0" sz="1200" spc="10">
                          <a:latin typeface="Times New Roman"/>
                          <a:cs typeface="Times New Roman"/>
                        </a:rPr>
                        <a:t>о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е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р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а</a:t>
                      </a:r>
                      <a:r>
                        <a:rPr dirty="0" sz="1200" spc="5">
                          <a:latin typeface="Times New Roman"/>
                          <a:cs typeface="Times New Roman"/>
                        </a:rPr>
                        <a:t>с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с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т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о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я-	</a:t>
                      </a:r>
                      <a:r>
                        <a:rPr dirty="0" baseline="-32407" sz="1800">
                          <a:latin typeface="Times New Roman"/>
                          <a:cs typeface="Times New Roman"/>
                        </a:rPr>
                        <a:t>0,9	1,0	1,1	1,4	1,6	1,7	2,0	2,3	2,5 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ние 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между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креплениями,</a:t>
                      </a:r>
                      <a:r>
                        <a:rPr dirty="0" sz="1200" spc="-3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м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algn="just" lvl="2" marL="198755" marR="179070" indent="449580">
                        <a:lnSpc>
                          <a:spcPct val="143600"/>
                        </a:lnSpc>
                        <a:spcBef>
                          <a:spcPts val="844"/>
                        </a:spcBef>
                        <a:buAutoNum type="arabicPeriod" startAt="5"/>
                        <a:tabLst>
                          <a:tab pos="1082675" algn="l"/>
                        </a:tabLst>
                      </a:pP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При скрытой прокладке полиэтиленовых труб расстояние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в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свету 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между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соседними трубами должно быть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не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менее 10</a:t>
                      </a:r>
                      <a:r>
                        <a:rPr dirty="0" sz="1400" spc="-2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мм.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algn="just" lvl="2" marL="198755" marR="177800" indent="449580">
                        <a:lnSpc>
                          <a:spcPct val="143600"/>
                        </a:lnSpc>
                        <a:spcBef>
                          <a:spcPts val="10"/>
                        </a:spcBef>
                        <a:buAutoNum type="arabicPeriod" startAt="5"/>
                        <a:tabLst>
                          <a:tab pos="1075055" algn="l"/>
                        </a:tabLst>
                      </a:pP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Глубина скрытой прокладки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в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стенах должна позволять устраивать  защитный слой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из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штукатурки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или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строительного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раствора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над трубой толщи-  ной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не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менее 10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мм (таблица</a:t>
                      </a:r>
                      <a:r>
                        <a:rPr dirty="0" sz="1400" spc="-3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8).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2100">
                        <a:latin typeface="Times New Roman"/>
                        <a:cs typeface="Times New Roman"/>
                      </a:endParaRPr>
                    </a:p>
                    <a:p>
                      <a:pPr marL="486409">
                        <a:lnSpc>
                          <a:spcPts val="1410"/>
                        </a:lnSpc>
                        <a:spcBef>
                          <a:spcPts val="5"/>
                        </a:spcBef>
                      </a:pPr>
                      <a:r>
                        <a:rPr dirty="0" sz="1200" spc="-5">
                          <a:latin typeface="Times New Roman"/>
                          <a:cs typeface="Times New Roman"/>
                        </a:rPr>
                        <a:t>Рисунок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2 – Схема 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пластмассовых клиц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типа Л 75УЗ – Л 78УЗ для 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крепления </a:t>
                      </a:r>
                      <a:r>
                        <a:rPr dirty="0" sz="1200" spc="-10">
                          <a:latin typeface="Times New Roman"/>
                          <a:cs typeface="Times New Roman"/>
                        </a:rPr>
                        <a:t>труб</a:t>
                      </a:r>
                      <a:r>
                        <a:rPr dirty="0" sz="1200" spc="2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ТПЭ-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algn="ctr" marL="12700">
                        <a:lnSpc>
                          <a:spcPts val="141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КЭС для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 электропроводок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  <a:p>
                      <a:pPr marL="1524000" marR="247015" indent="-1077595">
                        <a:lnSpc>
                          <a:spcPts val="1380"/>
                        </a:lnSpc>
                        <a:spcBef>
                          <a:spcPts val="890"/>
                        </a:spcBef>
                      </a:pPr>
                      <a:r>
                        <a:rPr dirty="0" sz="1200" spc="-5">
                          <a:latin typeface="Times New Roman"/>
                          <a:cs typeface="Times New Roman"/>
                        </a:rPr>
                        <a:t>Рисунок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3 – Схема параллельной 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прокладки полиэтиленовых </a:t>
                      </a:r>
                      <a:r>
                        <a:rPr dirty="0" sz="1200" spc="-10">
                          <a:latin typeface="Times New Roman"/>
                          <a:cs typeface="Times New Roman"/>
                        </a:rPr>
                        <a:t>труб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для 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электропроводки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в  клицах, 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набранных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в 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С-образный профиль типа</a:t>
                      </a:r>
                      <a:r>
                        <a:rPr dirty="0" sz="1200" spc="1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К-101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7"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rowSpan="7"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rowSpan="7"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rowSpan="7"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rowSpan="7"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rowSpan="7"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2165350">
                <a:tc>
                  <a:txBody>
                    <a:bodyPr/>
                    <a:lstStyle/>
                    <a:p>
                      <a:pPr algn="ctr" marR="69850">
                        <a:lnSpc>
                          <a:spcPct val="100000"/>
                        </a:lnSpc>
                        <a:spcBef>
                          <a:spcPts val="305"/>
                        </a:spcBef>
                      </a:pPr>
                      <a:r>
                        <a:rPr dirty="0" sz="1000" spc="-5">
                          <a:latin typeface="Times New Roman"/>
                          <a:cs typeface="Times New Roman"/>
                        </a:rPr>
                        <a:t>Справ.</a:t>
                      </a:r>
                      <a:r>
                        <a:rPr dirty="0" sz="100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000" spc="-5">
                          <a:latin typeface="Times New Roman"/>
                          <a:cs typeface="Times New Roman"/>
                        </a:rPr>
                        <a:t>№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38735" vert="vert270">
                    <a:lnL w="2857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7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570230"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gridSpan="7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2115820">
                <a:tc>
                  <a:txBody>
                    <a:bodyPr/>
                    <a:lstStyle/>
                    <a:p>
                      <a:pPr marL="124460">
                        <a:lnSpc>
                          <a:spcPct val="100000"/>
                        </a:lnSpc>
                        <a:spcBef>
                          <a:spcPts val="170"/>
                        </a:spcBef>
                        <a:tabLst>
                          <a:tab pos="1095375" algn="l"/>
                        </a:tabLst>
                      </a:pPr>
                      <a:r>
                        <a:rPr dirty="0" baseline="-8333" sz="1500" spc="-15">
                          <a:latin typeface="Times New Roman"/>
                          <a:cs typeface="Times New Roman"/>
                        </a:rPr>
                        <a:t>Инв.</a:t>
                      </a:r>
                      <a:r>
                        <a:rPr dirty="0" baseline="-8333" sz="1500" spc="1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baseline="-8333" sz="1500" spc="-7">
                          <a:latin typeface="Times New Roman"/>
                          <a:cs typeface="Times New Roman"/>
                        </a:rPr>
                        <a:t>№</a:t>
                      </a:r>
                      <a:r>
                        <a:rPr dirty="0" baseline="-8333" sz="1500" spc="22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baseline="-8333" sz="1500" spc="-7">
                          <a:latin typeface="Times New Roman"/>
                          <a:cs typeface="Times New Roman"/>
                        </a:rPr>
                        <a:t>дубл.	</a:t>
                      </a:r>
                      <a:r>
                        <a:rPr dirty="0" sz="1000" spc="-5">
                          <a:latin typeface="Times New Roman"/>
                          <a:cs typeface="Times New Roman"/>
                        </a:rPr>
                        <a:t>Подпись и</a:t>
                      </a:r>
                      <a:r>
                        <a:rPr dirty="0" sz="1000" spc="-1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000" spc="-5">
                          <a:latin typeface="Times New Roman"/>
                          <a:cs typeface="Times New Roman"/>
                        </a:rPr>
                        <a:t>дата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21590" vert="vert27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7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998855">
                <a:tc>
                  <a:txBody>
                    <a:bodyPr/>
                    <a:lstStyle/>
                    <a:p>
                      <a:pPr marL="154305">
                        <a:lnSpc>
                          <a:spcPct val="100000"/>
                        </a:lnSpc>
                        <a:spcBef>
                          <a:spcPts val="280"/>
                        </a:spcBef>
                      </a:pPr>
                      <a:r>
                        <a:rPr dirty="0" sz="1000" spc="-5">
                          <a:latin typeface="Times New Roman"/>
                          <a:cs typeface="Times New Roman"/>
                        </a:rPr>
                        <a:t>Взам. </a:t>
                      </a:r>
                      <a:r>
                        <a:rPr dirty="0" sz="1000" spc="-10">
                          <a:latin typeface="Times New Roman"/>
                          <a:cs typeface="Times New Roman"/>
                        </a:rPr>
                        <a:t>инв.</a:t>
                      </a:r>
                      <a:r>
                        <a:rPr dirty="0" sz="1000" spc="-5">
                          <a:latin typeface="Times New Roman"/>
                          <a:cs typeface="Times New Roman"/>
                        </a:rPr>
                        <a:t> №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35560" vert="vert27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7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1271270">
                <a:tc>
                  <a:txBody>
                    <a:bodyPr/>
                    <a:lstStyle/>
                    <a:p>
                      <a:pPr marL="226060">
                        <a:lnSpc>
                          <a:spcPct val="100000"/>
                        </a:lnSpc>
                        <a:spcBef>
                          <a:spcPts val="65"/>
                        </a:spcBef>
                      </a:pPr>
                      <a:r>
                        <a:rPr dirty="0" sz="1000" spc="-5">
                          <a:latin typeface="Times New Roman"/>
                          <a:cs typeface="Times New Roman"/>
                        </a:rPr>
                        <a:t>Подпись и</a:t>
                      </a:r>
                      <a:r>
                        <a:rPr dirty="0" sz="1000" spc="-1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000" spc="-5">
                          <a:latin typeface="Times New Roman"/>
                          <a:cs typeface="Times New Roman"/>
                        </a:rPr>
                        <a:t>дата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8255" vert="vert27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7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358775">
                <a:tc rowSpan="5">
                  <a:txBody>
                    <a:bodyPr/>
                    <a:lstStyle/>
                    <a:p>
                      <a:pPr marL="101600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dirty="0" sz="1000" spc="-10">
                          <a:latin typeface="Times New Roman"/>
                          <a:cs typeface="Times New Roman"/>
                        </a:rPr>
                        <a:t>Инв. </a:t>
                      </a:r>
                      <a:r>
                        <a:rPr dirty="0" sz="1000" spc="-5">
                          <a:latin typeface="Times New Roman"/>
                          <a:cs typeface="Times New Roman"/>
                        </a:rPr>
                        <a:t>№</a:t>
                      </a:r>
                      <a:r>
                        <a:rPr dirty="0" sz="1000" spc="-1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000" spc="-5">
                          <a:latin typeface="Times New Roman"/>
                          <a:cs typeface="Times New Roman"/>
                        </a:rPr>
                        <a:t>подл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1430" vert="vert27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5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7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190500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11430" vert="vert27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marL="31115">
                        <a:lnSpc>
                          <a:spcPts val="1645"/>
                        </a:lnSpc>
                        <a:spcBef>
                          <a:spcPts val="795"/>
                        </a:spcBef>
                      </a:pP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ТПЭ-КЭС.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algn="ctr" marL="30480">
                        <a:lnSpc>
                          <a:spcPts val="1525"/>
                        </a:lnSpc>
                      </a:pPr>
                      <a:r>
                        <a:rPr dirty="0" sz="1300" spc="-5">
                          <a:latin typeface="Times New Roman"/>
                          <a:cs typeface="Times New Roman"/>
                        </a:rPr>
                        <a:t>Техническая информация для</a:t>
                      </a:r>
                      <a:r>
                        <a:rPr dirty="0" sz="1300" spc="1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300" spc="-5">
                          <a:latin typeface="Times New Roman"/>
                          <a:cs typeface="Times New Roman"/>
                        </a:rPr>
                        <a:t>проектирования</a:t>
                      </a: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00965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 marL="70485">
                        <a:lnSpc>
                          <a:spcPct val="100000"/>
                        </a:lnSpc>
                        <a:spcBef>
                          <a:spcPts val="355"/>
                        </a:spcBef>
                      </a:pPr>
                      <a:r>
                        <a:rPr dirty="0" sz="1000" spc="-5" i="1">
                          <a:latin typeface="Times New Roman"/>
                          <a:cs typeface="Times New Roman"/>
                        </a:rPr>
                        <a:t>лист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45085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73025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11430" vert="vert27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100965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45085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17475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11430" vert="vert27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100965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45"/>
                        </a:spcBef>
                      </a:pPr>
                      <a:r>
                        <a:rPr dirty="0" sz="1000">
                          <a:latin typeface="Times New Roman"/>
                          <a:cs typeface="Times New Roman"/>
                        </a:rPr>
                        <a:t>34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43815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61290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11430" vert="vert27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0480">
                        <a:lnSpc>
                          <a:spcPts val="1080"/>
                        </a:lnSpc>
                        <a:spcBef>
                          <a:spcPts val="90"/>
                        </a:spcBef>
                      </a:pPr>
                      <a:r>
                        <a:rPr dirty="0" sz="1000" i="1"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dirty="0" sz="1000" spc="-10" i="1">
                          <a:latin typeface="Times New Roman"/>
                          <a:cs typeface="Times New Roman"/>
                        </a:rPr>
                        <a:t>зм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143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4450">
                        <a:lnSpc>
                          <a:spcPts val="1080"/>
                        </a:lnSpc>
                        <a:spcBef>
                          <a:spcPts val="90"/>
                        </a:spcBef>
                      </a:pPr>
                      <a:r>
                        <a:rPr dirty="0" sz="1000" spc="-5" i="1">
                          <a:latin typeface="Times New Roman"/>
                          <a:cs typeface="Times New Roman"/>
                        </a:rPr>
                        <a:t>Л</a:t>
                      </a:r>
                      <a:r>
                        <a:rPr dirty="0" sz="1000" spc="5" i="1"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dirty="0" sz="1000" i="1">
                          <a:latin typeface="Times New Roman"/>
                          <a:cs typeface="Times New Roman"/>
                        </a:rPr>
                        <a:t>ст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143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0800">
                        <a:lnSpc>
                          <a:spcPts val="1080"/>
                        </a:lnSpc>
                        <a:spcBef>
                          <a:spcPts val="90"/>
                        </a:spcBef>
                      </a:pPr>
                      <a:r>
                        <a:rPr dirty="0" sz="1000" spc="-5" i="1">
                          <a:latin typeface="Times New Roman"/>
                          <a:cs typeface="Times New Roman"/>
                        </a:rPr>
                        <a:t>№</a:t>
                      </a:r>
                      <a:r>
                        <a:rPr dirty="0" sz="1000" spc="-50" i="1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000" spc="-5" i="1">
                          <a:latin typeface="Times New Roman"/>
                          <a:cs typeface="Times New Roman"/>
                        </a:rPr>
                        <a:t>документа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143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4610">
                        <a:lnSpc>
                          <a:spcPts val="1080"/>
                        </a:lnSpc>
                        <a:spcBef>
                          <a:spcPts val="90"/>
                        </a:spcBef>
                      </a:pPr>
                      <a:r>
                        <a:rPr dirty="0" sz="1000" i="1">
                          <a:latin typeface="Times New Roman"/>
                          <a:cs typeface="Times New Roman"/>
                        </a:rPr>
                        <a:t>Подпись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143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3340">
                        <a:lnSpc>
                          <a:spcPts val="1080"/>
                        </a:lnSpc>
                        <a:spcBef>
                          <a:spcPts val="90"/>
                        </a:spcBef>
                      </a:pPr>
                      <a:r>
                        <a:rPr dirty="0" sz="1000" i="1">
                          <a:latin typeface="Times New Roman"/>
                          <a:cs typeface="Times New Roman"/>
                        </a:rPr>
                        <a:t>Д</a:t>
                      </a:r>
                      <a:r>
                        <a:rPr dirty="0" sz="1000" spc="5" i="1">
                          <a:latin typeface="Times New Roman"/>
                          <a:cs typeface="Times New Roman"/>
                        </a:rPr>
                        <a:t>а</a:t>
                      </a:r>
                      <a:r>
                        <a:rPr dirty="0" sz="1000" i="1">
                          <a:latin typeface="Times New Roman"/>
                          <a:cs typeface="Times New Roman"/>
                        </a:rPr>
                        <a:t>та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143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100965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43815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923472" y="4385309"/>
          <a:ext cx="6212205" cy="197993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379220"/>
                <a:gridCol w="1262380"/>
                <a:gridCol w="712470"/>
                <a:gridCol w="713104"/>
                <a:gridCol w="713104"/>
                <a:gridCol w="714375"/>
                <a:gridCol w="715645"/>
              </a:tblGrid>
              <a:tr h="18605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 gridSpan="5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18542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</a:tr>
              <a:tr h="1778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</a:tr>
              <a:tr h="17526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</a:tr>
              <a:tr h="18161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</a:tr>
              <a:tr h="1778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</a:tr>
              <a:tr h="17526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</a:tr>
              <a:tr h="18161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</a:tr>
              <a:tr h="1778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</a:tr>
              <a:tr h="17526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</a:tr>
              <a:tr h="18351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</a:tr>
            </a:tbl>
          </a:graphicData>
        </a:graphic>
      </p:graphicFrame>
      <p:sp>
        <p:nvSpPr>
          <p:cNvPr id="3" name="object 3"/>
          <p:cNvSpPr/>
          <p:nvPr/>
        </p:nvSpPr>
        <p:spPr>
          <a:xfrm>
            <a:off x="3150262" y="1071681"/>
            <a:ext cx="2070113" cy="173309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graphicFrame>
        <p:nvGraphicFramePr>
          <p:cNvPr id="4" name="object 4"/>
          <p:cNvGraphicFramePr>
            <a:graphicFrameLocks noGrp="1"/>
          </p:cNvGraphicFramePr>
          <p:nvPr/>
        </p:nvGraphicFramePr>
        <p:xfrm>
          <a:off x="918972" y="4383023"/>
          <a:ext cx="6225540" cy="198437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379220"/>
                <a:gridCol w="1260475"/>
                <a:gridCol w="715009"/>
                <a:gridCol w="713739"/>
                <a:gridCol w="713739"/>
                <a:gridCol w="715010"/>
                <a:gridCol w="716280"/>
              </a:tblGrid>
              <a:tr h="184150">
                <a:tc rowSpan="2">
                  <a:txBody>
                    <a:bodyPr/>
                    <a:lstStyle/>
                    <a:p>
                      <a:pPr algn="ctr" marL="8890">
                        <a:lnSpc>
                          <a:spcPts val="1355"/>
                        </a:lnSpc>
                      </a:pPr>
                      <a:r>
                        <a:rPr dirty="0" sz="1200" spc="-5">
                          <a:latin typeface="Times New Roman"/>
                          <a:cs typeface="Times New Roman"/>
                        </a:rPr>
                        <a:t>Наружный</a:t>
                      </a:r>
                      <a:r>
                        <a:rPr dirty="0" sz="1200" spc="-2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диаметр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algn="ctr" marL="6350">
                        <a:lnSpc>
                          <a:spcPts val="1435"/>
                        </a:lnSpc>
                        <a:spcBef>
                          <a:spcPts val="20"/>
                        </a:spcBef>
                      </a:pPr>
                      <a:r>
                        <a:rPr dirty="0" sz="1200" spc="-5">
                          <a:latin typeface="Times New Roman"/>
                          <a:cs typeface="Times New Roman"/>
                        </a:rPr>
                        <a:t>трубы,</a:t>
                      </a:r>
                      <a:r>
                        <a:rPr dirty="0" sz="1200" spc="-1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мм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marL="5080">
                        <a:lnSpc>
                          <a:spcPts val="1355"/>
                        </a:lnSpc>
                      </a:pPr>
                      <a:r>
                        <a:rPr dirty="0" sz="1200" spc="-5">
                          <a:latin typeface="Times New Roman"/>
                          <a:cs typeface="Times New Roman"/>
                        </a:rPr>
                        <a:t>Глубина</a:t>
                      </a:r>
                      <a:r>
                        <a:rPr dirty="0" sz="1200" spc="-2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борозды,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algn="ctr" marL="4445">
                        <a:lnSpc>
                          <a:spcPts val="1435"/>
                        </a:lnSpc>
                        <a:spcBef>
                          <a:spcPts val="20"/>
                        </a:spcBef>
                      </a:pPr>
                      <a:r>
                        <a:rPr dirty="0" sz="1200" spc="-5">
                          <a:latin typeface="Times New Roman"/>
                          <a:cs typeface="Times New Roman"/>
                        </a:rPr>
                        <a:t>мм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5">
                  <a:txBody>
                    <a:bodyPr/>
                    <a:lstStyle/>
                    <a:p>
                      <a:pPr marL="385445">
                        <a:lnSpc>
                          <a:spcPts val="135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Ширина борозды, 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мм, при количестве</a:t>
                      </a:r>
                      <a:r>
                        <a:rPr dirty="0" sz="1200" spc="-1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труб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185420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6985">
                        <a:lnSpc>
                          <a:spcPts val="1365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1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4445">
                        <a:lnSpc>
                          <a:spcPts val="1365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2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3810">
                        <a:lnSpc>
                          <a:spcPts val="1365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3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4445">
                        <a:lnSpc>
                          <a:spcPts val="1365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4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2540">
                        <a:lnSpc>
                          <a:spcPts val="1365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5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77800">
                <a:tc>
                  <a:txBody>
                    <a:bodyPr/>
                    <a:lstStyle/>
                    <a:p>
                      <a:pPr algn="ctr" marL="7620">
                        <a:lnSpc>
                          <a:spcPts val="130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16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algn="r" marR="542290">
                        <a:lnSpc>
                          <a:spcPts val="130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26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algn="ctr" marL="6985">
                        <a:lnSpc>
                          <a:spcPts val="130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25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algn="ctr" marL="4445">
                        <a:lnSpc>
                          <a:spcPts val="130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50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algn="ctr" marL="3810">
                        <a:lnSpc>
                          <a:spcPts val="130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80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algn="ctr" marL="4445">
                        <a:lnSpc>
                          <a:spcPts val="130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105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algn="ctr" marL="2540">
                        <a:lnSpc>
                          <a:spcPts val="130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130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  <a:tr h="175260">
                <a:tc>
                  <a:txBody>
                    <a:bodyPr/>
                    <a:lstStyle/>
                    <a:p>
                      <a:pPr algn="ctr" marL="7620">
                        <a:lnSpc>
                          <a:spcPts val="128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20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r" marR="542290">
                        <a:lnSpc>
                          <a:spcPts val="128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30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 marL="6985">
                        <a:lnSpc>
                          <a:spcPts val="128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30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 marL="4445">
                        <a:lnSpc>
                          <a:spcPts val="128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60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 marL="3810">
                        <a:lnSpc>
                          <a:spcPts val="128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90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 marL="4445">
                        <a:lnSpc>
                          <a:spcPts val="128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120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 marL="2540">
                        <a:lnSpc>
                          <a:spcPts val="128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150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</a:tcPr>
                </a:tc>
              </a:tr>
              <a:tr h="181610">
                <a:tc>
                  <a:txBody>
                    <a:bodyPr/>
                    <a:lstStyle/>
                    <a:p>
                      <a:pPr algn="ctr" marL="7620">
                        <a:lnSpc>
                          <a:spcPts val="133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25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R="542290">
                        <a:lnSpc>
                          <a:spcPts val="133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35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6985">
                        <a:lnSpc>
                          <a:spcPts val="133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35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4445">
                        <a:lnSpc>
                          <a:spcPts val="133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70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3810">
                        <a:lnSpc>
                          <a:spcPts val="133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105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4445">
                        <a:lnSpc>
                          <a:spcPts val="133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140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2540">
                        <a:lnSpc>
                          <a:spcPts val="133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175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77800">
                <a:tc>
                  <a:txBody>
                    <a:bodyPr/>
                    <a:lstStyle/>
                    <a:p>
                      <a:pPr algn="ctr" marL="7620">
                        <a:lnSpc>
                          <a:spcPts val="130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32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algn="r" marR="542290">
                        <a:lnSpc>
                          <a:spcPts val="130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45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algn="ctr" marL="6985">
                        <a:lnSpc>
                          <a:spcPts val="130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40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algn="ctr" marL="4445">
                        <a:lnSpc>
                          <a:spcPts val="130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85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algn="ctr" marL="3810">
                        <a:lnSpc>
                          <a:spcPts val="130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125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algn="ctr" marL="4445">
                        <a:lnSpc>
                          <a:spcPts val="130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170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algn="ctr" marL="2540">
                        <a:lnSpc>
                          <a:spcPts val="130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210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  <a:tr h="175260">
                <a:tc>
                  <a:txBody>
                    <a:bodyPr/>
                    <a:lstStyle/>
                    <a:p>
                      <a:pPr algn="ctr" marL="7620">
                        <a:lnSpc>
                          <a:spcPts val="128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40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r" marR="542290">
                        <a:lnSpc>
                          <a:spcPts val="128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55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 marL="6985">
                        <a:lnSpc>
                          <a:spcPts val="128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50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 marL="4445">
                        <a:lnSpc>
                          <a:spcPts val="128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100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 marL="3810">
                        <a:lnSpc>
                          <a:spcPts val="128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150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 marL="4445">
                        <a:lnSpc>
                          <a:spcPts val="128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200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 marL="2540">
                        <a:lnSpc>
                          <a:spcPts val="128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250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</a:tcPr>
                </a:tc>
              </a:tr>
              <a:tr h="181610">
                <a:tc>
                  <a:txBody>
                    <a:bodyPr/>
                    <a:lstStyle/>
                    <a:p>
                      <a:pPr algn="ctr" marL="7620">
                        <a:lnSpc>
                          <a:spcPts val="133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50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R="542290">
                        <a:lnSpc>
                          <a:spcPts val="133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65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6985">
                        <a:lnSpc>
                          <a:spcPts val="133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60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4445">
                        <a:lnSpc>
                          <a:spcPts val="133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120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3810">
                        <a:lnSpc>
                          <a:spcPts val="133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180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4445">
                        <a:lnSpc>
                          <a:spcPts val="133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240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2540">
                        <a:lnSpc>
                          <a:spcPts val="133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300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77800">
                <a:tc>
                  <a:txBody>
                    <a:bodyPr/>
                    <a:lstStyle/>
                    <a:p>
                      <a:pPr algn="ctr" marL="7620">
                        <a:lnSpc>
                          <a:spcPts val="130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63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algn="r" marR="542290">
                        <a:lnSpc>
                          <a:spcPts val="130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80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algn="ctr" marL="6985">
                        <a:lnSpc>
                          <a:spcPts val="130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75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algn="ctr" marL="4445">
                        <a:lnSpc>
                          <a:spcPts val="130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150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algn="ctr" marL="3810">
                        <a:lnSpc>
                          <a:spcPts val="130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220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algn="ctr" marL="4445">
                        <a:lnSpc>
                          <a:spcPts val="130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295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algn="ctr" marL="2540">
                        <a:lnSpc>
                          <a:spcPts val="130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365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  <a:tr h="175260">
                <a:tc>
                  <a:txBody>
                    <a:bodyPr/>
                    <a:lstStyle/>
                    <a:p>
                      <a:pPr algn="ctr" marL="7620">
                        <a:lnSpc>
                          <a:spcPts val="128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75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r" marR="542290">
                        <a:lnSpc>
                          <a:spcPts val="128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95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 marL="6985">
                        <a:lnSpc>
                          <a:spcPts val="128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85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 marL="4445">
                        <a:lnSpc>
                          <a:spcPts val="128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170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 marL="3810">
                        <a:lnSpc>
                          <a:spcPts val="128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255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 marL="4445">
                        <a:lnSpc>
                          <a:spcPts val="128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340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 marL="2540">
                        <a:lnSpc>
                          <a:spcPts val="128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425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</a:tcPr>
                </a:tc>
              </a:tr>
              <a:tr h="181610">
                <a:tc>
                  <a:txBody>
                    <a:bodyPr/>
                    <a:lstStyle/>
                    <a:p>
                      <a:pPr algn="ctr" marL="7620">
                        <a:lnSpc>
                          <a:spcPts val="133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90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R="504190">
                        <a:lnSpc>
                          <a:spcPts val="133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110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6985">
                        <a:lnSpc>
                          <a:spcPts val="133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100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4445">
                        <a:lnSpc>
                          <a:spcPts val="133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200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3810">
                        <a:lnSpc>
                          <a:spcPts val="133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300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4445">
                        <a:lnSpc>
                          <a:spcPts val="133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400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2540">
                        <a:lnSpc>
                          <a:spcPts val="133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500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5" name="object 5"/>
          <p:cNvGraphicFramePr>
            <a:graphicFrameLocks noGrp="1"/>
          </p:cNvGraphicFramePr>
          <p:nvPr/>
        </p:nvGraphicFramePr>
        <p:xfrm>
          <a:off x="292893" y="169163"/>
          <a:ext cx="7042150" cy="102158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04470"/>
                <a:gridCol w="245745"/>
                <a:gridCol w="254634"/>
                <a:gridCol w="356234"/>
                <a:gridCol w="820419"/>
                <a:gridCol w="534669"/>
                <a:gridCol w="355600"/>
                <a:gridCol w="3823334"/>
                <a:gridCol w="417195"/>
              </a:tblGrid>
              <a:tr h="2172970">
                <a:tc>
                  <a:txBody>
                    <a:bodyPr/>
                    <a:lstStyle/>
                    <a:p>
                      <a:pPr marL="6470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dirty="0" sz="1000" spc="-5">
                          <a:latin typeface="Times New Roman"/>
                          <a:cs typeface="Times New Roman"/>
                        </a:rPr>
                        <a:t>Первич.</a:t>
                      </a:r>
                      <a:r>
                        <a:rPr dirty="0" sz="100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000" spc="-5">
                          <a:latin typeface="Times New Roman"/>
                          <a:cs typeface="Times New Roman"/>
                        </a:rPr>
                        <a:t>примен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6350" vert="vert270">
                    <a:lnL w="2857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7" rowSpan="7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endParaRPr sz="1850">
                        <a:latin typeface="Times New Roman"/>
                        <a:cs typeface="Times New Roman"/>
                      </a:endParaRPr>
                    </a:p>
                    <a:p>
                      <a:pPr marL="2121535" marR="201930" indent="-1720850">
                        <a:lnSpc>
                          <a:spcPts val="1380"/>
                        </a:lnSpc>
                      </a:pPr>
                      <a:r>
                        <a:rPr dirty="0" sz="1200" spc="-5">
                          <a:latin typeface="Times New Roman"/>
                          <a:cs typeface="Times New Roman"/>
                        </a:rPr>
                        <a:t>Рисунок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4 – Схема крепления 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полиэтиленовых труб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для электропроводок в 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уголках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из 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лис-  товой стали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с 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фасонными</a:t>
                      </a:r>
                      <a:r>
                        <a:rPr dirty="0" sz="1200" spc="1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вырезами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sz="1350">
                        <a:latin typeface="Times New Roman"/>
                        <a:cs typeface="Times New Roman"/>
                      </a:endParaRPr>
                    </a:p>
                    <a:p>
                      <a:pPr marL="1188720" marR="379095" indent="-990600">
                        <a:lnSpc>
                          <a:spcPct val="143600"/>
                        </a:lnSpc>
                        <a:spcBef>
                          <a:spcPts val="5"/>
                        </a:spcBef>
                      </a:pP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Таблица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8 –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Рекомендуемые глубина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и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ширина борозд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для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скрытой прокладки  полиэтиленовых </a:t>
                      </a:r>
                      <a:r>
                        <a:rPr dirty="0" sz="1400" spc="-10">
                          <a:latin typeface="Times New Roman"/>
                          <a:cs typeface="Times New Roman"/>
                        </a:rPr>
                        <a:t>труб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в стенах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endParaRPr sz="1450">
                        <a:latin typeface="Times New Roman"/>
                        <a:cs typeface="Times New Roman"/>
                      </a:endParaRPr>
                    </a:p>
                    <a:p>
                      <a:pPr algn="just" marL="198755" marR="177165" indent="448945">
                        <a:lnSpc>
                          <a:spcPct val="143600"/>
                        </a:lnSpc>
                      </a:pPr>
                      <a:r>
                        <a:rPr dirty="0" sz="1400" spc="-5">
                          <a:latin typeface="Times New Roman"/>
                          <a:cs typeface="Times New Roman"/>
                        </a:rPr>
                        <a:t>4.3.6 Глубина прокладки труб ТПЭ-КЭС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в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полу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должна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обеспечивать  толщину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бетона и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его покрытия над трубой не менее 20 мм,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в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т.ч.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в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местах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пере- 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сечения трубных трасс.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marL="198755" indent="449580">
                        <a:lnSpc>
                          <a:spcPct val="100000"/>
                        </a:lnSpc>
                        <a:spcBef>
                          <a:spcPts val="735"/>
                        </a:spcBef>
                      </a:pP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Если нельзя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обеспечить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необходимую глубину заложенных</a:t>
                      </a:r>
                      <a:r>
                        <a:rPr dirty="0" sz="1400" spc="18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пересекаю-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algn="just" marL="198755" marR="180340">
                        <a:lnSpc>
                          <a:spcPct val="143600"/>
                        </a:lnSpc>
                        <a:spcBef>
                          <a:spcPts val="10"/>
                        </a:spcBef>
                      </a:pP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щихся труб,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на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каждую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трубу в месте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пересечения следует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надеть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гильзу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из 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стальной трубы большего диаметра или применить другие меры, обеспечиваю- 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щие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сохранность</a:t>
                      </a:r>
                      <a:r>
                        <a:rPr dirty="0" sz="1400" spc="-2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труб.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marL="198755" indent="448945">
                        <a:lnSpc>
                          <a:spcPct val="100000"/>
                        </a:lnSpc>
                        <a:spcBef>
                          <a:spcPts val="730"/>
                        </a:spcBef>
                      </a:pPr>
                      <a:r>
                        <a:rPr dirty="0" sz="1400">
                          <a:latin typeface="Times New Roman"/>
                          <a:cs typeface="Times New Roman"/>
                        </a:rPr>
                        <a:t>В</a:t>
                      </a:r>
                      <a:r>
                        <a:rPr dirty="0" sz="1400" spc="10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местах</a:t>
                      </a:r>
                      <a:r>
                        <a:rPr dirty="0" sz="1400" spc="9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пересечения</a:t>
                      </a:r>
                      <a:r>
                        <a:rPr dirty="0" sz="1400" spc="11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труб,</a:t>
                      </a:r>
                      <a:r>
                        <a:rPr dirty="0" sz="1400" spc="10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проложенных</a:t>
                      </a:r>
                      <a:r>
                        <a:rPr dirty="0" sz="1400" spc="10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в</a:t>
                      </a:r>
                      <a:r>
                        <a:rPr dirty="0" sz="1400" spc="10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полу,</a:t>
                      </a:r>
                      <a:r>
                        <a:rPr dirty="0" sz="1400" spc="10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с</a:t>
                      </a:r>
                      <a:r>
                        <a:rPr dirty="0" sz="1400" spc="10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трассами</a:t>
                      </a:r>
                      <a:r>
                        <a:rPr dirty="0" sz="1400" spc="10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внутрицехо-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algn="just" marL="198755" marR="179070">
                        <a:lnSpc>
                          <a:spcPct val="143600"/>
                        </a:lnSpc>
                        <a:spcBef>
                          <a:spcPts val="15"/>
                        </a:spcBef>
                      </a:pPr>
                      <a:r>
                        <a:rPr dirty="0" sz="1400">
                          <a:latin typeface="Times New Roman"/>
                          <a:cs typeface="Times New Roman"/>
                        </a:rPr>
                        <a:t>вого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транспорта, полиэтиленовые трубы следует защищать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отрезками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стальных  труб</a:t>
                      </a:r>
                      <a:r>
                        <a:rPr dirty="0" sz="1400" spc="8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или</a:t>
                      </a:r>
                      <a:r>
                        <a:rPr dirty="0" sz="1400" spc="7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иными</a:t>
                      </a:r>
                      <a:r>
                        <a:rPr dirty="0" sz="1400" spc="7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способами.</a:t>
                      </a:r>
                      <a:r>
                        <a:rPr dirty="0" sz="1400" spc="6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При</a:t>
                      </a:r>
                      <a:r>
                        <a:rPr dirty="0" sz="1400" spc="7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толщине</a:t>
                      </a:r>
                      <a:r>
                        <a:rPr dirty="0" sz="1400" spc="7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слоя</a:t>
                      </a:r>
                      <a:r>
                        <a:rPr dirty="0" sz="1400" spc="7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бетона</a:t>
                      </a:r>
                      <a:r>
                        <a:rPr dirty="0" sz="1400" spc="7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над</a:t>
                      </a:r>
                      <a:r>
                        <a:rPr dirty="0" sz="1400" spc="6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трубой</a:t>
                      </a:r>
                      <a:r>
                        <a:rPr dirty="0" sz="1400" spc="7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более</a:t>
                      </a:r>
                      <a:r>
                        <a:rPr dirty="0" sz="1400" spc="7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100</a:t>
                      </a:r>
                      <a:r>
                        <a:rPr dirty="0" sz="1400" spc="8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мм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7"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rowSpan="7"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rowSpan="7"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rowSpan="7"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rowSpan="7"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rowSpan="7"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2165350">
                <a:tc>
                  <a:txBody>
                    <a:bodyPr/>
                    <a:lstStyle/>
                    <a:p>
                      <a:pPr algn="ctr" marR="69850">
                        <a:lnSpc>
                          <a:spcPct val="100000"/>
                        </a:lnSpc>
                        <a:spcBef>
                          <a:spcPts val="305"/>
                        </a:spcBef>
                      </a:pPr>
                      <a:r>
                        <a:rPr dirty="0" sz="1000" spc="-5">
                          <a:latin typeface="Times New Roman"/>
                          <a:cs typeface="Times New Roman"/>
                        </a:rPr>
                        <a:t>Справ.</a:t>
                      </a:r>
                      <a:r>
                        <a:rPr dirty="0" sz="100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000" spc="-5">
                          <a:latin typeface="Times New Roman"/>
                          <a:cs typeface="Times New Roman"/>
                        </a:rPr>
                        <a:t>№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38735" vert="vert270">
                    <a:lnL w="2857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7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570230"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gridSpan="7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2115820">
                <a:tc>
                  <a:txBody>
                    <a:bodyPr/>
                    <a:lstStyle/>
                    <a:p>
                      <a:pPr marL="124460">
                        <a:lnSpc>
                          <a:spcPct val="100000"/>
                        </a:lnSpc>
                        <a:spcBef>
                          <a:spcPts val="170"/>
                        </a:spcBef>
                        <a:tabLst>
                          <a:tab pos="1095375" algn="l"/>
                        </a:tabLst>
                      </a:pPr>
                      <a:r>
                        <a:rPr dirty="0" baseline="-8333" sz="1500" spc="-15">
                          <a:latin typeface="Times New Roman"/>
                          <a:cs typeface="Times New Roman"/>
                        </a:rPr>
                        <a:t>Инв.</a:t>
                      </a:r>
                      <a:r>
                        <a:rPr dirty="0" baseline="-8333" sz="1500" spc="1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baseline="-8333" sz="1500" spc="-7">
                          <a:latin typeface="Times New Roman"/>
                          <a:cs typeface="Times New Roman"/>
                        </a:rPr>
                        <a:t>№</a:t>
                      </a:r>
                      <a:r>
                        <a:rPr dirty="0" baseline="-8333" sz="1500" spc="22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baseline="-8333" sz="1500" spc="-7">
                          <a:latin typeface="Times New Roman"/>
                          <a:cs typeface="Times New Roman"/>
                        </a:rPr>
                        <a:t>дубл.	</a:t>
                      </a:r>
                      <a:r>
                        <a:rPr dirty="0" sz="1000" spc="-5">
                          <a:latin typeface="Times New Roman"/>
                          <a:cs typeface="Times New Roman"/>
                        </a:rPr>
                        <a:t>Подпись и</a:t>
                      </a:r>
                      <a:r>
                        <a:rPr dirty="0" sz="1000" spc="-1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000" spc="-5">
                          <a:latin typeface="Times New Roman"/>
                          <a:cs typeface="Times New Roman"/>
                        </a:rPr>
                        <a:t>дата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21590" vert="vert27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7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998855">
                <a:tc>
                  <a:txBody>
                    <a:bodyPr/>
                    <a:lstStyle/>
                    <a:p>
                      <a:pPr marL="154305">
                        <a:lnSpc>
                          <a:spcPct val="100000"/>
                        </a:lnSpc>
                        <a:spcBef>
                          <a:spcPts val="280"/>
                        </a:spcBef>
                      </a:pPr>
                      <a:r>
                        <a:rPr dirty="0" sz="1000" spc="-5">
                          <a:latin typeface="Times New Roman"/>
                          <a:cs typeface="Times New Roman"/>
                        </a:rPr>
                        <a:t>Взам. </a:t>
                      </a:r>
                      <a:r>
                        <a:rPr dirty="0" sz="1000" spc="-10">
                          <a:latin typeface="Times New Roman"/>
                          <a:cs typeface="Times New Roman"/>
                        </a:rPr>
                        <a:t>инв.</a:t>
                      </a:r>
                      <a:r>
                        <a:rPr dirty="0" sz="1000" spc="-5">
                          <a:latin typeface="Times New Roman"/>
                          <a:cs typeface="Times New Roman"/>
                        </a:rPr>
                        <a:t> №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35560" vert="vert27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7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1271270">
                <a:tc>
                  <a:txBody>
                    <a:bodyPr/>
                    <a:lstStyle/>
                    <a:p>
                      <a:pPr marL="226060">
                        <a:lnSpc>
                          <a:spcPct val="100000"/>
                        </a:lnSpc>
                        <a:spcBef>
                          <a:spcPts val="65"/>
                        </a:spcBef>
                      </a:pPr>
                      <a:r>
                        <a:rPr dirty="0" sz="1000" spc="-5">
                          <a:latin typeface="Times New Roman"/>
                          <a:cs typeface="Times New Roman"/>
                        </a:rPr>
                        <a:t>Подпись и</a:t>
                      </a:r>
                      <a:r>
                        <a:rPr dirty="0" sz="1000" spc="-1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000" spc="-5">
                          <a:latin typeface="Times New Roman"/>
                          <a:cs typeface="Times New Roman"/>
                        </a:rPr>
                        <a:t>дата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8255" vert="vert27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7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358775">
                <a:tc rowSpan="5">
                  <a:txBody>
                    <a:bodyPr/>
                    <a:lstStyle/>
                    <a:p>
                      <a:pPr marL="101600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dirty="0" sz="1000" spc="-10">
                          <a:latin typeface="Times New Roman"/>
                          <a:cs typeface="Times New Roman"/>
                        </a:rPr>
                        <a:t>Инв. </a:t>
                      </a:r>
                      <a:r>
                        <a:rPr dirty="0" sz="1000" spc="-5">
                          <a:latin typeface="Times New Roman"/>
                          <a:cs typeface="Times New Roman"/>
                        </a:rPr>
                        <a:t>№</a:t>
                      </a:r>
                      <a:r>
                        <a:rPr dirty="0" sz="1000" spc="-1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000" spc="-5">
                          <a:latin typeface="Times New Roman"/>
                          <a:cs typeface="Times New Roman"/>
                        </a:rPr>
                        <a:t>подл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1430" vert="vert27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5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7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190500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11430" vert="vert27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marL="31115">
                        <a:lnSpc>
                          <a:spcPts val="1645"/>
                        </a:lnSpc>
                        <a:spcBef>
                          <a:spcPts val="795"/>
                        </a:spcBef>
                      </a:pP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ТПЭ-КЭС.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algn="ctr" marL="30480">
                        <a:lnSpc>
                          <a:spcPts val="1525"/>
                        </a:lnSpc>
                      </a:pPr>
                      <a:r>
                        <a:rPr dirty="0" sz="1300" spc="-5">
                          <a:latin typeface="Times New Roman"/>
                          <a:cs typeface="Times New Roman"/>
                        </a:rPr>
                        <a:t>Техническая информация для</a:t>
                      </a:r>
                      <a:r>
                        <a:rPr dirty="0" sz="1300" spc="1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300" spc="-5">
                          <a:latin typeface="Times New Roman"/>
                          <a:cs typeface="Times New Roman"/>
                        </a:rPr>
                        <a:t>проектирования</a:t>
                      </a: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00965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 marL="70485">
                        <a:lnSpc>
                          <a:spcPct val="100000"/>
                        </a:lnSpc>
                        <a:spcBef>
                          <a:spcPts val="355"/>
                        </a:spcBef>
                      </a:pPr>
                      <a:r>
                        <a:rPr dirty="0" sz="1000" spc="-5" i="1">
                          <a:latin typeface="Times New Roman"/>
                          <a:cs typeface="Times New Roman"/>
                        </a:rPr>
                        <a:t>лист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45085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73025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11430" vert="vert27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100965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45085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17475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11430" vert="vert27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100965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45"/>
                        </a:spcBef>
                      </a:pPr>
                      <a:r>
                        <a:rPr dirty="0" sz="1000">
                          <a:latin typeface="Times New Roman"/>
                          <a:cs typeface="Times New Roman"/>
                        </a:rPr>
                        <a:t>35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43815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61290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11430" vert="vert27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0480">
                        <a:lnSpc>
                          <a:spcPts val="1080"/>
                        </a:lnSpc>
                        <a:spcBef>
                          <a:spcPts val="90"/>
                        </a:spcBef>
                      </a:pPr>
                      <a:r>
                        <a:rPr dirty="0" sz="1000" i="1"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dirty="0" sz="1000" spc="-10" i="1">
                          <a:latin typeface="Times New Roman"/>
                          <a:cs typeface="Times New Roman"/>
                        </a:rPr>
                        <a:t>зм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143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4450">
                        <a:lnSpc>
                          <a:spcPts val="1080"/>
                        </a:lnSpc>
                        <a:spcBef>
                          <a:spcPts val="90"/>
                        </a:spcBef>
                      </a:pPr>
                      <a:r>
                        <a:rPr dirty="0" sz="1000" spc="-5" i="1">
                          <a:latin typeface="Times New Roman"/>
                          <a:cs typeface="Times New Roman"/>
                        </a:rPr>
                        <a:t>Л</a:t>
                      </a:r>
                      <a:r>
                        <a:rPr dirty="0" sz="1000" spc="5" i="1"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dirty="0" sz="1000" i="1">
                          <a:latin typeface="Times New Roman"/>
                          <a:cs typeface="Times New Roman"/>
                        </a:rPr>
                        <a:t>ст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143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0800">
                        <a:lnSpc>
                          <a:spcPts val="1080"/>
                        </a:lnSpc>
                        <a:spcBef>
                          <a:spcPts val="90"/>
                        </a:spcBef>
                      </a:pPr>
                      <a:r>
                        <a:rPr dirty="0" sz="1000" spc="-5" i="1">
                          <a:latin typeface="Times New Roman"/>
                          <a:cs typeface="Times New Roman"/>
                        </a:rPr>
                        <a:t>№</a:t>
                      </a:r>
                      <a:r>
                        <a:rPr dirty="0" sz="1000" spc="-50" i="1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000" spc="-5" i="1">
                          <a:latin typeface="Times New Roman"/>
                          <a:cs typeface="Times New Roman"/>
                        </a:rPr>
                        <a:t>документа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143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4610">
                        <a:lnSpc>
                          <a:spcPts val="1080"/>
                        </a:lnSpc>
                        <a:spcBef>
                          <a:spcPts val="90"/>
                        </a:spcBef>
                      </a:pPr>
                      <a:r>
                        <a:rPr dirty="0" sz="1000" i="1">
                          <a:latin typeface="Times New Roman"/>
                          <a:cs typeface="Times New Roman"/>
                        </a:rPr>
                        <a:t>Подпись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143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3340">
                        <a:lnSpc>
                          <a:spcPts val="1080"/>
                        </a:lnSpc>
                        <a:spcBef>
                          <a:spcPts val="90"/>
                        </a:spcBef>
                      </a:pPr>
                      <a:r>
                        <a:rPr dirty="0" sz="1000" i="1">
                          <a:latin typeface="Times New Roman"/>
                          <a:cs typeface="Times New Roman"/>
                        </a:rPr>
                        <a:t>Д</a:t>
                      </a:r>
                      <a:r>
                        <a:rPr dirty="0" sz="1000" spc="5" i="1">
                          <a:latin typeface="Times New Roman"/>
                          <a:cs typeface="Times New Roman"/>
                        </a:rPr>
                        <a:t>а</a:t>
                      </a:r>
                      <a:r>
                        <a:rPr dirty="0" sz="1000" i="1">
                          <a:latin typeface="Times New Roman"/>
                          <a:cs typeface="Times New Roman"/>
                        </a:rPr>
                        <a:t>та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143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100965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43815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292893" y="169163"/>
          <a:ext cx="7042150" cy="102158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04470"/>
                <a:gridCol w="245745"/>
                <a:gridCol w="254634"/>
                <a:gridCol w="356234"/>
                <a:gridCol w="820419"/>
                <a:gridCol w="534669"/>
                <a:gridCol w="355600"/>
                <a:gridCol w="3823334"/>
                <a:gridCol w="417195"/>
              </a:tblGrid>
              <a:tr h="2172970">
                <a:tc>
                  <a:txBody>
                    <a:bodyPr/>
                    <a:lstStyle/>
                    <a:p>
                      <a:pPr marL="6470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dirty="0" sz="1000" spc="-5">
                          <a:latin typeface="Times New Roman"/>
                          <a:cs typeface="Times New Roman"/>
                        </a:rPr>
                        <a:t>Первич.</a:t>
                      </a:r>
                      <a:r>
                        <a:rPr dirty="0" sz="100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000" spc="-5">
                          <a:latin typeface="Times New Roman"/>
                          <a:cs typeface="Times New Roman"/>
                        </a:rPr>
                        <a:t>примен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6350" vert="vert270">
                    <a:lnL w="2857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7" rowSpan="7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1850">
                        <a:latin typeface="Times New Roman"/>
                        <a:cs typeface="Times New Roman"/>
                      </a:endParaRPr>
                    </a:p>
                    <a:p>
                      <a:pPr marL="198120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dirty="0" sz="1400">
                          <a:latin typeface="Times New Roman"/>
                          <a:cs typeface="Times New Roman"/>
                        </a:rPr>
                        <a:t>защита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не</a:t>
                      </a:r>
                      <a:r>
                        <a:rPr dirty="0" sz="1400" spc="-1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требуется.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algn="just" lvl="2" marL="198120" marR="178435" indent="449580">
                        <a:lnSpc>
                          <a:spcPct val="143600"/>
                        </a:lnSpc>
                        <a:spcBef>
                          <a:spcPts val="10"/>
                        </a:spcBef>
                        <a:buAutoNum type="arabicPeriod" startAt="7"/>
                        <a:tabLst>
                          <a:tab pos="1093470" algn="l"/>
                        </a:tabLst>
                      </a:pPr>
                      <a:r>
                        <a:rPr dirty="0" sz="1400">
                          <a:latin typeface="Times New Roman"/>
                          <a:cs typeface="Times New Roman"/>
                        </a:rPr>
                        <a:t>При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выполнении открытых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и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скрытых прокладок труб ТПЭ-КЭС 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вблизи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отопления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и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горячего водоснабжения необходимо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соблюдать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следующие  требования: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marL="198755" indent="448945">
                        <a:lnSpc>
                          <a:spcPct val="100000"/>
                        </a:lnSpc>
                        <a:spcBef>
                          <a:spcPts val="730"/>
                        </a:spcBef>
                      </a:pPr>
                      <a:r>
                        <a:rPr dirty="0" sz="1400">
                          <a:latin typeface="Times New Roman"/>
                          <a:cs typeface="Times New Roman"/>
                        </a:rPr>
                        <a:t>а)</a:t>
                      </a:r>
                      <a:r>
                        <a:rPr dirty="0" sz="1400" spc="8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при</a:t>
                      </a:r>
                      <a:r>
                        <a:rPr dirty="0" sz="1400" spc="7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параллельной</a:t>
                      </a:r>
                      <a:r>
                        <a:rPr dirty="0" sz="1400" spc="9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прокладке</a:t>
                      </a:r>
                      <a:r>
                        <a:rPr dirty="0" sz="1400" spc="7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расстояние</a:t>
                      </a:r>
                      <a:r>
                        <a:rPr dirty="0" sz="1400" spc="8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в</a:t>
                      </a:r>
                      <a:r>
                        <a:rPr dirty="0" sz="1400" spc="8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свету</a:t>
                      </a:r>
                      <a:r>
                        <a:rPr dirty="0" sz="1400" spc="6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между</a:t>
                      </a:r>
                      <a:r>
                        <a:rPr dirty="0" sz="1400" spc="8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ТПЭ-КЭС</a:t>
                      </a:r>
                      <a:r>
                        <a:rPr dirty="0" sz="1400" spc="8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элек-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marL="198755" marR="179070">
                        <a:lnSpc>
                          <a:spcPct val="143600"/>
                        </a:lnSpc>
                        <a:spcBef>
                          <a:spcPts val="10"/>
                        </a:spcBef>
                      </a:pP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тросетей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и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элементами отопления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и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горячего водоснабжения должно быть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не  менее 100</a:t>
                      </a:r>
                      <a:r>
                        <a:rPr dirty="0" sz="1400" spc="-2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мм;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algn="just" marL="198755" marR="179070" indent="449580">
                        <a:lnSpc>
                          <a:spcPct val="143600"/>
                        </a:lnSpc>
                      </a:pPr>
                      <a:r>
                        <a:rPr dirty="0" sz="1400">
                          <a:latin typeface="Times New Roman"/>
                          <a:cs typeface="Times New Roman"/>
                        </a:rPr>
                        <a:t>б)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при пересечении полиэтиленовых </a:t>
                      </a:r>
                      <a:r>
                        <a:rPr dirty="0" sz="1400" spc="-10">
                          <a:latin typeface="Times New Roman"/>
                          <a:cs typeface="Times New Roman"/>
                        </a:rPr>
                        <a:t>труб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электросетей с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трубопроводами  отопления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и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горячего водоснабжения расстояние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в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свету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между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ними</a:t>
                      </a:r>
                      <a:r>
                        <a:rPr dirty="0" sz="1400" spc="-2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должно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marL="198755">
                        <a:lnSpc>
                          <a:spcPct val="100000"/>
                        </a:lnSpc>
                        <a:spcBef>
                          <a:spcPts val="745"/>
                        </a:spcBef>
                      </a:pPr>
                      <a:r>
                        <a:rPr dirty="0" sz="1400">
                          <a:latin typeface="Times New Roman"/>
                          <a:cs typeface="Times New Roman"/>
                        </a:rPr>
                        <a:t>быть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не менее 50</a:t>
                      </a:r>
                      <a:r>
                        <a:rPr dirty="0" sz="1400" spc="-1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мм.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algn="just" marL="198755" marR="175260" indent="448945">
                        <a:lnSpc>
                          <a:spcPct val="143600"/>
                        </a:lnSpc>
                      </a:pP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ТПЭ-КЭС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должны быть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защищены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от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теплового воздействия горячих </a:t>
                      </a:r>
                      <a:r>
                        <a:rPr dirty="0" sz="1400" spc="-10">
                          <a:latin typeface="Times New Roman"/>
                          <a:cs typeface="Times New Roman"/>
                        </a:rPr>
                        <a:t>тру- 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бопроводов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каким-либо экраном, либо провода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и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кабели должны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иметь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соответ-  ствующее</a:t>
                      </a:r>
                      <a:r>
                        <a:rPr dirty="0" sz="1400" spc="-1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исполнение.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algn="just" lvl="2" marL="198755" marR="178435" indent="449580">
                        <a:lnSpc>
                          <a:spcPct val="143600"/>
                        </a:lnSpc>
                        <a:spcBef>
                          <a:spcPts val="10"/>
                        </a:spcBef>
                        <a:buFont typeface="Times New Roman"/>
                        <a:buAutoNum type="arabicPeriod" startAt="8"/>
                        <a:tabLst>
                          <a:tab pos="1071245" algn="l"/>
                        </a:tabLst>
                      </a:pP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Пр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и открытой прокладке </a:t>
                      </a:r>
                      <a:r>
                        <a:rPr dirty="0" sz="1400" spc="-10">
                          <a:latin typeface="Times New Roman"/>
                          <a:cs typeface="Times New Roman"/>
                        </a:rPr>
                        <a:t>труб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ТПЭ-КЭС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–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проход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через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строитель- 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ные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элементы необходимо соблюдать следующие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требования: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algn="just" marL="198755" marR="176530" indent="449580">
                        <a:lnSpc>
                          <a:spcPct val="143600"/>
                        </a:lnSpc>
                      </a:pPr>
                      <a:r>
                        <a:rPr dirty="0" sz="1400">
                          <a:latin typeface="Times New Roman"/>
                          <a:cs typeface="Times New Roman"/>
                        </a:rPr>
                        <a:t>а) в местах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прохода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через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стены, перекрытия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и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другие строительные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эле- 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менты, трубы следует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прокладывать в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стальных гильзах, внутренний диаметр  которых должен быть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на 5 –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10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мм больше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наружного диаметра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трубы,</a:t>
                      </a:r>
                      <a:r>
                        <a:rPr dirty="0" sz="1400" spc="12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10">
                          <a:latin typeface="Times New Roman"/>
                          <a:cs typeface="Times New Roman"/>
                        </a:rPr>
                        <a:t>для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algn="just" marL="198755" marR="178435">
                        <a:lnSpc>
                          <a:spcPct val="143600"/>
                        </a:lnSpc>
                        <a:spcBef>
                          <a:spcPts val="10"/>
                        </a:spcBef>
                      </a:pP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обеспечения температурных перемещений труб. Края гильзы не должны иметь  острых кромок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и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заусенцев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и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должны выступать за пределы строительного эле- 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мента на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10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–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20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мм с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каждой</a:t>
                      </a:r>
                      <a:r>
                        <a:rPr dirty="0" sz="1400" spc="-4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стороны;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marL="648335">
                        <a:lnSpc>
                          <a:spcPct val="100000"/>
                        </a:lnSpc>
                        <a:spcBef>
                          <a:spcPts val="735"/>
                        </a:spcBef>
                      </a:pPr>
                      <a:r>
                        <a:rPr dirty="0" sz="1400">
                          <a:latin typeface="Times New Roman"/>
                          <a:cs typeface="Times New Roman"/>
                        </a:rPr>
                        <a:t>б)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размещение соединений </a:t>
                      </a:r>
                      <a:r>
                        <a:rPr dirty="0" sz="1400" spc="-10">
                          <a:latin typeface="Times New Roman"/>
                          <a:cs typeface="Times New Roman"/>
                        </a:rPr>
                        <a:t>труб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в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гильзах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не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 допускается.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algn="just" lvl="2" marL="198755" marR="179070" indent="449580">
                        <a:lnSpc>
                          <a:spcPct val="143600"/>
                        </a:lnSpc>
                        <a:spcBef>
                          <a:spcPts val="10"/>
                        </a:spcBef>
                        <a:buFont typeface="Times New Roman"/>
                        <a:buAutoNum type="arabicPeriod" startAt="9"/>
                        <a:tabLst>
                          <a:tab pos="1076960" algn="l"/>
                        </a:tabLst>
                      </a:pPr>
                      <a:r>
                        <a:rPr dirty="0" sz="1400">
                          <a:latin typeface="Times New Roman"/>
                          <a:cs typeface="Times New Roman"/>
                        </a:rPr>
                        <a:t>В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воды </a:t>
                      </a:r>
                      <a:r>
                        <a:rPr dirty="0" sz="1400" spc="-10">
                          <a:latin typeface="Times New Roman"/>
                          <a:cs typeface="Times New Roman"/>
                        </a:rPr>
                        <a:t>труб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ТПЭ-КЭС в коробки,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ящики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и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аппараты могут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выпол-  няться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как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с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уплотнением,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так и без</a:t>
                      </a:r>
                      <a:r>
                        <a:rPr dirty="0" sz="1400" spc="-3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него.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algn="just" lvl="2" marL="198755" marR="179705" indent="449580">
                        <a:lnSpc>
                          <a:spcPct val="143600"/>
                        </a:lnSpc>
                        <a:buFont typeface="Times New Roman"/>
                        <a:buAutoNum type="arabicPeriod" startAt="9"/>
                        <a:tabLst>
                          <a:tab pos="1170305" algn="l"/>
                        </a:tabLst>
                      </a:pP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Уп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лотненные вводы </a:t>
                      </a:r>
                      <a:r>
                        <a:rPr dirty="0" sz="1400" spc="-10">
                          <a:latin typeface="Times New Roman"/>
                          <a:cs typeface="Times New Roman"/>
                        </a:rPr>
                        <a:t>труб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ТПЭ-КЭС выполняются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с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применением  эластичных уплотнительных втулок, аналогичным типам</a:t>
                      </a:r>
                      <a:r>
                        <a:rPr dirty="0" sz="1400" spc="25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У292УХЛЗ-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marL="198755" marR="177800">
                        <a:lnSpc>
                          <a:spcPct val="143600"/>
                        </a:lnSpc>
                        <a:spcBef>
                          <a:spcPts val="10"/>
                        </a:spcBef>
                      </a:pP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У293УХЛЗ (таблица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9), и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имеющим сертификат соответствия российским стан-  дартам.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7"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rowSpan="7"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rowSpan="7"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rowSpan="7"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rowSpan="7"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rowSpan="7"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2165350">
                <a:tc>
                  <a:txBody>
                    <a:bodyPr/>
                    <a:lstStyle/>
                    <a:p>
                      <a:pPr algn="ctr" marR="69850">
                        <a:lnSpc>
                          <a:spcPct val="100000"/>
                        </a:lnSpc>
                        <a:spcBef>
                          <a:spcPts val="305"/>
                        </a:spcBef>
                      </a:pPr>
                      <a:r>
                        <a:rPr dirty="0" sz="1000" spc="-5">
                          <a:latin typeface="Times New Roman"/>
                          <a:cs typeface="Times New Roman"/>
                        </a:rPr>
                        <a:t>Справ.</a:t>
                      </a:r>
                      <a:r>
                        <a:rPr dirty="0" sz="100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000" spc="-5">
                          <a:latin typeface="Times New Roman"/>
                          <a:cs typeface="Times New Roman"/>
                        </a:rPr>
                        <a:t>№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38735" vert="vert270">
                    <a:lnL w="2857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7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570230"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gridSpan="7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2115820">
                <a:tc>
                  <a:txBody>
                    <a:bodyPr/>
                    <a:lstStyle/>
                    <a:p>
                      <a:pPr marL="124460">
                        <a:lnSpc>
                          <a:spcPct val="100000"/>
                        </a:lnSpc>
                        <a:spcBef>
                          <a:spcPts val="170"/>
                        </a:spcBef>
                        <a:tabLst>
                          <a:tab pos="1095375" algn="l"/>
                        </a:tabLst>
                      </a:pPr>
                      <a:r>
                        <a:rPr dirty="0" baseline="-8333" sz="1500" spc="-15">
                          <a:latin typeface="Times New Roman"/>
                          <a:cs typeface="Times New Roman"/>
                        </a:rPr>
                        <a:t>Инв.</a:t>
                      </a:r>
                      <a:r>
                        <a:rPr dirty="0" baseline="-8333" sz="1500" spc="1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baseline="-8333" sz="1500" spc="-7">
                          <a:latin typeface="Times New Roman"/>
                          <a:cs typeface="Times New Roman"/>
                        </a:rPr>
                        <a:t>№</a:t>
                      </a:r>
                      <a:r>
                        <a:rPr dirty="0" baseline="-8333" sz="1500" spc="22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baseline="-8333" sz="1500" spc="-7">
                          <a:latin typeface="Times New Roman"/>
                          <a:cs typeface="Times New Roman"/>
                        </a:rPr>
                        <a:t>дубл.	</a:t>
                      </a:r>
                      <a:r>
                        <a:rPr dirty="0" sz="1000" spc="-5">
                          <a:latin typeface="Times New Roman"/>
                          <a:cs typeface="Times New Roman"/>
                        </a:rPr>
                        <a:t>Подпись и</a:t>
                      </a:r>
                      <a:r>
                        <a:rPr dirty="0" sz="1000" spc="-1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000" spc="-5">
                          <a:latin typeface="Times New Roman"/>
                          <a:cs typeface="Times New Roman"/>
                        </a:rPr>
                        <a:t>дата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21590" vert="vert27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7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998855">
                <a:tc>
                  <a:txBody>
                    <a:bodyPr/>
                    <a:lstStyle/>
                    <a:p>
                      <a:pPr marL="154305">
                        <a:lnSpc>
                          <a:spcPct val="100000"/>
                        </a:lnSpc>
                        <a:spcBef>
                          <a:spcPts val="280"/>
                        </a:spcBef>
                      </a:pPr>
                      <a:r>
                        <a:rPr dirty="0" sz="1000" spc="-5">
                          <a:latin typeface="Times New Roman"/>
                          <a:cs typeface="Times New Roman"/>
                        </a:rPr>
                        <a:t>Взам. </a:t>
                      </a:r>
                      <a:r>
                        <a:rPr dirty="0" sz="1000" spc="-10">
                          <a:latin typeface="Times New Roman"/>
                          <a:cs typeface="Times New Roman"/>
                        </a:rPr>
                        <a:t>инв.</a:t>
                      </a:r>
                      <a:r>
                        <a:rPr dirty="0" sz="1000" spc="-5">
                          <a:latin typeface="Times New Roman"/>
                          <a:cs typeface="Times New Roman"/>
                        </a:rPr>
                        <a:t> №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35560" vert="vert27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7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1271270">
                <a:tc>
                  <a:txBody>
                    <a:bodyPr/>
                    <a:lstStyle/>
                    <a:p>
                      <a:pPr marL="226060">
                        <a:lnSpc>
                          <a:spcPct val="100000"/>
                        </a:lnSpc>
                        <a:spcBef>
                          <a:spcPts val="65"/>
                        </a:spcBef>
                      </a:pPr>
                      <a:r>
                        <a:rPr dirty="0" sz="1000" spc="-5">
                          <a:latin typeface="Times New Roman"/>
                          <a:cs typeface="Times New Roman"/>
                        </a:rPr>
                        <a:t>Подпись и</a:t>
                      </a:r>
                      <a:r>
                        <a:rPr dirty="0" sz="1000" spc="-1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000" spc="-5">
                          <a:latin typeface="Times New Roman"/>
                          <a:cs typeface="Times New Roman"/>
                        </a:rPr>
                        <a:t>дата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8255" vert="vert27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7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358775">
                <a:tc rowSpan="5">
                  <a:txBody>
                    <a:bodyPr/>
                    <a:lstStyle/>
                    <a:p>
                      <a:pPr marL="101600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dirty="0" sz="1000" spc="-10">
                          <a:latin typeface="Times New Roman"/>
                          <a:cs typeface="Times New Roman"/>
                        </a:rPr>
                        <a:t>Инв. </a:t>
                      </a:r>
                      <a:r>
                        <a:rPr dirty="0" sz="1000" spc="-5">
                          <a:latin typeface="Times New Roman"/>
                          <a:cs typeface="Times New Roman"/>
                        </a:rPr>
                        <a:t>№</a:t>
                      </a:r>
                      <a:r>
                        <a:rPr dirty="0" sz="1000" spc="-1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000" spc="-5">
                          <a:latin typeface="Times New Roman"/>
                          <a:cs typeface="Times New Roman"/>
                        </a:rPr>
                        <a:t>подл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1430" vert="vert27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5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7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190500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11430" vert="vert27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marL="31115">
                        <a:lnSpc>
                          <a:spcPts val="1645"/>
                        </a:lnSpc>
                        <a:spcBef>
                          <a:spcPts val="795"/>
                        </a:spcBef>
                      </a:pP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ТПЭ-КЭС.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algn="ctr" marL="30480">
                        <a:lnSpc>
                          <a:spcPts val="1525"/>
                        </a:lnSpc>
                      </a:pPr>
                      <a:r>
                        <a:rPr dirty="0" sz="1300" spc="-5">
                          <a:latin typeface="Times New Roman"/>
                          <a:cs typeface="Times New Roman"/>
                        </a:rPr>
                        <a:t>Техническая информация для</a:t>
                      </a:r>
                      <a:r>
                        <a:rPr dirty="0" sz="1300" spc="1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300" spc="-5">
                          <a:latin typeface="Times New Roman"/>
                          <a:cs typeface="Times New Roman"/>
                        </a:rPr>
                        <a:t>проектирования</a:t>
                      </a: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00965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 marL="70485">
                        <a:lnSpc>
                          <a:spcPct val="100000"/>
                        </a:lnSpc>
                        <a:spcBef>
                          <a:spcPts val="355"/>
                        </a:spcBef>
                      </a:pPr>
                      <a:r>
                        <a:rPr dirty="0" sz="1000" spc="-5" i="1">
                          <a:latin typeface="Times New Roman"/>
                          <a:cs typeface="Times New Roman"/>
                        </a:rPr>
                        <a:t>лист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45085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73025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11430" vert="vert27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100965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45085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17475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11430" vert="vert27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100965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45"/>
                        </a:spcBef>
                      </a:pPr>
                      <a:r>
                        <a:rPr dirty="0" sz="1000">
                          <a:latin typeface="Times New Roman"/>
                          <a:cs typeface="Times New Roman"/>
                        </a:rPr>
                        <a:t>36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43815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61290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11430" vert="vert27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0480">
                        <a:lnSpc>
                          <a:spcPts val="1080"/>
                        </a:lnSpc>
                        <a:spcBef>
                          <a:spcPts val="90"/>
                        </a:spcBef>
                      </a:pPr>
                      <a:r>
                        <a:rPr dirty="0" sz="1000" i="1"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dirty="0" sz="1000" spc="-10" i="1">
                          <a:latin typeface="Times New Roman"/>
                          <a:cs typeface="Times New Roman"/>
                        </a:rPr>
                        <a:t>зм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143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4450">
                        <a:lnSpc>
                          <a:spcPts val="1080"/>
                        </a:lnSpc>
                        <a:spcBef>
                          <a:spcPts val="90"/>
                        </a:spcBef>
                      </a:pPr>
                      <a:r>
                        <a:rPr dirty="0" sz="1000" spc="-5" i="1">
                          <a:latin typeface="Times New Roman"/>
                          <a:cs typeface="Times New Roman"/>
                        </a:rPr>
                        <a:t>Л</a:t>
                      </a:r>
                      <a:r>
                        <a:rPr dirty="0" sz="1000" spc="5" i="1"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dirty="0" sz="1000" i="1">
                          <a:latin typeface="Times New Roman"/>
                          <a:cs typeface="Times New Roman"/>
                        </a:rPr>
                        <a:t>ст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143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0800">
                        <a:lnSpc>
                          <a:spcPts val="1080"/>
                        </a:lnSpc>
                        <a:spcBef>
                          <a:spcPts val="90"/>
                        </a:spcBef>
                      </a:pPr>
                      <a:r>
                        <a:rPr dirty="0" sz="1000" spc="-5" i="1">
                          <a:latin typeface="Times New Roman"/>
                          <a:cs typeface="Times New Roman"/>
                        </a:rPr>
                        <a:t>№</a:t>
                      </a:r>
                      <a:r>
                        <a:rPr dirty="0" sz="1000" spc="-50" i="1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000" spc="-5" i="1">
                          <a:latin typeface="Times New Roman"/>
                          <a:cs typeface="Times New Roman"/>
                        </a:rPr>
                        <a:t>документа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143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4610">
                        <a:lnSpc>
                          <a:spcPts val="1080"/>
                        </a:lnSpc>
                        <a:spcBef>
                          <a:spcPts val="90"/>
                        </a:spcBef>
                      </a:pPr>
                      <a:r>
                        <a:rPr dirty="0" sz="1000" i="1">
                          <a:latin typeface="Times New Roman"/>
                          <a:cs typeface="Times New Roman"/>
                        </a:rPr>
                        <a:t>Подпись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143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3340">
                        <a:lnSpc>
                          <a:spcPts val="1080"/>
                        </a:lnSpc>
                        <a:spcBef>
                          <a:spcPts val="90"/>
                        </a:spcBef>
                      </a:pPr>
                      <a:r>
                        <a:rPr dirty="0" sz="1000" i="1">
                          <a:latin typeface="Times New Roman"/>
                          <a:cs typeface="Times New Roman"/>
                        </a:rPr>
                        <a:t>Д</a:t>
                      </a:r>
                      <a:r>
                        <a:rPr dirty="0" sz="1000" spc="5" i="1">
                          <a:latin typeface="Times New Roman"/>
                          <a:cs typeface="Times New Roman"/>
                        </a:rPr>
                        <a:t>а</a:t>
                      </a:r>
                      <a:r>
                        <a:rPr dirty="0" sz="1000" i="1">
                          <a:latin typeface="Times New Roman"/>
                          <a:cs typeface="Times New Roman"/>
                        </a:rPr>
                        <a:t>та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143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100965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43815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923258" y="896873"/>
          <a:ext cx="6212840" cy="9194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465580"/>
                <a:gridCol w="1318259"/>
                <a:gridCol w="738504"/>
                <a:gridCol w="890269"/>
                <a:gridCol w="869950"/>
                <a:gridCol w="930909"/>
              </a:tblGrid>
              <a:tr h="18605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 gridSpan="5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18415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</a:tr>
              <a:tr h="18415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17907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</a:tr>
              <a:tr h="18351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</a:tr>
            </a:tbl>
          </a:graphicData>
        </a:graphic>
      </p:graphicFrame>
      <p:graphicFrame>
        <p:nvGraphicFramePr>
          <p:cNvPr id="3" name="object 3"/>
          <p:cNvGraphicFramePr>
            <a:graphicFrameLocks noGrp="1"/>
          </p:cNvGraphicFramePr>
          <p:nvPr/>
        </p:nvGraphicFramePr>
        <p:xfrm>
          <a:off x="918972" y="894587"/>
          <a:ext cx="6225540" cy="92392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463040"/>
                <a:gridCol w="1318260"/>
                <a:gridCol w="740410"/>
                <a:gridCol w="889635"/>
                <a:gridCol w="871220"/>
                <a:gridCol w="927735"/>
              </a:tblGrid>
              <a:tr h="184150">
                <a:tc rowSpan="3">
                  <a:txBody>
                    <a:bodyPr/>
                    <a:lstStyle/>
                    <a:p>
                      <a:pPr algn="ctr" marL="7620">
                        <a:lnSpc>
                          <a:spcPts val="1355"/>
                        </a:lnSpc>
                      </a:pPr>
                      <a:r>
                        <a:rPr dirty="0" sz="1200" spc="-5">
                          <a:latin typeface="Times New Roman"/>
                          <a:cs typeface="Times New Roman"/>
                        </a:rPr>
                        <a:t>Наружный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algn="ctr" marL="7620"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r>
                        <a:rPr dirty="0" sz="1200" spc="-5">
                          <a:latin typeface="Times New Roman"/>
                          <a:cs typeface="Times New Roman"/>
                        </a:rPr>
                        <a:t>диаметр труб,</a:t>
                      </a:r>
                      <a:r>
                        <a:rPr dirty="0" sz="1200" spc="-1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мм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 marL="9525">
                        <a:lnSpc>
                          <a:spcPts val="1350"/>
                        </a:lnSpc>
                      </a:pPr>
                      <a:r>
                        <a:rPr dirty="0" sz="1200" spc="-5">
                          <a:latin typeface="Times New Roman"/>
                          <a:cs typeface="Times New Roman"/>
                        </a:rPr>
                        <a:t>Характеристика</a:t>
                      </a:r>
                      <a:r>
                        <a:rPr dirty="0" sz="1200" spc="-1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втулок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184150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marL="8255">
                        <a:lnSpc>
                          <a:spcPts val="1355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Тип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marL="7620">
                        <a:lnSpc>
                          <a:spcPts val="1350"/>
                        </a:lnSpc>
                      </a:pPr>
                      <a:r>
                        <a:rPr dirty="0" sz="1200" spc="-5">
                          <a:latin typeface="Times New Roman"/>
                          <a:cs typeface="Times New Roman"/>
                        </a:rPr>
                        <a:t>Размеры, мм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rowSpan="2">
                  <a:txBody>
                    <a:bodyPr/>
                    <a:lstStyle/>
                    <a:p>
                      <a:pPr marL="195580">
                        <a:lnSpc>
                          <a:spcPts val="1355"/>
                        </a:lnSpc>
                      </a:pPr>
                      <a:r>
                        <a:rPr dirty="0" sz="1200" spc="-5">
                          <a:latin typeface="Times New Roman"/>
                          <a:cs typeface="Times New Roman"/>
                        </a:rPr>
                        <a:t>Масса,</a:t>
                      </a:r>
                      <a:r>
                        <a:rPr dirty="0" sz="1200" spc="-1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г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84150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6350">
                        <a:lnSpc>
                          <a:spcPts val="135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D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5715">
                        <a:lnSpc>
                          <a:spcPts val="1350"/>
                        </a:lnSpc>
                      </a:pPr>
                      <a:r>
                        <a:rPr dirty="0" sz="1200" spc="-5">
                          <a:latin typeface="Times New Roman"/>
                          <a:cs typeface="Times New Roman"/>
                        </a:rPr>
                        <a:t>D</a:t>
                      </a:r>
                      <a:r>
                        <a:rPr dirty="0" baseline="-10416" sz="1200" spc="-7">
                          <a:latin typeface="Times New Roman"/>
                          <a:cs typeface="Times New Roman"/>
                        </a:rPr>
                        <a:t>1</a:t>
                      </a:r>
                      <a:endParaRPr baseline="-10416"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6350">
                        <a:lnSpc>
                          <a:spcPts val="135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L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60680">
                <a:tc>
                  <a:txBody>
                    <a:bodyPr/>
                    <a:lstStyle/>
                    <a:p>
                      <a:pPr marL="22225">
                        <a:lnSpc>
                          <a:spcPts val="134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20, 25,</a:t>
                      </a:r>
                      <a:r>
                        <a:rPr dirty="0" sz="1200" spc="-1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32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marL="22225">
                        <a:lnSpc>
                          <a:spcPts val="1405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40,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50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860" marR="552450">
                        <a:lnSpc>
                          <a:spcPts val="1380"/>
                        </a:lnSpc>
                        <a:spcBef>
                          <a:spcPts val="20"/>
                        </a:spcBef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У292У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Х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ЛЗ  У293У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Х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ЛЗ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254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6350">
                        <a:lnSpc>
                          <a:spcPts val="134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48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algn="ctr" marL="6350">
                        <a:lnSpc>
                          <a:spcPts val="1405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72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6985">
                        <a:lnSpc>
                          <a:spcPts val="134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45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algn="ctr" marL="6985">
                        <a:lnSpc>
                          <a:spcPts val="1405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68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7620">
                        <a:lnSpc>
                          <a:spcPts val="134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26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algn="ctr" marL="7620">
                        <a:lnSpc>
                          <a:spcPts val="1405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37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10160">
                        <a:lnSpc>
                          <a:spcPts val="134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20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algn="ctr" marL="10160">
                        <a:lnSpc>
                          <a:spcPts val="1405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40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4" name="object 4"/>
          <p:cNvGraphicFramePr>
            <a:graphicFrameLocks noGrp="1"/>
          </p:cNvGraphicFramePr>
          <p:nvPr/>
        </p:nvGraphicFramePr>
        <p:xfrm>
          <a:off x="292893" y="169163"/>
          <a:ext cx="7042150" cy="102158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04470"/>
                <a:gridCol w="245745"/>
                <a:gridCol w="254634"/>
                <a:gridCol w="356234"/>
                <a:gridCol w="820419"/>
                <a:gridCol w="534669"/>
                <a:gridCol w="355600"/>
                <a:gridCol w="3823334"/>
                <a:gridCol w="417195"/>
              </a:tblGrid>
              <a:tr h="2172970">
                <a:tc>
                  <a:txBody>
                    <a:bodyPr/>
                    <a:lstStyle/>
                    <a:p>
                      <a:pPr marL="6470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dirty="0" sz="1000" spc="-5">
                          <a:latin typeface="Times New Roman"/>
                          <a:cs typeface="Times New Roman"/>
                        </a:rPr>
                        <a:t>Первич.</a:t>
                      </a:r>
                      <a:r>
                        <a:rPr dirty="0" sz="100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000" spc="-5">
                          <a:latin typeface="Times New Roman"/>
                          <a:cs typeface="Times New Roman"/>
                        </a:rPr>
                        <a:t>примен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6350" vert="vert270">
                    <a:lnL w="2857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7" rowSpan="7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1850">
                        <a:latin typeface="Times New Roman"/>
                        <a:cs typeface="Times New Roman"/>
                      </a:endParaRPr>
                    </a:p>
                    <a:p>
                      <a:pPr marL="198120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Таблица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9 –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Размеры эластичных уплотнительных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втулок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 marL="198755" marR="177165" indent="448945">
                        <a:lnSpc>
                          <a:spcPct val="143600"/>
                        </a:lnSpc>
                        <a:spcBef>
                          <a:spcPts val="1185"/>
                        </a:spcBef>
                      </a:pPr>
                      <a:r>
                        <a:rPr dirty="0" sz="1400">
                          <a:latin typeface="Times New Roman"/>
                          <a:cs typeface="Times New Roman"/>
                        </a:rPr>
                        <a:t>4.3.11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Неуплотненные вводы </a:t>
                      </a:r>
                      <a:r>
                        <a:rPr dirty="0" sz="1400" spc="-10">
                          <a:latin typeface="Times New Roman"/>
                          <a:cs typeface="Times New Roman"/>
                        </a:rPr>
                        <a:t>труб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ТПЭ-КЭС осуществляются непосредст-  венно через стенку, либо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с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использованием деталей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с</a:t>
                      </a:r>
                      <a:r>
                        <a:rPr dirty="0" sz="1400" spc="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резьбой.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7"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rowSpan="7"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rowSpan="7"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rowSpan="7"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rowSpan="7"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rowSpan="7"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2165350">
                <a:tc>
                  <a:txBody>
                    <a:bodyPr/>
                    <a:lstStyle/>
                    <a:p>
                      <a:pPr algn="ctr" marR="69850">
                        <a:lnSpc>
                          <a:spcPct val="100000"/>
                        </a:lnSpc>
                        <a:spcBef>
                          <a:spcPts val="305"/>
                        </a:spcBef>
                      </a:pPr>
                      <a:r>
                        <a:rPr dirty="0" sz="1000" spc="-5">
                          <a:latin typeface="Times New Roman"/>
                          <a:cs typeface="Times New Roman"/>
                        </a:rPr>
                        <a:t>Справ.</a:t>
                      </a:r>
                      <a:r>
                        <a:rPr dirty="0" sz="100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000" spc="-5">
                          <a:latin typeface="Times New Roman"/>
                          <a:cs typeface="Times New Roman"/>
                        </a:rPr>
                        <a:t>№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38735" vert="vert270">
                    <a:lnL w="2857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7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570230"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gridSpan="7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2115820">
                <a:tc>
                  <a:txBody>
                    <a:bodyPr/>
                    <a:lstStyle/>
                    <a:p>
                      <a:pPr marL="124460">
                        <a:lnSpc>
                          <a:spcPct val="100000"/>
                        </a:lnSpc>
                        <a:spcBef>
                          <a:spcPts val="170"/>
                        </a:spcBef>
                        <a:tabLst>
                          <a:tab pos="1095375" algn="l"/>
                        </a:tabLst>
                      </a:pPr>
                      <a:r>
                        <a:rPr dirty="0" baseline="-8333" sz="1500" spc="-15">
                          <a:latin typeface="Times New Roman"/>
                          <a:cs typeface="Times New Roman"/>
                        </a:rPr>
                        <a:t>Инв.</a:t>
                      </a:r>
                      <a:r>
                        <a:rPr dirty="0" baseline="-8333" sz="1500" spc="1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baseline="-8333" sz="1500" spc="-7">
                          <a:latin typeface="Times New Roman"/>
                          <a:cs typeface="Times New Roman"/>
                        </a:rPr>
                        <a:t>№</a:t>
                      </a:r>
                      <a:r>
                        <a:rPr dirty="0" baseline="-8333" sz="1500" spc="22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baseline="-8333" sz="1500" spc="-7">
                          <a:latin typeface="Times New Roman"/>
                          <a:cs typeface="Times New Roman"/>
                        </a:rPr>
                        <a:t>дубл.	</a:t>
                      </a:r>
                      <a:r>
                        <a:rPr dirty="0" sz="1000" spc="-5">
                          <a:latin typeface="Times New Roman"/>
                          <a:cs typeface="Times New Roman"/>
                        </a:rPr>
                        <a:t>Подпись и</a:t>
                      </a:r>
                      <a:r>
                        <a:rPr dirty="0" sz="1000" spc="-1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000" spc="-5">
                          <a:latin typeface="Times New Roman"/>
                          <a:cs typeface="Times New Roman"/>
                        </a:rPr>
                        <a:t>дата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21590" vert="vert27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7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998855">
                <a:tc>
                  <a:txBody>
                    <a:bodyPr/>
                    <a:lstStyle/>
                    <a:p>
                      <a:pPr marL="154305">
                        <a:lnSpc>
                          <a:spcPct val="100000"/>
                        </a:lnSpc>
                        <a:spcBef>
                          <a:spcPts val="280"/>
                        </a:spcBef>
                      </a:pPr>
                      <a:r>
                        <a:rPr dirty="0" sz="1000" spc="-5">
                          <a:latin typeface="Times New Roman"/>
                          <a:cs typeface="Times New Roman"/>
                        </a:rPr>
                        <a:t>Взам. </a:t>
                      </a:r>
                      <a:r>
                        <a:rPr dirty="0" sz="1000" spc="-10">
                          <a:latin typeface="Times New Roman"/>
                          <a:cs typeface="Times New Roman"/>
                        </a:rPr>
                        <a:t>инв.</a:t>
                      </a:r>
                      <a:r>
                        <a:rPr dirty="0" sz="1000" spc="-5">
                          <a:latin typeface="Times New Roman"/>
                          <a:cs typeface="Times New Roman"/>
                        </a:rPr>
                        <a:t> №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35560" vert="vert27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7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1271270">
                <a:tc>
                  <a:txBody>
                    <a:bodyPr/>
                    <a:lstStyle/>
                    <a:p>
                      <a:pPr marL="226060">
                        <a:lnSpc>
                          <a:spcPct val="100000"/>
                        </a:lnSpc>
                        <a:spcBef>
                          <a:spcPts val="65"/>
                        </a:spcBef>
                      </a:pPr>
                      <a:r>
                        <a:rPr dirty="0" sz="1000" spc="-5">
                          <a:latin typeface="Times New Roman"/>
                          <a:cs typeface="Times New Roman"/>
                        </a:rPr>
                        <a:t>Подпись и</a:t>
                      </a:r>
                      <a:r>
                        <a:rPr dirty="0" sz="1000" spc="-1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000" spc="-5">
                          <a:latin typeface="Times New Roman"/>
                          <a:cs typeface="Times New Roman"/>
                        </a:rPr>
                        <a:t>дата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8255" vert="vert27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7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358775">
                <a:tc rowSpan="5">
                  <a:txBody>
                    <a:bodyPr/>
                    <a:lstStyle/>
                    <a:p>
                      <a:pPr marL="101600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dirty="0" sz="1000" spc="-10">
                          <a:latin typeface="Times New Roman"/>
                          <a:cs typeface="Times New Roman"/>
                        </a:rPr>
                        <a:t>Инв. </a:t>
                      </a:r>
                      <a:r>
                        <a:rPr dirty="0" sz="1000" spc="-5">
                          <a:latin typeface="Times New Roman"/>
                          <a:cs typeface="Times New Roman"/>
                        </a:rPr>
                        <a:t>№</a:t>
                      </a:r>
                      <a:r>
                        <a:rPr dirty="0" sz="1000" spc="-1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000" spc="-5">
                          <a:latin typeface="Times New Roman"/>
                          <a:cs typeface="Times New Roman"/>
                        </a:rPr>
                        <a:t>подл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1430" vert="vert27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5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7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190500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11430" vert="vert27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marL="31115">
                        <a:lnSpc>
                          <a:spcPts val="1645"/>
                        </a:lnSpc>
                        <a:spcBef>
                          <a:spcPts val="795"/>
                        </a:spcBef>
                      </a:pP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ТПЭ-КЭС.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algn="ctr" marL="30480">
                        <a:lnSpc>
                          <a:spcPts val="1525"/>
                        </a:lnSpc>
                      </a:pPr>
                      <a:r>
                        <a:rPr dirty="0" sz="1300" spc="-5">
                          <a:latin typeface="Times New Roman"/>
                          <a:cs typeface="Times New Roman"/>
                        </a:rPr>
                        <a:t>Техническая информация для</a:t>
                      </a:r>
                      <a:r>
                        <a:rPr dirty="0" sz="1300" spc="1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300" spc="-5">
                          <a:latin typeface="Times New Roman"/>
                          <a:cs typeface="Times New Roman"/>
                        </a:rPr>
                        <a:t>проектирования</a:t>
                      </a: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00965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 marL="70485">
                        <a:lnSpc>
                          <a:spcPct val="100000"/>
                        </a:lnSpc>
                        <a:spcBef>
                          <a:spcPts val="355"/>
                        </a:spcBef>
                      </a:pPr>
                      <a:r>
                        <a:rPr dirty="0" sz="1000" spc="-5" i="1">
                          <a:latin typeface="Times New Roman"/>
                          <a:cs typeface="Times New Roman"/>
                        </a:rPr>
                        <a:t>лист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45085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73025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11430" vert="vert27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100965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45085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17475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11430" vert="vert27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100965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45"/>
                        </a:spcBef>
                      </a:pPr>
                      <a:r>
                        <a:rPr dirty="0" sz="1000">
                          <a:latin typeface="Times New Roman"/>
                          <a:cs typeface="Times New Roman"/>
                        </a:rPr>
                        <a:t>37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43815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61290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11430" vert="vert27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0480">
                        <a:lnSpc>
                          <a:spcPts val="1080"/>
                        </a:lnSpc>
                        <a:spcBef>
                          <a:spcPts val="90"/>
                        </a:spcBef>
                      </a:pPr>
                      <a:r>
                        <a:rPr dirty="0" sz="1000" i="1"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dirty="0" sz="1000" spc="-10" i="1">
                          <a:latin typeface="Times New Roman"/>
                          <a:cs typeface="Times New Roman"/>
                        </a:rPr>
                        <a:t>зм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143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4450">
                        <a:lnSpc>
                          <a:spcPts val="1080"/>
                        </a:lnSpc>
                        <a:spcBef>
                          <a:spcPts val="90"/>
                        </a:spcBef>
                      </a:pPr>
                      <a:r>
                        <a:rPr dirty="0" sz="1000" spc="-5" i="1">
                          <a:latin typeface="Times New Roman"/>
                          <a:cs typeface="Times New Roman"/>
                        </a:rPr>
                        <a:t>Л</a:t>
                      </a:r>
                      <a:r>
                        <a:rPr dirty="0" sz="1000" spc="5" i="1"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dirty="0" sz="1000" i="1">
                          <a:latin typeface="Times New Roman"/>
                          <a:cs typeface="Times New Roman"/>
                        </a:rPr>
                        <a:t>ст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143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0800">
                        <a:lnSpc>
                          <a:spcPts val="1080"/>
                        </a:lnSpc>
                        <a:spcBef>
                          <a:spcPts val="90"/>
                        </a:spcBef>
                      </a:pPr>
                      <a:r>
                        <a:rPr dirty="0" sz="1000" spc="-5" i="1">
                          <a:latin typeface="Times New Roman"/>
                          <a:cs typeface="Times New Roman"/>
                        </a:rPr>
                        <a:t>№</a:t>
                      </a:r>
                      <a:r>
                        <a:rPr dirty="0" sz="1000" spc="-50" i="1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000" spc="-5" i="1">
                          <a:latin typeface="Times New Roman"/>
                          <a:cs typeface="Times New Roman"/>
                        </a:rPr>
                        <a:t>документа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143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4610">
                        <a:lnSpc>
                          <a:spcPts val="1080"/>
                        </a:lnSpc>
                        <a:spcBef>
                          <a:spcPts val="90"/>
                        </a:spcBef>
                      </a:pPr>
                      <a:r>
                        <a:rPr dirty="0" sz="1000" i="1">
                          <a:latin typeface="Times New Roman"/>
                          <a:cs typeface="Times New Roman"/>
                        </a:rPr>
                        <a:t>Подпись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143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3340">
                        <a:lnSpc>
                          <a:spcPts val="1080"/>
                        </a:lnSpc>
                        <a:spcBef>
                          <a:spcPts val="90"/>
                        </a:spcBef>
                      </a:pPr>
                      <a:r>
                        <a:rPr dirty="0" sz="1000" i="1">
                          <a:latin typeface="Times New Roman"/>
                          <a:cs typeface="Times New Roman"/>
                        </a:rPr>
                        <a:t>Д</a:t>
                      </a:r>
                      <a:r>
                        <a:rPr dirty="0" sz="1000" spc="5" i="1">
                          <a:latin typeface="Times New Roman"/>
                          <a:cs typeface="Times New Roman"/>
                        </a:rPr>
                        <a:t>а</a:t>
                      </a:r>
                      <a:r>
                        <a:rPr dirty="0" sz="1000" i="1">
                          <a:latin typeface="Times New Roman"/>
                          <a:cs typeface="Times New Roman"/>
                        </a:rPr>
                        <a:t>та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143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100965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43815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961644" y="2455163"/>
          <a:ext cx="6136005" cy="217360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835150"/>
                <a:gridCol w="1426845"/>
                <a:gridCol w="1780539"/>
                <a:gridCol w="1094739"/>
              </a:tblGrid>
              <a:tr h="35623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</a:tr>
              <a:tr h="18097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</a:tr>
              <a:tr h="18097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</a:tr>
              <a:tr h="18097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</a:tr>
              <a:tr h="18097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</a:tr>
              <a:tr h="18224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</a:tr>
              <a:tr h="18097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</a:tr>
              <a:tr h="18097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</a:tr>
              <a:tr h="18097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</a:tr>
              <a:tr h="18097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</a:tr>
              <a:tr h="18224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</a:tr>
            </a:tbl>
          </a:graphicData>
        </a:graphic>
      </p:graphicFrame>
      <p:sp>
        <p:nvSpPr>
          <p:cNvPr id="3" name="object 3"/>
          <p:cNvSpPr/>
          <p:nvPr/>
        </p:nvSpPr>
        <p:spPr>
          <a:xfrm>
            <a:off x="964691" y="2455163"/>
            <a:ext cx="1828800" cy="0"/>
          </a:xfrm>
          <a:custGeom>
            <a:avLst/>
            <a:gdLst/>
            <a:ahLst/>
            <a:cxnLst/>
            <a:rect l="l" t="t" r="r" b="b"/>
            <a:pathLst>
              <a:path w="1828800" h="0">
                <a:moveTo>
                  <a:pt x="0" y="0"/>
                </a:moveTo>
                <a:lnTo>
                  <a:pt x="182880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2799588" y="2455163"/>
            <a:ext cx="1420495" cy="0"/>
          </a:xfrm>
          <a:custGeom>
            <a:avLst/>
            <a:gdLst/>
            <a:ahLst/>
            <a:cxnLst/>
            <a:rect l="l" t="t" r="r" b="b"/>
            <a:pathLst>
              <a:path w="1420495" h="0">
                <a:moveTo>
                  <a:pt x="0" y="0"/>
                </a:moveTo>
                <a:lnTo>
                  <a:pt x="1420367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4226052" y="2455163"/>
            <a:ext cx="1774189" cy="0"/>
          </a:xfrm>
          <a:custGeom>
            <a:avLst/>
            <a:gdLst/>
            <a:ahLst/>
            <a:cxnLst/>
            <a:rect l="l" t="t" r="r" b="b"/>
            <a:pathLst>
              <a:path w="1774189" h="0">
                <a:moveTo>
                  <a:pt x="0" y="0"/>
                </a:moveTo>
                <a:lnTo>
                  <a:pt x="1773936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6006084" y="2455163"/>
            <a:ext cx="1088390" cy="0"/>
          </a:xfrm>
          <a:custGeom>
            <a:avLst/>
            <a:gdLst/>
            <a:ahLst/>
            <a:cxnLst/>
            <a:rect l="l" t="t" r="r" b="b"/>
            <a:pathLst>
              <a:path w="1088390" h="0">
                <a:moveTo>
                  <a:pt x="0" y="0"/>
                </a:moveTo>
                <a:lnTo>
                  <a:pt x="1088136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964691" y="2811779"/>
            <a:ext cx="1828800" cy="0"/>
          </a:xfrm>
          <a:custGeom>
            <a:avLst/>
            <a:gdLst/>
            <a:ahLst/>
            <a:cxnLst/>
            <a:rect l="l" t="t" r="r" b="b"/>
            <a:pathLst>
              <a:path w="1828800" h="0">
                <a:moveTo>
                  <a:pt x="0" y="0"/>
                </a:moveTo>
                <a:lnTo>
                  <a:pt x="182880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2799588" y="2811779"/>
            <a:ext cx="1420495" cy="0"/>
          </a:xfrm>
          <a:custGeom>
            <a:avLst/>
            <a:gdLst/>
            <a:ahLst/>
            <a:cxnLst/>
            <a:rect l="l" t="t" r="r" b="b"/>
            <a:pathLst>
              <a:path w="1420495" h="0">
                <a:moveTo>
                  <a:pt x="0" y="0"/>
                </a:moveTo>
                <a:lnTo>
                  <a:pt x="1420367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4226052" y="2811779"/>
            <a:ext cx="1774189" cy="0"/>
          </a:xfrm>
          <a:custGeom>
            <a:avLst/>
            <a:gdLst/>
            <a:ahLst/>
            <a:cxnLst/>
            <a:rect l="l" t="t" r="r" b="b"/>
            <a:pathLst>
              <a:path w="1774189" h="0">
                <a:moveTo>
                  <a:pt x="0" y="0"/>
                </a:moveTo>
                <a:lnTo>
                  <a:pt x="1773936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6006084" y="2811779"/>
            <a:ext cx="1088390" cy="0"/>
          </a:xfrm>
          <a:custGeom>
            <a:avLst/>
            <a:gdLst/>
            <a:ahLst/>
            <a:cxnLst/>
            <a:rect l="l" t="t" r="r" b="b"/>
            <a:pathLst>
              <a:path w="1088390" h="0">
                <a:moveTo>
                  <a:pt x="0" y="0"/>
                </a:moveTo>
                <a:lnTo>
                  <a:pt x="1088136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/>
          <p:nvPr/>
        </p:nvSpPr>
        <p:spPr>
          <a:xfrm>
            <a:off x="964691" y="2993129"/>
            <a:ext cx="1828800" cy="0"/>
          </a:xfrm>
          <a:custGeom>
            <a:avLst/>
            <a:gdLst/>
            <a:ahLst/>
            <a:cxnLst/>
            <a:rect l="l" t="t" r="r" b="b"/>
            <a:pathLst>
              <a:path w="1828800" h="0">
                <a:moveTo>
                  <a:pt x="0" y="0"/>
                </a:moveTo>
                <a:lnTo>
                  <a:pt x="1828800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/>
          <p:nvPr/>
        </p:nvSpPr>
        <p:spPr>
          <a:xfrm>
            <a:off x="2799588" y="2993129"/>
            <a:ext cx="1420495" cy="0"/>
          </a:xfrm>
          <a:custGeom>
            <a:avLst/>
            <a:gdLst/>
            <a:ahLst/>
            <a:cxnLst/>
            <a:rect l="l" t="t" r="r" b="b"/>
            <a:pathLst>
              <a:path w="1420495" h="0">
                <a:moveTo>
                  <a:pt x="0" y="0"/>
                </a:moveTo>
                <a:lnTo>
                  <a:pt x="1420367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/>
          <p:nvPr/>
        </p:nvSpPr>
        <p:spPr>
          <a:xfrm>
            <a:off x="4226052" y="2993129"/>
            <a:ext cx="1774189" cy="0"/>
          </a:xfrm>
          <a:custGeom>
            <a:avLst/>
            <a:gdLst/>
            <a:ahLst/>
            <a:cxnLst/>
            <a:rect l="l" t="t" r="r" b="b"/>
            <a:pathLst>
              <a:path w="1774189" h="0">
                <a:moveTo>
                  <a:pt x="0" y="0"/>
                </a:moveTo>
                <a:lnTo>
                  <a:pt x="1773936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/>
          <p:nvPr/>
        </p:nvSpPr>
        <p:spPr>
          <a:xfrm>
            <a:off x="6006084" y="2993129"/>
            <a:ext cx="1088390" cy="0"/>
          </a:xfrm>
          <a:custGeom>
            <a:avLst/>
            <a:gdLst/>
            <a:ahLst/>
            <a:cxnLst/>
            <a:rect l="l" t="t" r="r" b="b"/>
            <a:pathLst>
              <a:path w="1088390" h="0">
                <a:moveTo>
                  <a:pt x="0" y="0"/>
                </a:moveTo>
                <a:lnTo>
                  <a:pt x="1088136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5" name="object 15"/>
          <p:cNvSpPr/>
          <p:nvPr/>
        </p:nvSpPr>
        <p:spPr>
          <a:xfrm>
            <a:off x="964691" y="3174491"/>
            <a:ext cx="1828800" cy="0"/>
          </a:xfrm>
          <a:custGeom>
            <a:avLst/>
            <a:gdLst/>
            <a:ahLst/>
            <a:cxnLst/>
            <a:rect l="l" t="t" r="r" b="b"/>
            <a:pathLst>
              <a:path w="1828800" h="0">
                <a:moveTo>
                  <a:pt x="0" y="0"/>
                </a:moveTo>
                <a:lnTo>
                  <a:pt x="182880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6" name="object 16"/>
          <p:cNvSpPr/>
          <p:nvPr/>
        </p:nvSpPr>
        <p:spPr>
          <a:xfrm>
            <a:off x="2799588" y="3174491"/>
            <a:ext cx="1420495" cy="0"/>
          </a:xfrm>
          <a:custGeom>
            <a:avLst/>
            <a:gdLst/>
            <a:ahLst/>
            <a:cxnLst/>
            <a:rect l="l" t="t" r="r" b="b"/>
            <a:pathLst>
              <a:path w="1420495" h="0">
                <a:moveTo>
                  <a:pt x="0" y="0"/>
                </a:moveTo>
                <a:lnTo>
                  <a:pt x="1420367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7" name="object 17"/>
          <p:cNvSpPr/>
          <p:nvPr/>
        </p:nvSpPr>
        <p:spPr>
          <a:xfrm>
            <a:off x="4226052" y="3174491"/>
            <a:ext cx="1774189" cy="0"/>
          </a:xfrm>
          <a:custGeom>
            <a:avLst/>
            <a:gdLst/>
            <a:ahLst/>
            <a:cxnLst/>
            <a:rect l="l" t="t" r="r" b="b"/>
            <a:pathLst>
              <a:path w="1774189" h="0">
                <a:moveTo>
                  <a:pt x="0" y="0"/>
                </a:moveTo>
                <a:lnTo>
                  <a:pt x="1773936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8" name="object 18"/>
          <p:cNvSpPr/>
          <p:nvPr/>
        </p:nvSpPr>
        <p:spPr>
          <a:xfrm>
            <a:off x="6006084" y="3174491"/>
            <a:ext cx="1088390" cy="0"/>
          </a:xfrm>
          <a:custGeom>
            <a:avLst/>
            <a:gdLst/>
            <a:ahLst/>
            <a:cxnLst/>
            <a:rect l="l" t="t" r="r" b="b"/>
            <a:pathLst>
              <a:path w="1088390" h="0">
                <a:moveTo>
                  <a:pt x="0" y="0"/>
                </a:moveTo>
                <a:lnTo>
                  <a:pt x="1088136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9" name="object 19"/>
          <p:cNvSpPr/>
          <p:nvPr/>
        </p:nvSpPr>
        <p:spPr>
          <a:xfrm>
            <a:off x="964691" y="3355847"/>
            <a:ext cx="1828800" cy="0"/>
          </a:xfrm>
          <a:custGeom>
            <a:avLst/>
            <a:gdLst/>
            <a:ahLst/>
            <a:cxnLst/>
            <a:rect l="l" t="t" r="r" b="b"/>
            <a:pathLst>
              <a:path w="1828800" h="0">
                <a:moveTo>
                  <a:pt x="0" y="0"/>
                </a:moveTo>
                <a:lnTo>
                  <a:pt x="182880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0" name="object 20"/>
          <p:cNvSpPr/>
          <p:nvPr/>
        </p:nvSpPr>
        <p:spPr>
          <a:xfrm>
            <a:off x="2799588" y="3355847"/>
            <a:ext cx="1420495" cy="0"/>
          </a:xfrm>
          <a:custGeom>
            <a:avLst/>
            <a:gdLst/>
            <a:ahLst/>
            <a:cxnLst/>
            <a:rect l="l" t="t" r="r" b="b"/>
            <a:pathLst>
              <a:path w="1420495" h="0">
                <a:moveTo>
                  <a:pt x="0" y="0"/>
                </a:moveTo>
                <a:lnTo>
                  <a:pt x="1420367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1" name="object 21"/>
          <p:cNvSpPr/>
          <p:nvPr/>
        </p:nvSpPr>
        <p:spPr>
          <a:xfrm>
            <a:off x="4226052" y="3355847"/>
            <a:ext cx="1774189" cy="0"/>
          </a:xfrm>
          <a:custGeom>
            <a:avLst/>
            <a:gdLst/>
            <a:ahLst/>
            <a:cxnLst/>
            <a:rect l="l" t="t" r="r" b="b"/>
            <a:pathLst>
              <a:path w="1774189" h="0">
                <a:moveTo>
                  <a:pt x="0" y="0"/>
                </a:moveTo>
                <a:lnTo>
                  <a:pt x="1773936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2" name="object 22"/>
          <p:cNvSpPr/>
          <p:nvPr/>
        </p:nvSpPr>
        <p:spPr>
          <a:xfrm>
            <a:off x="6006084" y="3355847"/>
            <a:ext cx="1088390" cy="0"/>
          </a:xfrm>
          <a:custGeom>
            <a:avLst/>
            <a:gdLst/>
            <a:ahLst/>
            <a:cxnLst/>
            <a:rect l="l" t="t" r="r" b="b"/>
            <a:pathLst>
              <a:path w="1088390" h="0">
                <a:moveTo>
                  <a:pt x="0" y="0"/>
                </a:moveTo>
                <a:lnTo>
                  <a:pt x="1088136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3" name="object 23"/>
          <p:cNvSpPr/>
          <p:nvPr/>
        </p:nvSpPr>
        <p:spPr>
          <a:xfrm>
            <a:off x="964691" y="3537197"/>
            <a:ext cx="1828800" cy="0"/>
          </a:xfrm>
          <a:custGeom>
            <a:avLst/>
            <a:gdLst/>
            <a:ahLst/>
            <a:cxnLst/>
            <a:rect l="l" t="t" r="r" b="b"/>
            <a:pathLst>
              <a:path w="1828800" h="0">
                <a:moveTo>
                  <a:pt x="0" y="0"/>
                </a:moveTo>
                <a:lnTo>
                  <a:pt x="1828800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4" name="object 24"/>
          <p:cNvSpPr/>
          <p:nvPr/>
        </p:nvSpPr>
        <p:spPr>
          <a:xfrm>
            <a:off x="2799588" y="3537197"/>
            <a:ext cx="1420495" cy="0"/>
          </a:xfrm>
          <a:custGeom>
            <a:avLst/>
            <a:gdLst/>
            <a:ahLst/>
            <a:cxnLst/>
            <a:rect l="l" t="t" r="r" b="b"/>
            <a:pathLst>
              <a:path w="1420495" h="0">
                <a:moveTo>
                  <a:pt x="0" y="0"/>
                </a:moveTo>
                <a:lnTo>
                  <a:pt x="1420367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5" name="object 25"/>
          <p:cNvSpPr/>
          <p:nvPr/>
        </p:nvSpPr>
        <p:spPr>
          <a:xfrm>
            <a:off x="4226052" y="3537197"/>
            <a:ext cx="1774189" cy="0"/>
          </a:xfrm>
          <a:custGeom>
            <a:avLst/>
            <a:gdLst/>
            <a:ahLst/>
            <a:cxnLst/>
            <a:rect l="l" t="t" r="r" b="b"/>
            <a:pathLst>
              <a:path w="1774189" h="0">
                <a:moveTo>
                  <a:pt x="0" y="0"/>
                </a:moveTo>
                <a:lnTo>
                  <a:pt x="1773936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6" name="object 26"/>
          <p:cNvSpPr/>
          <p:nvPr/>
        </p:nvSpPr>
        <p:spPr>
          <a:xfrm>
            <a:off x="6006084" y="3537197"/>
            <a:ext cx="1088390" cy="0"/>
          </a:xfrm>
          <a:custGeom>
            <a:avLst/>
            <a:gdLst/>
            <a:ahLst/>
            <a:cxnLst/>
            <a:rect l="l" t="t" r="r" b="b"/>
            <a:pathLst>
              <a:path w="1088390" h="0">
                <a:moveTo>
                  <a:pt x="0" y="0"/>
                </a:moveTo>
                <a:lnTo>
                  <a:pt x="1088136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7" name="object 27"/>
          <p:cNvSpPr/>
          <p:nvPr/>
        </p:nvSpPr>
        <p:spPr>
          <a:xfrm>
            <a:off x="964691" y="3720077"/>
            <a:ext cx="1828800" cy="0"/>
          </a:xfrm>
          <a:custGeom>
            <a:avLst/>
            <a:gdLst/>
            <a:ahLst/>
            <a:cxnLst/>
            <a:rect l="l" t="t" r="r" b="b"/>
            <a:pathLst>
              <a:path w="1828800" h="0">
                <a:moveTo>
                  <a:pt x="0" y="0"/>
                </a:moveTo>
                <a:lnTo>
                  <a:pt x="1828800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8" name="object 28"/>
          <p:cNvSpPr/>
          <p:nvPr/>
        </p:nvSpPr>
        <p:spPr>
          <a:xfrm>
            <a:off x="2799588" y="3720077"/>
            <a:ext cx="1420495" cy="0"/>
          </a:xfrm>
          <a:custGeom>
            <a:avLst/>
            <a:gdLst/>
            <a:ahLst/>
            <a:cxnLst/>
            <a:rect l="l" t="t" r="r" b="b"/>
            <a:pathLst>
              <a:path w="1420495" h="0">
                <a:moveTo>
                  <a:pt x="0" y="0"/>
                </a:moveTo>
                <a:lnTo>
                  <a:pt x="1420367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9" name="object 29"/>
          <p:cNvSpPr/>
          <p:nvPr/>
        </p:nvSpPr>
        <p:spPr>
          <a:xfrm>
            <a:off x="4226052" y="3720077"/>
            <a:ext cx="1774189" cy="0"/>
          </a:xfrm>
          <a:custGeom>
            <a:avLst/>
            <a:gdLst/>
            <a:ahLst/>
            <a:cxnLst/>
            <a:rect l="l" t="t" r="r" b="b"/>
            <a:pathLst>
              <a:path w="1774189" h="0">
                <a:moveTo>
                  <a:pt x="0" y="0"/>
                </a:moveTo>
                <a:lnTo>
                  <a:pt x="1773936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0" name="object 30"/>
          <p:cNvSpPr/>
          <p:nvPr/>
        </p:nvSpPr>
        <p:spPr>
          <a:xfrm>
            <a:off x="6006084" y="3720077"/>
            <a:ext cx="1088390" cy="0"/>
          </a:xfrm>
          <a:custGeom>
            <a:avLst/>
            <a:gdLst/>
            <a:ahLst/>
            <a:cxnLst/>
            <a:rect l="l" t="t" r="r" b="b"/>
            <a:pathLst>
              <a:path w="1088390" h="0">
                <a:moveTo>
                  <a:pt x="0" y="0"/>
                </a:moveTo>
                <a:lnTo>
                  <a:pt x="1088136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1" name="object 31"/>
          <p:cNvSpPr/>
          <p:nvPr/>
        </p:nvSpPr>
        <p:spPr>
          <a:xfrm>
            <a:off x="964691" y="3901439"/>
            <a:ext cx="1828800" cy="0"/>
          </a:xfrm>
          <a:custGeom>
            <a:avLst/>
            <a:gdLst/>
            <a:ahLst/>
            <a:cxnLst/>
            <a:rect l="l" t="t" r="r" b="b"/>
            <a:pathLst>
              <a:path w="1828800" h="0">
                <a:moveTo>
                  <a:pt x="0" y="0"/>
                </a:moveTo>
                <a:lnTo>
                  <a:pt x="182880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2" name="object 32"/>
          <p:cNvSpPr/>
          <p:nvPr/>
        </p:nvSpPr>
        <p:spPr>
          <a:xfrm>
            <a:off x="2799588" y="3901439"/>
            <a:ext cx="1420495" cy="0"/>
          </a:xfrm>
          <a:custGeom>
            <a:avLst/>
            <a:gdLst/>
            <a:ahLst/>
            <a:cxnLst/>
            <a:rect l="l" t="t" r="r" b="b"/>
            <a:pathLst>
              <a:path w="1420495" h="0">
                <a:moveTo>
                  <a:pt x="0" y="0"/>
                </a:moveTo>
                <a:lnTo>
                  <a:pt x="1420367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3" name="object 33"/>
          <p:cNvSpPr/>
          <p:nvPr/>
        </p:nvSpPr>
        <p:spPr>
          <a:xfrm>
            <a:off x="4226052" y="3901439"/>
            <a:ext cx="1774189" cy="0"/>
          </a:xfrm>
          <a:custGeom>
            <a:avLst/>
            <a:gdLst/>
            <a:ahLst/>
            <a:cxnLst/>
            <a:rect l="l" t="t" r="r" b="b"/>
            <a:pathLst>
              <a:path w="1774189" h="0">
                <a:moveTo>
                  <a:pt x="0" y="0"/>
                </a:moveTo>
                <a:lnTo>
                  <a:pt x="1773936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4" name="object 34"/>
          <p:cNvSpPr/>
          <p:nvPr/>
        </p:nvSpPr>
        <p:spPr>
          <a:xfrm>
            <a:off x="6006084" y="3901439"/>
            <a:ext cx="1088390" cy="0"/>
          </a:xfrm>
          <a:custGeom>
            <a:avLst/>
            <a:gdLst/>
            <a:ahLst/>
            <a:cxnLst/>
            <a:rect l="l" t="t" r="r" b="b"/>
            <a:pathLst>
              <a:path w="1088390" h="0">
                <a:moveTo>
                  <a:pt x="0" y="0"/>
                </a:moveTo>
                <a:lnTo>
                  <a:pt x="1088136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5" name="object 35"/>
          <p:cNvSpPr/>
          <p:nvPr/>
        </p:nvSpPr>
        <p:spPr>
          <a:xfrm>
            <a:off x="964691" y="4082795"/>
            <a:ext cx="1828800" cy="0"/>
          </a:xfrm>
          <a:custGeom>
            <a:avLst/>
            <a:gdLst/>
            <a:ahLst/>
            <a:cxnLst/>
            <a:rect l="l" t="t" r="r" b="b"/>
            <a:pathLst>
              <a:path w="1828800" h="0">
                <a:moveTo>
                  <a:pt x="0" y="0"/>
                </a:moveTo>
                <a:lnTo>
                  <a:pt x="182880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6" name="object 36"/>
          <p:cNvSpPr/>
          <p:nvPr/>
        </p:nvSpPr>
        <p:spPr>
          <a:xfrm>
            <a:off x="2799588" y="4082795"/>
            <a:ext cx="1420495" cy="0"/>
          </a:xfrm>
          <a:custGeom>
            <a:avLst/>
            <a:gdLst/>
            <a:ahLst/>
            <a:cxnLst/>
            <a:rect l="l" t="t" r="r" b="b"/>
            <a:pathLst>
              <a:path w="1420495" h="0">
                <a:moveTo>
                  <a:pt x="0" y="0"/>
                </a:moveTo>
                <a:lnTo>
                  <a:pt x="1420367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7" name="object 37"/>
          <p:cNvSpPr/>
          <p:nvPr/>
        </p:nvSpPr>
        <p:spPr>
          <a:xfrm>
            <a:off x="4226052" y="4082795"/>
            <a:ext cx="1774189" cy="0"/>
          </a:xfrm>
          <a:custGeom>
            <a:avLst/>
            <a:gdLst/>
            <a:ahLst/>
            <a:cxnLst/>
            <a:rect l="l" t="t" r="r" b="b"/>
            <a:pathLst>
              <a:path w="1774189" h="0">
                <a:moveTo>
                  <a:pt x="0" y="0"/>
                </a:moveTo>
                <a:lnTo>
                  <a:pt x="1773936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8" name="object 38"/>
          <p:cNvSpPr/>
          <p:nvPr/>
        </p:nvSpPr>
        <p:spPr>
          <a:xfrm>
            <a:off x="6006084" y="4082795"/>
            <a:ext cx="1088390" cy="0"/>
          </a:xfrm>
          <a:custGeom>
            <a:avLst/>
            <a:gdLst/>
            <a:ahLst/>
            <a:cxnLst/>
            <a:rect l="l" t="t" r="r" b="b"/>
            <a:pathLst>
              <a:path w="1088390" h="0">
                <a:moveTo>
                  <a:pt x="0" y="0"/>
                </a:moveTo>
                <a:lnTo>
                  <a:pt x="1088136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9" name="object 39"/>
          <p:cNvSpPr/>
          <p:nvPr/>
        </p:nvSpPr>
        <p:spPr>
          <a:xfrm>
            <a:off x="964691" y="4264145"/>
            <a:ext cx="1828800" cy="0"/>
          </a:xfrm>
          <a:custGeom>
            <a:avLst/>
            <a:gdLst/>
            <a:ahLst/>
            <a:cxnLst/>
            <a:rect l="l" t="t" r="r" b="b"/>
            <a:pathLst>
              <a:path w="1828800" h="0">
                <a:moveTo>
                  <a:pt x="0" y="0"/>
                </a:moveTo>
                <a:lnTo>
                  <a:pt x="1828800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0" name="object 40"/>
          <p:cNvSpPr/>
          <p:nvPr/>
        </p:nvSpPr>
        <p:spPr>
          <a:xfrm>
            <a:off x="2799588" y="4264145"/>
            <a:ext cx="1420495" cy="0"/>
          </a:xfrm>
          <a:custGeom>
            <a:avLst/>
            <a:gdLst/>
            <a:ahLst/>
            <a:cxnLst/>
            <a:rect l="l" t="t" r="r" b="b"/>
            <a:pathLst>
              <a:path w="1420495" h="0">
                <a:moveTo>
                  <a:pt x="0" y="0"/>
                </a:moveTo>
                <a:lnTo>
                  <a:pt x="1420367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1" name="object 41"/>
          <p:cNvSpPr/>
          <p:nvPr/>
        </p:nvSpPr>
        <p:spPr>
          <a:xfrm>
            <a:off x="4226052" y="4264145"/>
            <a:ext cx="1774189" cy="0"/>
          </a:xfrm>
          <a:custGeom>
            <a:avLst/>
            <a:gdLst/>
            <a:ahLst/>
            <a:cxnLst/>
            <a:rect l="l" t="t" r="r" b="b"/>
            <a:pathLst>
              <a:path w="1774189" h="0">
                <a:moveTo>
                  <a:pt x="0" y="0"/>
                </a:moveTo>
                <a:lnTo>
                  <a:pt x="1773936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2" name="object 42"/>
          <p:cNvSpPr/>
          <p:nvPr/>
        </p:nvSpPr>
        <p:spPr>
          <a:xfrm>
            <a:off x="6006084" y="4264145"/>
            <a:ext cx="1088390" cy="0"/>
          </a:xfrm>
          <a:custGeom>
            <a:avLst/>
            <a:gdLst/>
            <a:ahLst/>
            <a:cxnLst/>
            <a:rect l="l" t="t" r="r" b="b"/>
            <a:pathLst>
              <a:path w="1088390" h="0">
                <a:moveTo>
                  <a:pt x="0" y="0"/>
                </a:moveTo>
                <a:lnTo>
                  <a:pt x="1088136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3" name="object 43"/>
          <p:cNvSpPr/>
          <p:nvPr/>
        </p:nvSpPr>
        <p:spPr>
          <a:xfrm>
            <a:off x="964691" y="4445507"/>
            <a:ext cx="1828800" cy="0"/>
          </a:xfrm>
          <a:custGeom>
            <a:avLst/>
            <a:gdLst/>
            <a:ahLst/>
            <a:cxnLst/>
            <a:rect l="l" t="t" r="r" b="b"/>
            <a:pathLst>
              <a:path w="1828800" h="0">
                <a:moveTo>
                  <a:pt x="0" y="0"/>
                </a:moveTo>
                <a:lnTo>
                  <a:pt x="182880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4" name="object 44"/>
          <p:cNvSpPr/>
          <p:nvPr/>
        </p:nvSpPr>
        <p:spPr>
          <a:xfrm>
            <a:off x="2799588" y="4445507"/>
            <a:ext cx="1420495" cy="0"/>
          </a:xfrm>
          <a:custGeom>
            <a:avLst/>
            <a:gdLst/>
            <a:ahLst/>
            <a:cxnLst/>
            <a:rect l="l" t="t" r="r" b="b"/>
            <a:pathLst>
              <a:path w="1420495" h="0">
                <a:moveTo>
                  <a:pt x="0" y="0"/>
                </a:moveTo>
                <a:lnTo>
                  <a:pt x="1420367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5" name="object 45"/>
          <p:cNvSpPr/>
          <p:nvPr/>
        </p:nvSpPr>
        <p:spPr>
          <a:xfrm>
            <a:off x="4226052" y="4445507"/>
            <a:ext cx="1774189" cy="0"/>
          </a:xfrm>
          <a:custGeom>
            <a:avLst/>
            <a:gdLst/>
            <a:ahLst/>
            <a:cxnLst/>
            <a:rect l="l" t="t" r="r" b="b"/>
            <a:pathLst>
              <a:path w="1774189" h="0">
                <a:moveTo>
                  <a:pt x="0" y="0"/>
                </a:moveTo>
                <a:lnTo>
                  <a:pt x="1773936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6" name="object 46"/>
          <p:cNvSpPr/>
          <p:nvPr/>
        </p:nvSpPr>
        <p:spPr>
          <a:xfrm>
            <a:off x="6006084" y="4445507"/>
            <a:ext cx="1088390" cy="0"/>
          </a:xfrm>
          <a:custGeom>
            <a:avLst/>
            <a:gdLst/>
            <a:ahLst/>
            <a:cxnLst/>
            <a:rect l="l" t="t" r="r" b="b"/>
            <a:pathLst>
              <a:path w="1088390" h="0">
                <a:moveTo>
                  <a:pt x="0" y="0"/>
                </a:moveTo>
                <a:lnTo>
                  <a:pt x="1088136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7" name="object 47"/>
          <p:cNvSpPr/>
          <p:nvPr/>
        </p:nvSpPr>
        <p:spPr>
          <a:xfrm>
            <a:off x="961644" y="2452115"/>
            <a:ext cx="0" cy="2179320"/>
          </a:xfrm>
          <a:custGeom>
            <a:avLst/>
            <a:gdLst/>
            <a:ahLst/>
            <a:cxnLst/>
            <a:rect l="l" t="t" r="r" b="b"/>
            <a:pathLst>
              <a:path w="0" h="2179320">
                <a:moveTo>
                  <a:pt x="0" y="0"/>
                </a:moveTo>
                <a:lnTo>
                  <a:pt x="0" y="217932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8" name="object 48"/>
          <p:cNvSpPr/>
          <p:nvPr/>
        </p:nvSpPr>
        <p:spPr>
          <a:xfrm>
            <a:off x="964691" y="4628387"/>
            <a:ext cx="1828800" cy="0"/>
          </a:xfrm>
          <a:custGeom>
            <a:avLst/>
            <a:gdLst/>
            <a:ahLst/>
            <a:cxnLst/>
            <a:rect l="l" t="t" r="r" b="b"/>
            <a:pathLst>
              <a:path w="1828800" h="0">
                <a:moveTo>
                  <a:pt x="0" y="0"/>
                </a:moveTo>
                <a:lnTo>
                  <a:pt x="182880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9" name="object 49"/>
          <p:cNvSpPr/>
          <p:nvPr/>
        </p:nvSpPr>
        <p:spPr>
          <a:xfrm>
            <a:off x="2796539" y="2452115"/>
            <a:ext cx="0" cy="2179320"/>
          </a:xfrm>
          <a:custGeom>
            <a:avLst/>
            <a:gdLst/>
            <a:ahLst/>
            <a:cxnLst/>
            <a:rect l="l" t="t" r="r" b="b"/>
            <a:pathLst>
              <a:path w="0" h="2179320">
                <a:moveTo>
                  <a:pt x="0" y="0"/>
                </a:moveTo>
                <a:lnTo>
                  <a:pt x="0" y="217932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0" name="object 50"/>
          <p:cNvSpPr/>
          <p:nvPr/>
        </p:nvSpPr>
        <p:spPr>
          <a:xfrm>
            <a:off x="2799588" y="4628387"/>
            <a:ext cx="1420495" cy="0"/>
          </a:xfrm>
          <a:custGeom>
            <a:avLst/>
            <a:gdLst/>
            <a:ahLst/>
            <a:cxnLst/>
            <a:rect l="l" t="t" r="r" b="b"/>
            <a:pathLst>
              <a:path w="1420495" h="0">
                <a:moveTo>
                  <a:pt x="0" y="0"/>
                </a:moveTo>
                <a:lnTo>
                  <a:pt x="1420367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1" name="object 51"/>
          <p:cNvSpPr/>
          <p:nvPr/>
        </p:nvSpPr>
        <p:spPr>
          <a:xfrm>
            <a:off x="4223003" y="2452115"/>
            <a:ext cx="0" cy="2179320"/>
          </a:xfrm>
          <a:custGeom>
            <a:avLst/>
            <a:gdLst/>
            <a:ahLst/>
            <a:cxnLst/>
            <a:rect l="l" t="t" r="r" b="b"/>
            <a:pathLst>
              <a:path w="0" h="2179320">
                <a:moveTo>
                  <a:pt x="0" y="0"/>
                </a:moveTo>
                <a:lnTo>
                  <a:pt x="0" y="217932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2" name="object 52"/>
          <p:cNvSpPr/>
          <p:nvPr/>
        </p:nvSpPr>
        <p:spPr>
          <a:xfrm>
            <a:off x="4226052" y="4628387"/>
            <a:ext cx="1774189" cy="0"/>
          </a:xfrm>
          <a:custGeom>
            <a:avLst/>
            <a:gdLst/>
            <a:ahLst/>
            <a:cxnLst/>
            <a:rect l="l" t="t" r="r" b="b"/>
            <a:pathLst>
              <a:path w="1774189" h="0">
                <a:moveTo>
                  <a:pt x="0" y="0"/>
                </a:moveTo>
                <a:lnTo>
                  <a:pt x="1773936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3" name="object 53"/>
          <p:cNvSpPr/>
          <p:nvPr/>
        </p:nvSpPr>
        <p:spPr>
          <a:xfrm>
            <a:off x="6003042" y="2452115"/>
            <a:ext cx="0" cy="2179320"/>
          </a:xfrm>
          <a:custGeom>
            <a:avLst/>
            <a:gdLst/>
            <a:ahLst/>
            <a:cxnLst/>
            <a:rect l="l" t="t" r="r" b="b"/>
            <a:pathLst>
              <a:path w="0" h="2179320">
                <a:moveTo>
                  <a:pt x="0" y="0"/>
                </a:moveTo>
                <a:lnTo>
                  <a:pt x="0" y="217932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4" name="object 54"/>
          <p:cNvSpPr/>
          <p:nvPr/>
        </p:nvSpPr>
        <p:spPr>
          <a:xfrm>
            <a:off x="6006084" y="4628387"/>
            <a:ext cx="1088390" cy="0"/>
          </a:xfrm>
          <a:custGeom>
            <a:avLst/>
            <a:gdLst/>
            <a:ahLst/>
            <a:cxnLst/>
            <a:rect l="l" t="t" r="r" b="b"/>
            <a:pathLst>
              <a:path w="1088390" h="0">
                <a:moveTo>
                  <a:pt x="0" y="0"/>
                </a:moveTo>
                <a:lnTo>
                  <a:pt x="1088136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5" name="object 55"/>
          <p:cNvSpPr/>
          <p:nvPr/>
        </p:nvSpPr>
        <p:spPr>
          <a:xfrm>
            <a:off x="7097268" y="2452115"/>
            <a:ext cx="0" cy="2179320"/>
          </a:xfrm>
          <a:custGeom>
            <a:avLst/>
            <a:gdLst/>
            <a:ahLst/>
            <a:cxnLst/>
            <a:rect l="l" t="t" r="r" b="b"/>
            <a:pathLst>
              <a:path w="0" h="2179320">
                <a:moveTo>
                  <a:pt x="0" y="0"/>
                </a:moveTo>
                <a:lnTo>
                  <a:pt x="0" y="217932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6" name="object 56"/>
          <p:cNvSpPr/>
          <p:nvPr/>
        </p:nvSpPr>
        <p:spPr>
          <a:xfrm>
            <a:off x="1693545" y="6798309"/>
            <a:ext cx="0" cy="286385"/>
          </a:xfrm>
          <a:custGeom>
            <a:avLst/>
            <a:gdLst/>
            <a:ahLst/>
            <a:cxnLst/>
            <a:rect l="l" t="t" r="r" b="b"/>
            <a:pathLst>
              <a:path w="0" h="286384">
                <a:moveTo>
                  <a:pt x="0" y="0"/>
                </a:moveTo>
                <a:lnTo>
                  <a:pt x="0" y="286385"/>
                </a:lnTo>
              </a:path>
            </a:pathLst>
          </a:custGeom>
          <a:ln w="952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7" name="object 57"/>
          <p:cNvSpPr/>
          <p:nvPr/>
        </p:nvSpPr>
        <p:spPr>
          <a:xfrm>
            <a:off x="1693545" y="7084694"/>
            <a:ext cx="1471295" cy="0"/>
          </a:xfrm>
          <a:custGeom>
            <a:avLst/>
            <a:gdLst/>
            <a:ahLst/>
            <a:cxnLst/>
            <a:rect l="l" t="t" r="r" b="b"/>
            <a:pathLst>
              <a:path w="1471295" h="0">
                <a:moveTo>
                  <a:pt x="0" y="0"/>
                </a:moveTo>
                <a:lnTo>
                  <a:pt x="1471295" y="0"/>
                </a:lnTo>
              </a:path>
            </a:pathLst>
          </a:custGeom>
          <a:ln w="952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8" name="object 58"/>
          <p:cNvSpPr/>
          <p:nvPr/>
        </p:nvSpPr>
        <p:spPr>
          <a:xfrm>
            <a:off x="2472689" y="6798309"/>
            <a:ext cx="0" cy="668020"/>
          </a:xfrm>
          <a:custGeom>
            <a:avLst/>
            <a:gdLst/>
            <a:ahLst/>
            <a:cxnLst/>
            <a:rect l="l" t="t" r="r" b="b"/>
            <a:pathLst>
              <a:path w="0" h="668020">
                <a:moveTo>
                  <a:pt x="0" y="0"/>
                </a:moveTo>
                <a:lnTo>
                  <a:pt x="0" y="668020"/>
                </a:lnTo>
              </a:path>
            </a:pathLst>
          </a:custGeom>
          <a:ln w="952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9" name="object 59"/>
          <p:cNvSpPr/>
          <p:nvPr/>
        </p:nvSpPr>
        <p:spPr>
          <a:xfrm>
            <a:off x="2472689" y="7466329"/>
            <a:ext cx="692150" cy="0"/>
          </a:xfrm>
          <a:custGeom>
            <a:avLst/>
            <a:gdLst/>
            <a:ahLst/>
            <a:cxnLst/>
            <a:rect l="l" t="t" r="r" b="b"/>
            <a:pathLst>
              <a:path w="692150" h="0">
                <a:moveTo>
                  <a:pt x="0" y="0"/>
                </a:moveTo>
                <a:lnTo>
                  <a:pt x="692150" y="0"/>
                </a:lnTo>
              </a:path>
            </a:pathLst>
          </a:custGeom>
          <a:ln w="952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graphicFrame>
        <p:nvGraphicFramePr>
          <p:cNvPr id="60" name="object 60"/>
          <p:cNvGraphicFramePr>
            <a:graphicFrameLocks noGrp="1"/>
          </p:cNvGraphicFramePr>
          <p:nvPr/>
        </p:nvGraphicFramePr>
        <p:xfrm>
          <a:off x="292893" y="169163"/>
          <a:ext cx="7042150" cy="102158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04470"/>
                <a:gridCol w="245745"/>
                <a:gridCol w="254634"/>
                <a:gridCol w="356234"/>
                <a:gridCol w="820419"/>
                <a:gridCol w="534669"/>
                <a:gridCol w="355600"/>
                <a:gridCol w="3823334"/>
                <a:gridCol w="417195"/>
              </a:tblGrid>
              <a:tr h="2172970">
                <a:tc>
                  <a:txBody>
                    <a:bodyPr/>
                    <a:lstStyle/>
                    <a:p>
                      <a:pPr marL="6470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dirty="0" sz="1000" spc="-5">
                          <a:latin typeface="Times New Roman"/>
                          <a:cs typeface="Times New Roman"/>
                        </a:rPr>
                        <a:t>Первич.</a:t>
                      </a:r>
                      <a:r>
                        <a:rPr dirty="0" sz="100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000" spc="-5">
                          <a:latin typeface="Times New Roman"/>
                          <a:cs typeface="Times New Roman"/>
                        </a:rPr>
                        <a:t>примен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6350" vert="vert270">
                    <a:lnL w="2857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7" rowSpan="7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marL="829310" marR="176530" indent="-181610">
                        <a:lnSpc>
                          <a:spcPct val="144200"/>
                        </a:lnSpc>
                        <a:spcBef>
                          <a:spcPts val="5"/>
                        </a:spcBef>
                      </a:pPr>
                      <a:r>
                        <a:rPr dirty="0" sz="1400">
                          <a:latin typeface="Times New Roman"/>
                          <a:cs typeface="Times New Roman"/>
                        </a:rPr>
                        <a:t>5.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Длина </a:t>
                      </a:r>
                      <a:r>
                        <a:rPr dirty="0" sz="1400" spc="-10">
                          <a:latin typeface="Times New Roman"/>
                          <a:cs typeface="Times New Roman"/>
                        </a:rPr>
                        <a:t>труб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ТПЭ-КЭС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в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состоянии поставки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и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способы увеличения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дли-  ны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 каналов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550">
                        <a:latin typeface="Times New Roman"/>
                        <a:cs typeface="Times New Roman"/>
                      </a:endParaRPr>
                    </a:p>
                    <a:p>
                      <a:pPr marL="198755" marR="177165" indent="448945">
                        <a:lnSpc>
                          <a:spcPct val="143600"/>
                        </a:lnSpc>
                      </a:pPr>
                      <a:r>
                        <a:rPr dirty="0" sz="1400">
                          <a:latin typeface="Times New Roman"/>
                          <a:cs typeface="Times New Roman"/>
                        </a:rPr>
                        <a:t>В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состоянии поставки труб, ТПЭ-КЭС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имеют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длину, приведенную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в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таб- 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лице</a:t>
                      </a:r>
                      <a:r>
                        <a:rPr dirty="0" sz="1400" spc="-2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5">
                          <a:latin typeface="Times New Roman"/>
                          <a:cs typeface="Times New Roman"/>
                        </a:rPr>
                        <a:t>10.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marL="198755">
                        <a:lnSpc>
                          <a:spcPct val="100000"/>
                        </a:lnSpc>
                        <a:spcBef>
                          <a:spcPts val="730"/>
                        </a:spcBef>
                      </a:pP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Таблица 10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–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Длина</a:t>
                      </a:r>
                      <a:r>
                        <a:rPr dirty="0" sz="1400" spc="-2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ТПЭ-КЭС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marL="934719" marR="344805" indent="-276225">
                        <a:lnSpc>
                          <a:spcPts val="1380"/>
                        </a:lnSpc>
                        <a:spcBef>
                          <a:spcPts val="900"/>
                        </a:spcBef>
                        <a:tabLst>
                          <a:tab pos="2129155" algn="l"/>
                          <a:tab pos="3754120" algn="l"/>
                          <a:tab pos="3988435" algn="l"/>
                          <a:tab pos="5401310" algn="l"/>
                        </a:tabLst>
                      </a:pPr>
                      <a:r>
                        <a:rPr dirty="0" sz="1200" spc="-5">
                          <a:latin typeface="Times New Roman"/>
                          <a:cs typeface="Times New Roman"/>
                        </a:rPr>
                        <a:t>На</a:t>
                      </a:r>
                      <a:r>
                        <a:rPr dirty="0" sz="1200" spc="5"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ме</a:t>
                      </a:r>
                      <a:r>
                        <a:rPr dirty="0" sz="1200" spc="5">
                          <a:latin typeface="Times New Roman"/>
                          <a:cs typeface="Times New Roman"/>
                        </a:rPr>
                        <a:t>н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о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ва</a:t>
                      </a:r>
                      <a:r>
                        <a:rPr dirty="0" sz="1200" spc="5">
                          <a:latin typeface="Times New Roman"/>
                          <a:cs typeface="Times New Roman"/>
                        </a:rPr>
                        <a:t>ни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е	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На</a:t>
                      </a:r>
                      <a:r>
                        <a:rPr dirty="0" sz="1200" spc="20">
                          <a:latin typeface="Times New Roman"/>
                          <a:cs typeface="Times New Roman"/>
                        </a:rPr>
                        <a:t>р</a:t>
                      </a:r>
                      <a:r>
                        <a:rPr dirty="0" sz="1200" spc="-25">
                          <a:latin typeface="Times New Roman"/>
                          <a:cs typeface="Times New Roman"/>
                        </a:rPr>
                        <a:t>у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ж</a:t>
                      </a:r>
                      <a:r>
                        <a:rPr dirty="0" sz="1200" spc="5">
                          <a:latin typeface="Times New Roman"/>
                          <a:cs typeface="Times New Roman"/>
                        </a:rPr>
                        <a:t>н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ы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й</a:t>
                      </a:r>
                      <a:r>
                        <a:rPr dirty="0" sz="1200" spc="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д</a:t>
                      </a:r>
                      <a:r>
                        <a:rPr dirty="0" sz="1200" spc="5"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аме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тр	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Д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л</a:t>
                      </a:r>
                      <a:r>
                        <a:rPr dirty="0" sz="1200" spc="5">
                          <a:latin typeface="Times New Roman"/>
                          <a:cs typeface="Times New Roman"/>
                        </a:rPr>
                        <a:t>ин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а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в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 с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о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с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т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о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я</a:t>
                      </a:r>
                      <a:r>
                        <a:rPr dirty="0" sz="1200" spc="5">
                          <a:latin typeface="Times New Roman"/>
                          <a:cs typeface="Times New Roman"/>
                        </a:rPr>
                        <a:t>ни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и	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Пр</a:t>
                      </a:r>
                      <a:r>
                        <a:rPr dirty="0" sz="1200" spc="5"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меча</a:t>
                      </a:r>
                      <a:r>
                        <a:rPr dirty="0" sz="1200" spc="5">
                          <a:latin typeface="Times New Roman"/>
                          <a:cs typeface="Times New Roman"/>
                        </a:rPr>
                        <a:t>ние  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трубы			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поставки,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м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marL="805180">
                        <a:lnSpc>
                          <a:spcPts val="1385"/>
                        </a:lnSpc>
                        <a:tabLst>
                          <a:tab pos="2688590" algn="l"/>
                          <a:tab pos="4253865" algn="l"/>
                          <a:tab pos="5623560" algn="l"/>
                        </a:tabLst>
                      </a:pPr>
                      <a:r>
                        <a:rPr dirty="0" sz="1200" spc="-5">
                          <a:latin typeface="Times New Roman"/>
                          <a:cs typeface="Times New Roman"/>
                        </a:rPr>
                        <a:t>ТПЭ-КЭС	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16	200	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бухта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marL="805180">
                        <a:lnSpc>
                          <a:spcPts val="1430"/>
                        </a:lnSpc>
                        <a:tabLst>
                          <a:tab pos="2688590" algn="l"/>
                          <a:tab pos="4253865" algn="l"/>
                          <a:tab pos="5623560" algn="l"/>
                        </a:tabLst>
                      </a:pPr>
                      <a:r>
                        <a:rPr dirty="0" sz="1200" spc="-5">
                          <a:latin typeface="Times New Roman"/>
                          <a:cs typeface="Times New Roman"/>
                        </a:rPr>
                        <a:t>ТПЭ-КЭС	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20	200	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бухта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marL="805180">
                        <a:lnSpc>
                          <a:spcPts val="1430"/>
                        </a:lnSpc>
                        <a:tabLst>
                          <a:tab pos="2688590" algn="l"/>
                          <a:tab pos="4253865" algn="l"/>
                          <a:tab pos="5623560" algn="l"/>
                        </a:tabLst>
                      </a:pPr>
                      <a:r>
                        <a:rPr dirty="0" sz="1200" spc="-5">
                          <a:latin typeface="Times New Roman"/>
                          <a:cs typeface="Times New Roman"/>
                        </a:rPr>
                        <a:t>ТПЭ-КЭС	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25	200	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бухта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marL="805180">
                        <a:lnSpc>
                          <a:spcPts val="1435"/>
                        </a:lnSpc>
                        <a:tabLst>
                          <a:tab pos="2688590" algn="l"/>
                          <a:tab pos="4253865" algn="l"/>
                          <a:tab pos="5623560" algn="l"/>
                        </a:tabLst>
                      </a:pPr>
                      <a:r>
                        <a:rPr dirty="0" sz="1200" spc="-5">
                          <a:latin typeface="Times New Roman"/>
                          <a:cs typeface="Times New Roman"/>
                        </a:rPr>
                        <a:t>ТПЭ-КЭС	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32	200	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бухта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marL="805180">
                        <a:lnSpc>
                          <a:spcPts val="1435"/>
                        </a:lnSpc>
                        <a:tabLst>
                          <a:tab pos="2688590" algn="l"/>
                          <a:tab pos="4253865" algn="l"/>
                          <a:tab pos="5623560" algn="l"/>
                        </a:tabLst>
                      </a:pPr>
                      <a:r>
                        <a:rPr dirty="0" sz="1200" spc="-5">
                          <a:latin typeface="Times New Roman"/>
                          <a:cs typeface="Times New Roman"/>
                        </a:rPr>
                        <a:t>ТПЭ-КЭС	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40	100	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бухта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marL="805180">
                        <a:lnSpc>
                          <a:spcPts val="1430"/>
                        </a:lnSpc>
                        <a:tabLst>
                          <a:tab pos="2688590" algn="l"/>
                          <a:tab pos="4253865" algn="l"/>
                          <a:tab pos="5623560" algn="l"/>
                        </a:tabLst>
                      </a:pPr>
                      <a:r>
                        <a:rPr dirty="0" sz="1200" spc="-5">
                          <a:latin typeface="Times New Roman"/>
                          <a:cs typeface="Times New Roman"/>
                        </a:rPr>
                        <a:t>ТПЭ-КЭС	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50	100	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бухта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marL="805180">
                        <a:lnSpc>
                          <a:spcPts val="1430"/>
                        </a:lnSpc>
                        <a:tabLst>
                          <a:tab pos="2688590" algn="l"/>
                          <a:tab pos="4291965" algn="l"/>
                          <a:tab pos="5623560" algn="l"/>
                        </a:tabLst>
                      </a:pPr>
                      <a:r>
                        <a:rPr dirty="0" sz="1200" spc="-5">
                          <a:latin typeface="Times New Roman"/>
                          <a:cs typeface="Times New Roman"/>
                        </a:rPr>
                        <a:t>ТПЭ-КЭС	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63	50	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бухта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marL="805180">
                        <a:lnSpc>
                          <a:spcPts val="1430"/>
                        </a:lnSpc>
                        <a:tabLst>
                          <a:tab pos="2688590" algn="l"/>
                          <a:tab pos="4291965" algn="l"/>
                          <a:tab pos="5556885" algn="l"/>
                        </a:tabLst>
                      </a:pPr>
                      <a:r>
                        <a:rPr dirty="0" sz="1200" spc="-5">
                          <a:latin typeface="Times New Roman"/>
                          <a:cs typeface="Times New Roman"/>
                        </a:rPr>
                        <a:t>ТПЭ-КЭС	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75	12	отрезок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marL="805180">
                        <a:lnSpc>
                          <a:spcPts val="1430"/>
                        </a:lnSpc>
                        <a:tabLst>
                          <a:tab pos="2688590" algn="l"/>
                          <a:tab pos="4291965" algn="l"/>
                          <a:tab pos="5556885" algn="l"/>
                        </a:tabLst>
                      </a:pPr>
                      <a:r>
                        <a:rPr dirty="0" sz="1200" spc="-5">
                          <a:latin typeface="Times New Roman"/>
                          <a:cs typeface="Times New Roman"/>
                        </a:rPr>
                        <a:t>ТПЭ-КЭС	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90	12	отрезок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marL="805180">
                        <a:lnSpc>
                          <a:spcPts val="1435"/>
                        </a:lnSpc>
                        <a:tabLst>
                          <a:tab pos="2650490" algn="l"/>
                          <a:tab pos="4291965" algn="l"/>
                          <a:tab pos="5556885" algn="l"/>
                        </a:tabLst>
                      </a:pPr>
                      <a:r>
                        <a:rPr dirty="0" sz="1200" spc="-5">
                          <a:latin typeface="Times New Roman"/>
                          <a:cs typeface="Times New Roman"/>
                        </a:rPr>
                        <a:t>ТПЭ-КЭС	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110	12	отрезок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algn="just" marL="198755" marR="179705" indent="448945">
                        <a:lnSpc>
                          <a:spcPct val="143600"/>
                        </a:lnSpc>
                        <a:spcBef>
                          <a:spcPts val="865"/>
                        </a:spcBef>
                      </a:pPr>
                      <a:r>
                        <a:rPr dirty="0" sz="1400">
                          <a:latin typeface="Times New Roman"/>
                          <a:cs typeface="Times New Roman"/>
                        </a:rPr>
                        <a:t>При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необходимости применения канала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большей длины,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чем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длина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трубы 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в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состоянии поставки, используются соединительные муфты соответствующих  диаметров.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В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качестве соединительных используются муфты полипропиленовые  двухраструбные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с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уплотнительными кольцами.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 marL="648335">
                        <a:lnSpc>
                          <a:spcPct val="100000"/>
                        </a:lnSpc>
                        <a:spcBef>
                          <a:spcPts val="1230"/>
                        </a:spcBef>
                      </a:pP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Обозначение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при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 заказе: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marL="648335">
                        <a:lnSpc>
                          <a:spcPct val="100000"/>
                        </a:lnSpc>
                        <a:spcBef>
                          <a:spcPts val="730"/>
                        </a:spcBef>
                      </a:pP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МПЭ-КЭС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-</a:t>
                      </a:r>
                      <a:r>
                        <a:rPr dirty="0" sz="1400" spc="-10">
                          <a:latin typeface="Times New Roman"/>
                          <a:cs typeface="Times New Roman"/>
                        </a:rPr>
                        <a:t> ХХ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marL="2539365" marR="179070">
                        <a:lnSpc>
                          <a:spcPct val="96100"/>
                        </a:lnSpc>
                        <a:spcBef>
                          <a:spcPts val="800"/>
                        </a:spcBef>
                      </a:pP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муфта полипропиленовая электротехническая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для 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канализации систем электроснабжения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и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связи  условный диаметр,</a:t>
                      </a:r>
                      <a:r>
                        <a:rPr dirty="0" sz="1400" spc="-2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мм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  <a:p>
                      <a:pPr marL="647700">
                        <a:lnSpc>
                          <a:spcPct val="100000"/>
                        </a:lnSpc>
                      </a:pP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Например, муфта для соединения </a:t>
                      </a:r>
                      <a:r>
                        <a:rPr dirty="0" sz="1400" spc="-10">
                          <a:latin typeface="Times New Roman"/>
                          <a:cs typeface="Times New Roman"/>
                        </a:rPr>
                        <a:t>труб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диаметром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110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мм</a:t>
                      </a:r>
                      <a:r>
                        <a:rPr dirty="0" sz="1400" spc="-7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обозначается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marL="198755">
                        <a:lnSpc>
                          <a:spcPct val="100000"/>
                        </a:lnSpc>
                        <a:spcBef>
                          <a:spcPts val="730"/>
                        </a:spcBef>
                      </a:pPr>
                      <a:r>
                        <a:rPr dirty="0" sz="1400">
                          <a:latin typeface="Times New Roman"/>
                          <a:cs typeface="Times New Roman"/>
                        </a:rPr>
                        <a:t>так: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marL="198120">
                        <a:lnSpc>
                          <a:spcPct val="100000"/>
                        </a:lnSpc>
                        <a:spcBef>
                          <a:spcPts val="755"/>
                        </a:spcBef>
                      </a:pPr>
                      <a:r>
                        <a:rPr dirty="0" sz="1400" spc="-5" b="1">
                          <a:latin typeface="Times New Roman"/>
                          <a:cs typeface="Times New Roman"/>
                        </a:rPr>
                        <a:t>«МПЭ-КЭС-110».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  <a:p>
                      <a:pPr marL="647700">
                        <a:lnSpc>
                          <a:spcPct val="100000"/>
                        </a:lnSpc>
                      </a:pP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Внешний вид двухраструбной муфты представлен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на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рисунке</a:t>
                      </a:r>
                      <a:r>
                        <a:rPr dirty="0" sz="1400" spc="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5.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7"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rowSpan="7"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rowSpan="7"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rowSpan="7"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rowSpan="7"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rowSpan="7"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2165350">
                <a:tc>
                  <a:txBody>
                    <a:bodyPr/>
                    <a:lstStyle/>
                    <a:p>
                      <a:pPr algn="ctr" marR="69850">
                        <a:lnSpc>
                          <a:spcPct val="100000"/>
                        </a:lnSpc>
                        <a:spcBef>
                          <a:spcPts val="305"/>
                        </a:spcBef>
                      </a:pPr>
                      <a:r>
                        <a:rPr dirty="0" sz="1000" spc="-5">
                          <a:latin typeface="Times New Roman"/>
                          <a:cs typeface="Times New Roman"/>
                        </a:rPr>
                        <a:t>Справ.</a:t>
                      </a:r>
                      <a:r>
                        <a:rPr dirty="0" sz="100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000" spc="-5">
                          <a:latin typeface="Times New Roman"/>
                          <a:cs typeface="Times New Roman"/>
                        </a:rPr>
                        <a:t>№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38735" vert="vert270">
                    <a:lnL w="2857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7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570230"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gridSpan="7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2115820">
                <a:tc>
                  <a:txBody>
                    <a:bodyPr/>
                    <a:lstStyle/>
                    <a:p>
                      <a:pPr marL="124460">
                        <a:lnSpc>
                          <a:spcPct val="100000"/>
                        </a:lnSpc>
                        <a:spcBef>
                          <a:spcPts val="170"/>
                        </a:spcBef>
                        <a:tabLst>
                          <a:tab pos="1095375" algn="l"/>
                        </a:tabLst>
                      </a:pPr>
                      <a:r>
                        <a:rPr dirty="0" baseline="-8333" sz="1500" spc="-15">
                          <a:latin typeface="Times New Roman"/>
                          <a:cs typeface="Times New Roman"/>
                        </a:rPr>
                        <a:t>Инв.</a:t>
                      </a:r>
                      <a:r>
                        <a:rPr dirty="0" baseline="-8333" sz="1500" spc="1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baseline="-8333" sz="1500" spc="-7">
                          <a:latin typeface="Times New Roman"/>
                          <a:cs typeface="Times New Roman"/>
                        </a:rPr>
                        <a:t>№</a:t>
                      </a:r>
                      <a:r>
                        <a:rPr dirty="0" baseline="-8333" sz="1500" spc="22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baseline="-8333" sz="1500" spc="-7">
                          <a:latin typeface="Times New Roman"/>
                          <a:cs typeface="Times New Roman"/>
                        </a:rPr>
                        <a:t>дубл.	</a:t>
                      </a:r>
                      <a:r>
                        <a:rPr dirty="0" sz="1000" spc="-5">
                          <a:latin typeface="Times New Roman"/>
                          <a:cs typeface="Times New Roman"/>
                        </a:rPr>
                        <a:t>Подпись и</a:t>
                      </a:r>
                      <a:r>
                        <a:rPr dirty="0" sz="1000" spc="-1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000" spc="-5">
                          <a:latin typeface="Times New Roman"/>
                          <a:cs typeface="Times New Roman"/>
                        </a:rPr>
                        <a:t>дата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21590" vert="vert27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7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998855">
                <a:tc>
                  <a:txBody>
                    <a:bodyPr/>
                    <a:lstStyle/>
                    <a:p>
                      <a:pPr marL="154305">
                        <a:lnSpc>
                          <a:spcPct val="100000"/>
                        </a:lnSpc>
                        <a:spcBef>
                          <a:spcPts val="280"/>
                        </a:spcBef>
                      </a:pPr>
                      <a:r>
                        <a:rPr dirty="0" sz="1000" spc="-5">
                          <a:latin typeface="Times New Roman"/>
                          <a:cs typeface="Times New Roman"/>
                        </a:rPr>
                        <a:t>Взам. </a:t>
                      </a:r>
                      <a:r>
                        <a:rPr dirty="0" sz="1000" spc="-10">
                          <a:latin typeface="Times New Roman"/>
                          <a:cs typeface="Times New Roman"/>
                        </a:rPr>
                        <a:t>инв.</a:t>
                      </a:r>
                      <a:r>
                        <a:rPr dirty="0" sz="1000" spc="-5">
                          <a:latin typeface="Times New Roman"/>
                          <a:cs typeface="Times New Roman"/>
                        </a:rPr>
                        <a:t> №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35560" vert="vert27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7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1271270">
                <a:tc>
                  <a:txBody>
                    <a:bodyPr/>
                    <a:lstStyle/>
                    <a:p>
                      <a:pPr marL="226060">
                        <a:lnSpc>
                          <a:spcPct val="100000"/>
                        </a:lnSpc>
                        <a:spcBef>
                          <a:spcPts val="65"/>
                        </a:spcBef>
                      </a:pPr>
                      <a:r>
                        <a:rPr dirty="0" sz="1000" spc="-5">
                          <a:latin typeface="Times New Roman"/>
                          <a:cs typeface="Times New Roman"/>
                        </a:rPr>
                        <a:t>Подпись и</a:t>
                      </a:r>
                      <a:r>
                        <a:rPr dirty="0" sz="1000" spc="-1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000" spc="-5">
                          <a:latin typeface="Times New Roman"/>
                          <a:cs typeface="Times New Roman"/>
                        </a:rPr>
                        <a:t>дата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8255" vert="vert27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7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358775">
                <a:tc rowSpan="5">
                  <a:txBody>
                    <a:bodyPr/>
                    <a:lstStyle/>
                    <a:p>
                      <a:pPr marL="101600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dirty="0" sz="1000" spc="-10">
                          <a:latin typeface="Times New Roman"/>
                          <a:cs typeface="Times New Roman"/>
                        </a:rPr>
                        <a:t>Инв. </a:t>
                      </a:r>
                      <a:r>
                        <a:rPr dirty="0" sz="1000" spc="-5">
                          <a:latin typeface="Times New Roman"/>
                          <a:cs typeface="Times New Roman"/>
                        </a:rPr>
                        <a:t>№</a:t>
                      </a:r>
                      <a:r>
                        <a:rPr dirty="0" sz="1000" spc="-1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000" spc="-5">
                          <a:latin typeface="Times New Roman"/>
                          <a:cs typeface="Times New Roman"/>
                        </a:rPr>
                        <a:t>подл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1430" vert="vert27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5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7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190500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11430" vert="vert27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marL="31115">
                        <a:lnSpc>
                          <a:spcPts val="1645"/>
                        </a:lnSpc>
                        <a:spcBef>
                          <a:spcPts val="795"/>
                        </a:spcBef>
                      </a:pP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ТПЭ-КЭС.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algn="ctr" marL="30480">
                        <a:lnSpc>
                          <a:spcPts val="1525"/>
                        </a:lnSpc>
                      </a:pPr>
                      <a:r>
                        <a:rPr dirty="0" sz="1300" spc="-5">
                          <a:latin typeface="Times New Roman"/>
                          <a:cs typeface="Times New Roman"/>
                        </a:rPr>
                        <a:t>Техническая информация для</a:t>
                      </a:r>
                      <a:r>
                        <a:rPr dirty="0" sz="1300" spc="1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300" spc="-5">
                          <a:latin typeface="Times New Roman"/>
                          <a:cs typeface="Times New Roman"/>
                        </a:rPr>
                        <a:t>проектирования</a:t>
                      </a: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00965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 marL="70485">
                        <a:lnSpc>
                          <a:spcPct val="100000"/>
                        </a:lnSpc>
                        <a:spcBef>
                          <a:spcPts val="355"/>
                        </a:spcBef>
                      </a:pPr>
                      <a:r>
                        <a:rPr dirty="0" sz="1000" spc="-5" i="1">
                          <a:latin typeface="Times New Roman"/>
                          <a:cs typeface="Times New Roman"/>
                        </a:rPr>
                        <a:t>лист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45085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73025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11430" vert="vert27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100965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45085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17475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11430" vert="vert27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100965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45"/>
                        </a:spcBef>
                      </a:pPr>
                      <a:r>
                        <a:rPr dirty="0" sz="1000">
                          <a:latin typeface="Times New Roman"/>
                          <a:cs typeface="Times New Roman"/>
                        </a:rPr>
                        <a:t>38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43815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61290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11430" vert="vert27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0480">
                        <a:lnSpc>
                          <a:spcPts val="1080"/>
                        </a:lnSpc>
                        <a:spcBef>
                          <a:spcPts val="90"/>
                        </a:spcBef>
                      </a:pPr>
                      <a:r>
                        <a:rPr dirty="0" sz="1000" i="1"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dirty="0" sz="1000" spc="-10" i="1">
                          <a:latin typeface="Times New Roman"/>
                          <a:cs typeface="Times New Roman"/>
                        </a:rPr>
                        <a:t>зм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143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4450">
                        <a:lnSpc>
                          <a:spcPts val="1080"/>
                        </a:lnSpc>
                        <a:spcBef>
                          <a:spcPts val="90"/>
                        </a:spcBef>
                      </a:pPr>
                      <a:r>
                        <a:rPr dirty="0" sz="1000" spc="-5" i="1">
                          <a:latin typeface="Times New Roman"/>
                          <a:cs typeface="Times New Roman"/>
                        </a:rPr>
                        <a:t>Л</a:t>
                      </a:r>
                      <a:r>
                        <a:rPr dirty="0" sz="1000" spc="5" i="1"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dirty="0" sz="1000" i="1">
                          <a:latin typeface="Times New Roman"/>
                          <a:cs typeface="Times New Roman"/>
                        </a:rPr>
                        <a:t>ст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143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0800">
                        <a:lnSpc>
                          <a:spcPts val="1080"/>
                        </a:lnSpc>
                        <a:spcBef>
                          <a:spcPts val="90"/>
                        </a:spcBef>
                      </a:pPr>
                      <a:r>
                        <a:rPr dirty="0" sz="1000" spc="-5" i="1">
                          <a:latin typeface="Times New Roman"/>
                          <a:cs typeface="Times New Roman"/>
                        </a:rPr>
                        <a:t>№</a:t>
                      </a:r>
                      <a:r>
                        <a:rPr dirty="0" sz="1000" spc="-50" i="1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000" spc="-5" i="1">
                          <a:latin typeface="Times New Roman"/>
                          <a:cs typeface="Times New Roman"/>
                        </a:rPr>
                        <a:t>документа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143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4610">
                        <a:lnSpc>
                          <a:spcPts val="1080"/>
                        </a:lnSpc>
                        <a:spcBef>
                          <a:spcPts val="90"/>
                        </a:spcBef>
                      </a:pPr>
                      <a:r>
                        <a:rPr dirty="0" sz="1000" i="1">
                          <a:latin typeface="Times New Roman"/>
                          <a:cs typeface="Times New Roman"/>
                        </a:rPr>
                        <a:t>Подпись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143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3340">
                        <a:lnSpc>
                          <a:spcPts val="1080"/>
                        </a:lnSpc>
                        <a:spcBef>
                          <a:spcPts val="90"/>
                        </a:spcBef>
                      </a:pPr>
                      <a:r>
                        <a:rPr dirty="0" sz="1000" i="1">
                          <a:latin typeface="Times New Roman"/>
                          <a:cs typeface="Times New Roman"/>
                        </a:rPr>
                        <a:t>Д</a:t>
                      </a:r>
                      <a:r>
                        <a:rPr dirty="0" sz="1000" spc="5" i="1">
                          <a:latin typeface="Times New Roman"/>
                          <a:cs typeface="Times New Roman"/>
                        </a:rPr>
                        <a:t>а</a:t>
                      </a:r>
                      <a:r>
                        <a:rPr dirty="0" sz="1000" i="1">
                          <a:latin typeface="Times New Roman"/>
                          <a:cs typeface="Times New Roman"/>
                        </a:rPr>
                        <a:t>та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143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100965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43815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292893" y="169163"/>
          <a:ext cx="7042150" cy="102158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04470"/>
                <a:gridCol w="245745"/>
                <a:gridCol w="254634"/>
                <a:gridCol w="356234"/>
                <a:gridCol w="820419"/>
                <a:gridCol w="534669"/>
                <a:gridCol w="355600"/>
                <a:gridCol w="3823334"/>
                <a:gridCol w="417195"/>
              </a:tblGrid>
              <a:tr h="2172970">
                <a:tc>
                  <a:txBody>
                    <a:bodyPr/>
                    <a:lstStyle/>
                    <a:p>
                      <a:pPr marL="6470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dirty="0" sz="1000" spc="-5">
                          <a:latin typeface="Times New Roman"/>
                          <a:cs typeface="Times New Roman"/>
                        </a:rPr>
                        <a:t>Первич.</a:t>
                      </a:r>
                      <a:r>
                        <a:rPr dirty="0" sz="100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000" spc="-5">
                          <a:latin typeface="Times New Roman"/>
                          <a:cs typeface="Times New Roman"/>
                        </a:rPr>
                        <a:t>примен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6350" vert="vert270">
                    <a:lnL w="2857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7" rowSpan="7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marL="198755" marR="241300" indent="448945">
                        <a:lnSpc>
                          <a:spcPct val="144200"/>
                        </a:lnSpc>
                        <a:spcBef>
                          <a:spcPts val="5"/>
                        </a:spcBef>
                      </a:pP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Данные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для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проектирования труб серии «ТПЭ-КЭС»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и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«ТПЭ-КЕСнг»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сле- 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дует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выбирать из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таблиц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2,</a:t>
                      </a:r>
                      <a:r>
                        <a:rPr dirty="0" sz="1400" spc="-2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3.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7"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rowSpan="7"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rowSpan="7"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rowSpan="7"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rowSpan="7"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rowSpan="7"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2165350">
                <a:tc>
                  <a:txBody>
                    <a:bodyPr/>
                    <a:lstStyle/>
                    <a:p>
                      <a:pPr algn="ctr" marR="69850">
                        <a:lnSpc>
                          <a:spcPct val="100000"/>
                        </a:lnSpc>
                        <a:spcBef>
                          <a:spcPts val="305"/>
                        </a:spcBef>
                      </a:pPr>
                      <a:r>
                        <a:rPr dirty="0" sz="1000" spc="-5">
                          <a:latin typeface="Times New Roman"/>
                          <a:cs typeface="Times New Roman"/>
                        </a:rPr>
                        <a:t>Справ.</a:t>
                      </a:r>
                      <a:r>
                        <a:rPr dirty="0" sz="100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000" spc="-5">
                          <a:latin typeface="Times New Roman"/>
                          <a:cs typeface="Times New Roman"/>
                        </a:rPr>
                        <a:t>№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38735" vert="vert270">
                    <a:lnL w="2857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7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570230"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gridSpan="7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2115820">
                <a:tc>
                  <a:txBody>
                    <a:bodyPr/>
                    <a:lstStyle/>
                    <a:p>
                      <a:pPr marL="124460">
                        <a:lnSpc>
                          <a:spcPct val="100000"/>
                        </a:lnSpc>
                        <a:spcBef>
                          <a:spcPts val="170"/>
                        </a:spcBef>
                        <a:tabLst>
                          <a:tab pos="1095375" algn="l"/>
                        </a:tabLst>
                      </a:pPr>
                      <a:r>
                        <a:rPr dirty="0" baseline="-8333" sz="1500" spc="-15">
                          <a:latin typeface="Times New Roman"/>
                          <a:cs typeface="Times New Roman"/>
                        </a:rPr>
                        <a:t>Инв.</a:t>
                      </a:r>
                      <a:r>
                        <a:rPr dirty="0" baseline="-8333" sz="1500" spc="1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baseline="-8333" sz="1500" spc="-7">
                          <a:latin typeface="Times New Roman"/>
                          <a:cs typeface="Times New Roman"/>
                        </a:rPr>
                        <a:t>№</a:t>
                      </a:r>
                      <a:r>
                        <a:rPr dirty="0" baseline="-8333" sz="1500" spc="22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baseline="-8333" sz="1500" spc="-7">
                          <a:latin typeface="Times New Roman"/>
                          <a:cs typeface="Times New Roman"/>
                        </a:rPr>
                        <a:t>дубл.	</a:t>
                      </a:r>
                      <a:r>
                        <a:rPr dirty="0" sz="1000" spc="-5">
                          <a:latin typeface="Times New Roman"/>
                          <a:cs typeface="Times New Roman"/>
                        </a:rPr>
                        <a:t>Подпись и</a:t>
                      </a:r>
                      <a:r>
                        <a:rPr dirty="0" sz="1000" spc="-1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000" spc="-5">
                          <a:latin typeface="Times New Roman"/>
                          <a:cs typeface="Times New Roman"/>
                        </a:rPr>
                        <a:t>дата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21590" vert="vert27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7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998855">
                <a:tc>
                  <a:txBody>
                    <a:bodyPr/>
                    <a:lstStyle/>
                    <a:p>
                      <a:pPr marL="154305">
                        <a:lnSpc>
                          <a:spcPct val="100000"/>
                        </a:lnSpc>
                        <a:spcBef>
                          <a:spcPts val="280"/>
                        </a:spcBef>
                      </a:pPr>
                      <a:r>
                        <a:rPr dirty="0" sz="1000" spc="-5">
                          <a:latin typeface="Times New Roman"/>
                          <a:cs typeface="Times New Roman"/>
                        </a:rPr>
                        <a:t>Взам. </a:t>
                      </a:r>
                      <a:r>
                        <a:rPr dirty="0" sz="1000" spc="-10">
                          <a:latin typeface="Times New Roman"/>
                          <a:cs typeface="Times New Roman"/>
                        </a:rPr>
                        <a:t>инв.</a:t>
                      </a:r>
                      <a:r>
                        <a:rPr dirty="0" sz="1000" spc="-5">
                          <a:latin typeface="Times New Roman"/>
                          <a:cs typeface="Times New Roman"/>
                        </a:rPr>
                        <a:t> №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35560" vert="vert27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7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1271270">
                <a:tc>
                  <a:txBody>
                    <a:bodyPr/>
                    <a:lstStyle/>
                    <a:p>
                      <a:pPr marL="226060">
                        <a:lnSpc>
                          <a:spcPct val="100000"/>
                        </a:lnSpc>
                        <a:spcBef>
                          <a:spcPts val="65"/>
                        </a:spcBef>
                      </a:pPr>
                      <a:r>
                        <a:rPr dirty="0" sz="1000" spc="-5">
                          <a:latin typeface="Times New Roman"/>
                          <a:cs typeface="Times New Roman"/>
                        </a:rPr>
                        <a:t>Подпись и</a:t>
                      </a:r>
                      <a:r>
                        <a:rPr dirty="0" sz="1000" spc="-1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000" spc="-5">
                          <a:latin typeface="Times New Roman"/>
                          <a:cs typeface="Times New Roman"/>
                        </a:rPr>
                        <a:t>дата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8255" vert="vert27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7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358775">
                <a:tc rowSpan="5">
                  <a:txBody>
                    <a:bodyPr/>
                    <a:lstStyle/>
                    <a:p>
                      <a:pPr marL="101600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dirty="0" sz="1000" spc="-10">
                          <a:latin typeface="Times New Roman"/>
                          <a:cs typeface="Times New Roman"/>
                        </a:rPr>
                        <a:t>Инв. </a:t>
                      </a:r>
                      <a:r>
                        <a:rPr dirty="0" sz="1000" spc="-5">
                          <a:latin typeface="Times New Roman"/>
                          <a:cs typeface="Times New Roman"/>
                        </a:rPr>
                        <a:t>№</a:t>
                      </a:r>
                      <a:r>
                        <a:rPr dirty="0" sz="1000" spc="-1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000" spc="-5">
                          <a:latin typeface="Times New Roman"/>
                          <a:cs typeface="Times New Roman"/>
                        </a:rPr>
                        <a:t>подл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1430" vert="vert27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5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7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190500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11430" vert="vert27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marL="29209">
                        <a:lnSpc>
                          <a:spcPts val="1645"/>
                        </a:lnSpc>
                        <a:spcBef>
                          <a:spcPts val="795"/>
                        </a:spcBef>
                      </a:pP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ТПЭ-КЭС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algn="ctr" marL="30480">
                        <a:lnSpc>
                          <a:spcPts val="1525"/>
                        </a:lnSpc>
                      </a:pPr>
                      <a:r>
                        <a:rPr dirty="0" sz="1300" spc="-5">
                          <a:latin typeface="Times New Roman"/>
                          <a:cs typeface="Times New Roman"/>
                        </a:rPr>
                        <a:t>Техническая информация для</a:t>
                      </a:r>
                      <a:r>
                        <a:rPr dirty="0" sz="1300" spc="1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300" spc="-5">
                          <a:latin typeface="Times New Roman"/>
                          <a:cs typeface="Times New Roman"/>
                        </a:rPr>
                        <a:t>проектирования</a:t>
                      </a: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00965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 marL="55244">
                        <a:lnSpc>
                          <a:spcPct val="100000"/>
                        </a:lnSpc>
                        <a:spcBef>
                          <a:spcPts val="355"/>
                        </a:spcBef>
                      </a:pPr>
                      <a:r>
                        <a:rPr dirty="0" sz="1000" spc="-5" i="1">
                          <a:latin typeface="Times New Roman"/>
                          <a:cs typeface="Times New Roman"/>
                        </a:rPr>
                        <a:t>Лист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45085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73025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11430" vert="vert27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100965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45085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17475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11430" vert="vert27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100965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marR="635">
                        <a:lnSpc>
                          <a:spcPct val="100000"/>
                        </a:lnSpc>
                        <a:spcBef>
                          <a:spcPts val="345"/>
                        </a:spcBef>
                      </a:pPr>
                      <a:r>
                        <a:rPr dirty="0" sz="1000">
                          <a:latin typeface="Times New Roman"/>
                          <a:cs typeface="Times New Roman"/>
                        </a:rPr>
                        <a:t>4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43815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61290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11430" vert="vert27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0480">
                        <a:lnSpc>
                          <a:spcPts val="1080"/>
                        </a:lnSpc>
                        <a:spcBef>
                          <a:spcPts val="90"/>
                        </a:spcBef>
                      </a:pPr>
                      <a:r>
                        <a:rPr dirty="0" sz="1000" i="1"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dirty="0" sz="1000" spc="-10" i="1">
                          <a:latin typeface="Times New Roman"/>
                          <a:cs typeface="Times New Roman"/>
                        </a:rPr>
                        <a:t>зм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143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4450">
                        <a:lnSpc>
                          <a:spcPts val="1080"/>
                        </a:lnSpc>
                        <a:spcBef>
                          <a:spcPts val="90"/>
                        </a:spcBef>
                      </a:pPr>
                      <a:r>
                        <a:rPr dirty="0" sz="1000" spc="-5" i="1">
                          <a:latin typeface="Times New Roman"/>
                          <a:cs typeface="Times New Roman"/>
                        </a:rPr>
                        <a:t>Л</a:t>
                      </a:r>
                      <a:r>
                        <a:rPr dirty="0" sz="1000" spc="5" i="1"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dirty="0" sz="1000" i="1">
                          <a:latin typeface="Times New Roman"/>
                          <a:cs typeface="Times New Roman"/>
                        </a:rPr>
                        <a:t>ст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143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0800">
                        <a:lnSpc>
                          <a:spcPts val="1080"/>
                        </a:lnSpc>
                        <a:spcBef>
                          <a:spcPts val="90"/>
                        </a:spcBef>
                      </a:pPr>
                      <a:r>
                        <a:rPr dirty="0" sz="1000" spc="-5" i="1">
                          <a:latin typeface="Times New Roman"/>
                          <a:cs typeface="Times New Roman"/>
                        </a:rPr>
                        <a:t>№</a:t>
                      </a:r>
                      <a:r>
                        <a:rPr dirty="0" sz="1000" spc="-50" i="1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000" spc="-5" i="1">
                          <a:latin typeface="Times New Roman"/>
                          <a:cs typeface="Times New Roman"/>
                        </a:rPr>
                        <a:t>документа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143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4610">
                        <a:lnSpc>
                          <a:spcPts val="1080"/>
                        </a:lnSpc>
                        <a:spcBef>
                          <a:spcPts val="90"/>
                        </a:spcBef>
                      </a:pPr>
                      <a:r>
                        <a:rPr dirty="0" sz="1000" i="1">
                          <a:latin typeface="Times New Roman"/>
                          <a:cs typeface="Times New Roman"/>
                        </a:rPr>
                        <a:t>Подпись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143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3340">
                        <a:lnSpc>
                          <a:spcPts val="1080"/>
                        </a:lnSpc>
                        <a:spcBef>
                          <a:spcPts val="90"/>
                        </a:spcBef>
                      </a:pPr>
                      <a:r>
                        <a:rPr dirty="0" sz="1000" i="1">
                          <a:latin typeface="Times New Roman"/>
                          <a:cs typeface="Times New Roman"/>
                        </a:rPr>
                        <a:t>Д</a:t>
                      </a:r>
                      <a:r>
                        <a:rPr dirty="0" sz="1000" spc="5" i="1">
                          <a:latin typeface="Times New Roman"/>
                          <a:cs typeface="Times New Roman"/>
                        </a:rPr>
                        <a:t>а</a:t>
                      </a:r>
                      <a:r>
                        <a:rPr dirty="0" sz="1000" i="1">
                          <a:latin typeface="Times New Roman"/>
                          <a:cs typeface="Times New Roman"/>
                        </a:rPr>
                        <a:t>та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143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100965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43815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906780" y="3962393"/>
          <a:ext cx="6192520" cy="240347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385570"/>
                <a:gridCol w="721359"/>
                <a:gridCol w="809625"/>
                <a:gridCol w="721360"/>
                <a:gridCol w="1620519"/>
                <a:gridCol w="935989"/>
              </a:tblGrid>
              <a:tr h="33972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</a:tr>
              <a:tr h="36385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</a:tr>
              <a:tr h="33972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</a:tr>
              <a:tr h="33972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</a:tr>
              <a:tr h="33972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</a:tr>
              <a:tr h="33972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</a:tr>
              <a:tr h="33972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</a:tr>
            </a:tbl>
          </a:graphicData>
        </a:graphic>
      </p:graphicFrame>
      <p:sp>
        <p:nvSpPr>
          <p:cNvPr id="3" name="object 3"/>
          <p:cNvSpPr/>
          <p:nvPr/>
        </p:nvSpPr>
        <p:spPr>
          <a:xfrm>
            <a:off x="2844161" y="802741"/>
            <a:ext cx="2232192" cy="151241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909827" y="3962393"/>
            <a:ext cx="1379220" cy="0"/>
          </a:xfrm>
          <a:custGeom>
            <a:avLst/>
            <a:gdLst/>
            <a:ahLst/>
            <a:cxnLst/>
            <a:rect l="l" t="t" r="r" b="b"/>
            <a:pathLst>
              <a:path w="1379220" h="0">
                <a:moveTo>
                  <a:pt x="0" y="0"/>
                </a:moveTo>
                <a:lnTo>
                  <a:pt x="1379220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2295144" y="3962393"/>
            <a:ext cx="715010" cy="0"/>
          </a:xfrm>
          <a:custGeom>
            <a:avLst/>
            <a:gdLst/>
            <a:ahLst/>
            <a:cxnLst/>
            <a:rect l="l" t="t" r="r" b="b"/>
            <a:pathLst>
              <a:path w="715010" h="0">
                <a:moveTo>
                  <a:pt x="0" y="0"/>
                </a:moveTo>
                <a:lnTo>
                  <a:pt x="714756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3015995" y="3962393"/>
            <a:ext cx="803275" cy="0"/>
          </a:xfrm>
          <a:custGeom>
            <a:avLst/>
            <a:gdLst/>
            <a:ahLst/>
            <a:cxnLst/>
            <a:rect l="l" t="t" r="r" b="b"/>
            <a:pathLst>
              <a:path w="803275" h="0">
                <a:moveTo>
                  <a:pt x="0" y="0"/>
                </a:moveTo>
                <a:lnTo>
                  <a:pt x="803135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3825240" y="3962393"/>
            <a:ext cx="715010" cy="0"/>
          </a:xfrm>
          <a:custGeom>
            <a:avLst/>
            <a:gdLst/>
            <a:ahLst/>
            <a:cxnLst/>
            <a:rect l="l" t="t" r="r" b="b"/>
            <a:pathLst>
              <a:path w="715010" h="0">
                <a:moveTo>
                  <a:pt x="0" y="0"/>
                </a:moveTo>
                <a:lnTo>
                  <a:pt x="714756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4546091" y="3962393"/>
            <a:ext cx="1614170" cy="0"/>
          </a:xfrm>
          <a:custGeom>
            <a:avLst/>
            <a:gdLst/>
            <a:ahLst/>
            <a:cxnLst/>
            <a:rect l="l" t="t" r="r" b="b"/>
            <a:pathLst>
              <a:path w="1614170" h="0">
                <a:moveTo>
                  <a:pt x="0" y="0"/>
                </a:moveTo>
                <a:lnTo>
                  <a:pt x="1613915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6166103" y="3962393"/>
            <a:ext cx="929640" cy="0"/>
          </a:xfrm>
          <a:custGeom>
            <a:avLst/>
            <a:gdLst/>
            <a:ahLst/>
            <a:cxnLst/>
            <a:rect l="l" t="t" r="r" b="b"/>
            <a:pathLst>
              <a:path w="929640" h="0">
                <a:moveTo>
                  <a:pt x="0" y="0"/>
                </a:moveTo>
                <a:lnTo>
                  <a:pt x="929640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909827" y="4302251"/>
            <a:ext cx="1379220" cy="0"/>
          </a:xfrm>
          <a:custGeom>
            <a:avLst/>
            <a:gdLst/>
            <a:ahLst/>
            <a:cxnLst/>
            <a:rect l="l" t="t" r="r" b="b"/>
            <a:pathLst>
              <a:path w="1379220" h="0">
                <a:moveTo>
                  <a:pt x="0" y="0"/>
                </a:moveTo>
                <a:lnTo>
                  <a:pt x="137922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/>
          <p:nvPr/>
        </p:nvSpPr>
        <p:spPr>
          <a:xfrm>
            <a:off x="2295144" y="4302251"/>
            <a:ext cx="715010" cy="0"/>
          </a:xfrm>
          <a:custGeom>
            <a:avLst/>
            <a:gdLst/>
            <a:ahLst/>
            <a:cxnLst/>
            <a:rect l="l" t="t" r="r" b="b"/>
            <a:pathLst>
              <a:path w="715010" h="0">
                <a:moveTo>
                  <a:pt x="0" y="0"/>
                </a:moveTo>
                <a:lnTo>
                  <a:pt x="714756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/>
          <p:nvPr/>
        </p:nvSpPr>
        <p:spPr>
          <a:xfrm>
            <a:off x="3015995" y="4302251"/>
            <a:ext cx="803275" cy="0"/>
          </a:xfrm>
          <a:custGeom>
            <a:avLst/>
            <a:gdLst/>
            <a:ahLst/>
            <a:cxnLst/>
            <a:rect l="l" t="t" r="r" b="b"/>
            <a:pathLst>
              <a:path w="803275" h="0">
                <a:moveTo>
                  <a:pt x="0" y="0"/>
                </a:moveTo>
                <a:lnTo>
                  <a:pt x="803135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/>
          <p:nvPr/>
        </p:nvSpPr>
        <p:spPr>
          <a:xfrm>
            <a:off x="3825240" y="4302251"/>
            <a:ext cx="715010" cy="0"/>
          </a:xfrm>
          <a:custGeom>
            <a:avLst/>
            <a:gdLst/>
            <a:ahLst/>
            <a:cxnLst/>
            <a:rect l="l" t="t" r="r" b="b"/>
            <a:pathLst>
              <a:path w="715010" h="0">
                <a:moveTo>
                  <a:pt x="0" y="0"/>
                </a:moveTo>
                <a:lnTo>
                  <a:pt x="714756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/>
          <p:nvPr/>
        </p:nvSpPr>
        <p:spPr>
          <a:xfrm>
            <a:off x="4546091" y="4302251"/>
            <a:ext cx="1614170" cy="0"/>
          </a:xfrm>
          <a:custGeom>
            <a:avLst/>
            <a:gdLst/>
            <a:ahLst/>
            <a:cxnLst/>
            <a:rect l="l" t="t" r="r" b="b"/>
            <a:pathLst>
              <a:path w="1614170" h="0">
                <a:moveTo>
                  <a:pt x="0" y="0"/>
                </a:moveTo>
                <a:lnTo>
                  <a:pt x="1613915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5" name="object 15"/>
          <p:cNvSpPr/>
          <p:nvPr/>
        </p:nvSpPr>
        <p:spPr>
          <a:xfrm>
            <a:off x="6166103" y="4302251"/>
            <a:ext cx="929640" cy="0"/>
          </a:xfrm>
          <a:custGeom>
            <a:avLst/>
            <a:gdLst/>
            <a:ahLst/>
            <a:cxnLst/>
            <a:rect l="l" t="t" r="r" b="b"/>
            <a:pathLst>
              <a:path w="929640" h="0">
                <a:moveTo>
                  <a:pt x="0" y="0"/>
                </a:moveTo>
                <a:lnTo>
                  <a:pt x="92964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6" name="object 16"/>
          <p:cNvSpPr/>
          <p:nvPr/>
        </p:nvSpPr>
        <p:spPr>
          <a:xfrm>
            <a:off x="909827" y="4666481"/>
            <a:ext cx="1379220" cy="0"/>
          </a:xfrm>
          <a:custGeom>
            <a:avLst/>
            <a:gdLst/>
            <a:ahLst/>
            <a:cxnLst/>
            <a:rect l="l" t="t" r="r" b="b"/>
            <a:pathLst>
              <a:path w="1379220" h="0">
                <a:moveTo>
                  <a:pt x="0" y="0"/>
                </a:moveTo>
                <a:lnTo>
                  <a:pt x="1379220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7" name="object 17"/>
          <p:cNvSpPr/>
          <p:nvPr/>
        </p:nvSpPr>
        <p:spPr>
          <a:xfrm>
            <a:off x="2295144" y="4666481"/>
            <a:ext cx="715010" cy="0"/>
          </a:xfrm>
          <a:custGeom>
            <a:avLst/>
            <a:gdLst/>
            <a:ahLst/>
            <a:cxnLst/>
            <a:rect l="l" t="t" r="r" b="b"/>
            <a:pathLst>
              <a:path w="715010" h="0">
                <a:moveTo>
                  <a:pt x="0" y="0"/>
                </a:moveTo>
                <a:lnTo>
                  <a:pt x="714756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8" name="object 18"/>
          <p:cNvSpPr/>
          <p:nvPr/>
        </p:nvSpPr>
        <p:spPr>
          <a:xfrm>
            <a:off x="3015995" y="4666481"/>
            <a:ext cx="803275" cy="0"/>
          </a:xfrm>
          <a:custGeom>
            <a:avLst/>
            <a:gdLst/>
            <a:ahLst/>
            <a:cxnLst/>
            <a:rect l="l" t="t" r="r" b="b"/>
            <a:pathLst>
              <a:path w="803275" h="0">
                <a:moveTo>
                  <a:pt x="0" y="0"/>
                </a:moveTo>
                <a:lnTo>
                  <a:pt x="803135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9" name="object 19"/>
          <p:cNvSpPr/>
          <p:nvPr/>
        </p:nvSpPr>
        <p:spPr>
          <a:xfrm>
            <a:off x="3825240" y="4666481"/>
            <a:ext cx="715010" cy="0"/>
          </a:xfrm>
          <a:custGeom>
            <a:avLst/>
            <a:gdLst/>
            <a:ahLst/>
            <a:cxnLst/>
            <a:rect l="l" t="t" r="r" b="b"/>
            <a:pathLst>
              <a:path w="715010" h="0">
                <a:moveTo>
                  <a:pt x="0" y="0"/>
                </a:moveTo>
                <a:lnTo>
                  <a:pt x="714756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0" name="object 20"/>
          <p:cNvSpPr/>
          <p:nvPr/>
        </p:nvSpPr>
        <p:spPr>
          <a:xfrm>
            <a:off x="4546091" y="4666481"/>
            <a:ext cx="1614170" cy="0"/>
          </a:xfrm>
          <a:custGeom>
            <a:avLst/>
            <a:gdLst/>
            <a:ahLst/>
            <a:cxnLst/>
            <a:rect l="l" t="t" r="r" b="b"/>
            <a:pathLst>
              <a:path w="1614170" h="0">
                <a:moveTo>
                  <a:pt x="0" y="0"/>
                </a:moveTo>
                <a:lnTo>
                  <a:pt x="1613915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1" name="object 21"/>
          <p:cNvSpPr/>
          <p:nvPr/>
        </p:nvSpPr>
        <p:spPr>
          <a:xfrm>
            <a:off x="6166103" y="4666481"/>
            <a:ext cx="929640" cy="0"/>
          </a:xfrm>
          <a:custGeom>
            <a:avLst/>
            <a:gdLst/>
            <a:ahLst/>
            <a:cxnLst/>
            <a:rect l="l" t="t" r="r" b="b"/>
            <a:pathLst>
              <a:path w="929640" h="0">
                <a:moveTo>
                  <a:pt x="0" y="0"/>
                </a:moveTo>
                <a:lnTo>
                  <a:pt x="929640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2" name="object 22"/>
          <p:cNvSpPr/>
          <p:nvPr/>
        </p:nvSpPr>
        <p:spPr>
          <a:xfrm>
            <a:off x="909827" y="5006339"/>
            <a:ext cx="1379220" cy="0"/>
          </a:xfrm>
          <a:custGeom>
            <a:avLst/>
            <a:gdLst/>
            <a:ahLst/>
            <a:cxnLst/>
            <a:rect l="l" t="t" r="r" b="b"/>
            <a:pathLst>
              <a:path w="1379220" h="0">
                <a:moveTo>
                  <a:pt x="0" y="0"/>
                </a:moveTo>
                <a:lnTo>
                  <a:pt x="137922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3" name="object 23"/>
          <p:cNvSpPr/>
          <p:nvPr/>
        </p:nvSpPr>
        <p:spPr>
          <a:xfrm>
            <a:off x="2295144" y="5006339"/>
            <a:ext cx="715010" cy="0"/>
          </a:xfrm>
          <a:custGeom>
            <a:avLst/>
            <a:gdLst/>
            <a:ahLst/>
            <a:cxnLst/>
            <a:rect l="l" t="t" r="r" b="b"/>
            <a:pathLst>
              <a:path w="715010" h="0">
                <a:moveTo>
                  <a:pt x="0" y="0"/>
                </a:moveTo>
                <a:lnTo>
                  <a:pt x="714756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4" name="object 24"/>
          <p:cNvSpPr/>
          <p:nvPr/>
        </p:nvSpPr>
        <p:spPr>
          <a:xfrm>
            <a:off x="3015995" y="5006339"/>
            <a:ext cx="803275" cy="0"/>
          </a:xfrm>
          <a:custGeom>
            <a:avLst/>
            <a:gdLst/>
            <a:ahLst/>
            <a:cxnLst/>
            <a:rect l="l" t="t" r="r" b="b"/>
            <a:pathLst>
              <a:path w="803275" h="0">
                <a:moveTo>
                  <a:pt x="0" y="0"/>
                </a:moveTo>
                <a:lnTo>
                  <a:pt x="803135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5" name="object 25"/>
          <p:cNvSpPr/>
          <p:nvPr/>
        </p:nvSpPr>
        <p:spPr>
          <a:xfrm>
            <a:off x="3825240" y="5006339"/>
            <a:ext cx="715010" cy="0"/>
          </a:xfrm>
          <a:custGeom>
            <a:avLst/>
            <a:gdLst/>
            <a:ahLst/>
            <a:cxnLst/>
            <a:rect l="l" t="t" r="r" b="b"/>
            <a:pathLst>
              <a:path w="715010" h="0">
                <a:moveTo>
                  <a:pt x="0" y="0"/>
                </a:moveTo>
                <a:lnTo>
                  <a:pt x="714756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6" name="object 26"/>
          <p:cNvSpPr/>
          <p:nvPr/>
        </p:nvSpPr>
        <p:spPr>
          <a:xfrm>
            <a:off x="4546091" y="5006339"/>
            <a:ext cx="1614170" cy="0"/>
          </a:xfrm>
          <a:custGeom>
            <a:avLst/>
            <a:gdLst/>
            <a:ahLst/>
            <a:cxnLst/>
            <a:rect l="l" t="t" r="r" b="b"/>
            <a:pathLst>
              <a:path w="1614170" h="0">
                <a:moveTo>
                  <a:pt x="0" y="0"/>
                </a:moveTo>
                <a:lnTo>
                  <a:pt x="1613915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7" name="object 27"/>
          <p:cNvSpPr/>
          <p:nvPr/>
        </p:nvSpPr>
        <p:spPr>
          <a:xfrm>
            <a:off x="6166103" y="5006339"/>
            <a:ext cx="929640" cy="0"/>
          </a:xfrm>
          <a:custGeom>
            <a:avLst/>
            <a:gdLst/>
            <a:ahLst/>
            <a:cxnLst/>
            <a:rect l="l" t="t" r="r" b="b"/>
            <a:pathLst>
              <a:path w="929640" h="0">
                <a:moveTo>
                  <a:pt x="0" y="0"/>
                </a:moveTo>
                <a:lnTo>
                  <a:pt x="92964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8" name="object 28"/>
          <p:cNvSpPr/>
          <p:nvPr/>
        </p:nvSpPr>
        <p:spPr>
          <a:xfrm>
            <a:off x="909827" y="5346191"/>
            <a:ext cx="1379220" cy="0"/>
          </a:xfrm>
          <a:custGeom>
            <a:avLst/>
            <a:gdLst/>
            <a:ahLst/>
            <a:cxnLst/>
            <a:rect l="l" t="t" r="r" b="b"/>
            <a:pathLst>
              <a:path w="1379220" h="0">
                <a:moveTo>
                  <a:pt x="0" y="0"/>
                </a:moveTo>
                <a:lnTo>
                  <a:pt x="137922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9" name="object 29"/>
          <p:cNvSpPr/>
          <p:nvPr/>
        </p:nvSpPr>
        <p:spPr>
          <a:xfrm>
            <a:off x="2295144" y="5346191"/>
            <a:ext cx="715010" cy="0"/>
          </a:xfrm>
          <a:custGeom>
            <a:avLst/>
            <a:gdLst/>
            <a:ahLst/>
            <a:cxnLst/>
            <a:rect l="l" t="t" r="r" b="b"/>
            <a:pathLst>
              <a:path w="715010" h="0">
                <a:moveTo>
                  <a:pt x="0" y="0"/>
                </a:moveTo>
                <a:lnTo>
                  <a:pt x="714756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0" name="object 30"/>
          <p:cNvSpPr/>
          <p:nvPr/>
        </p:nvSpPr>
        <p:spPr>
          <a:xfrm>
            <a:off x="3015995" y="5346191"/>
            <a:ext cx="803275" cy="0"/>
          </a:xfrm>
          <a:custGeom>
            <a:avLst/>
            <a:gdLst/>
            <a:ahLst/>
            <a:cxnLst/>
            <a:rect l="l" t="t" r="r" b="b"/>
            <a:pathLst>
              <a:path w="803275" h="0">
                <a:moveTo>
                  <a:pt x="0" y="0"/>
                </a:moveTo>
                <a:lnTo>
                  <a:pt x="803135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1" name="object 31"/>
          <p:cNvSpPr/>
          <p:nvPr/>
        </p:nvSpPr>
        <p:spPr>
          <a:xfrm>
            <a:off x="3825240" y="5346191"/>
            <a:ext cx="715010" cy="0"/>
          </a:xfrm>
          <a:custGeom>
            <a:avLst/>
            <a:gdLst/>
            <a:ahLst/>
            <a:cxnLst/>
            <a:rect l="l" t="t" r="r" b="b"/>
            <a:pathLst>
              <a:path w="715010" h="0">
                <a:moveTo>
                  <a:pt x="0" y="0"/>
                </a:moveTo>
                <a:lnTo>
                  <a:pt x="714756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2" name="object 32"/>
          <p:cNvSpPr/>
          <p:nvPr/>
        </p:nvSpPr>
        <p:spPr>
          <a:xfrm>
            <a:off x="4546091" y="5346191"/>
            <a:ext cx="1614170" cy="0"/>
          </a:xfrm>
          <a:custGeom>
            <a:avLst/>
            <a:gdLst/>
            <a:ahLst/>
            <a:cxnLst/>
            <a:rect l="l" t="t" r="r" b="b"/>
            <a:pathLst>
              <a:path w="1614170" h="0">
                <a:moveTo>
                  <a:pt x="0" y="0"/>
                </a:moveTo>
                <a:lnTo>
                  <a:pt x="1613915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3" name="object 33"/>
          <p:cNvSpPr/>
          <p:nvPr/>
        </p:nvSpPr>
        <p:spPr>
          <a:xfrm>
            <a:off x="6166103" y="5346191"/>
            <a:ext cx="929640" cy="0"/>
          </a:xfrm>
          <a:custGeom>
            <a:avLst/>
            <a:gdLst/>
            <a:ahLst/>
            <a:cxnLst/>
            <a:rect l="l" t="t" r="r" b="b"/>
            <a:pathLst>
              <a:path w="929640" h="0">
                <a:moveTo>
                  <a:pt x="0" y="0"/>
                </a:moveTo>
                <a:lnTo>
                  <a:pt x="92964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4" name="object 34"/>
          <p:cNvSpPr/>
          <p:nvPr/>
        </p:nvSpPr>
        <p:spPr>
          <a:xfrm>
            <a:off x="909827" y="5686037"/>
            <a:ext cx="1379220" cy="0"/>
          </a:xfrm>
          <a:custGeom>
            <a:avLst/>
            <a:gdLst/>
            <a:ahLst/>
            <a:cxnLst/>
            <a:rect l="l" t="t" r="r" b="b"/>
            <a:pathLst>
              <a:path w="1379220" h="0">
                <a:moveTo>
                  <a:pt x="0" y="0"/>
                </a:moveTo>
                <a:lnTo>
                  <a:pt x="1379220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5" name="object 35"/>
          <p:cNvSpPr/>
          <p:nvPr/>
        </p:nvSpPr>
        <p:spPr>
          <a:xfrm>
            <a:off x="2295144" y="5686037"/>
            <a:ext cx="715010" cy="0"/>
          </a:xfrm>
          <a:custGeom>
            <a:avLst/>
            <a:gdLst/>
            <a:ahLst/>
            <a:cxnLst/>
            <a:rect l="l" t="t" r="r" b="b"/>
            <a:pathLst>
              <a:path w="715010" h="0">
                <a:moveTo>
                  <a:pt x="0" y="0"/>
                </a:moveTo>
                <a:lnTo>
                  <a:pt x="714756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6" name="object 36"/>
          <p:cNvSpPr/>
          <p:nvPr/>
        </p:nvSpPr>
        <p:spPr>
          <a:xfrm>
            <a:off x="3015995" y="5686037"/>
            <a:ext cx="803275" cy="0"/>
          </a:xfrm>
          <a:custGeom>
            <a:avLst/>
            <a:gdLst/>
            <a:ahLst/>
            <a:cxnLst/>
            <a:rect l="l" t="t" r="r" b="b"/>
            <a:pathLst>
              <a:path w="803275" h="0">
                <a:moveTo>
                  <a:pt x="0" y="0"/>
                </a:moveTo>
                <a:lnTo>
                  <a:pt x="803135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7" name="object 37"/>
          <p:cNvSpPr/>
          <p:nvPr/>
        </p:nvSpPr>
        <p:spPr>
          <a:xfrm>
            <a:off x="3825240" y="5686037"/>
            <a:ext cx="715010" cy="0"/>
          </a:xfrm>
          <a:custGeom>
            <a:avLst/>
            <a:gdLst/>
            <a:ahLst/>
            <a:cxnLst/>
            <a:rect l="l" t="t" r="r" b="b"/>
            <a:pathLst>
              <a:path w="715010" h="0">
                <a:moveTo>
                  <a:pt x="0" y="0"/>
                </a:moveTo>
                <a:lnTo>
                  <a:pt x="714756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8" name="object 38"/>
          <p:cNvSpPr/>
          <p:nvPr/>
        </p:nvSpPr>
        <p:spPr>
          <a:xfrm>
            <a:off x="4546091" y="5686037"/>
            <a:ext cx="1614170" cy="0"/>
          </a:xfrm>
          <a:custGeom>
            <a:avLst/>
            <a:gdLst/>
            <a:ahLst/>
            <a:cxnLst/>
            <a:rect l="l" t="t" r="r" b="b"/>
            <a:pathLst>
              <a:path w="1614170" h="0">
                <a:moveTo>
                  <a:pt x="0" y="0"/>
                </a:moveTo>
                <a:lnTo>
                  <a:pt x="1613915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9" name="object 39"/>
          <p:cNvSpPr/>
          <p:nvPr/>
        </p:nvSpPr>
        <p:spPr>
          <a:xfrm>
            <a:off x="6166103" y="5686037"/>
            <a:ext cx="929640" cy="0"/>
          </a:xfrm>
          <a:custGeom>
            <a:avLst/>
            <a:gdLst/>
            <a:ahLst/>
            <a:cxnLst/>
            <a:rect l="l" t="t" r="r" b="b"/>
            <a:pathLst>
              <a:path w="929640" h="0">
                <a:moveTo>
                  <a:pt x="0" y="0"/>
                </a:moveTo>
                <a:lnTo>
                  <a:pt x="929640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0" name="object 40"/>
          <p:cNvSpPr/>
          <p:nvPr/>
        </p:nvSpPr>
        <p:spPr>
          <a:xfrm>
            <a:off x="909827" y="6025895"/>
            <a:ext cx="1379220" cy="0"/>
          </a:xfrm>
          <a:custGeom>
            <a:avLst/>
            <a:gdLst/>
            <a:ahLst/>
            <a:cxnLst/>
            <a:rect l="l" t="t" r="r" b="b"/>
            <a:pathLst>
              <a:path w="1379220" h="0">
                <a:moveTo>
                  <a:pt x="0" y="0"/>
                </a:moveTo>
                <a:lnTo>
                  <a:pt x="137922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1" name="object 41"/>
          <p:cNvSpPr/>
          <p:nvPr/>
        </p:nvSpPr>
        <p:spPr>
          <a:xfrm>
            <a:off x="2295144" y="6025895"/>
            <a:ext cx="715010" cy="0"/>
          </a:xfrm>
          <a:custGeom>
            <a:avLst/>
            <a:gdLst/>
            <a:ahLst/>
            <a:cxnLst/>
            <a:rect l="l" t="t" r="r" b="b"/>
            <a:pathLst>
              <a:path w="715010" h="0">
                <a:moveTo>
                  <a:pt x="0" y="0"/>
                </a:moveTo>
                <a:lnTo>
                  <a:pt x="714756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2" name="object 42"/>
          <p:cNvSpPr/>
          <p:nvPr/>
        </p:nvSpPr>
        <p:spPr>
          <a:xfrm>
            <a:off x="3015995" y="6025895"/>
            <a:ext cx="803275" cy="0"/>
          </a:xfrm>
          <a:custGeom>
            <a:avLst/>
            <a:gdLst/>
            <a:ahLst/>
            <a:cxnLst/>
            <a:rect l="l" t="t" r="r" b="b"/>
            <a:pathLst>
              <a:path w="803275" h="0">
                <a:moveTo>
                  <a:pt x="0" y="0"/>
                </a:moveTo>
                <a:lnTo>
                  <a:pt x="803135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3" name="object 43"/>
          <p:cNvSpPr/>
          <p:nvPr/>
        </p:nvSpPr>
        <p:spPr>
          <a:xfrm>
            <a:off x="3825240" y="6025895"/>
            <a:ext cx="715010" cy="0"/>
          </a:xfrm>
          <a:custGeom>
            <a:avLst/>
            <a:gdLst/>
            <a:ahLst/>
            <a:cxnLst/>
            <a:rect l="l" t="t" r="r" b="b"/>
            <a:pathLst>
              <a:path w="715010" h="0">
                <a:moveTo>
                  <a:pt x="0" y="0"/>
                </a:moveTo>
                <a:lnTo>
                  <a:pt x="714756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4" name="object 44"/>
          <p:cNvSpPr/>
          <p:nvPr/>
        </p:nvSpPr>
        <p:spPr>
          <a:xfrm>
            <a:off x="4546091" y="6025895"/>
            <a:ext cx="1614170" cy="0"/>
          </a:xfrm>
          <a:custGeom>
            <a:avLst/>
            <a:gdLst/>
            <a:ahLst/>
            <a:cxnLst/>
            <a:rect l="l" t="t" r="r" b="b"/>
            <a:pathLst>
              <a:path w="1614170" h="0">
                <a:moveTo>
                  <a:pt x="0" y="0"/>
                </a:moveTo>
                <a:lnTo>
                  <a:pt x="1613915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5" name="object 45"/>
          <p:cNvSpPr/>
          <p:nvPr/>
        </p:nvSpPr>
        <p:spPr>
          <a:xfrm>
            <a:off x="6166103" y="6025895"/>
            <a:ext cx="929640" cy="0"/>
          </a:xfrm>
          <a:custGeom>
            <a:avLst/>
            <a:gdLst/>
            <a:ahLst/>
            <a:cxnLst/>
            <a:rect l="l" t="t" r="r" b="b"/>
            <a:pathLst>
              <a:path w="929640" h="0">
                <a:moveTo>
                  <a:pt x="0" y="0"/>
                </a:moveTo>
                <a:lnTo>
                  <a:pt x="92964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6" name="object 46"/>
          <p:cNvSpPr/>
          <p:nvPr/>
        </p:nvSpPr>
        <p:spPr>
          <a:xfrm>
            <a:off x="906780" y="3959338"/>
            <a:ext cx="0" cy="2409825"/>
          </a:xfrm>
          <a:custGeom>
            <a:avLst/>
            <a:gdLst/>
            <a:ahLst/>
            <a:cxnLst/>
            <a:rect l="l" t="t" r="r" b="b"/>
            <a:pathLst>
              <a:path w="0" h="2409825">
                <a:moveTo>
                  <a:pt x="0" y="0"/>
                </a:moveTo>
                <a:lnTo>
                  <a:pt x="0" y="2409456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7" name="object 47"/>
          <p:cNvSpPr/>
          <p:nvPr/>
        </p:nvSpPr>
        <p:spPr>
          <a:xfrm>
            <a:off x="909827" y="6365747"/>
            <a:ext cx="1379220" cy="0"/>
          </a:xfrm>
          <a:custGeom>
            <a:avLst/>
            <a:gdLst/>
            <a:ahLst/>
            <a:cxnLst/>
            <a:rect l="l" t="t" r="r" b="b"/>
            <a:pathLst>
              <a:path w="1379220" h="0">
                <a:moveTo>
                  <a:pt x="0" y="0"/>
                </a:moveTo>
                <a:lnTo>
                  <a:pt x="137922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8" name="object 48"/>
          <p:cNvSpPr/>
          <p:nvPr/>
        </p:nvSpPr>
        <p:spPr>
          <a:xfrm>
            <a:off x="2292095" y="3959338"/>
            <a:ext cx="0" cy="2409825"/>
          </a:xfrm>
          <a:custGeom>
            <a:avLst/>
            <a:gdLst/>
            <a:ahLst/>
            <a:cxnLst/>
            <a:rect l="l" t="t" r="r" b="b"/>
            <a:pathLst>
              <a:path w="0" h="2409825">
                <a:moveTo>
                  <a:pt x="0" y="0"/>
                </a:moveTo>
                <a:lnTo>
                  <a:pt x="0" y="2409456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9" name="object 49"/>
          <p:cNvSpPr/>
          <p:nvPr/>
        </p:nvSpPr>
        <p:spPr>
          <a:xfrm>
            <a:off x="2295144" y="6365747"/>
            <a:ext cx="715010" cy="0"/>
          </a:xfrm>
          <a:custGeom>
            <a:avLst/>
            <a:gdLst/>
            <a:ahLst/>
            <a:cxnLst/>
            <a:rect l="l" t="t" r="r" b="b"/>
            <a:pathLst>
              <a:path w="715010" h="0">
                <a:moveTo>
                  <a:pt x="0" y="0"/>
                </a:moveTo>
                <a:lnTo>
                  <a:pt x="714756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0" name="object 50"/>
          <p:cNvSpPr/>
          <p:nvPr/>
        </p:nvSpPr>
        <p:spPr>
          <a:xfrm>
            <a:off x="3012954" y="3959338"/>
            <a:ext cx="0" cy="2409825"/>
          </a:xfrm>
          <a:custGeom>
            <a:avLst/>
            <a:gdLst/>
            <a:ahLst/>
            <a:cxnLst/>
            <a:rect l="l" t="t" r="r" b="b"/>
            <a:pathLst>
              <a:path w="0" h="2409825">
                <a:moveTo>
                  <a:pt x="0" y="0"/>
                </a:moveTo>
                <a:lnTo>
                  <a:pt x="0" y="2409456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1" name="object 51"/>
          <p:cNvSpPr/>
          <p:nvPr/>
        </p:nvSpPr>
        <p:spPr>
          <a:xfrm>
            <a:off x="3015995" y="6365747"/>
            <a:ext cx="803275" cy="0"/>
          </a:xfrm>
          <a:custGeom>
            <a:avLst/>
            <a:gdLst/>
            <a:ahLst/>
            <a:cxnLst/>
            <a:rect l="l" t="t" r="r" b="b"/>
            <a:pathLst>
              <a:path w="803275" h="0">
                <a:moveTo>
                  <a:pt x="0" y="0"/>
                </a:moveTo>
                <a:lnTo>
                  <a:pt x="803135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2" name="object 52"/>
          <p:cNvSpPr/>
          <p:nvPr/>
        </p:nvSpPr>
        <p:spPr>
          <a:xfrm>
            <a:off x="3822198" y="3959338"/>
            <a:ext cx="0" cy="2409825"/>
          </a:xfrm>
          <a:custGeom>
            <a:avLst/>
            <a:gdLst/>
            <a:ahLst/>
            <a:cxnLst/>
            <a:rect l="l" t="t" r="r" b="b"/>
            <a:pathLst>
              <a:path w="0" h="2409825">
                <a:moveTo>
                  <a:pt x="0" y="0"/>
                </a:moveTo>
                <a:lnTo>
                  <a:pt x="0" y="2409456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3" name="object 53"/>
          <p:cNvSpPr/>
          <p:nvPr/>
        </p:nvSpPr>
        <p:spPr>
          <a:xfrm>
            <a:off x="3825240" y="6365747"/>
            <a:ext cx="715010" cy="0"/>
          </a:xfrm>
          <a:custGeom>
            <a:avLst/>
            <a:gdLst/>
            <a:ahLst/>
            <a:cxnLst/>
            <a:rect l="l" t="t" r="r" b="b"/>
            <a:pathLst>
              <a:path w="715010" h="0">
                <a:moveTo>
                  <a:pt x="0" y="0"/>
                </a:moveTo>
                <a:lnTo>
                  <a:pt x="714756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4" name="object 54"/>
          <p:cNvSpPr/>
          <p:nvPr/>
        </p:nvSpPr>
        <p:spPr>
          <a:xfrm>
            <a:off x="4543044" y="3959338"/>
            <a:ext cx="0" cy="2409825"/>
          </a:xfrm>
          <a:custGeom>
            <a:avLst/>
            <a:gdLst/>
            <a:ahLst/>
            <a:cxnLst/>
            <a:rect l="l" t="t" r="r" b="b"/>
            <a:pathLst>
              <a:path w="0" h="2409825">
                <a:moveTo>
                  <a:pt x="0" y="0"/>
                </a:moveTo>
                <a:lnTo>
                  <a:pt x="0" y="2409456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5" name="object 55"/>
          <p:cNvSpPr/>
          <p:nvPr/>
        </p:nvSpPr>
        <p:spPr>
          <a:xfrm>
            <a:off x="4546091" y="6365747"/>
            <a:ext cx="1614170" cy="0"/>
          </a:xfrm>
          <a:custGeom>
            <a:avLst/>
            <a:gdLst/>
            <a:ahLst/>
            <a:cxnLst/>
            <a:rect l="l" t="t" r="r" b="b"/>
            <a:pathLst>
              <a:path w="1614170" h="0">
                <a:moveTo>
                  <a:pt x="0" y="0"/>
                </a:moveTo>
                <a:lnTo>
                  <a:pt x="1613915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6" name="object 56"/>
          <p:cNvSpPr/>
          <p:nvPr/>
        </p:nvSpPr>
        <p:spPr>
          <a:xfrm>
            <a:off x="6163062" y="3959338"/>
            <a:ext cx="0" cy="2409825"/>
          </a:xfrm>
          <a:custGeom>
            <a:avLst/>
            <a:gdLst/>
            <a:ahLst/>
            <a:cxnLst/>
            <a:rect l="l" t="t" r="r" b="b"/>
            <a:pathLst>
              <a:path w="0" h="2409825">
                <a:moveTo>
                  <a:pt x="0" y="0"/>
                </a:moveTo>
                <a:lnTo>
                  <a:pt x="0" y="2409456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7" name="object 57"/>
          <p:cNvSpPr/>
          <p:nvPr/>
        </p:nvSpPr>
        <p:spPr>
          <a:xfrm>
            <a:off x="6166103" y="6365747"/>
            <a:ext cx="929640" cy="0"/>
          </a:xfrm>
          <a:custGeom>
            <a:avLst/>
            <a:gdLst/>
            <a:ahLst/>
            <a:cxnLst/>
            <a:rect l="l" t="t" r="r" b="b"/>
            <a:pathLst>
              <a:path w="929640" h="0">
                <a:moveTo>
                  <a:pt x="0" y="0"/>
                </a:moveTo>
                <a:lnTo>
                  <a:pt x="92964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8" name="object 58"/>
          <p:cNvSpPr/>
          <p:nvPr/>
        </p:nvSpPr>
        <p:spPr>
          <a:xfrm>
            <a:off x="7098792" y="3959338"/>
            <a:ext cx="0" cy="2409825"/>
          </a:xfrm>
          <a:custGeom>
            <a:avLst/>
            <a:gdLst/>
            <a:ahLst/>
            <a:cxnLst/>
            <a:rect l="l" t="t" r="r" b="b"/>
            <a:pathLst>
              <a:path w="0" h="2409825">
                <a:moveTo>
                  <a:pt x="0" y="0"/>
                </a:moveTo>
                <a:lnTo>
                  <a:pt x="0" y="2409456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graphicFrame>
        <p:nvGraphicFramePr>
          <p:cNvPr id="59" name="object 59"/>
          <p:cNvGraphicFramePr>
            <a:graphicFrameLocks noGrp="1"/>
          </p:cNvGraphicFramePr>
          <p:nvPr/>
        </p:nvGraphicFramePr>
        <p:xfrm>
          <a:off x="292893" y="169163"/>
          <a:ext cx="7042150" cy="102158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04470"/>
                <a:gridCol w="245745"/>
                <a:gridCol w="254634"/>
                <a:gridCol w="356234"/>
                <a:gridCol w="820419"/>
                <a:gridCol w="534669"/>
                <a:gridCol w="355600"/>
                <a:gridCol w="3823334"/>
                <a:gridCol w="417195"/>
              </a:tblGrid>
              <a:tr h="2172970">
                <a:tc>
                  <a:txBody>
                    <a:bodyPr/>
                    <a:lstStyle/>
                    <a:p>
                      <a:pPr marL="6470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dirty="0" sz="1000" spc="-5">
                          <a:latin typeface="Times New Roman"/>
                          <a:cs typeface="Times New Roman"/>
                        </a:rPr>
                        <a:t>Первич.</a:t>
                      </a:r>
                      <a:r>
                        <a:rPr dirty="0" sz="100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000" spc="-5">
                          <a:latin typeface="Times New Roman"/>
                          <a:cs typeface="Times New Roman"/>
                        </a:rPr>
                        <a:t>примен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6350" vert="vert270">
                    <a:lnL w="2857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7" rowSpan="7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  <a:p>
                      <a:pPr marL="1755775">
                        <a:lnSpc>
                          <a:spcPct val="100000"/>
                        </a:lnSpc>
                        <a:spcBef>
                          <a:spcPts val="1050"/>
                        </a:spcBef>
                      </a:pPr>
                      <a:r>
                        <a:rPr dirty="0" sz="1200" spc="-5">
                          <a:latin typeface="Times New Roman"/>
                          <a:cs typeface="Times New Roman"/>
                        </a:rPr>
                        <a:t>Рисунок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5 – Внешний вид 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двухраструбной</a:t>
                      </a:r>
                      <a:r>
                        <a:rPr dirty="0" sz="1200" spc="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муфты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5"/>
                        </a:spcBef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 marL="198755" marR="177800" indent="448945">
                        <a:lnSpc>
                          <a:spcPct val="143600"/>
                        </a:lnSpc>
                      </a:pP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Характеристики соединительных двухраструбных муфт приведены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в </a:t>
                      </a:r>
                      <a:r>
                        <a:rPr dirty="0" sz="1400" spc="5">
                          <a:latin typeface="Times New Roman"/>
                          <a:cs typeface="Times New Roman"/>
                        </a:rPr>
                        <a:t>таб- </a:t>
                      </a:r>
                      <a:r>
                        <a:rPr dirty="0" sz="1400" spc="36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лице</a:t>
                      </a:r>
                      <a:r>
                        <a:rPr dirty="0" sz="1400" spc="-2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11: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650">
                        <a:latin typeface="Times New Roman"/>
                        <a:cs typeface="Times New Roman"/>
                      </a:endParaRPr>
                    </a:p>
                    <a:p>
                      <a:pPr marL="198120">
                        <a:lnSpc>
                          <a:spcPct val="100000"/>
                        </a:lnSpc>
                      </a:pP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Таблица 11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–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Характеристики соединительных двухраструбных</a:t>
                      </a:r>
                      <a:r>
                        <a:rPr dirty="0" sz="1400" spc="3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муфт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marL="396240">
                        <a:lnSpc>
                          <a:spcPct val="100000"/>
                        </a:lnSpc>
                        <a:spcBef>
                          <a:spcPts val="585"/>
                        </a:spcBef>
                        <a:tabLst>
                          <a:tab pos="1696720" algn="l"/>
                          <a:tab pos="2468880" algn="l"/>
                          <a:tab pos="3235960" algn="l"/>
                          <a:tab pos="3954779" algn="l"/>
                          <a:tab pos="5593080" algn="l"/>
                        </a:tabLst>
                      </a:pPr>
                      <a:r>
                        <a:rPr dirty="0" sz="1200" spc="-5">
                          <a:latin typeface="Times New Roman"/>
                          <a:cs typeface="Times New Roman"/>
                        </a:rPr>
                        <a:t>Наименование	</a:t>
                      </a:r>
                      <a:r>
                        <a:rPr dirty="0" sz="1200" spc="-10">
                          <a:latin typeface="Times New Roman"/>
                          <a:cs typeface="Times New Roman"/>
                        </a:rPr>
                        <a:t>Dу,</a:t>
                      </a:r>
                      <a:r>
                        <a:rPr dirty="0" sz="1200" spc="1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мм	L1,</a:t>
                      </a:r>
                      <a:r>
                        <a:rPr dirty="0" sz="1200" spc="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мм	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L2,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 мм	Толщина стенки, 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мм	Масса,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кг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endParaRPr sz="1050">
                        <a:latin typeface="Times New Roman"/>
                        <a:cs typeface="Times New Roman"/>
                      </a:endParaRPr>
                    </a:p>
                    <a:p>
                      <a:pPr marL="318770">
                        <a:lnSpc>
                          <a:spcPct val="100000"/>
                        </a:lnSpc>
                        <a:tabLst>
                          <a:tab pos="1831975" algn="l"/>
                          <a:tab pos="2595880" algn="l"/>
                          <a:tab pos="3362325" algn="l"/>
                          <a:tab pos="4529455" algn="l"/>
                          <a:tab pos="5768340" algn="l"/>
                        </a:tabLst>
                      </a:pPr>
                      <a:r>
                        <a:rPr dirty="0" sz="1200" spc="-5">
                          <a:latin typeface="Times New Roman"/>
                          <a:cs typeface="Times New Roman"/>
                        </a:rPr>
                        <a:t>МПЭ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– КЭС –</a:t>
                      </a:r>
                      <a:r>
                        <a:rPr dirty="0" sz="1200" spc="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32	</a:t>
                      </a:r>
                      <a:r>
                        <a:rPr dirty="0" baseline="-32407" sz="1800">
                          <a:latin typeface="Times New Roman"/>
                          <a:cs typeface="Times New Roman"/>
                        </a:rPr>
                        <a:t>32	89	42	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1,8	0,02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marL="318770">
                        <a:lnSpc>
                          <a:spcPct val="100000"/>
                        </a:lnSpc>
                        <a:spcBef>
                          <a:spcPts val="1430"/>
                        </a:spcBef>
                        <a:tabLst>
                          <a:tab pos="1831975" algn="l"/>
                          <a:tab pos="2595880" algn="l"/>
                          <a:tab pos="3362325" algn="l"/>
                          <a:tab pos="4529455" algn="l"/>
                          <a:tab pos="5768340" algn="l"/>
                        </a:tabLst>
                      </a:pPr>
                      <a:r>
                        <a:rPr dirty="0" sz="1200" spc="-5">
                          <a:latin typeface="Times New Roman"/>
                          <a:cs typeface="Times New Roman"/>
                        </a:rPr>
                        <a:t>МПЭ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– КЭС –</a:t>
                      </a:r>
                      <a:r>
                        <a:rPr dirty="0" sz="1200" spc="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40	</a:t>
                      </a:r>
                      <a:r>
                        <a:rPr dirty="0" baseline="-27777" sz="1800">
                          <a:latin typeface="Times New Roman"/>
                          <a:cs typeface="Times New Roman"/>
                        </a:rPr>
                        <a:t>40	93	44	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1,8	0,04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marL="318770">
                        <a:lnSpc>
                          <a:spcPct val="100000"/>
                        </a:lnSpc>
                        <a:spcBef>
                          <a:spcPts val="1235"/>
                        </a:spcBef>
                        <a:tabLst>
                          <a:tab pos="1831975" algn="l"/>
                          <a:tab pos="2595880" algn="l"/>
                          <a:tab pos="3362325" algn="l"/>
                          <a:tab pos="4529455" algn="l"/>
                          <a:tab pos="5768340" algn="l"/>
                        </a:tabLst>
                      </a:pPr>
                      <a:r>
                        <a:rPr dirty="0" sz="1200" spc="-5">
                          <a:latin typeface="Times New Roman"/>
                          <a:cs typeface="Times New Roman"/>
                        </a:rPr>
                        <a:t>МПЭ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– КЭС –</a:t>
                      </a:r>
                      <a:r>
                        <a:rPr dirty="0" sz="1200" spc="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50	</a:t>
                      </a:r>
                      <a:r>
                        <a:rPr dirty="0" baseline="-27777" sz="1800">
                          <a:latin typeface="Times New Roman"/>
                          <a:cs typeface="Times New Roman"/>
                        </a:rPr>
                        <a:t>50	99	47	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1,8	0,05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marL="318770">
                        <a:lnSpc>
                          <a:spcPct val="100000"/>
                        </a:lnSpc>
                        <a:spcBef>
                          <a:spcPts val="1235"/>
                        </a:spcBef>
                        <a:tabLst>
                          <a:tab pos="1831975" algn="l"/>
                          <a:tab pos="2557780" algn="l"/>
                          <a:tab pos="3362325" algn="l"/>
                          <a:tab pos="4529455" algn="l"/>
                          <a:tab pos="5768340" algn="l"/>
                        </a:tabLst>
                      </a:pPr>
                      <a:r>
                        <a:rPr dirty="0" sz="1200" spc="-5">
                          <a:latin typeface="Times New Roman"/>
                          <a:cs typeface="Times New Roman"/>
                        </a:rPr>
                        <a:t>МПЭ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– КЭС –</a:t>
                      </a:r>
                      <a:r>
                        <a:rPr dirty="0" sz="1200" spc="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75	</a:t>
                      </a:r>
                      <a:r>
                        <a:rPr dirty="0" baseline="-27777" sz="1800">
                          <a:latin typeface="Times New Roman"/>
                          <a:cs typeface="Times New Roman"/>
                        </a:rPr>
                        <a:t>75	111	53	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2,0	0,08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marL="318770">
                        <a:lnSpc>
                          <a:spcPct val="100000"/>
                        </a:lnSpc>
                        <a:spcBef>
                          <a:spcPts val="1240"/>
                        </a:spcBef>
                        <a:tabLst>
                          <a:tab pos="1831975" algn="l"/>
                          <a:tab pos="2557780" algn="l"/>
                          <a:tab pos="3362325" algn="l"/>
                          <a:tab pos="4529455" algn="l"/>
                          <a:tab pos="5768340" algn="l"/>
                        </a:tabLst>
                      </a:pPr>
                      <a:r>
                        <a:rPr dirty="0" sz="1200" spc="-5">
                          <a:latin typeface="Times New Roman"/>
                          <a:cs typeface="Times New Roman"/>
                        </a:rPr>
                        <a:t>МПЭ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– КЭС –</a:t>
                      </a:r>
                      <a:r>
                        <a:rPr dirty="0" sz="1200" spc="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90	</a:t>
                      </a:r>
                      <a:r>
                        <a:rPr dirty="0" baseline="-27777" sz="1800">
                          <a:latin typeface="Times New Roman"/>
                          <a:cs typeface="Times New Roman"/>
                        </a:rPr>
                        <a:t>90	121	58	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2,5	0,12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marL="280670">
                        <a:lnSpc>
                          <a:spcPct val="100000"/>
                        </a:lnSpc>
                        <a:spcBef>
                          <a:spcPts val="1235"/>
                        </a:spcBef>
                        <a:tabLst>
                          <a:tab pos="1793875" algn="l"/>
                          <a:tab pos="2557780" algn="l"/>
                          <a:tab pos="3362325" algn="l"/>
                          <a:tab pos="4529455" algn="l"/>
                          <a:tab pos="5768340" algn="l"/>
                        </a:tabLst>
                      </a:pPr>
                      <a:r>
                        <a:rPr dirty="0" sz="1200" spc="-5">
                          <a:latin typeface="Times New Roman"/>
                          <a:cs typeface="Times New Roman"/>
                        </a:rPr>
                        <a:t>МПЭ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– КЭС –</a:t>
                      </a:r>
                      <a:r>
                        <a:rPr dirty="0" sz="1200" spc="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110	</a:t>
                      </a:r>
                      <a:r>
                        <a:rPr dirty="0" baseline="-27777" sz="1800">
                          <a:latin typeface="Times New Roman"/>
                          <a:cs typeface="Times New Roman"/>
                        </a:rPr>
                        <a:t>110	137	67	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2,7	0,15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7"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rowSpan="7"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rowSpan="7"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rowSpan="7"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rowSpan="7"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rowSpan="7"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2165350">
                <a:tc>
                  <a:txBody>
                    <a:bodyPr/>
                    <a:lstStyle/>
                    <a:p>
                      <a:pPr algn="ctr" marR="69850">
                        <a:lnSpc>
                          <a:spcPct val="100000"/>
                        </a:lnSpc>
                        <a:spcBef>
                          <a:spcPts val="305"/>
                        </a:spcBef>
                      </a:pPr>
                      <a:r>
                        <a:rPr dirty="0" sz="1000" spc="-5">
                          <a:latin typeface="Times New Roman"/>
                          <a:cs typeface="Times New Roman"/>
                        </a:rPr>
                        <a:t>Справ.</a:t>
                      </a:r>
                      <a:r>
                        <a:rPr dirty="0" sz="100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000" spc="-5">
                          <a:latin typeface="Times New Roman"/>
                          <a:cs typeface="Times New Roman"/>
                        </a:rPr>
                        <a:t>№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38735" vert="vert270">
                    <a:lnL w="2857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7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570230"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gridSpan="7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2115820">
                <a:tc>
                  <a:txBody>
                    <a:bodyPr/>
                    <a:lstStyle/>
                    <a:p>
                      <a:pPr marL="124460">
                        <a:lnSpc>
                          <a:spcPct val="100000"/>
                        </a:lnSpc>
                        <a:spcBef>
                          <a:spcPts val="170"/>
                        </a:spcBef>
                        <a:tabLst>
                          <a:tab pos="1095375" algn="l"/>
                        </a:tabLst>
                      </a:pPr>
                      <a:r>
                        <a:rPr dirty="0" baseline="-8333" sz="1500" spc="-15">
                          <a:latin typeface="Times New Roman"/>
                          <a:cs typeface="Times New Roman"/>
                        </a:rPr>
                        <a:t>Инв.</a:t>
                      </a:r>
                      <a:r>
                        <a:rPr dirty="0" baseline="-8333" sz="1500" spc="1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baseline="-8333" sz="1500" spc="-7">
                          <a:latin typeface="Times New Roman"/>
                          <a:cs typeface="Times New Roman"/>
                        </a:rPr>
                        <a:t>№</a:t>
                      </a:r>
                      <a:r>
                        <a:rPr dirty="0" baseline="-8333" sz="1500" spc="22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baseline="-8333" sz="1500" spc="-7">
                          <a:latin typeface="Times New Roman"/>
                          <a:cs typeface="Times New Roman"/>
                        </a:rPr>
                        <a:t>дубл.	</a:t>
                      </a:r>
                      <a:r>
                        <a:rPr dirty="0" sz="1000" spc="-5">
                          <a:latin typeface="Times New Roman"/>
                          <a:cs typeface="Times New Roman"/>
                        </a:rPr>
                        <a:t>Подпись и</a:t>
                      </a:r>
                      <a:r>
                        <a:rPr dirty="0" sz="1000" spc="-1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000" spc="-5">
                          <a:latin typeface="Times New Roman"/>
                          <a:cs typeface="Times New Roman"/>
                        </a:rPr>
                        <a:t>дата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21590" vert="vert27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7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998855">
                <a:tc>
                  <a:txBody>
                    <a:bodyPr/>
                    <a:lstStyle/>
                    <a:p>
                      <a:pPr marL="154305">
                        <a:lnSpc>
                          <a:spcPct val="100000"/>
                        </a:lnSpc>
                        <a:spcBef>
                          <a:spcPts val="280"/>
                        </a:spcBef>
                      </a:pPr>
                      <a:r>
                        <a:rPr dirty="0" sz="1000" spc="-5">
                          <a:latin typeface="Times New Roman"/>
                          <a:cs typeface="Times New Roman"/>
                        </a:rPr>
                        <a:t>Взам. </a:t>
                      </a:r>
                      <a:r>
                        <a:rPr dirty="0" sz="1000" spc="-10">
                          <a:latin typeface="Times New Roman"/>
                          <a:cs typeface="Times New Roman"/>
                        </a:rPr>
                        <a:t>инв.</a:t>
                      </a:r>
                      <a:r>
                        <a:rPr dirty="0" sz="1000" spc="-5">
                          <a:latin typeface="Times New Roman"/>
                          <a:cs typeface="Times New Roman"/>
                        </a:rPr>
                        <a:t> №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35560" vert="vert27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7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1271270">
                <a:tc>
                  <a:txBody>
                    <a:bodyPr/>
                    <a:lstStyle/>
                    <a:p>
                      <a:pPr marL="226060">
                        <a:lnSpc>
                          <a:spcPct val="100000"/>
                        </a:lnSpc>
                        <a:spcBef>
                          <a:spcPts val="65"/>
                        </a:spcBef>
                      </a:pPr>
                      <a:r>
                        <a:rPr dirty="0" sz="1000" spc="-5">
                          <a:latin typeface="Times New Roman"/>
                          <a:cs typeface="Times New Roman"/>
                        </a:rPr>
                        <a:t>Подпись и</a:t>
                      </a:r>
                      <a:r>
                        <a:rPr dirty="0" sz="1000" spc="-1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000" spc="-5">
                          <a:latin typeface="Times New Roman"/>
                          <a:cs typeface="Times New Roman"/>
                        </a:rPr>
                        <a:t>дата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8255" vert="vert27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7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358775">
                <a:tc rowSpan="5">
                  <a:txBody>
                    <a:bodyPr/>
                    <a:lstStyle/>
                    <a:p>
                      <a:pPr marL="101600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dirty="0" sz="1000" spc="-10">
                          <a:latin typeface="Times New Roman"/>
                          <a:cs typeface="Times New Roman"/>
                        </a:rPr>
                        <a:t>Инв. </a:t>
                      </a:r>
                      <a:r>
                        <a:rPr dirty="0" sz="1000" spc="-5">
                          <a:latin typeface="Times New Roman"/>
                          <a:cs typeface="Times New Roman"/>
                        </a:rPr>
                        <a:t>№</a:t>
                      </a:r>
                      <a:r>
                        <a:rPr dirty="0" sz="1000" spc="-1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000" spc="-5">
                          <a:latin typeface="Times New Roman"/>
                          <a:cs typeface="Times New Roman"/>
                        </a:rPr>
                        <a:t>подл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1430" vert="vert27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5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7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190500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11430" vert="vert27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marL="31115">
                        <a:lnSpc>
                          <a:spcPts val="1645"/>
                        </a:lnSpc>
                        <a:spcBef>
                          <a:spcPts val="795"/>
                        </a:spcBef>
                      </a:pP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ТПЭ-КЭС.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algn="ctr" marL="30480">
                        <a:lnSpc>
                          <a:spcPts val="1525"/>
                        </a:lnSpc>
                      </a:pPr>
                      <a:r>
                        <a:rPr dirty="0" sz="1300" spc="-5">
                          <a:latin typeface="Times New Roman"/>
                          <a:cs typeface="Times New Roman"/>
                        </a:rPr>
                        <a:t>Техническая информация для</a:t>
                      </a:r>
                      <a:r>
                        <a:rPr dirty="0" sz="1300" spc="1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300" spc="-5">
                          <a:latin typeface="Times New Roman"/>
                          <a:cs typeface="Times New Roman"/>
                        </a:rPr>
                        <a:t>проектирования</a:t>
                      </a: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00965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 marL="70485">
                        <a:lnSpc>
                          <a:spcPct val="100000"/>
                        </a:lnSpc>
                        <a:spcBef>
                          <a:spcPts val="355"/>
                        </a:spcBef>
                      </a:pPr>
                      <a:r>
                        <a:rPr dirty="0" sz="1000" spc="-5" i="1">
                          <a:latin typeface="Times New Roman"/>
                          <a:cs typeface="Times New Roman"/>
                        </a:rPr>
                        <a:t>лист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45085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73025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11430" vert="vert27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100965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45085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17475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11430" vert="vert27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100965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45"/>
                        </a:spcBef>
                      </a:pPr>
                      <a:r>
                        <a:rPr dirty="0" sz="1000">
                          <a:latin typeface="Times New Roman"/>
                          <a:cs typeface="Times New Roman"/>
                        </a:rPr>
                        <a:t>39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43815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61290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11430" vert="vert27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0480">
                        <a:lnSpc>
                          <a:spcPts val="1080"/>
                        </a:lnSpc>
                        <a:spcBef>
                          <a:spcPts val="90"/>
                        </a:spcBef>
                      </a:pPr>
                      <a:r>
                        <a:rPr dirty="0" sz="1000" i="1"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dirty="0" sz="1000" spc="-10" i="1">
                          <a:latin typeface="Times New Roman"/>
                          <a:cs typeface="Times New Roman"/>
                        </a:rPr>
                        <a:t>зм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143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4450">
                        <a:lnSpc>
                          <a:spcPts val="1080"/>
                        </a:lnSpc>
                        <a:spcBef>
                          <a:spcPts val="90"/>
                        </a:spcBef>
                      </a:pPr>
                      <a:r>
                        <a:rPr dirty="0" sz="1000" spc="-5" i="1">
                          <a:latin typeface="Times New Roman"/>
                          <a:cs typeface="Times New Roman"/>
                        </a:rPr>
                        <a:t>Л</a:t>
                      </a:r>
                      <a:r>
                        <a:rPr dirty="0" sz="1000" spc="5" i="1"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dirty="0" sz="1000" i="1">
                          <a:latin typeface="Times New Roman"/>
                          <a:cs typeface="Times New Roman"/>
                        </a:rPr>
                        <a:t>ст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143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0800">
                        <a:lnSpc>
                          <a:spcPts val="1080"/>
                        </a:lnSpc>
                        <a:spcBef>
                          <a:spcPts val="90"/>
                        </a:spcBef>
                      </a:pPr>
                      <a:r>
                        <a:rPr dirty="0" sz="1000" spc="-5" i="1">
                          <a:latin typeface="Times New Roman"/>
                          <a:cs typeface="Times New Roman"/>
                        </a:rPr>
                        <a:t>№</a:t>
                      </a:r>
                      <a:r>
                        <a:rPr dirty="0" sz="1000" spc="-50" i="1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000" spc="-5" i="1">
                          <a:latin typeface="Times New Roman"/>
                          <a:cs typeface="Times New Roman"/>
                        </a:rPr>
                        <a:t>документа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143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4610">
                        <a:lnSpc>
                          <a:spcPts val="1080"/>
                        </a:lnSpc>
                        <a:spcBef>
                          <a:spcPts val="90"/>
                        </a:spcBef>
                      </a:pPr>
                      <a:r>
                        <a:rPr dirty="0" sz="1000" i="1">
                          <a:latin typeface="Times New Roman"/>
                          <a:cs typeface="Times New Roman"/>
                        </a:rPr>
                        <a:t>Подпись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143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3340">
                        <a:lnSpc>
                          <a:spcPts val="1080"/>
                        </a:lnSpc>
                        <a:spcBef>
                          <a:spcPts val="90"/>
                        </a:spcBef>
                      </a:pPr>
                      <a:r>
                        <a:rPr dirty="0" sz="1000" i="1">
                          <a:latin typeface="Times New Roman"/>
                          <a:cs typeface="Times New Roman"/>
                        </a:rPr>
                        <a:t>Д</a:t>
                      </a:r>
                      <a:r>
                        <a:rPr dirty="0" sz="1000" spc="5" i="1">
                          <a:latin typeface="Times New Roman"/>
                          <a:cs typeface="Times New Roman"/>
                        </a:rPr>
                        <a:t>а</a:t>
                      </a:r>
                      <a:r>
                        <a:rPr dirty="0" sz="1000" i="1">
                          <a:latin typeface="Times New Roman"/>
                          <a:cs typeface="Times New Roman"/>
                        </a:rPr>
                        <a:t>та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143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100965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43815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292893" y="169163"/>
          <a:ext cx="7042150" cy="102158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04470"/>
                <a:gridCol w="245745"/>
                <a:gridCol w="254634"/>
                <a:gridCol w="356234"/>
                <a:gridCol w="820419"/>
                <a:gridCol w="534669"/>
                <a:gridCol w="355600"/>
                <a:gridCol w="3823334"/>
                <a:gridCol w="417195"/>
              </a:tblGrid>
              <a:tr h="2172970">
                <a:tc>
                  <a:txBody>
                    <a:bodyPr/>
                    <a:lstStyle/>
                    <a:p>
                      <a:pPr marL="6470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dirty="0" sz="1000" spc="-5">
                          <a:latin typeface="Times New Roman"/>
                          <a:cs typeface="Times New Roman"/>
                        </a:rPr>
                        <a:t>Первич.</a:t>
                      </a:r>
                      <a:r>
                        <a:rPr dirty="0" sz="100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000" spc="-5">
                          <a:latin typeface="Times New Roman"/>
                          <a:cs typeface="Times New Roman"/>
                        </a:rPr>
                        <a:t>примен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6350" vert="vert270">
                    <a:lnL w="2857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7" rowSpan="7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1250">
                        <a:latin typeface="Times New Roman"/>
                        <a:cs typeface="Times New Roman"/>
                      </a:endParaRPr>
                    </a:p>
                    <a:p>
                      <a:pPr algn="ctr" marL="2870200" marR="2489835">
                        <a:lnSpc>
                          <a:spcPct val="144200"/>
                        </a:lnSpc>
                      </a:pPr>
                      <a:r>
                        <a:rPr dirty="0" sz="1400" spc="-5" b="1">
                          <a:latin typeface="Times New Roman"/>
                          <a:cs typeface="Times New Roman"/>
                        </a:rPr>
                        <a:t>Приложение</a:t>
                      </a:r>
                      <a:r>
                        <a:rPr dirty="0" sz="1400" spc="-55" b="1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b="1">
                          <a:latin typeface="Times New Roman"/>
                          <a:cs typeface="Times New Roman"/>
                        </a:rPr>
                        <a:t>А  </a:t>
                      </a:r>
                      <a:r>
                        <a:rPr dirty="0" sz="1400" b="1">
                          <a:latin typeface="Times New Roman"/>
                          <a:cs typeface="Times New Roman"/>
                        </a:rPr>
                        <a:t>(</a:t>
                      </a:r>
                      <a:r>
                        <a:rPr dirty="0" sz="1400" spc="5" b="1">
                          <a:latin typeface="Times New Roman"/>
                          <a:cs typeface="Times New Roman"/>
                        </a:rPr>
                        <a:t>об</a:t>
                      </a:r>
                      <a:r>
                        <a:rPr dirty="0" sz="1400" spc="-5" b="1">
                          <a:latin typeface="Times New Roman"/>
                          <a:cs typeface="Times New Roman"/>
                        </a:rPr>
                        <a:t>я</a:t>
                      </a:r>
                      <a:r>
                        <a:rPr dirty="0" sz="1400" spc="-15" b="1">
                          <a:latin typeface="Times New Roman"/>
                          <a:cs typeface="Times New Roman"/>
                        </a:rPr>
                        <a:t>з</a:t>
                      </a:r>
                      <a:r>
                        <a:rPr dirty="0" sz="1400" spc="-10" b="1">
                          <a:latin typeface="Times New Roman"/>
                          <a:cs typeface="Times New Roman"/>
                        </a:rPr>
                        <a:t>а</a:t>
                      </a:r>
                      <a:r>
                        <a:rPr dirty="0" sz="1400" spc="5" b="1">
                          <a:latin typeface="Times New Roman"/>
                          <a:cs typeface="Times New Roman"/>
                        </a:rPr>
                        <a:t>т</a:t>
                      </a:r>
                      <a:r>
                        <a:rPr dirty="0" sz="1400" spc="-15" b="1">
                          <a:latin typeface="Times New Roman"/>
                          <a:cs typeface="Times New Roman"/>
                        </a:rPr>
                        <a:t>е</a:t>
                      </a:r>
                      <a:r>
                        <a:rPr dirty="0" sz="1400" b="1">
                          <a:latin typeface="Times New Roman"/>
                          <a:cs typeface="Times New Roman"/>
                        </a:rPr>
                        <a:t>ль</a:t>
                      </a:r>
                      <a:r>
                        <a:rPr dirty="0" sz="1400" spc="-5" b="1">
                          <a:latin typeface="Times New Roman"/>
                          <a:cs typeface="Times New Roman"/>
                        </a:rPr>
                        <a:t>н</a:t>
                      </a:r>
                      <a:r>
                        <a:rPr dirty="0" sz="1400" spc="-10" b="1">
                          <a:latin typeface="Times New Roman"/>
                          <a:cs typeface="Times New Roman"/>
                        </a:rPr>
                        <a:t>о</a:t>
                      </a:r>
                      <a:r>
                        <a:rPr dirty="0" sz="1400" b="1">
                          <a:latin typeface="Times New Roman"/>
                          <a:cs typeface="Times New Roman"/>
                        </a:rPr>
                        <a:t>е)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marL="2170430" marR="668020" indent="-1125220">
                        <a:lnSpc>
                          <a:spcPct val="143600"/>
                        </a:lnSpc>
                      </a:pPr>
                      <a:r>
                        <a:rPr dirty="0" sz="1400" b="1">
                          <a:latin typeface="Times New Roman"/>
                          <a:cs typeface="Times New Roman"/>
                        </a:rPr>
                        <a:t>Перечень </a:t>
                      </a:r>
                      <a:r>
                        <a:rPr dirty="0" sz="1400" spc="-5" b="1">
                          <a:latin typeface="Times New Roman"/>
                          <a:cs typeface="Times New Roman"/>
                        </a:rPr>
                        <a:t>документов, выдержки из </a:t>
                      </a:r>
                      <a:r>
                        <a:rPr dirty="0" sz="1400" b="1">
                          <a:latin typeface="Times New Roman"/>
                          <a:cs typeface="Times New Roman"/>
                        </a:rPr>
                        <a:t>которых </a:t>
                      </a:r>
                      <a:r>
                        <a:rPr dirty="0" sz="1400" spc="-5" b="1">
                          <a:latin typeface="Times New Roman"/>
                          <a:cs typeface="Times New Roman"/>
                        </a:rPr>
                        <a:t>использованы  </a:t>
                      </a:r>
                      <a:r>
                        <a:rPr dirty="0" sz="1400" b="1">
                          <a:latin typeface="Times New Roman"/>
                          <a:cs typeface="Times New Roman"/>
                        </a:rPr>
                        <a:t>в технической</a:t>
                      </a:r>
                      <a:r>
                        <a:rPr dirty="0" sz="1400" spc="-20" b="1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 b="1">
                          <a:latin typeface="Times New Roman"/>
                          <a:cs typeface="Times New Roman"/>
                        </a:rPr>
                        <a:t>информации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algn="just" marL="198120" marR="178435" indent="449580">
                        <a:lnSpc>
                          <a:spcPct val="143600"/>
                        </a:lnSpc>
                        <a:spcBef>
                          <a:spcPts val="790"/>
                        </a:spcBef>
                        <a:buAutoNum type="arabicPeriod"/>
                        <a:tabLst>
                          <a:tab pos="829944" algn="l"/>
                        </a:tabLst>
                      </a:pP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Типовой проект ВНИПИ ТЯЖПРОМЭЛЕКТРОПРОЕКТ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им. 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Ф.Б.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Якубовского,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шифр А5-92 «Прокладка кабелей напряжением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до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35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кВ в 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траншеях. Выпуск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1.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Материалы для проектирования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и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рабочие чертежи»,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Мо- 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сква, 1992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год.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marL="198120" indent="449580">
                        <a:lnSpc>
                          <a:spcPct val="100000"/>
                        </a:lnSpc>
                        <a:spcBef>
                          <a:spcPts val="735"/>
                        </a:spcBef>
                        <a:buAutoNum type="arabicPeriod"/>
                        <a:tabLst>
                          <a:tab pos="829944" algn="l"/>
                        </a:tabLst>
                      </a:pP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Технический циркуляр НПО «Электромонтаж»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№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3-2/89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от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12</a:t>
                      </a:r>
                      <a:r>
                        <a:rPr dirty="0" sz="1400" spc="14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января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marL="198120" marR="181610" indent="-635">
                        <a:lnSpc>
                          <a:spcPct val="143600"/>
                        </a:lnSpc>
                        <a:spcBef>
                          <a:spcPts val="10"/>
                        </a:spcBef>
                      </a:pPr>
                      <a:r>
                        <a:rPr dirty="0" sz="1400" spc="-5">
                          <a:latin typeface="Times New Roman"/>
                          <a:cs typeface="Times New Roman"/>
                        </a:rPr>
                        <a:t>1989 г. «Область применения пластмассовых труб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для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прокладки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проводов и </a:t>
                      </a:r>
                      <a:r>
                        <a:rPr dirty="0" sz="1400" spc="-10">
                          <a:latin typeface="Times New Roman"/>
                          <a:cs typeface="Times New Roman"/>
                        </a:rPr>
                        <a:t>ка- 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белей».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marL="198120" indent="449580">
                        <a:lnSpc>
                          <a:spcPct val="100000"/>
                        </a:lnSpc>
                        <a:spcBef>
                          <a:spcPts val="730"/>
                        </a:spcBef>
                        <a:buFont typeface="Times New Roman"/>
                        <a:buAutoNum type="arabicPeriod" startAt="3"/>
                        <a:tabLst>
                          <a:tab pos="829944" algn="l"/>
                        </a:tabLst>
                      </a:pPr>
                      <a:r>
                        <a:rPr dirty="0" sz="1400" spc="-5">
                          <a:latin typeface="Times New Roman"/>
                          <a:cs typeface="Times New Roman"/>
                        </a:rPr>
                        <a:t>«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Правила устройства электроустановок»,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издание 7-е,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раздел</a:t>
                      </a:r>
                      <a:r>
                        <a:rPr dirty="0" sz="1400" spc="-1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2.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marL="198120" marR="177800" indent="449580">
                        <a:lnSpc>
                          <a:spcPts val="2420"/>
                        </a:lnSpc>
                        <a:spcBef>
                          <a:spcPts val="195"/>
                        </a:spcBef>
                        <a:buFont typeface="Times New Roman"/>
                        <a:buAutoNum type="arabicPeriod" startAt="3"/>
                        <a:tabLst>
                          <a:tab pos="829944" algn="l"/>
                        </a:tabLst>
                      </a:pPr>
                      <a:r>
                        <a:rPr dirty="0" sz="1400">
                          <a:latin typeface="Times New Roman"/>
                          <a:cs typeface="Times New Roman"/>
                        </a:rPr>
                        <a:t>«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Технические рекомендации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по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применению пластмассовых </a:t>
                      </a:r>
                      <a:r>
                        <a:rPr dirty="0" sz="1400" spc="-10">
                          <a:latin typeface="Times New Roman"/>
                          <a:cs typeface="Times New Roman"/>
                        </a:rPr>
                        <a:t>труб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раз- 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личных видов для электропроводок»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№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ТР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76-98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НИИМосстрой,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1998г.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marL="198120" marR="179070" indent="449580">
                        <a:lnSpc>
                          <a:spcPts val="2410"/>
                        </a:lnSpc>
                        <a:spcBef>
                          <a:spcPts val="5"/>
                        </a:spcBef>
                        <a:buFont typeface="Times New Roman"/>
                        <a:buAutoNum type="arabicPeriod" startAt="3"/>
                        <a:tabLst>
                          <a:tab pos="829944" algn="l"/>
                        </a:tabLst>
                      </a:pPr>
                      <a:r>
                        <a:rPr dirty="0" sz="1400" spc="-5">
                          <a:latin typeface="Times New Roman"/>
                          <a:cs typeface="Times New Roman"/>
                        </a:rPr>
                        <a:t>«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Технические рекомендации по проектированию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и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монтажу подземных  каналов связи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из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пластмассовых труб»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№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ТР 75-98 НИИМосстрой,</a:t>
                      </a:r>
                      <a:r>
                        <a:rPr dirty="0" sz="1400" spc="1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1998г.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marL="829310" indent="-181610">
                        <a:lnSpc>
                          <a:spcPct val="100000"/>
                        </a:lnSpc>
                        <a:spcBef>
                          <a:spcPts val="535"/>
                        </a:spcBef>
                        <a:buFont typeface="Times New Roman"/>
                        <a:buAutoNum type="arabicPeriod" startAt="3"/>
                        <a:tabLst>
                          <a:tab pos="829944" algn="l"/>
                        </a:tabLst>
                      </a:pPr>
                      <a:r>
                        <a:rPr dirty="0" sz="1400">
                          <a:latin typeface="Times New Roman"/>
                          <a:cs typeface="Times New Roman"/>
                        </a:rPr>
                        <a:t>ВСН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116-93 «Инструкция по проектированию линейно-кабельных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со-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marL="198120">
                        <a:lnSpc>
                          <a:spcPct val="100000"/>
                        </a:lnSpc>
                        <a:spcBef>
                          <a:spcPts val="740"/>
                        </a:spcBef>
                      </a:pP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оружений связи» 1994 г.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7"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rowSpan="7"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rowSpan="7"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rowSpan="7"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rowSpan="7"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rowSpan="7"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2165350">
                <a:tc>
                  <a:txBody>
                    <a:bodyPr/>
                    <a:lstStyle/>
                    <a:p>
                      <a:pPr algn="ctr" marR="69850">
                        <a:lnSpc>
                          <a:spcPct val="100000"/>
                        </a:lnSpc>
                        <a:spcBef>
                          <a:spcPts val="305"/>
                        </a:spcBef>
                      </a:pPr>
                      <a:r>
                        <a:rPr dirty="0" sz="1000" spc="-5">
                          <a:latin typeface="Times New Roman"/>
                          <a:cs typeface="Times New Roman"/>
                        </a:rPr>
                        <a:t>Справ.</a:t>
                      </a:r>
                      <a:r>
                        <a:rPr dirty="0" sz="100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000" spc="-5">
                          <a:latin typeface="Times New Roman"/>
                          <a:cs typeface="Times New Roman"/>
                        </a:rPr>
                        <a:t>№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38735" vert="vert270">
                    <a:lnL w="2857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7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570230"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gridSpan="7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2115820">
                <a:tc>
                  <a:txBody>
                    <a:bodyPr/>
                    <a:lstStyle/>
                    <a:p>
                      <a:pPr marL="124460">
                        <a:lnSpc>
                          <a:spcPct val="100000"/>
                        </a:lnSpc>
                        <a:spcBef>
                          <a:spcPts val="170"/>
                        </a:spcBef>
                        <a:tabLst>
                          <a:tab pos="1095375" algn="l"/>
                        </a:tabLst>
                      </a:pPr>
                      <a:r>
                        <a:rPr dirty="0" baseline="-8333" sz="1500" spc="-15">
                          <a:latin typeface="Times New Roman"/>
                          <a:cs typeface="Times New Roman"/>
                        </a:rPr>
                        <a:t>Инв.</a:t>
                      </a:r>
                      <a:r>
                        <a:rPr dirty="0" baseline="-8333" sz="1500" spc="1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baseline="-8333" sz="1500" spc="-7">
                          <a:latin typeface="Times New Roman"/>
                          <a:cs typeface="Times New Roman"/>
                        </a:rPr>
                        <a:t>№</a:t>
                      </a:r>
                      <a:r>
                        <a:rPr dirty="0" baseline="-8333" sz="1500" spc="22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baseline="-8333" sz="1500" spc="-7">
                          <a:latin typeface="Times New Roman"/>
                          <a:cs typeface="Times New Roman"/>
                        </a:rPr>
                        <a:t>дубл.	</a:t>
                      </a:r>
                      <a:r>
                        <a:rPr dirty="0" sz="1000" spc="-5">
                          <a:latin typeface="Times New Roman"/>
                          <a:cs typeface="Times New Roman"/>
                        </a:rPr>
                        <a:t>Подпись и</a:t>
                      </a:r>
                      <a:r>
                        <a:rPr dirty="0" sz="1000" spc="-1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000" spc="-5">
                          <a:latin typeface="Times New Roman"/>
                          <a:cs typeface="Times New Roman"/>
                        </a:rPr>
                        <a:t>дата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21590" vert="vert27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7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998855">
                <a:tc>
                  <a:txBody>
                    <a:bodyPr/>
                    <a:lstStyle/>
                    <a:p>
                      <a:pPr marL="154305">
                        <a:lnSpc>
                          <a:spcPct val="100000"/>
                        </a:lnSpc>
                        <a:spcBef>
                          <a:spcPts val="280"/>
                        </a:spcBef>
                      </a:pPr>
                      <a:r>
                        <a:rPr dirty="0" sz="1000" spc="-5">
                          <a:latin typeface="Times New Roman"/>
                          <a:cs typeface="Times New Roman"/>
                        </a:rPr>
                        <a:t>Взам. </a:t>
                      </a:r>
                      <a:r>
                        <a:rPr dirty="0" sz="1000" spc="-10">
                          <a:latin typeface="Times New Roman"/>
                          <a:cs typeface="Times New Roman"/>
                        </a:rPr>
                        <a:t>инв.</a:t>
                      </a:r>
                      <a:r>
                        <a:rPr dirty="0" sz="1000" spc="-5">
                          <a:latin typeface="Times New Roman"/>
                          <a:cs typeface="Times New Roman"/>
                        </a:rPr>
                        <a:t> №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35560" vert="vert27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7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1271270">
                <a:tc>
                  <a:txBody>
                    <a:bodyPr/>
                    <a:lstStyle/>
                    <a:p>
                      <a:pPr marL="226060">
                        <a:lnSpc>
                          <a:spcPct val="100000"/>
                        </a:lnSpc>
                        <a:spcBef>
                          <a:spcPts val="65"/>
                        </a:spcBef>
                      </a:pPr>
                      <a:r>
                        <a:rPr dirty="0" sz="1000" spc="-5">
                          <a:latin typeface="Times New Roman"/>
                          <a:cs typeface="Times New Roman"/>
                        </a:rPr>
                        <a:t>Подпись и</a:t>
                      </a:r>
                      <a:r>
                        <a:rPr dirty="0" sz="1000" spc="-1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000" spc="-5">
                          <a:latin typeface="Times New Roman"/>
                          <a:cs typeface="Times New Roman"/>
                        </a:rPr>
                        <a:t>дата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8255" vert="vert27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7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358775">
                <a:tc rowSpan="5">
                  <a:txBody>
                    <a:bodyPr/>
                    <a:lstStyle/>
                    <a:p>
                      <a:pPr marL="101600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dirty="0" sz="1000" spc="-10">
                          <a:latin typeface="Times New Roman"/>
                          <a:cs typeface="Times New Roman"/>
                        </a:rPr>
                        <a:t>Инв. </a:t>
                      </a:r>
                      <a:r>
                        <a:rPr dirty="0" sz="1000" spc="-5">
                          <a:latin typeface="Times New Roman"/>
                          <a:cs typeface="Times New Roman"/>
                        </a:rPr>
                        <a:t>№</a:t>
                      </a:r>
                      <a:r>
                        <a:rPr dirty="0" sz="1000" spc="-1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000" spc="-5">
                          <a:latin typeface="Times New Roman"/>
                          <a:cs typeface="Times New Roman"/>
                        </a:rPr>
                        <a:t>подл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1430" vert="vert27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5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7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190500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11430" vert="vert27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marL="31115">
                        <a:lnSpc>
                          <a:spcPts val="1645"/>
                        </a:lnSpc>
                        <a:spcBef>
                          <a:spcPts val="795"/>
                        </a:spcBef>
                      </a:pP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ТПЭ-КЭС.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algn="ctr" marL="30480">
                        <a:lnSpc>
                          <a:spcPts val="1525"/>
                        </a:lnSpc>
                      </a:pPr>
                      <a:r>
                        <a:rPr dirty="0" sz="1300" spc="-5">
                          <a:latin typeface="Times New Roman"/>
                          <a:cs typeface="Times New Roman"/>
                        </a:rPr>
                        <a:t>Техническая информация для</a:t>
                      </a:r>
                      <a:r>
                        <a:rPr dirty="0" sz="1300" spc="1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300" spc="-5">
                          <a:latin typeface="Times New Roman"/>
                          <a:cs typeface="Times New Roman"/>
                        </a:rPr>
                        <a:t>проектирования</a:t>
                      </a: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00965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 marL="70485">
                        <a:lnSpc>
                          <a:spcPct val="100000"/>
                        </a:lnSpc>
                        <a:spcBef>
                          <a:spcPts val="355"/>
                        </a:spcBef>
                      </a:pPr>
                      <a:r>
                        <a:rPr dirty="0" sz="1000" spc="-5" i="1">
                          <a:latin typeface="Times New Roman"/>
                          <a:cs typeface="Times New Roman"/>
                        </a:rPr>
                        <a:t>лист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45085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73025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11430" vert="vert27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100965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45085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17475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11430" vert="vert27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100965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45"/>
                        </a:spcBef>
                      </a:pPr>
                      <a:r>
                        <a:rPr dirty="0" sz="1000">
                          <a:latin typeface="Times New Roman"/>
                          <a:cs typeface="Times New Roman"/>
                        </a:rPr>
                        <a:t>40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43815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61290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11430" vert="vert27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0480">
                        <a:lnSpc>
                          <a:spcPts val="1080"/>
                        </a:lnSpc>
                        <a:spcBef>
                          <a:spcPts val="90"/>
                        </a:spcBef>
                      </a:pPr>
                      <a:r>
                        <a:rPr dirty="0" sz="1000" i="1"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dirty="0" sz="1000" spc="-10" i="1">
                          <a:latin typeface="Times New Roman"/>
                          <a:cs typeface="Times New Roman"/>
                        </a:rPr>
                        <a:t>зм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143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4450">
                        <a:lnSpc>
                          <a:spcPts val="1080"/>
                        </a:lnSpc>
                        <a:spcBef>
                          <a:spcPts val="90"/>
                        </a:spcBef>
                      </a:pPr>
                      <a:r>
                        <a:rPr dirty="0" sz="1000" spc="-5" i="1">
                          <a:latin typeface="Times New Roman"/>
                          <a:cs typeface="Times New Roman"/>
                        </a:rPr>
                        <a:t>Л</a:t>
                      </a:r>
                      <a:r>
                        <a:rPr dirty="0" sz="1000" spc="5" i="1"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dirty="0" sz="1000" i="1">
                          <a:latin typeface="Times New Roman"/>
                          <a:cs typeface="Times New Roman"/>
                        </a:rPr>
                        <a:t>ст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143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0800">
                        <a:lnSpc>
                          <a:spcPts val="1080"/>
                        </a:lnSpc>
                        <a:spcBef>
                          <a:spcPts val="90"/>
                        </a:spcBef>
                      </a:pPr>
                      <a:r>
                        <a:rPr dirty="0" sz="1000" spc="-5" i="1">
                          <a:latin typeface="Times New Roman"/>
                          <a:cs typeface="Times New Roman"/>
                        </a:rPr>
                        <a:t>№</a:t>
                      </a:r>
                      <a:r>
                        <a:rPr dirty="0" sz="1000" spc="-50" i="1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000" spc="-5" i="1">
                          <a:latin typeface="Times New Roman"/>
                          <a:cs typeface="Times New Roman"/>
                        </a:rPr>
                        <a:t>документа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143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4610">
                        <a:lnSpc>
                          <a:spcPts val="1080"/>
                        </a:lnSpc>
                        <a:spcBef>
                          <a:spcPts val="90"/>
                        </a:spcBef>
                      </a:pPr>
                      <a:r>
                        <a:rPr dirty="0" sz="1000" i="1">
                          <a:latin typeface="Times New Roman"/>
                          <a:cs typeface="Times New Roman"/>
                        </a:rPr>
                        <a:t>Подпись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143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3340">
                        <a:lnSpc>
                          <a:spcPts val="1080"/>
                        </a:lnSpc>
                        <a:spcBef>
                          <a:spcPts val="90"/>
                        </a:spcBef>
                      </a:pPr>
                      <a:r>
                        <a:rPr dirty="0" sz="1000" i="1">
                          <a:latin typeface="Times New Roman"/>
                          <a:cs typeface="Times New Roman"/>
                        </a:rPr>
                        <a:t>Д</a:t>
                      </a:r>
                      <a:r>
                        <a:rPr dirty="0" sz="1000" spc="5" i="1">
                          <a:latin typeface="Times New Roman"/>
                          <a:cs typeface="Times New Roman"/>
                        </a:rPr>
                        <a:t>а</a:t>
                      </a:r>
                      <a:r>
                        <a:rPr dirty="0" sz="1000" i="1">
                          <a:latin typeface="Times New Roman"/>
                          <a:cs typeface="Times New Roman"/>
                        </a:rPr>
                        <a:t>та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143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100965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43815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016500" y="426211"/>
            <a:ext cx="103759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5" b="1">
                <a:latin typeface="Times New Roman"/>
                <a:cs typeface="Times New Roman"/>
              </a:rPr>
              <a:t>Приложение</a:t>
            </a:r>
            <a:r>
              <a:rPr dirty="0" sz="1200" spc="-65" b="1">
                <a:latin typeface="Times New Roman"/>
                <a:cs typeface="Times New Roman"/>
              </a:rPr>
              <a:t> </a:t>
            </a:r>
            <a:r>
              <a:rPr dirty="0" sz="1200" b="1">
                <a:latin typeface="Times New Roman"/>
                <a:cs typeface="Times New Roman"/>
              </a:rPr>
              <a:t>Б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11250" y="859142"/>
            <a:ext cx="9291953" cy="622387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1523" y="0"/>
            <a:ext cx="0" cy="7560945"/>
          </a:xfrm>
          <a:custGeom>
            <a:avLst/>
            <a:gdLst/>
            <a:ahLst/>
            <a:cxnLst/>
            <a:rect l="l" t="t" r="r" b="b"/>
            <a:pathLst>
              <a:path w="0" h="7560945">
                <a:moveTo>
                  <a:pt x="0" y="0"/>
                </a:moveTo>
                <a:lnTo>
                  <a:pt x="0" y="756056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94004" y="10375265"/>
            <a:ext cx="481965" cy="0"/>
          </a:xfrm>
          <a:custGeom>
            <a:avLst/>
            <a:gdLst/>
            <a:ahLst/>
            <a:cxnLst/>
            <a:rect l="l" t="t" r="r" b="b"/>
            <a:pathLst>
              <a:path w="481965" h="0">
                <a:moveTo>
                  <a:pt x="481965" y="0"/>
                </a:moveTo>
                <a:lnTo>
                  <a:pt x="0" y="0"/>
                </a:lnTo>
              </a:path>
            </a:pathLst>
          </a:custGeom>
          <a:ln w="158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300990" y="9474200"/>
            <a:ext cx="467995" cy="0"/>
          </a:xfrm>
          <a:custGeom>
            <a:avLst/>
            <a:gdLst/>
            <a:ahLst/>
            <a:cxnLst/>
            <a:rect l="l" t="t" r="r" b="b"/>
            <a:pathLst>
              <a:path w="467995" h="0">
                <a:moveTo>
                  <a:pt x="467995" y="0"/>
                </a:moveTo>
                <a:lnTo>
                  <a:pt x="0" y="0"/>
                </a:lnTo>
              </a:path>
            </a:pathLst>
          </a:custGeom>
          <a:ln w="158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307975" y="8202929"/>
            <a:ext cx="467995" cy="0"/>
          </a:xfrm>
          <a:custGeom>
            <a:avLst/>
            <a:gdLst/>
            <a:ahLst/>
            <a:cxnLst/>
            <a:rect l="l" t="t" r="r" b="b"/>
            <a:pathLst>
              <a:path w="467995" h="0">
                <a:moveTo>
                  <a:pt x="467995" y="0"/>
                </a:moveTo>
                <a:lnTo>
                  <a:pt x="0" y="0"/>
                </a:lnTo>
              </a:path>
            </a:pathLst>
          </a:custGeom>
          <a:ln w="158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300990" y="7204075"/>
            <a:ext cx="461009" cy="0"/>
          </a:xfrm>
          <a:custGeom>
            <a:avLst/>
            <a:gdLst/>
            <a:ahLst/>
            <a:cxnLst/>
            <a:rect l="l" t="t" r="r" b="b"/>
            <a:pathLst>
              <a:path w="461009" h="0">
                <a:moveTo>
                  <a:pt x="461009" y="0"/>
                </a:moveTo>
                <a:lnTo>
                  <a:pt x="0" y="0"/>
                </a:lnTo>
              </a:path>
            </a:pathLst>
          </a:custGeom>
          <a:ln w="158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307975" y="5087619"/>
            <a:ext cx="461009" cy="0"/>
          </a:xfrm>
          <a:custGeom>
            <a:avLst/>
            <a:gdLst/>
            <a:ahLst/>
            <a:cxnLst/>
            <a:rect l="l" t="t" r="r" b="b"/>
            <a:pathLst>
              <a:path w="461009" h="0">
                <a:moveTo>
                  <a:pt x="461009" y="0"/>
                </a:moveTo>
                <a:lnTo>
                  <a:pt x="0" y="0"/>
                </a:lnTo>
              </a:path>
            </a:pathLst>
          </a:custGeom>
          <a:ln w="158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510540" y="5080634"/>
            <a:ext cx="0" cy="5294630"/>
          </a:xfrm>
          <a:custGeom>
            <a:avLst/>
            <a:gdLst/>
            <a:ahLst/>
            <a:cxnLst/>
            <a:rect l="l" t="t" r="r" b="b"/>
            <a:pathLst>
              <a:path w="0" h="5294630">
                <a:moveTo>
                  <a:pt x="0" y="5294630"/>
                </a:moveTo>
                <a:lnTo>
                  <a:pt x="0" y="0"/>
                </a:lnTo>
              </a:path>
            </a:pathLst>
          </a:custGeom>
          <a:ln w="158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300990" y="5087619"/>
            <a:ext cx="0" cy="5287645"/>
          </a:xfrm>
          <a:custGeom>
            <a:avLst/>
            <a:gdLst/>
            <a:ahLst/>
            <a:cxnLst/>
            <a:rect l="l" t="t" r="r" b="b"/>
            <a:pathLst>
              <a:path w="0" h="5287645">
                <a:moveTo>
                  <a:pt x="0" y="5287645"/>
                </a:moveTo>
                <a:lnTo>
                  <a:pt x="0" y="0"/>
                </a:lnTo>
              </a:path>
            </a:pathLst>
          </a:custGeom>
          <a:ln w="158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 txBox="1"/>
          <p:nvPr/>
        </p:nvSpPr>
        <p:spPr>
          <a:xfrm>
            <a:off x="305873" y="9566537"/>
            <a:ext cx="165735" cy="719455"/>
          </a:xfrm>
          <a:prstGeom prst="rect">
            <a:avLst/>
          </a:prstGeom>
        </p:spPr>
        <p:txBody>
          <a:bodyPr wrap="square" lIns="0" tIns="0" rIns="0" bIns="0" rtlCol="0" vert="vert270">
            <a:spAutoFit/>
          </a:bodyPr>
          <a:lstStyle/>
          <a:p>
            <a:pPr marL="12700">
              <a:lnSpc>
                <a:spcPts val="1190"/>
              </a:lnSpc>
            </a:pPr>
            <a:r>
              <a:rPr dirty="0" sz="1000" spc="-10">
                <a:latin typeface="Times New Roman"/>
                <a:cs typeface="Times New Roman"/>
              </a:rPr>
              <a:t>Инв. </a:t>
            </a:r>
            <a:r>
              <a:rPr dirty="0" sz="1000" spc="-5">
                <a:latin typeface="Times New Roman"/>
                <a:cs typeface="Times New Roman"/>
              </a:rPr>
              <a:t>№</a:t>
            </a:r>
            <a:r>
              <a:rPr dirty="0" sz="1000" spc="-40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п</a:t>
            </a:r>
            <a:r>
              <a:rPr dirty="0" sz="1000" spc="-5">
                <a:latin typeface="Times New Roman"/>
                <a:cs typeface="Times New Roman"/>
              </a:rPr>
              <a:t>одл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302825" y="8401895"/>
            <a:ext cx="165735" cy="858519"/>
          </a:xfrm>
          <a:prstGeom prst="rect">
            <a:avLst/>
          </a:prstGeom>
        </p:spPr>
        <p:txBody>
          <a:bodyPr wrap="square" lIns="0" tIns="0" rIns="0" bIns="0" rtlCol="0" vert="vert270">
            <a:spAutoFit/>
          </a:bodyPr>
          <a:lstStyle/>
          <a:p>
            <a:pPr marL="12700">
              <a:lnSpc>
                <a:spcPts val="1190"/>
              </a:lnSpc>
            </a:pPr>
            <a:r>
              <a:rPr dirty="0" sz="1000" spc="-5">
                <a:latin typeface="Times New Roman"/>
                <a:cs typeface="Times New Roman"/>
              </a:rPr>
              <a:t>Подпись и</a:t>
            </a:r>
            <a:r>
              <a:rPr dirty="0" sz="1000" spc="-60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дата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330257" y="7320367"/>
            <a:ext cx="165735" cy="741045"/>
          </a:xfrm>
          <a:prstGeom prst="rect">
            <a:avLst/>
          </a:prstGeom>
        </p:spPr>
        <p:txBody>
          <a:bodyPr wrap="square" lIns="0" tIns="0" rIns="0" bIns="0" rtlCol="0" vert="vert270">
            <a:spAutoFit/>
          </a:bodyPr>
          <a:lstStyle/>
          <a:p>
            <a:pPr marL="12700">
              <a:lnSpc>
                <a:spcPts val="1190"/>
              </a:lnSpc>
            </a:pPr>
            <a:r>
              <a:rPr dirty="0" sz="1000" spc="-5">
                <a:latin typeface="Times New Roman"/>
                <a:cs typeface="Times New Roman"/>
              </a:rPr>
              <a:t>Взам. </a:t>
            </a:r>
            <a:r>
              <a:rPr dirty="0" sz="1000" spc="-10">
                <a:latin typeface="Times New Roman"/>
                <a:cs typeface="Times New Roman"/>
              </a:rPr>
              <a:t>инв.</a:t>
            </a:r>
            <a:r>
              <a:rPr dirty="0" sz="1000" spc="-40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№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316541" y="5262455"/>
            <a:ext cx="165735" cy="858519"/>
          </a:xfrm>
          <a:prstGeom prst="rect">
            <a:avLst/>
          </a:prstGeom>
        </p:spPr>
        <p:txBody>
          <a:bodyPr wrap="square" lIns="0" tIns="0" rIns="0" bIns="0" rtlCol="0" vert="vert270">
            <a:spAutoFit/>
          </a:bodyPr>
          <a:lstStyle/>
          <a:p>
            <a:pPr marL="12700">
              <a:lnSpc>
                <a:spcPts val="1190"/>
              </a:lnSpc>
            </a:pPr>
            <a:r>
              <a:rPr dirty="0" sz="1000" spc="-5">
                <a:latin typeface="Times New Roman"/>
                <a:cs typeface="Times New Roman"/>
              </a:rPr>
              <a:t>Подпись и</a:t>
            </a:r>
            <a:r>
              <a:rPr dirty="0" sz="1000" spc="-60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дата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304165" y="172084"/>
            <a:ext cx="474980" cy="0"/>
          </a:xfrm>
          <a:custGeom>
            <a:avLst/>
            <a:gdLst/>
            <a:ahLst/>
            <a:cxnLst/>
            <a:rect l="l" t="t" r="r" b="b"/>
            <a:pathLst>
              <a:path w="474980" h="0">
                <a:moveTo>
                  <a:pt x="474980" y="0"/>
                </a:moveTo>
                <a:lnTo>
                  <a:pt x="0" y="0"/>
                </a:lnTo>
              </a:path>
            </a:pathLst>
          </a:custGeom>
          <a:ln w="158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/>
          <p:nvPr/>
        </p:nvSpPr>
        <p:spPr>
          <a:xfrm>
            <a:off x="304165" y="2351404"/>
            <a:ext cx="461009" cy="0"/>
          </a:xfrm>
          <a:custGeom>
            <a:avLst/>
            <a:gdLst/>
            <a:ahLst/>
            <a:cxnLst/>
            <a:rect l="l" t="t" r="r" b="b"/>
            <a:pathLst>
              <a:path w="461009" h="0">
                <a:moveTo>
                  <a:pt x="0" y="0"/>
                </a:moveTo>
                <a:lnTo>
                  <a:pt x="461009" y="0"/>
                </a:lnTo>
              </a:path>
            </a:pathLst>
          </a:custGeom>
          <a:ln w="158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5" name="object 15"/>
          <p:cNvSpPr/>
          <p:nvPr/>
        </p:nvSpPr>
        <p:spPr>
          <a:xfrm>
            <a:off x="304165" y="4516754"/>
            <a:ext cx="467995" cy="0"/>
          </a:xfrm>
          <a:custGeom>
            <a:avLst/>
            <a:gdLst/>
            <a:ahLst/>
            <a:cxnLst/>
            <a:rect l="l" t="t" r="r" b="b"/>
            <a:pathLst>
              <a:path w="467995" h="0">
                <a:moveTo>
                  <a:pt x="0" y="0"/>
                </a:moveTo>
                <a:lnTo>
                  <a:pt x="467995" y="0"/>
                </a:lnTo>
              </a:path>
            </a:pathLst>
          </a:custGeom>
          <a:ln w="158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6" name="object 16"/>
          <p:cNvSpPr/>
          <p:nvPr/>
        </p:nvSpPr>
        <p:spPr>
          <a:xfrm>
            <a:off x="506730" y="179069"/>
            <a:ext cx="0" cy="4337685"/>
          </a:xfrm>
          <a:custGeom>
            <a:avLst/>
            <a:gdLst/>
            <a:ahLst/>
            <a:cxnLst/>
            <a:rect l="l" t="t" r="r" b="b"/>
            <a:pathLst>
              <a:path w="0" h="4337685">
                <a:moveTo>
                  <a:pt x="0" y="4337684"/>
                </a:moveTo>
                <a:lnTo>
                  <a:pt x="0" y="0"/>
                </a:lnTo>
              </a:path>
            </a:pathLst>
          </a:custGeom>
          <a:ln w="158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7" name="object 17"/>
          <p:cNvSpPr/>
          <p:nvPr/>
        </p:nvSpPr>
        <p:spPr>
          <a:xfrm>
            <a:off x="304165" y="179069"/>
            <a:ext cx="6985" cy="4330700"/>
          </a:xfrm>
          <a:custGeom>
            <a:avLst/>
            <a:gdLst/>
            <a:ahLst/>
            <a:cxnLst/>
            <a:rect l="l" t="t" r="r" b="b"/>
            <a:pathLst>
              <a:path w="6985" h="4330700">
                <a:moveTo>
                  <a:pt x="6985" y="4330699"/>
                </a:moveTo>
                <a:lnTo>
                  <a:pt x="0" y="0"/>
                </a:lnTo>
              </a:path>
            </a:pathLst>
          </a:custGeom>
          <a:ln w="158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8" name="object 18"/>
          <p:cNvSpPr txBox="1"/>
          <p:nvPr/>
        </p:nvSpPr>
        <p:spPr>
          <a:xfrm>
            <a:off x="301301" y="820432"/>
            <a:ext cx="165735" cy="896619"/>
          </a:xfrm>
          <a:prstGeom prst="rect">
            <a:avLst/>
          </a:prstGeom>
        </p:spPr>
        <p:txBody>
          <a:bodyPr wrap="square" lIns="0" tIns="0" rIns="0" bIns="0" rtlCol="0" vert="vert270">
            <a:spAutoFit/>
          </a:bodyPr>
          <a:lstStyle/>
          <a:p>
            <a:pPr marL="12700">
              <a:lnSpc>
                <a:spcPts val="1190"/>
              </a:lnSpc>
            </a:pPr>
            <a:r>
              <a:rPr dirty="0" sz="1000" spc="-5">
                <a:latin typeface="Times New Roman"/>
                <a:cs typeface="Times New Roman"/>
              </a:rPr>
              <a:t>Первич.</a:t>
            </a:r>
            <a:r>
              <a:rPr dirty="0" sz="1000" spc="-45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примен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333305" y="3202583"/>
            <a:ext cx="165735" cy="541020"/>
          </a:xfrm>
          <a:prstGeom prst="rect">
            <a:avLst/>
          </a:prstGeom>
        </p:spPr>
        <p:txBody>
          <a:bodyPr wrap="square" lIns="0" tIns="0" rIns="0" bIns="0" rtlCol="0" vert="vert270">
            <a:spAutoFit/>
          </a:bodyPr>
          <a:lstStyle/>
          <a:p>
            <a:pPr marL="12700">
              <a:lnSpc>
                <a:spcPts val="1190"/>
              </a:lnSpc>
            </a:pPr>
            <a:r>
              <a:rPr dirty="0" sz="1000" spc="-5">
                <a:latin typeface="Times New Roman"/>
                <a:cs typeface="Times New Roman"/>
              </a:rPr>
              <a:t>Справ.</a:t>
            </a:r>
            <a:r>
              <a:rPr dirty="0" sz="1000" spc="-65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№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20" name="object 20"/>
          <p:cNvSpPr/>
          <p:nvPr/>
        </p:nvSpPr>
        <p:spPr>
          <a:xfrm>
            <a:off x="751840" y="9832975"/>
            <a:ext cx="6523355" cy="0"/>
          </a:xfrm>
          <a:custGeom>
            <a:avLst/>
            <a:gdLst/>
            <a:ahLst/>
            <a:cxnLst/>
            <a:rect l="l" t="t" r="r" b="b"/>
            <a:pathLst>
              <a:path w="6523355" h="0">
                <a:moveTo>
                  <a:pt x="0" y="0"/>
                </a:moveTo>
                <a:lnTo>
                  <a:pt x="6523355" y="0"/>
                </a:lnTo>
              </a:path>
            </a:pathLst>
          </a:custGeom>
          <a:ln w="1905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1" name="object 21"/>
          <p:cNvSpPr/>
          <p:nvPr/>
        </p:nvSpPr>
        <p:spPr>
          <a:xfrm>
            <a:off x="1009014" y="9832975"/>
            <a:ext cx="0" cy="576580"/>
          </a:xfrm>
          <a:custGeom>
            <a:avLst/>
            <a:gdLst/>
            <a:ahLst/>
            <a:cxnLst/>
            <a:rect l="l" t="t" r="r" b="b"/>
            <a:pathLst>
              <a:path w="0" h="576579">
                <a:moveTo>
                  <a:pt x="0" y="0"/>
                </a:moveTo>
                <a:lnTo>
                  <a:pt x="0" y="576579"/>
                </a:lnTo>
              </a:path>
            </a:pathLst>
          </a:custGeom>
          <a:ln w="1905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2" name="object 22"/>
          <p:cNvSpPr/>
          <p:nvPr/>
        </p:nvSpPr>
        <p:spPr>
          <a:xfrm>
            <a:off x="1365250" y="9832975"/>
            <a:ext cx="0" cy="576580"/>
          </a:xfrm>
          <a:custGeom>
            <a:avLst/>
            <a:gdLst/>
            <a:ahLst/>
            <a:cxnLst/>
            <a:rect l="l" t="t" r="r" b="b"/>
            <a:pathLst>
              <a:path w="0" h="576579">
                <a:moveTo>
                  <a:pt x="0" y="576579"/>
                </a:moveTo>
                <a:lnTo>
                  <a:pt x="0" y="0"/>
                </a:lnTo>
              </a:path>
            </a:pathLst>
          </a:custGeom>
          <a:ln w="1905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3" name="object 23"/>
          <p:cNvSpPr/>
          <p:nvPr/>
        </p:nvSpPr>
        <p:spPr>
          <a:xfrm>
            <a:off x="2185670" y="9832975"/>
            <a:ext cx="0" cy="581025"/>
          </a:xfrm>
          <a:custGeom>
            <a:avLst/>
            <a:gdLst/>
            <a:ahLst/>
            <a:cxnLst/>
            <a:rect l="l" t="t" r="r" b="b"/>
            <a:pathLst>
              <a:path w="0" h="581025">
                <a:moveTo>
                  <a:pt x="0" y="581024"/>
                </a:moveTo>
                <a:lnTo>
                  <a:pt x="0" y="0"/>
                </a:lnTo>
              </a:path>
            </a:pathLst>
          </a:custGeom>
          <a:ln w="1905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4" name="object 24"/>
          <p:cNvSpPr/>
          <p:nvPr/>
        </p:nvSpPr>
        <p:spPr>
          <a:xfrm>
            <a:off x="2720339" y="9832975"/>
            <a:ext cx="0" cy="581025"/>
          </a:xfrm>
          <a:custGeom>
            <a:avLst/>
            <a:gdLst/>
            <a:ahLst/>
            <a:cxnLst/>
            <a:rect l="l" t="t" r="r" b="b"/>
            <a:pathLst>
              <a:path w="0" h="581025">
                <a:moveTo>
                  <a:pt x="0" y="581024"/>
                </a:moveTo>
                <a:lnTo>
                  <a:pt x="0" y="0"/>
                </a:lnTo>
              </a:path>
            </a:pathLst>
          </a:custGeom>
          <a:ln w="1905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5" name="object 25"/>
          <p:cNvSpPr/>
          <p:nvPr/>
        </p:nvSpPr>
        <p:spPr>
          <a:xfrm>
            <a:off x="3075939" y="9832975"/>
            <a:ext cx="0" cy="576580"/>
          </a:xfrm>
          <a:custGeom>
            <a:avLst/>
            <a:gdLst/>
            <a:ahLst/>
            <a:cxnLst/>
            <a:rect l="l" t="t" r="r" b="b"/>
            <a:pathLst>
              <a:path w="0" h="576579">
                <a:moveTo>
                  <a:pt x="0" y="576579"/>
                </a:moveTo>
                <a:lnTo>
                  <a:pt x="0" y="0"/>
                </a:lnTo>
              </a:path>
            </a:pathLst>
          </a:custGeom>
          <a:ln w="1905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6" name="object 26"/>
          <p:cNvSpPr/>
          <p:nvPr/>
        </p:nvSpPr>
        <p:spPr>
          <a:xfrm>
            <a:off x="756284" y="10023475"/>
            <a:ext cx="2315210" cy="0"/>
          </a:xfrm>
          <a:custGeom>
            <a:avLst/>
            <a:gdLst/>
            <a:ahLst/>
            <a:cxnLst/>
            <a:rect l="l" t="t" r="r" b="b"/>
            <a:pathLst>
              <a:path w="2315210" h="0">
                <a:moveTo>
                  <a:pt x="2315210" y="0"/>
                </a:moveTo>
                <a:lnTo>
                  <a:pt x="0" y="0"/>
                </a:lnTo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7" name="object 27"/>
          <p:cNvSpPr/>
          <p:nvPr/>
        </p:nvSpPr>
        <p:spPr>
          <a:xfrm>
            <a:off x="756284" y="10213975"/>
            <a:ext cx="2315210" cy="0"/>
          </a:xfrm>
          <a:custGeom>
            <a:avLst/>
            <a:gdLst/>
            <a:ahLst/>
            <a:cxnLst/>
            <a:rect l="l" t="t" r="r" b="b"/>
            <a:pathLst>
              <a:path w="2315210" h="0">
                <a:moveTo>
                  <a:pt x="2315210" y="0"/>
                </a:moveTo>
                <a:lnTo>
                  <a:pt x="0" y="0"/>
                </a:lnTo>
              </a:path>
            </a:pathLst>
          </a:custGeom>
          <a:ln w="1905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8" name="object 28"/>
          <p:cNvSpPr txBox="1"/>
          <p:nvPr/>
        </p:nvSpPr>
        <p:spPr>
          <a:xfrm>
            <a:off x="761491" y="10213340"/>
            <a:ext cx="231394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-10" i="1">
                <a:latin typeface="Times New Roman"/>
                <a:cs typeface="Times New Roman"/>
              </a:rPr>
              <a:t>Изм </a:t>
            </a:r>
            <a:r>
              <a:rPr dirty="0" sz="1000" spc="-5" i="1">
                <a:latin typeface="Times New Roman"/>
                <a:cs typeface="Times New Roman"/>
              </a:rPr>
              <a:t>Лист № документа </a:t>
            </a:r>
            <a:r>
              <a:rPr dirty="0" sz="1000" i="1">
                <a:latin typeface="Times New Roman"/>
                <a:cs typeface="Times New Roman"/>
              </a:rPr>
              <a:t>Подпись</a:t>
            </a:r>
            <a:r>
              <a:rPr dirty="0" sz="1000" spc="45" i="1">
                <a:latin typeface="Times New Roman"/>
                <a:cs typeface="Times New Roman"/>
              </a:rPr>
              <a:t> </a:t>
            </a:r>
            <a:r>
              <a:rPr dirty="0" sz="1000" spc="-5" i="1">
                <a:latin typeface="Times New Roman"/>
                <a:cs typeface="Times New Roman"/>
              </a:rPr>
              <a:t>Дата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29" name="object 29"/>
          <p:cNvSpPr/>
          <p:nvPr/>
        </p:nvSpPr>
        <p:spPr>
          <a:xfrm>
            <a:off x="6899275" y="9832975"/>
            <a:ext cx="0" cy="576580"/>
          </a:xfrm>
          <a:custGeom>
            <a:avLst/>
            <a:gdLst/>
            <a:ahLst/>
            <a:cxnLst/>
            <a:rect l="l" t="t" r="r" b="b"/>
            <a:pathLst>
              <a:path w="0" h="576579">
                <a:moveTo>
                  <a:pt x="0" y="576579"/>
                </a:moveTo>
                <a:lnTo>
                  <a:pt x="0" y="0"/>
                </a:lnTo>
              </a:path>
            </a:pathLst>
          </a:custGeom>
          <a:ln w="1905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0" name="object 30"/>
          <p:cNvSpPr/>
          <p:nvPr/>
        </p:nvSpPr>
        <p:spPr>
          <a:xfrm>
            <a:off x="6899275" y="10096500"/>
            <a:ext cx="370205" cy="0"/>
          </a:xfrm>
          <a:custGeom>
            <a:avLst/>
            <a:gdLst/>
            <a:ahLst/>
            <a:cxnLst/>
            <a:rect l="l" t="t" r="r" b="b"/>
            <a:pathLst>
              <a:path w="370204" h="0">
                <a:moveTo>
                  <a:pt x="0" y="0"/>
                </a:moveTo>
                <a:lnTo>
                  <a:pt x="370205" y="0"/>
                </a:lnTo>
              </a:path>
            </a:pathLst>
          </a:custGeom>
          <a:ln w="1905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1" name="object 31"/>
          <p:cNvSpPr txBox="1"/>
          <p:nvPr/>
        </p:nvSpPr>
        <p:spPr>
          <a:xfrm>
            <a:off x="6973316" y="9865867"/>
            <a:ext cx="23749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i="1">
                <a:latin typeface="Times New Roman"/>
                <a:cs typeface="Times New Roman"/>
              </a:rPr>
              <a:t>и</a:t>
            </a:r>
            <a:r>
              <a:rPr dirty="0" sz="1000" spc="-5" i="1">
                <a:latin typeface="Times New Roman"/>
                <a:cs typeface="Times New Roman"/>
              </a:rPr>
              <a:t>ст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7015988" y="10127995"/>
            <a:ext cx="15367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>
                <a:latin typeface="Times New Roman"/>
                <a:cs typeface="Times New Roman"/>
              </a:rPr>
              <a:t>42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3894835" y="9916159"/>
            <a:ext cx="2193925" cy="3308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000" spc="-5">
                <a:latin typeface="Times New Roman"/>
                <a:cs typeface="Times New Roman"/>
              </a:rPr>
              <a:t>МАЯК.009.00.0.</a:t>
            </a:r>
            <a:r>
              <a:rPr dirty="0" sz="2000" spc="-4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ТИ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34" name="object 34"/>
          <p:cNvSpPr/>
          <p:nvPr/>
        </p:nvSpPr>
        <p:spPr>
          <a:xfrm>
            <a:off x="300990" y="6297294"/>
            <a:ext cx="459105" cy="6985"/>
          </a:xfrm>
          <a:custGeom>
            <a:avLst/>
            <a:gdLst/>
            <a:ahLst/>
            <a:cxnLst/>
            <a:rect l="l" t="t" r="r" b="b"/>
            <a:pathLst>
              <a:path w="459105" h="6985">
                <a:moveTo>
                  <a:pt x="459105" y="0"/>
                </a:moveTo>
                <a:lnTo>
                  <a:pt x="0" y="6985"/>
                </a:lnTo>
              </a:path>
            </a:pathLst>
          </a:custGeom>
          <a:ln w="158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5" name="object 35"/>
          <p:cNvSpPr txBox="1"/>
          <p:nvPr/>
        </p:nvSpPr>
        <p:spPr>
          <a:xfrm>
            <a:off x="337877" y="6344897"/>
            <a:ext cx="165735" cy="747395"/>
          </a:xfrm>
          <a:prstGeom prst="rect">
            <a:avLst/>
          </a:prstGeom>
        </p:spPr>
        <p:txBody>
          <a:bodyPr wrap="square" lIns="0" tIns="0" rIns="0" bIns="0" rtlCol="0" vert="vert270">
            <a:spAutoFit/>
          </a:bodyPr>
          <a:lstStyle/>
          <a:p>
            <a:pPr marL="12700">
              <a:lnSpc>
                <a:spcPts val="1190"/>
              </a:lnSpc>
            </a:pPr>
            <a:r>
              <a:rPr dirty="0" sz="1000" spc="-10">
                <a:latin typeface="Times New Roman"/>
                <a:cs typeface="Times New Roman"/>
              </a:rPr>
              <a:t>Инв. </a:t>
            </a:r>
            <a:r>
              <a:rPr dirty="0" sz="1000" spc="-5">
                <a:latin typeface="Times New Roman"/>
                <a:cs typeface="Times New Roman"/>
              </a:rPr>
              <a:t>№</a:t>
            </a:r>
            <a:r>
              <a:rPr dirty="0" sz="1000" spc="-45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дубл.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36" name="object 36"/>
          <p:cNvSpPr txBox="1"/>
          <p:nvPr/>
        </p:nvSpPr>
        <p:spPr>
          <a:xfrm>
            <a:off x="2751715" y="568642"/>
            <a:ext cx="2914650" cy="94741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ctr" marL="866140" marR="855980">
              <a:lnSpc>
                <a:spcPct val="144200"/>
              </a:lnSpc>
              <a:spcBef>
                <a:spcPts val="100"/>
              </a:spcBef>
            </a:pPr>
            <a:r>
              <a:rPr dirty="0" sz="1400" spc="-5" b="1">
                <a:latin typeface="Times New Roman"/>
                <a:cs typeface="Times New Roman"/>
              </a:rPr>
              <a:t>Приложение</a:t>
            </a:r>
            <a:r>
              <a:rPr dirty="0" sz="1400" spc="-55" b="1">
                <a:latin typeface="Times New Roman"/>
                <a:cs typeface="Times New Roman"/>
              </a:rPr>
              <a:t> </a:t>
            </a:r>
            <a:r>
              <a:rPr dirty="0" sz="1400" b="1">
                <a:latin typeface="Times New Roman"/>
                <a:cs typeface="Times New Roman"/>
              </a:rPr>
              <a:t>В  </a:t>
            </a:r>
            <a:r>
              <a:rPr dirty="0" sz="1400" spc="-5" b="1">
                <a:latin typeface="Times New Roman"/>
                <a:cs typeface="Times New Roman"/>
              </a:rPr>
              <a:t>(справочное)</a:t>
            </a:r>
            <a:endParaRPr sz="140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  <a:spcBef>
                <a:spcPts val="730"/>
              </a:spcBef>
            </a:pPr>
            <a:r>
              <a:rPr dirty="0" sz="1400" spc="15" b="1">
                <a:latin typeface="Times New Roman"/>
                <a:cs typeface="Times New Roman"/>
              </a:rPr>
              <a:t>Сертификат </a:t>
            </a:r>
            <a:r>
              <a:rPr dirty="0" sz="1400" spc="20" b="1">
                <a:latin typeface="Times New Roman"/>
                <a:cs typeface="Times New Roman"/>
              </a:rPr>
              <a:t>соответствия </a:t>
            </a:r>
            <a:r>
              <a:rPr dirty="0" sz="1400" spc="-5" b="1">
                <a:latin typeface="Times New Roman"/>
                <a:cs typeface="Times New Roman"/>
              </a:rPr>
              <a:t>ГОСТ</a:t>
            </a:r>
            <a:r>
              <a:rPr dirty="0" sz="1400" spc="60" b="1">
                <a:latin typeface="Times New Roman"/>
                <a:cs typeface="Times New Roman"/>
              </a:rPr>
              <a:t> </a:t>
            </a:r>
            <a:r>
              <a:rPr dirty="0" sz="1400" b="1">
                <a:latin typeface="Times New Roman"/>
                <a:cs typeface="Times New Roman"/>
              </a:rPr>
              <a:t>Р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37" name="object 37"/>
          <p:cNvSpPr/>
          <p:nvPr/>
        </p:nvSpPr>
        <p:spPr>
          <a:xfrm>
            <a:off x="1154366" y="1756346"/>
            <a:ext cx="5751182" cy="791526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8" name="object 38"/>
          <p:cNvSpPr/>
          <p:nvPr/>
        </p:nvSpPr>
        <p:spPr>
          <a:xfrm>
            <a:off x="763523" y="178307"/>
            <a:ext cx="6544309" cy="0"/>
          </a:xfrm>
          <a:custGeom>
            <a:avLst/>
            <a:gdLst/>
            <a:ahLst/>
            <a:cxnLst/>
            <a:rect l="l" t="t" r="r" b="b"/>
            <a:pathLst>
              <a:path w="6544309" h="0">
                <a:moveTo>
                  <a:pt x="0" y="0"/>
                </a:moveTo>
                <a:lnTo>
                  <a:pt x="6544056" y="0"/>
                </a:lnTo>
              </a:path>
            </a:pathLst>
          </a:custGeom>
          <a:ln w="18288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9" name="object 39"/>
          <p:cNvSpPr/>
          <p:nvPr/>
        </p:nvSpPr>
        <p:spPr>
          <a:xfrm>
            <a:off x="754380" y="169163"/>
            <a:ext cx="0" cy="10215880"/>
          </a:xfrm>
          <a:custGeom>
            <a:avLst/>
            <a:gdLst/>
            <a:ahLst/>
            <a:cxnLst/>
            <a:rect l="l" t="t" r="r" b="b"/>
            <a:pathLst>
              <a:path w="0" h="10215880">
                <a:moveTo>
                  <a:pt x="0" y="0"/>
                </a:moveTo>
                <a:lnTo>
                  <a:pt x="0" y="10215372"/>
                </a:lnTo>
              </a:path>
            </a:pathLst>
          </a:custGeom>
          <a:ln w="18287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0" name="object 40"/>
          <p:cNvSpPr/>
          <p:nvPr/>
        </p:nvSpPr>
        <p:spPr>
          <a:xfrm>
            <a:off x="7316723" y="169163"/>
            <a:ext cx="0" cy="10215880"/>
          </a:xfrm>
          <a:custGeom>
            <a:avLst/>
            <a:gdLst/>
            <a:ahLst/>
            <a:cxnLst/>
            <a:rect l="l" t="t" r="r" b="b"/>
            <a:pathLst>
              <a:path w="0" h="10215880">
                <a:moveTo>
                  <a:pt x="0" y="0"/>
                </a:moveTo>
                <a:lnTo>
                  <a:pt x="0" y="10215372"/>
                </a:lnTo>
              </a:path>
            </a:pathLst>
          </a:custGeom>
          <a:ln w="18288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1" name="object 41"/>
          <p:cNvSpPr/>
          <p:nvPr/>
        </p:nvSpPr>
        <p:spPr>
          <a:xfrm>
            <a:off x="763523" y="10375391"/>
            <a:ext cx="6544309" cy="0"/>
          </a:xfrm>
          <a:custGeom>
            <a:avLst/>
            <a:gdLst/>
            <a:ahLst/>
            <a:cxnLst/>
            <a:rect l="l" t="t" r="r" b="b"/>
            <a:pathLst>
              <a:path w="6544309" h="0">
                <a:moveTo>
                  <a:pt x="0" y="0"/>
                </a:moveTo>
                <a:lnTo>
                  <a:pt x="6544056" y="0"/>
                </a:lnTo>
              </a:path>
            </a:pathLst>
          </a:custGeom>
          <a:ln w="18288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1008888" y="3110474"/>
          <a:ext cx="6041390" cy="588454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444240"/>
                <a:gridCol w="1144269"/>
                <a:gridCol w="744854"/>
                <a:gridCol w="706754"/>
              </a:tblGrid>
              <a:tr h="35814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18097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</a:tr>
              <a:tr h="35623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</a:tr>
              <a:tr h="35623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</a:tr>
              <a:tr h="18224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</a:tr>
              <a:tr h="18097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</a:tr>
              <a:tr h="35623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</a:tr>
              <a:tr h="35623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</a:tr>
              <a:tr h="35623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</a:tr>
              <a:tr h="35623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</a:tr>
              <a:tr h="18224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</a:tr>
              <a:tr h="35623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</a:tr>
              <a:tr h="35623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</a:tr>
              <a:tr h="18097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</a:tr>
              <a:tr h="35623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</a:tr>
              <a:tr h="35623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</a:tr>
              <a:tr h="18097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</a:tr>
              <a:tr h="35750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</a:tr>
              <a:tr h="35623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153670">
                <a:tc gridSpan="4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</a:tbl>
          </a:graphicData>
        </a:graphic>
      </p:graphicFrame>
      <p:graphicFrame>
        <p:nvGraphicFramePr>
          <p:cNvPr id="3" name="object 3"/>
          <p:cNvGraphicFramePr>
            <a:graphicFrameLocks noGrp="1"/>
          </p:cNvGraphicFramePr>
          <p:nvPr/>
        </p:nvGraphicFramePr>
        <p:xfrm>
          <a:off x="1005839" y="3108947"/>
          <a:ext cx="6050915" cy="58877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444240"/>
                <a:gridCol w="1144269"/>
                <a:gridCol w="744854"/>
                <a:gridCol w="706754"/>
              </a:tblGrid>
              <a:tr h="356235">
                <a:tc>
                  <a:txBody>
                    <a:bodyPr/>
                    <a:lstStyle/>
                    <a:p>
                      <a:pPr algn="ctr" marL="635">
                        <a:lnSpc>
                          <a:spcPct val="100000"/>
                        </a:lnSpc>
                        <a:spcBef>
                          <a:spcPts val="600"/>
                        </a:spcBef>
                      </a:pPr>
                      <a:r>
                        <a:rPr dirty="0" sz="1200" spc="-5">
                          <a:latin typeface="Times New Roman"/>
                          <a:cs typeface="Times New Roman"/>
                        </a:rPr>
                        <a:t>Показатели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7620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60020" marR="151130" indent="199390">
                        <a:lnSpc>
                          <a:spcPts val="1380"/>
                        </a:lnSpc>
                      </a:pPr>
                      <a:r>
                        <a:rPr dirty="0" sz="1200" spc="-5">
                          <a:latin typeface="Times New Roman"/>
                          <a:cs typeface="Times New Roman"/>
                        </a:rPr>
                        <a:t>Метод 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о</a:t>
                      </a:r>
                      <a:r>
                        <a:rPr dirty="0" sz="1200" spc="5">
                          <a:latin typeface="Times New Roman"/>
                          <a:cs typeface="Times New Roman"/>
                        </a:rPr>
                        <a:t>п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р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е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д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е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л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е</a:t>
                      </a:r>
                      <a:r>
                        <a:rPr dirty="0" sz="1200" spc="5">
                          <a:latin typeface="Times New Roman"/>
                          <a:cs typeface="Times New Roman"/>
                        </a:rPr>
                        <a:t>ния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 marL="408305">
                        <a:lnSpc>
                          <a:spcPts val="1345"/>
                        </a:lnSpc>
                      </a:pPr>
                      <a:r>
                        <a:rPr dirty="0" sz="1200" spc="-5">
                          <a:latin typeface="Times New Roman"/>
                          <a:cs typeface="Times New Roman"/>
                        </a:rPr>
                        <a:t>Материал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18097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1270">
                        <a:lnSpc>
                          <a:spcPts val="1330"/>
                        </a:lnSpc>
                      </a:pPr>
                      <a:r>
                        <a:rPr dirty="0" sz="1200" spc="-10">
                          <a:latin typeface="Times New Roman"/>
                          <a:cs typeface="Times New Roman"/>
                        </a:rPr>
                        <a:t>ПВД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4445">
                        <a:lnSpc>
                          <a:spcPts val="1330"/>
                        </a:lnSpc>
                      </a:pPr>
                      <a:r>
                        <a:rPr dirty="0" sz="1200" spc="-5">
                          <a:latin typeface="Times New Roman"/>
                          <a:cs typeface="Times New Roman"/>
                        </a:rPr>
                        <a:t>ПНД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56235">
                <a:tc>
                  <a:txBody>
                    <a:bodyPr/>
                    <a:lstStyle/>
                    <a:p>
                      <a:pPr algn="ctr" marL="5080">
                        <a:lnSpc>
                          <a:spcPct val="100000"/>
                        </a:lnSpc>
                        <a:spcBef>
                          <a:spcPts val="600"/>
                        </a:spcBef>
                      </a:pPr>
                      <a:r>
                        <a:rPr dirty="0" sz="1200" spc="-5">
                          <a:latin typeface="Times New Roman"/>
                          <a:cs typeface="Times New Roman"/>
                        </a:rPr>
                        <a:t>Плотность, г/см</a:t>
                      </a:r>
                      <a:r>
                        <a:rPr dirty="0" baseline="38194" sz="1200" spc="-7">
                          <a:latin typeface="Times New Roman"/>
                          <a:cs typeface="Times New Roman"/>
                        </a:rPr>
                        <a:t>3</a:t>
                      </a:r>
                      <a:endParaRPr baseline="38194"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7620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685">
                        <a:lnSpc>
                          <a:spcPct val="100000"/>
                        </a:lnSpc>
                        <a:spcBef>
                          <a:spcPts val="600"/>
                        </a:spcBef>
                      </a:pPr>
                      <a:r>
                        <a:rPr dirty="0" sz="1200" spc="-5">
                          <a:latin typeface="Times New Roman"/>
                          <a:cs typeface="Times New Roman"/>
                        </a:rPr>
                        <a:t>ГОСТ</a:t>
                      </a:r>
                      <a:r>
                        <a:rPr dirty="0" sz="1200" spc="-2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15139-69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7620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12395">
                        <a:lnSpc>
                          <a:spcPts val="1315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от</a:t>
                      </a:r>
                      <a:r>
                        <a:rPr dirty="0" sz="1200" spc="-10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0,920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marL="106680">
                        <a:lnSpc>
                          <a:spcPts val="1395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до</a:t>
                      </a:r>
                      <a:r>
                        <a:rPr dirty="0" sz="1200" spc="-10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0,923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3345">
                        <a:lnSpc>
                          <a:spcPts val="1315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от</a:t>
                      </a:r>
                      <a:r>
                        <a:rPr dirty="0" sz="1200" spc="-10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0,949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marL="88900">
                        <a:lnSpc>
                          <a:spcPts val="1395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до</a:t>
                      </a:r>
                      <a:r>
                        <a:rPr dirty="0" sz="1200" spc="-10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0,953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56235">
                <a:tc>
                  <a:txBody>
                    <a:bodyPr/>
                    <a:lstStyle/>
                    <a:p>
                      <a:pPr algn="ctr" marL="1905">
                        <a:lnSpc>
                          <a:spcPct val="100000"/>
                        </a:lnSpc>
                        <a:spcBef>
                          <a:spcPts val="600"/>
                        </a:spcBef>
                      </a:pPr>
                      <a:r>
                        <a:rPr dirty="0" sz="1200" spc="-5">
                          <a:latin typeface="Times New Roman"/>
                          <a:cs typeface="Times New Roman"/>
                        </a:rPr>
                        <a:t>Показатели текучести расплава, г/10</a:t>
                      </a:r>
                      <a:r>
                        <a:rPr dirty="0" sz="1200" spc="2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мин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7620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685">
                        <a:lnSpc>
                          <a:spcPct val="100000"/>
                        </a:lnSpc>
                        <a:spcBef>
                          <a:spcPts val="600"/>
                        </a:spcBef>
                      </a:pPr>
                      <a:r>
                        <a:rPr dirty="0" sz="1200" spc="-5">
                          <a:latin typeface="Times New Roman"/>
                          <a:cs typeface="Times New Roman"/>
                        </a:rPr>
                        <a:t>ГОСТ</a:t>
                      </a:r>
                      <a:r>
                        <a:rPr dirty="0" sz="1200" spc="-2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11645-73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7620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3810">
                        <a:lnSpc>
                          <a:spcPct val="100000"/>
                        </a:lnSpc>
                        <a:spcBef>
                          <a:spcPts val="600"/>
                        </a:spcBef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0,3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7620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4445">
                        <a:lnSpc>
                          <a:spcPts val="1315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от 0,3</a:t>
                      </a:r>
                      <a:r>
                        <a:rPr dirty="0" sz="1200" spc="-5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до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algn="ctr" marL="5715">
                        <a:lnSpc>
                          <a:spcPts val="1395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0,6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82245">
                <a:tc>
                  <a:txBody>
                    <a:bodyPr/>
                    <a:lstStyle/>
                    <a:p>
                      <a:pPr algn="ctr" marL="5080">
                        <a:lnSpc>
                          <a:spcPts val="1340"/>
                        </a:lnSpc>
                      </a:pPr>
                      <a:r>
                        <a:rPr dirty="0" sz="1200" spc="-5">
                          <a:latin typeface="Times New Roman"/>
                          <a:cs typeface="Times New Roman"/>
                        </a:rPr>
                        <a:t>Предел текучести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при 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растяжении,</a:t>
                      </a:r>
                      <a:r>
                        <a:rPr dirty="0" sz="1200" spc="2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МПа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685">
                        <a:lnSpc>
                          <a:spcPts val="1340"/>
                        </a:lnSpc>
                      </a:pPr>
                      <a:r>
                        <a:rPr dirty="0" sz="1200" spc="-5">
                          <a:latin typeface="Times New Roman"/>
                          <a:cs typeface="Times New Roman"/>
                        </a:rPr>
                        <a:t>ГОСТ</a:t>
                      </a:r>
                      <a:r>
                        <a:rPr dirty="0" sz="1200" spc="-2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11262-76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3810">
                        <a:lnSpc>
                          <a:spcPts val="1340"/>
                        </a:lnSpc>
                      </a:pPr>
                      <a:r>
                        <a:rPr dirty="0" sz="1200" spc="-5">
                          <a:latin typeface="Times New Roman"/>
                          <a:cs typeface="Times New Roman"/>
                        </a:rPr>
                        <a:t>&gt;9,5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5715">
                        <a:lnSpc>
                          <a:spcPts val="1340"/>
                        </a:lnSpc>
                      </a:pPr>
                      <a:r>
                        <a:rPr dirty="0" sz="1200" spc="-5">
                          <a:latin typeface="Times New Roman"/>
                          <a:cs typeface="Times New Roman"/>
                        </a:rPr>
                        <a:t>&gt;20,0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algn="ctr" marL="3175">
                        <a:lnSpc>
                          <a:spcPts val="1330"/>
                        </a:lnSpc>
                      </a:pPr>
                      <a:r>
                        <a:rPr dirty="0" sz="1200" spc="-5">
                          <a:latin typeface="Times New Roman"/>
                          <a:cs typeface="Times New Roman"/>
                        </a:rPr>
                        <a:t>Относительное удлинение при разрыве,</a:t>
                      </a:r>
                      <a:r>
                        <a:rPr dirty="0" sz="1200" spc="2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%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685">
                        <a:lnSpc>
                          <a:spcPts val="1330"/>
                        </a:lnSpc>
                      </a:pPr>
                      <a:r>
                        <a:rPr dirty="0" sz="1200" spc="-5">
                          <a:latin typeface="Times New Roman"/>
                          <a:cs typeface="Times New Roman"/>
                        </a:rPr>
                        <a:t>ГОСТ</a:t>
                      </a:r>
                      <a:r>
                        <a:rPr dirty="0" sz="1200" spc="-2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11262-80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5080">
                        <a:lnSpc>
                          <a:spcPts val="1330"/>
                        </a:lnSpc>
                      </a:pPr>
                      <a:r>
                        <a:rPr dirty="0" sz="1200" spc="-5">
                          <a:latin typeface="Times New Roman"/>
                          <a:cs typeface="Times New Roman"/>
                        </a:rPr>
                        <a:t>&gt;210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4445">
                        <a:lnSpc>
                          <a:spcPts val="1330"/>
                        </a:lnSpc>
                      </a:pPr>
                      <a:r>
                        <a:rPr dirty="0" sz="1200" spc="-5">
                          <a:latin typeface="Times New Roman"/>
                          <a:cs typeface="Times New Roman"/>
                        </a:rPr>
                        <a:t>&gt;200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56235">
                <a:tc>
                  <a:txBody>
                    <a:bodyPr/>
                    <a:lstStyle/>
                    <a:p>
                      <a:pPr algn="ctr" marL="3175">
                        <a:lnSpc>
                          <a:spcPct val="100000"/>
                        </a:lnSpc>
                        <a:spcBef>
                          <a:spcPts val="585"/>
                        </a:spcBef>
                      </a:pPr>
                      <a:r>
                        <a:rPr dirty="0" sz="1200" spc="-5">
                          <a:latin typeface="Times New Roman"/>
                          <a:cs typeface="Times New Roman"/>
                        </a:rPr>
                        <a:t>Модуль упругости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при 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изгибе,</a:t>
                      </a:r>
                      <a:r>
                        <a:rPr dirty="0" sz="1200" spc="2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МПа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7429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685">
                        <a:lnSpc>
                          <a:spcPct val="100000"/>
                        </a:lnSpc>
                        <a:spcBef>
                          <a:spcPts val="585"/>
                        </a:spcBef>
                      </a:pPr>
                      <a:r>
                        <a:rPr dirty="0" sz="1200" spc="-5">
                          <a:latin typeface="Times New Roman"/>
                          <a:cs typeface="Times New Roman"/>
                        </a:rPr>
                        <a:t>ГОСТ</a:t>
                      </a:r>
                      <a:r>
                        <a:rPr dirty="0" sz="1200" spc="-1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9550-81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7429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3810">
                        <a:lnSpc>
                          <a:spcPts val="1315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от 110</a:t>
                      </a:r>
                      <a:r>
                        <a:rPr dirty="0" sz="1200" spc="-5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до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algn="ctr" marL="5080">
                        <a:lnSpc>
                          <a:spcPts val="1395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160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6350">
                        <a:lnSpc>
                          <a:spcPts val="1315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от 680</a:t>
                      </a:r>
                      <a:r>
                        <a:rPr dirty="0" sz="1200" spc="-6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до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algn="ctr" marL="4445">
                        <a:lnSpc>
                          <a:spcPts val="1395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750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56235">
                <a:tc>
                  <a:txBody>
                    <a:bodyPr/>
                    <a:lstStyle/>
                    <a:p>
                      <a:pPr algn="ctr" marL="1905">
                        <a:lnSpc>
                          <a:spcPct val="100000"/>
                        </a:lnSpc>
                        <a:spcBef>
                          <a:spcPts val="600"/>
                        </a:spcBef>
                      </a:pPr>
                      <a:r>
                        <a:rPr dirty="0" sz="1200" spc="-5">
                          <a:latin typeface="Times New Roman"/>
                          <a:cs typeface="Times New Roman"/>
                        </a:rPr>
                        <a:t>Коэффициент Пуассона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7620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685">
                        <a:lnSpc>
                          <a:spcPct val="100000"/>
                        </a:lnSpc>
                        <a:spcBef>
                          <a:spcPts val="600"/>
                        </a:spcBef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-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7620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5080">
                        <a:lnSpc>
                          <a:spcPts val="1315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от 0,44</a:t>
                      </a:r>
                      <a:r>
                        <a:rPr dirty="0" sz="1200" spc="-6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до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algn="ctr" marL="3810">
                        <a:lnSpc>
                          <a:spcPts val="1395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0,46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4445">
                        <a:lnSpc>
                          <a:spcPts val="1315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от 0,42</a:t>
                      </a:r>
                      <a:r>
                        <a:rPr dirty="0" sz="1200" spc="-7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до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algn="ctr" marL="5715">
                        <a:lnSpc>
                          <a:spcPts val="1395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0,44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56235">
                <a:tc>
                  <a:txBody>
                    <a:bodyPr/>
                    <a:lstStyle/>
                    <a:p>
                      <a:pPr algn="ctr" marL="1905">
                        <a:lnSpc>
                          <a:spcPct val="100000"/>
                        </a:lnSpc>
                        <a:spcBef>
                          <a:spcPts val="600"/>
                        </a:spcBef>
                      </a:pPr>
                      <a:r>
                        <a:rPr dirty="0" sz="1200" spc="-5">
                          <a:latin typeface="Times New Roman"/>
                          <a:cs typeface="Times New Roman"/>
                        </a:rPr>
                        <a:t>Твердость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по 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Бриннелю,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Н/мм</a:t>
                      </a:r>
                      <a:r>
                        <a:rPr dirty="0" baseline="38194" sz="1200" spc="-7">
                          <a:latin typeface="Times New Roman"/>
                          <a:cs typeface="Times New Roman"/>
                        </a:rPr>
                        <a:t>2</a:t>
                      </a:r>
                      <a:endParaRPr baseline="38194"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7620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685">
                        <a:lnSpc>
                          <a:spcPct val="100000"/>
                        </a:lnSpc>
                        <a:spcBef>
                          <a:spcPts val="600"/>
                        </a:spcBef>
                      </a:pPr>
                      <a:r>
                        <a:rPr dirty="0" sz="1200" spc="-5">
                          <a:latin typeface="Times New Roman"/>
                          <a:cs typeface="Times New Roman"/>
                        </a:rPr>
                        <a:t>ГОСТ</a:t>
                      </a:r>
                      <a:r>
                        <a:rPr dirty="0" sz="1200" spc="-1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4670-77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7620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3810">
                        <a:lnSpc>
                          <a:spcPts val="1315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от 14</a:t>
                      </a:r>
                      <a:r>
                        <a:rPr dirty="0" sz="1200" spc="-4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до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algn="ctr" marL="5080">
                        <a:lnSpc>
                          <a:spcPts val="1395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25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6350">
                        <a:lnSpc>
                          <a:spcPts val="1315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от 45</a:t>
                      </a:r>
                      <a:r>
                        <a:rPr dirty="0" sz="1200" spc="-5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до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algn="ctr" marL="4445">
                        <a:lnSpc>
                          <a:spcPts val="1395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54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56235">
                <a:tc>
                  <a:txBody>
                    <a:bodyPr/>
                    <a:lstStyle/>
                    <a:p>
                      <a:pPr algn="ctr" marL="2540">
                        <a:lnSpc>
                          <a:spcPct val="100000"/>
                        </a:lnSpc>
                        <a:spcBef>
                          <a:spcPts val="600"/>
                        </a:spcBef>
                      </a:pPr>
                      <a:r>
                        <a:rPr dirty="0" sz="1200" spc="-5">
                          <a:latin typeface="Times New Roman"/>
                          <a:cs typeface="Times New Roman"/>
                        </a:rPr>
                        <a:t>Температура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плавления,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°С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7620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685" marR="108585">
                        <a:lnSpc>
                          <a:spcPts val="138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Поляризацион-  ный</a:t>
                      </a:r>
                      <a:r>
                        <a:rPr dirty="0" sz="1200" spc="-6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микроскоп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3810">
                        <a:lnSpc>
                          <a:spcPts val="1315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от 105</a:t>
                      </a:r>
                      <a:r>
                        <a:rPr dirty="0" sz="1200" spc="-5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до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algn="ctr" marL="5080">
                        <a:lnSpc>
                          <a:spcPts val="1395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108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6350">
                        <a:lnSpc>
                          <a:spcPts val="1315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от 120</a:t>
                      </a:r>
                      <a:r>
                        <a:rPr dirty="0" sz="1200" spc="-6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до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algn="ctr" marL="4445">
                        <a:lnSpc>
                          <a:spcPts val="1395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125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82245">
                <a:tc>
                  <a:txBody>
                    <a:bodyPr/>
                    <a:lstStyle/>
                    <a:p>
                      <a:pPr algn="ctr" marL="3810">
                        <a:lnSpc>
                          <a:spcPts val="1340"/>
                        </a:lnSpc>
                      </a:pPr>
                      <a:r>
                        <a:rPr dirty="0" sz="1200" spc="-5">
                          <a:latin typeface="Times New Roman"/>
                          <a:cs typeface="Times New Roman"/>
                        </a:rPr>
                        <a:t>Температура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размягчения по 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Вика,</a:t>
                      </a:r>
                      <a:r>
                        <a:rPr dirty="0" sz="1200" spc="-1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°С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685">
                        <a:lnSpc>
                          <a:spcPts val="1340"/>
                        </a:lnSpc>
                      </a:pPr>
                      <a:r>
                        <a:rPr dirty="0" sz="1200" spc="-5">
                          <a:latin typeface="Times New Roman"/>
                          <a:cs typeface="Times New Roman"/>
                        </a:rPr>
                        <a:t>ГОСТ</a:t>
                      </a:r>
                      <a:r>
                        <a:rPr dirty="0" sz="1200" spc="-2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15065-69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5080">
                        <a:lnSpc>
                          <a:spcPts val="134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65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4445">
                        <a:lnSpc>
                          <a:spcPts val="134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30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56235">
                <a:tc>
                  <a:txBody>
                    <a:bodyPr/>
                    <a:lstStyle/>
                    <a:p>
                      <a:pPr marL="1257300" marR="115570" indent="-1130935">
                        <a:lnSpc>
                          <a:spcPts val="138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Средний 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коэффициент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линейного 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теплового </a:t>
                      </a:r>
                      <a:r>
                        <a:rPr dirty="0" sz="1200" spc="-10">
                          <a:latin typeface="Times New Roman"/>
                          <a:cs typeface="Times New Roman"/>
                        </a:rPr>
                        <a:t>рас- 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ширения,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 1/°С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685">
                        <a:lnSpc>
                          <a:spcPct val="100000"/>
                        </a:lnSpc>
                        <a:spcBef>
                          <a:spcPts val="585"/>
                        </a:spcBef>
                      </a:pPr>
                      <a:r>
                        <a:rPr dirty="0" sz="1200" spc="-5">
                          <a:latin typeface="Times New Roman"/>
                          <a:cs typeface="Times New Roman"/>
                        </a:rPr>
                        <a:t>ГОСТ</a:t>
                      </a:r>
                      <a:r>
                        <a:rPr dirty="0" sz="1200" spc="-2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15173-70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7429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4445">
                        <a:lnSpc>
                          <a:spcPct val="100000"/>
                        </a:lnSpc>
                        <a:spcBef>
                          <a:spcPts val="585"/>
                        </a:spcBef>
                      </a:pPr>
                      <a:r>
                        <a:rPr dirty="0" sz="1200" spc="10">
                          <a:latin typeface="Times New Roman"/>
                          <a:cs typeface="Times New Roman"/>
                        </a:rPr>
                        <a:t>2,2·10</a:t>
                      </a:r>
                      <a:r>
                        <a:rPr dirty="0" baseline="38194" sz="1200" spc="15">
                          <a:latin typeface="Times New Roman"/>
                          <a:cs typeface="Times New Roman"/>
                        </a:rPr>
                        <a:t>-4</a:t>
                      </a:r>
                      <a:endParaRPr baseline="38194"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7429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3810">
                        <a:lnSpc>
                          <a:spcPct val="100000"/>
                        </a:lnSpc>
                        <a:spcBef>
                          <a:spcPts val="585"/>
                        </a:spcBef>
                      </a:pPr>
                      <a:r>
                        <a:rPr dirty="0" sz="1200" spc="10">
                          <a:latin typeface="Times New Roman"/>
                          <a:cs typeface="Times New Roman"/>
                        </a:rPr>
                        <a:t>2,2·10</a:t>
                      </a:r>
                      <a:r>
                        <a:rPr dirty="0" baseline="38194" sz="1200" spc="15">
                          <a:latin typeface="Times New Roman"/>
                          <a:cs typeface="Times New Roman"/>
                        </a:rPr>
                        <a:t>-4</a:t>
                      </a:r>
                      <a:endParaRPr baseline="38194"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7429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56235">
                <a:tc>
                  <a:txBody>
                    <a:bodyPr/>
                    <a:lstStyle/>
                    <a:p>
                      <a:pPr marL="344170" marR="332740" indent="289560">
                        <a:lnSpc>
                          <a:spcPts val="1380"/>
                        </a:lnSpc>
                      </a:pPr>
                      <a:r>
                        <a:rPr dirty="0" sz="1200" spc="-5">
                          <a:latin typeface="Times New Roman"/>
                          <a:cs typeface="Times New Roman"/>
                        </a:rPr>
                        <a:t>Теплопроводность (коэффициент  теплопроводности), </a:t>
                      </a:r>
                      <a:r>
                        <a:rPr dirty="0" sz="1200" spc="10">
                          <a:latin typeface="Times New Roman"/>
                          <a:cs typeface="Times New Roman"/>
                        </a:rPr>
                        <a:t>Вт/м·°С</a:t>
                      </a:r>
                      <a:r>
                        <a:rPr dirty="0" sz="1200" spc="3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 spc="10">
                          <a:latin typeface="Times New Roman"/>
                          <a:cs typeface="Times New Roman"/>
                        </a:rPr>
                        <a:t>(ккал/м·ч·°С)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685">
                        <a:lnSpc>
                          <a:spcPct val="100000"/>
                        </a:lnSpc>
                        <a:spcBef>
                          <a:spcPts val="585"/>
                        </a:spcBef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-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7429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3810">
                        <a:lnSpc>
                          <a:spcPct val="100000"/>
                        </a:lnSpc>
                        <a:spcBef>
                          <a:spcPts val="585"/>
                        </a:spcBef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0,35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7429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5715">
                        <a:lnSpc>
                          <a:spcPct val="100000"/>
                        </a:lnSpc>
                        <a:spcBef>
                          <a:spcPts val="585"/>
                        </a:spcBef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0,42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7429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algn="ctr" marL="4445">
                        <a:lnSpc>
                          <a:spcPts val="1330"/>
                        </a:lnSpc>
                      </a:pPr>
                      <a:r>
                        <a:rPr dirty="0" sz="1200" spc="-5">
                          <a:latin typeface="Times New Roman"/>
                          <a:cs typeface="Times New Roman"/>
                        </a:rPr>
                        <a:t>Удельная теплоемкость </a:t>
                      </a:r>
                      <a:r>
                        <a:rPr dirty="0" sz="1200" spc="10">
                          <a:latin typeface="Times New Roman"/>
                          <a:cs typeface="Times New Roman"/>
                        </a:rPr>
                        <a:t>кДж/кг·°С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 spc="5">
                          <a:latin typeface="Times New Roman"/>
                          <a:cs typeface="Times New Roman"/>
                        </a:rPr>
                        <a:t>(ккал/кг·°С)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685">
                        <a:lnSpc>
                          <a:spcPts val="133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-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3810">
                        <a:lnSpc>
                          <a:spcPts val="133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2,5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5715">
                        <a:lnSpc>
                          <a:spcPts val="133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2,5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56235">
                <a:tc>
                  <a:txBody>
                    <a:bodyPr/>
                    <a:lstStyle/>
                    <a:p>
                      <a:pPr algn="ctr" marL="3810">
                        <a:lnSpc>
                          <a:spcPct val="100000"/>
                        </a:lnSpc>
                        <a:spcBef>
                          <a:spcPts val="600"/>
                        </a:spcBef>
                      </a:pPr>
                      <a:r>
                        <a:rPr dirty="0" sz="1200" spc="-5">
                          <a:latin typeface="Times New Roman"/>
                          <a:cs typeface="Times New Roman"/>
                        </a:rPr>
                        <a:t>Диэлектрическая проницаемость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при 10</a:t>
                      </a:r>
                      <a:r>
                        <a:rPr dirty="0" baseline="38194" sz="1200">
                          <a:latin typeface="Times New Roman"/>
                          <a:cs typeface="Times New Roman"/>
                        </a:rPr>
                        <a:t>6</a:t>
                      </a:r>
                      <a:r>
                        <a:rPr dirty="0" baseline="38194" sz="1200" spc="1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Гц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7620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685">
                        <a:lnSpc>
                          <a:spcPct val="100000"/>
                        </a:lnSpc>
                        <a:spcBef>
                          <a:spcPts val="600"/>
                        </a:spcBef>
                      </a:pPr>
                      <a:r>
                        <a:rPr dirty="0" sz="1200" spc="-5">
                          <a:latin typeface="Times New Roman"/>
                          <a:cs typeface="Times New Roman"/>
                        </a:rPr>
                        <a:t>ГОСТ</a:t>
                      </a:r>
                      <a:r>
                        <a:rPr dirty="0" sz="1200" spc="-2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6433.3-71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7620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5080">
                        <a:lnSpc>
                          <a:spcPts val="1315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от 2,2</a:t>
                      </a:r>
                      <a:r>
                        <a:rPr dirty="0" sz="1200" spc="-5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до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algn="ctr" marL="3810">
                        <a:lnSpc>
                          <a:spcPts val="1395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2,3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4445">
                        <a:lnSpc>
                          <a:spcPts val="1315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от 2,2</a:t>
                      </a:r>
                      <a:r>
                        <a:rPr dirty="0" sz="1200" spc="-5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до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algn="ctr" marL="5715">
                        <a:lnSpc>
                          <a:spcPts val="1395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2,4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56235">
                <a:tc>
                  <a:txBody>
                    <a:bodyPr/>
                    <a:lstStyle/>
                    <a:p>
                      <a:pPr marL="1517650" marR="57785" indent="-1449705">
                        <a:lnSpc>
                          <a:spcPts val="1380"/>
                        </a:lnSpc>
                      </a:pPr>
                      <a:r>
                        <a:rPr dirty="0" sz="1200" spc="-5">
                          <a:latin typeface="Times New Roman"/>
                          <a:cs typeface="Times New Roman"/>
                        </a:rPr>
                        <a:t>Электрическая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прочность 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(толщина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образца 1 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мм),  кВ/мм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685">
                        <a:lnSpc>
                          <a:spcPct val="100000"/>
                        </a:lnSpc>
                        <a:spcBef>
                          <a:spcPts val="600"/>
                        </a:spcBef>
                      </a:pPr>
                      <a:r>
                        <a:rPr dirty="0" sz="1200" spc="-5">
                          <a:latin typeface="Times New Roman"/>
                          <a:cs typeface="Times New Roman"/>
                        </a:rPr>
                        <a:t>ГОСТ</a:t>
                      </a:r>
                      <a:r>
                        <a:rPr dirty="0" sz="1200" spc="-2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6433.3-71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7620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3810">
                        <a:lnSpc>
                          <a:spcPts val="1315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от 45</a:t>
                      </a:r>
                      <a:r>
                        <a:rPr dirty="0" sz="1200" spc="-4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до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algn="ctr" marL="5080">
                        <a:lnSpc>
                          <a:spcPts val="1395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60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6350">
                        <a:lnSpc>
                          <a:spcPts val="1315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от 40</a:t>
                      </a:r>
                      <a:r>
                        <a:rPr dirty="0" sz="1200" spc="-5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до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algn="ctr" marL="4445">
                        <a:lnSpc>
                          <a:spcPts val="1395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60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algn="ctr" marL="3175">
                        <a:lnSpc>
                          <a:spcPts val="133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Удельное 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поверхностное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сопротивление,</a:t>
                      </a:r>
                      <a:r>
                        <a:rPr dirty="0" sz="1200" spc="-2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 spc="20">
                          <a:latin typeface="Times New Roman"/>
                          <a:cs typeface="Times New Roman"/>
                        </a:rPr>
                        <a:t>Ом·м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685">
                        <a:lnSpc>
                          <a:spcPts val="1330"/>
                        </a:lnSpc>
                      </a:pPr>
                      <a:r>
                        <a:rPr dirty="0" sz="1200" spc="-5">
                          <a:latin typeface="Times New Roman"/>
                          <a:cs typeface="Times New Roman"/>
                        </a:rPr>
                        <a:t>ГОСТ</a:t>
                      </a:r>
                      <a:r>
                        <a:rPr dirty="0" sz="1200" spc="-2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6433.2-71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5715">
                        <a:lnSpc>
                          <a:spcPts val="1330"/>
                        </a:lnSpc>
                      </a:pPr>
                      <a:r>
                        <a:rPr dirty="0" sz="1200" spc="15">
                          <a:latin typeface="Times New Roman"/>
                          <a:cs typeface="Times New Roman"/>
                        </a:rPr>
                        <a:t>5·10</a:t>
                      </a:r>
                      <a:r>
                        <a:rPr dirty="0" baseline="38194" sz="1200" spc="22">
                          <a:latin typeface="Times New Roman"/>
                          <a:cs typeface="Times New Roman"/>
                        </a:rPr>
                        <a:t>13</a:t>
                      </a:r>
                      <a:endParaRPr baseline="38194"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6350">
                        <a:lnSpc>
                          <a:spcPts val="1330"/>
                        </a:lnSpc>
                      </a:pPr>
                      <a:r>
                        <a:rPr dirty="0" sz="1200" spc="10">
                          <a:latin typeface="Times New Roman"/>
                          <a:cs typeface="Times New Roman"/>
                        </a:rPr>
                        <a:t>1,2·10</a:t>
                      </a:r>
                      <a:r>
                        <a:rPr dirty="0" baseline="38194" sz="1200" spc="15">
                          <a:latin typeface="Times New Roman"/>
                          <a:cs typeface="Times New Roman"/>
                        </a:rPr>
                        <a:t>14</a:t>
                      </a:r>
                      <a:endParaRPr baseline="38194"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57505">
                <a:tc>
                  <a:txBody>
                    <a:bodyPr/>
                    <a:lstStyle/>
                    <a:p>
                      <a:pPr marL="1022350" marR="581025" indent="-428625">
                        <a:lnSpc>
                          <a:spcPts val="1380"/>
                        </a:lnSpc>
                        <a:spcBef>
                          <a:spcPts val="10"/>
                        </a:spcBef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Удельное 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объемное электрическое 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сопротивление,</a:t>
                      </a:r>
                      <a:r>
                        <a:rPr dirty="0" sz="1200" spc="-1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 spc="15">
                          <a:latin typeface="Times New Roman"/>
                          <a:cs typeface="Times New Roman"/>
                        </a:rPr>
                        <a:t>Ом·м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27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685">
                        <a:lnSpc>
                          <a:spcPct val="100000"/>
                        </a:lnSpc>
                        <a:spcBef>
                          <a:spcPts val="600"/>
                        </a:spcBef>
                      </a:pPr>
                      <a:r>
                        <a:rPr dirty="0" sz="1200" spc="-5">
                          <a:latin typeface="Times New Roman"/>
                          <a:cs typeface="Times New Roman"/>
                        </a:rPr>
                        <a:t>ГОСТ</a:t>
                      </a:r>
                      <a:r>
                        <a:rPr dirty="0" sz="1200" spc="-2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6433.2-71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7620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4445">
                        <a:lnSpc>
                          <a:spcPct val="100000"/>
                        </a:lnSpc>
                        <a:spcBef>
                          <a:spcPts val="600"/>
                        </a:spcBef>
                      </a:pPr>
                      <a:r>
                        <a:rPr dirty="0" sz="1200" spc="10">
                          <a:latin typeface="Times New Roman"/>
                          <a:cs typeface="Times New Roman"/>
                        </a:rPr>
                        <a:t>7,8·10</a:t>
                      </a:r>
                      <a:r>
                        <a:rPr dirty="0" baseline="38194" sz="1200" spc="15">
                          <a:latin typeface="Times New Roman"/>
                          <a:cs typeface="Times New Roman"/>
                        </a:rPr>
                        <a:t>14</a:t>
                      </a:r>
                      <a:endParaRPr baseline="38194"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7620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6350">
                        <a:lnSpc>
                          <a:spcPct val="100000"/>
                        </a:lnSpc>
                        <a:spcBef>
                          <a:spcPts val="600"/>
                        </a:spcBef>
                      </a:pPr>
                      <a:r>
                        <a:rPr dirty="0" sz="1200" spc="10">
                          <a:latin typeface="Times New Roman"/>
                          <a:cs typeface="Times New Roman"/>
                        </a:rPr>
                        <a:t>8,2·10</a:t>
                      </a:r>
                      <a:r>
                        <a:rPr dirty="0" baseline="38194" sz="1200" spc="15">
                          <a:latin typeface="Times New Roman"/>
                          <a:cs typeface="Times New Roman"/>
                        </a:rPr>
                        <a:t>14</a:t>
                      </a:r>
                      <a:endParaRPr baseline="38194"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7620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56235">
                <a:tc>
                  <a:txBody>
                    <a:bodyPr/>
                    <a:lstStyle/>
                    <a:p>
                      <a:pPr algn="ctr" marL="3810">
                        <a:lnSpc>
                          <a:spcPct val="100000"/>
                        </a:lnSpc>
                        <a:spcBef>
                          <a:spcPts val="585"/>
                        </a:spcBef>
                      </a:pPr>
                      <a:r>
                        <a:rPr dirty="0" sz="1200" spc="-5">
                          <a:latin typeface="Times New Roman"/>
                          <a:cs typeface="Times New Roman"/>
                        </a:rPr>
                        <a:t>Категория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стойкости к</a:t>
                      </a:r>
                      <a:r>
                        <a:rPr dirty="0" sz="1200" spc="-2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горению</a:t>
                      </a:r>
                      <a:r>
                        <a:rPr dirty="0" baseline="38194" sz="1200" spc="-7">
                          <a:latin typeface="Times New Roman"/>
                          <a:cs typeface="Times New Roman"/>
                        </a:rPr>
                        <a:t>*</a:t>
                      </a:r>
                      <a:endParaRPr baseline="38194"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7429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685">
                        <a:lnSpc>
                          <a:spcPts val="1315"/>
                        </a:lnSpc>
                      </a:pPr>
                      <a:r>
                        <a:rPr dirty="0" sz="1200" spc="-5">
                          <a:latin typeface="Times New Roman"/>
                          <a:cs typeface="Times New Roman"/>
                        </a:rPr>
                        <a:t>ГОСТ</a:t>
                      </a:r>
                      <a:r>
                        <a:rPr dirty="0" sz="1200" spc="-2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28157-89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marL="19685">
                        <a:lnSpc>
                          <a:spcPts val="1395"/>
                        </a:lnSpc>
                      </a:pPr>
                      <a:r>
                        <a:rPr dirty="0" sz="1200" spc="-5">
                          <a:latin typeface="Times New Roman"/>
                          <a:cs typeface="Times New Roman"/>
                        </a:rPr>
                        <a:t>(метод</a:t>
                      </a:r>
                      <a:r>
                        <a:rPr dirty="0" sz="1200" spc="-1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А)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marL="3810">
                        <a:lnSpc>
                          <a:spcPct val="100000"/>
                        </a:lnSpc>
                        <a:spcBef>
                          <a:spcPts val="585"/>
                        </a:spcBef>
                      </a:pPr>
                      <a:r>
                        <a:rPr dirty="0" sz="1200" spc="-5">
                          <a:latin typeface="Times New Roman"/>
                          <a:cs typeface="Times New Roman"/>
                        </a:rPr>
                        <a:t>ПВ-2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7429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152400">
                <a:tc gridSpan="4">
                  <a:txBody>
                    <a:bodyPr/>
                    <a:lstStyle/>
                    <a:p>
                      <a:pPr marL="19685">
                        <a:lnSpc>
                          <a:spcPts val="1100"/>
                        </a:lnSpc>
                      </a:pPr>
                      <a:r>
                        <a:rPr dirty="0" baseline="38461" sz="975" spc="-7">
                          <a:latin typeface="Times New Roman"/>
                          <a:cs typeface="Times New Roman"/>
                        </a:rPr>
                        <a:t>* </a:t>
                      </a:r>
                      <a:r>
                        <a:rPr dirty="0" sz="1000" spc="-5">
                          <a:latin typeface="Times New Roman"/>
                          <a:cs typeface="Times New Roman"/>
                        </a:rPr>
                        <a:t>Для</a:t>
                      </a:r>
                      <a:r>
                        <a:rPr dirty="0" sz="100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000" spc="-5">
                          <a:latin typeface="Times New Roman"/>
                          <a:cs typeface="Times New Roman"/>
                        </a:rPr>
                        <a:t>ТПЭ-КЭСнг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</a:tbl>
          </a:graphicData>
        </a:graphic>
      </p:graphicFrame>
      <p:graphicFrame>
        <p:nvGraphicFramePr>
          <p:cNvPr id="4" name="object 4"/>
          <p:cNvGraphicFramePr>
            <a:graphicFrameLocks noGrp="1"/>
          </p:cNvGraphicFramePr>
          <p:nvPr/>
        </p:nvGraphicFramePr>
        <p:xfrm>
          <a:off x="292893" y="169163"/>
          <a:ext cx="7042150" cy="102158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04470"/>
                <a:gridCol w="245745"/>
                <a:gridCol w="254634"/>
                <a:gridCol w="356234"/>
                <a:gridCol w="820419"/>
                <a:gridCol w="534669"/>
                <a:gridCol w="355600"/>
                <a:gridCol w="3823334"/>
                <a:gridCol w="417195"/>
              </a:tblGrid>
              <a:tr h="2172970">
                <a:tc>
                  <a:txBody>
                    <a:bodyPr/>
                    <a:lstStyle/>
                    <a:p>
                      <a:pPr marL="6470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dirty="0" sz="1000" spc="-5">
                          <a:latin typeface="Times New Roman"/>
                          <a:cs typeface="Times New Roman"/>
                        </a:rPr>
                        <a:t>Первич.</a:t>
                      </a:r>
                      <a:r>
                        <a:rPr dirty="0" sz="100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000" spc="-5">
                          <a:latin typeface="Times New Roman"/>
                          <a:cs typeface="Times New Roman"/>
                        </a:rPr>
                        <a:t>примен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6350" vert="vert270">
                    <a:lnL w="2857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7" rowSpan="7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1850">
                        <a:latin typeface="Times New Roman"/>
                        <a:cs typeface="Times New Roman"/>
                      </a:endParaRPr>
                    </a:p>
                    <a:p>
                      <a:pPr marL="647700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dirty="0" sz="1400">
                          <a:latin typeface="Times New Roman"/>
                          <a:cs typeface="Times New Roman"/>
                        </a:rPr>
                        <a:t>1.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Характеристики труб ТПЭ-КЭС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из</a:t>
                      </a:r>
                      <a:r>
                        <a:rPr dirty="0" sz="1400" spc="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полиэтилена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endParaRPr sz="1550">
                        <a:latin typeface="Times New Roman"/>
                        <a:cs typeface="Times New Roman"/>
                      </a:endParaRPr>
                    </a:p>
                    <a:p>
                      <a:pPr algn="just" marL="198755" marR="176530" indent="448945">
                        <a:lnSpc>
                          <a:spcPct val="143700"/>
                        </a:lnSpc>
                      </a:pPr>
                      <a:r>
                        <a:rPr dirty="0" sz="1400">
                          <a:latin typeface="Times New Roman"/>
                          <a:cs typeface="Times New Roman"/>
                        </a:rPr>
                        <a:t>Для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прокладки кабелей применяются трубы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на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основе полиэтилена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высо- 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кого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давления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(ПВД) по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ГОСТ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16337-77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и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полиэтилена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низкого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давления (ПНД)  ГОСТ 16388-85. Композиция материала ТПЭ-КЭСнг,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по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категории стойкости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к 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горению, соответствует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классу ПВ-2 по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ГОСТ 28157-89. Физико-механические  характеристики материалов приведены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в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таблице</a:t>
                      </a:r>
                      <a:r>
                        <a:rPr dirty="0" sz="1400" spc="-1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5">
                          <a:latin typeface="Times New Roman"/>
                          <a:cs typeface="Times New Roman"/>
                        </a:rPr>
                        <a:t>1.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198120">
                        <a:lnSpc>
                          <a:spcPct val="100000"/>
                        </a:lnSpc>
                      </a:pP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Таблица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1 –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Физико-механические характеристики пластмассовых </a:t>
                      </a:r>
                      <a:r>
                        <a:rPr dirty="0" sz="1400" spc="-10">
                          <a:latin typeface="Times New Roman"/>
                          <a:cs typeface="Times New Roman"/>
                        </a:rPr>
                        <a:t>труб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  <a:p>
                      <a:pPr algn="just" marL="198755" marR="177165" indent="448945">
                        <a:lnSpc>
                          <a:spcPct val="143600"/>
                        </a:lnSpc>
                      </a:pP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Размеры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и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примерная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масса </a:t>
                      </a:r>
                      <a:r>
                        <a:rPr dirty="0" sz="1400" spc="-10">
                          <a:latin typeface="Times New Roman"/>
                          <a:cs typeface="Times New Roman"/>
                        </a:rPr>
                        <a:t>труб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ТПЭ-КЭС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из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ПНД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и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ПВД приведены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в 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таблицах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2 и 3</a:t>
                      </a:r>
                      <a:r>
                        <a:rPr dirty="0" sz="1400" spc="-1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соответственно.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7"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rowSpan="7"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rowSpan="7"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rowSpan="7"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rowSpan="7"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rowSpan="7"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2165350">
                <a:tc>
                  <a:txBody>
                    <a:bodyPr/>
                    <a:lstStyle/>
                    <a:p>
                      <a:pPr algn="ctr" marR="69850">
                        <a:lnSpc>
                          <a:spcPct val="100000"/>
                        </a:lnSpc>
                        <a:spcBef>
                          <a:spcPts val="305"/>
                        </a:spcBef>
                      </a:pPr>
                      <a:r>
                        <a:rPr dirty="0" sz="1000" spc="-5">
                          <a:latin typeface="Times New Roman"/>
                          <a:cs typeface="Times New Roman"/>
                        </a:rPr>
                        <a:t>Справ.</a:t>
                      </a:r>
                      <a:r>
                        <a:rPr dirty="0" sz="100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000" spc="-5">
                          <a:latin typeface="Times New Roman"/>
                          <a:cs typeface="Times New Roman"/>
                        </a:rPr>
                        <a:t>№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38735" vert="vert270">
                    <a:lnL w="2857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7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570230"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gridSpan="7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2115820">
                <a:tc>
                  <a:txBody>
                    <a:bodyPr/>
                    <a:lstStyle/>
                    <a:p>
                      <a:pPr marL="124460">
                        <a:lnSpc>
                          <a:spcPct val="100000"/>
                        </a:lnSpc>
                        <a:spcBef>
                          <a:spcPts val="170"/>
                        </a:spcBef>
                        <a:tabLst>
                          <a:tab pos="1095375" algn="l"/>
                        </a:tabLst>
                      </a:pPr>
                      <a:r>
                        <a:rPr dirty="0" baseline="-8333" sz="1500" spc="-15">
                          <a:latin typeface="Times New Roman"/>
                          <a:cs typeface="Times New Roman"/>
                        </a:rPr>
                        <a:t>Инв.</a:t>
                      </a:r>
                      <a:r>
                        <a:rPr dirty="0" baseline="-8333" sz="1500" spc="1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baseline="-8333" sz="1500" spc="-7">
                          <a:latin typeface="Times New Roman"/>
                          <a:cs typeface="Times New Roman"/>
                        </a:rPr>
                        <a:t>№</a:t>
                      </a:r>
                      <a:r>
                        <a:rPr dirty="0" baseline="-8333" sz="1500" spc="22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baseline="-8333" sz="1500" spc="-7">
                          <a:latin typeface="Times New Roman"/>
                          <a:cs typeface="Times New Roman"/>
                        </a:rPr>
                        <a:t>дубл.	</a:t>
                      </a:r>
                      <a:r>
                        <a:rPr dirty="0" sz="1000" spc="-5">
                          <a:latin typeface="Times New Roman"/>
                          <a:cs typeface="Times New Roman"/>
                        </a:rPr>
                        <a:t>Подпись и</a:t>
                      </a:r>
                      <a:r>
                        <a:rPr dirty="0" sz="1000" spc="-1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000" spc="-5">
                          <a:latin typeface="Times New Roman"/>
                          <a:cs typeface="Times New Roman"/>
                        </a:rPr>
                        <a:t>дата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21590" vert="vert27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7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998855">
                <a:tc>
                  <a:txBody>
                    <a:bodyPr/>
                    <a:lstStyle/>
                    <a:p>
                      <a:pPr marL="154305">
                        <a:lnSpc>
                          <a:spcPct val="100000"/>
                        </a:lnSpc>
                        <a:spcBef>
                          <a:spcPts val="280"/>
                        </a:spcBef>
                      </a:pPr>
                      <a:r>
                        <a:rPr dirty="0" sz="1000" spc="-5">
                          <a:latin typeface="Times New Roman"/>
                          <a:cs typeface="Times New Roman"/>
                        </a:rPr>
                        <a:t>Взам. </a:t>
                      </a:r>
                      <a:r>
                        <a:rPr dirty="0" sz="1000" spc="-10">
                          <a:latin typeface="Times New Roman"/>
                          <a:cs typeface="Times New Roman"/>
                        </a:rPr>
                        <a:t>инв.</a:t>
                      </a:r>
                      <a:r>
                        <a:rPr dirty="0" sz="1000" spc="-5">
                          <a:latin typeface="Times New Roman"/>
                          <a:cs typeface="Times New Roman"/>
                        </a:rPr>
                        <a:t> №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35560" vert="vert27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7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1271270">
                <a:tc>
                  <a:txBody>
                    <a:bodyPr/>
                    <a:lstStyle/>
                    <a:p>
                      <a:pPr marL="226060">
                        <a:lnSpc>
                          <a:spcPct val="100000"/>
                        </a:lnSpc>
                        <a:spcBef>
                          <a:spcPts val="65"/>
                        </a:spcBef>
                      </a:pPr>
                      <a:r>
                        <a:rPr dirty="0" sz="1000" spc="-5">
                          <a:latin typeface="Times New Roman"/>
                          <a:cs typeface="Times New Roman"/>
                        </a:rPr>
                        <a:t>Подпись и</a:t>
                      </a:r>
                      <a:r>
                        <a:rPr dirty="0" sz="1000" spc="-1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000" spc="-5">
                          <a:latin typeface="Times New Roman"/>
                          <a:cs typeface="Times New Roman"/>
                        </a:rPr>
                        <a:t>дата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8255" vert="vert27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7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358775">
                <a:tc rowSpan="5">
                  <a:txBody>
                    <a:bodyPr/>
                    <a:lstStyle/>
                    <a:p>
                      <a:pPr marL="101600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dirty="0" sz="1000" spc="-10">
                          <a:latin typeface="Times New Roman"/>
                          <a:cs typeface="Times New Roman"/>
                        </a:rPr>
                        <a:t>Инв. </a:t>
                      </a:r>
                      <a:r>
                        <a:rPr dirty="0" sz="1000" spc="-5">
                          <a:latin typeface="Times New Roman"/>
                          <a:cs typeface="Times New Roman"/>
                        </a:rPr>
                        <a:t>№</a:t>
                      </a:r>
                      <a:r>
                        <a:rPr dirty="0" sz="1000" spc="-1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000" spc="-5">
                          <a:latin typeface="Times New Roman"/>
                          <a:cs typeface="Times New Roman"/>
                        </a:rPr>
                        <a:t>подл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1430" vert="vert27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5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7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190500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11430" vert="vert27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marL="31115">
                        <a:lnSpc>
                          <a:spcPts val="1645"/>
                        </a:lnSpc>
                        <a:spcBef>
                          <a:spcPts val="795"/>
                        </a:spcBef>
                      </a:pP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ТПЭ-КЭС.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algn="ctr" marL="30480">
                        <a:lnSpc>
                          <a:spcPts val="1525"/>
                        </a:lnSpc>
                      </a:pPr>
                      <a:r>
                        <a:rPr dirty="0" sz="1300" spc="-5">
                          <a:latin typeface="Times New Roman"/>
                          <a:cs typeface="Times New Roman"/>
                        </a:rPr>
                        <a:t>Техническая информация для</a:t>
                      </a:r>
                      <a:r>
                        <a:rPr dirty="0" sz="1300" spc="1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300" spc="-5">
                          <a:latin typeface="Times New Roman"/>
                          <a:cs typeface="Times New Roman"/>
                        </a:rPr>
                        <a:t>проектирования</a:t>
                      </a: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00965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 marL="70485">
                        <a:lnSpc>
                          <a:spcPct val="100000"/>
                        </a:lnSpc>
                        <a:spcBef>
                          <a:spcPts val="355"/>
                        </a:spcBef>
                      </a:pPr>
                      <a:r>
                        <a:rPr dirty="0" sz="1000" spc="-5" i="1">
                          <a:latin typeface="Times New Roman"/>
                          <a:cs typeface="Times New Roman"/>
                        </a:rPr>
                        <a:t>лист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45085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73025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11430" vert="vert27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100965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45085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17475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11430" vert="vert27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100965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marR="635">
                        <a:lnSpc>
                          <a:spcPct val="100000"/>
                        </a:lnSpc>
                        <a:spcBef>
                          <a:spcPts val="345"/>
                        </a:spcBef>
                      </a:pPr>
                      <a:r>
                        <a:rPr dirty="0" sz="1000">
                          <a:latin typeface="Times New Roman"/>
                          <a:cs typeface="Times New Roman"/>
                        </a:rPr>
                        <a:t>4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43815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61290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11430" vert="vert27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0480">
                        <a:lnSpc>
                          <a:spcPts val="1080"/>
                        </a:lnSpc>
                        <a:spcBef>
                          <a:spcPts val="90"/>
                        </a:spcBef>
                      </a:pPr>
                      <a:r>
                        <a:rPr dirty="0" sz="1000" i="1"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dirty="0" sz="1000" spc="-10" i="1">
                          <a:latin typeface="Times New Roman"/>
                          <a:cs typeface="Times New Roman"/>
                        </a:rPr>
                        <a:t>зм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143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4450">
                        <a:lnSpc>
                          <a:spcPts val="1080"/>
                        </a:lnSpc>
                        <a:spcBef>
                          <a:spcPts val="90"/>
                        </a:spcBef>
                      </a:pPr>
                      <a:r>
                        <a:rPr dirty="0" sz="1000" spc="-5" i="1">
                          <a:latin typeface="Times New Roman"/>
                          <a:cs typeface="Times New Roman"/>
                        </a:rPr>
                        <a:t>Л</a:t>
                      </a:r>
                      <a:r>
                        <a:rPr dirty="0" sz="1000" spc="5" i="1"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dirty="0" sz="1000" i="1">
                          <a:latin typeface="Times New Roman"/>
                          <a:cs typeface="Times New Roman"/>
                        </a:rPr>
                        <a:t>ст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143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0800">
                        <a:lnSpc>
                          <a:spcPts val="1080"/>
                        </a:lnSpc>
                        <a:spcBef>
                          <a:spcPts val="90"/>
                        </a:spcBef>
                      </a:pPr>
                      <a:r>
                        <a:rPr dirty="0" sz="1000" spc="-5" i="1">
                          <a:latin typeface="Times New Roman"/>
                          <a:cs typeface="Times New Roman"/>
                        </a:rPr>
                        <a:t>№</a:t>
                      </a:r>
                      <a:r>
                        <a:rPr dirty="0" sz="1000" spc="-50" i="1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000" spc="-5" i="1">
                          <a:latin typeface="Times New Roman"/>
                          <a:cs typeface="Times New Roman"/>
                        </a:rPr>
                        <a:t>документа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143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4610">
                        <a:lnSpc>
                          <a:spcPts val="1080"/>
                        </a:lnSpc>
                        <a:spcBef>
                          <a:spcPts val="90"/>
                        </a:spcBef>
                      </a:pPr>
                      <a:r>
                        <a:rPr dirty="0" sz="1000" i="1">
                          <a:latin typeface="Times New Roman"/>
                          <a:cs typeface="Times New Roman"/>
                        </a:rPr>
                        <a:t>Подпись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143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3340">
                        <a:lnSpc>
                          <a:spcPts val="1080"/>
                        </a:lnSpc>
                        <a:spcBef>
                          <a:spcPts val="90"/>
                        </a:spcBef>
                      </a:pPr>
                      <a:r>
                        <a:rPr dirty="0" sz="1000" i="1">
                          <a:latin typeface="Times New Roman"/>
                          <a:cs typeface="Times New Roman"/>
                        </a:rPr>
                        <a:t>Д</a:t>
                      </a:r>
                      <a:r>
                        <a:rPr dirty="0" sz="1000" spc="5" i="1">
                          <a:latin typeface="Times New Roman"/>
                          <a:cs typeface="Times New Roman"/>
                        </a:rPr>
                        <a:t>а</a:t>
                      </a:r>
                      <a:r>
                        <a:rPr dirty="0" sz="1000" i="1">
                          <a:latin typeface="Times New Roman"/>
                          <a:cs typeface="Times New Roman"/>
                        </a:rPr>
                        <a:t>та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143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100965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43815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1031747" y="4678670"/>
          <a:ext cx="6030595" cy="306641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96595"/>
                <a:gridCol w="891540"/>
                <a:gridCol w="836930"/>
                <a:gridCol w="891540"/>
                <a:gridCol w="841375"/>
                <a:gridCol w="1063625"/>
                <a:gridCol w="808989"/>
              </a:tblGrid>
              <a:tr h="35941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</a:tr>
              <a:tr h="70675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</a:tr>
              <a:tr h="18097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</a:tr>
              <a:tr h="18097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</a:tr>
              <a:tr h="18097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</a:tr>
              <a:tr h="18097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</a:tr>
              <a:tr h="18097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</a:tr>
              <a:tr h="18224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</a:tr>
              <a:tr h="18097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</a:tr>
              <a:tr h="18097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</a:tr>
              <a:tr h="18097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</a:tr>
              <a:tr h="18097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</a:tr>
              <a:tr h="18415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</a:tr>
            </a:tbl>
          </a:graphicData>
        </a:graphic>
      </p:graphicFrame>
      <p:graphicFrame>
        <p:nvGraphicFramePr>
          <p:cNvPr id="3" name="object 3"/>
          <p:cNvGraphicFramePr>
            <a:graphicFrameLocks noGrp="1"/>
          </p:cNvGraphicFramePr>
          <p:nvPr/>
        </p:nvGraphicFramePr>
        <p:xfrm>
          <a:off x="1062227" y="896111"/>
          <a:ext cx="5935980" cy="306514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00430"/>
                <a:gridCol w="891540"/>
                <a:gridCol w="784860"/>
                <a:gridCol w="891539"/>
                <a:gridCol w="784860"/>
                <a:gridCol w="918844"/>
                <a:gridCol w="763270"/>
              </a:tblGrid>
              <a:tr h="35814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</a:tr>
              <a:tr h="70675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</a:tr>
              <a:tr h="18097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</a:tr>
              <a:tr h="18097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</a:tr>
              <a:tr h="18097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</a:tr>
              <a:tr h="18224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</a:tr>
              <a:tr h="18097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</a:tr>
              <a:tr h="18097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</a:tr>
              <a:tr h="18097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</a:tr>
              <a:tr h="18097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</a:tr>
              <a:tr h="18097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</a:tr>
              <a:tr h="18097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</a:tr>
              <a:tr h="18415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</a:tr>
            </a:tbl>
          </a:graphicData>
        </a:graphic>
      </p:graphicFrame>
      <p:graphicFrame>
        <p:nvGraphicFramePr>
          <p:cNvPr id="4" name="object 4"/>
          <p:cNvGraphicFramePr>
            <a:graphicFrameLocks noGrp="1"/>
          </p:cNvGraphicFramePr>
          <p:nvPr/>
        </p:nvGraphicFramePr>
        <p:xfrm>
          <a:off x="1059180" y="894587"/>
          <a:ext cx="5945505" cy="30683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00430"/>
                <a:gridCol w="891540"/>
                <a:gridCol w="784860"/>
                <a:gridCol w="891539"/>
                <a:gridCol w="784860"/>
                <a:gridCol w="918844"/>
                <a:gridCol w="763270"/>
              </a:tblGrid>
              <a:tr h="35623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 marL="438784" marR="189230" indent="-238125">
                        <a:lnSpc>
                          <a:spcPts val="138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Средний</a:t>
                      </a:r>
                      <a:r>
                        <a:rPr dirty="0" sz="1200" spc="-8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наружный  диаметр,</a:t>
                      </a:r>
                      <a:r>
                        <a:rPr dirty="0" sz="1200" spc="-1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мм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gridSpan="2">
                  <a:txBody>
                    <a:bodyPr/>
                    <a:lstStyle/>
                    <a:p>
                      <a:pPr marL="170815">
                        <a:lnSpc>
                          <a:spcPts val="1345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Толщина стенки,</a:t>
                      </a:r>
                      <a:r>
                        <a:rPr dirty="0" sz="1200" spc="-3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мм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marL="175260" marR="51435" indent="-113030">
                        <a:lnSpc>
                          <a:spcPts val="1380"/>
                        </a:lnSpc>
                      </a:pPr>
                      <a:r>
                        <a:rPr dirty="0" sz="1200" spc="-10">
                          <a:latin typeface="Times New Roman"/>
                          <a:cs typeface="Times New Roman"/>
                        </a:rPr>
                        <a:t>В</a:t>
                      </a:r>
                      <a:r>
                        <a:rPr dirty="0" sz="1200" spc="15">
                          <a:latin typeface="Times New Roman"/>
                          <a:cs typeface="Times New Roman"/>
                        </a:rPr>
                        <a:t>н</a:t>
                      </a:r>
                      <a:r>
                        <a:rPr dirty="0" sz="1200" spc="-25">
                          <a:latin typeface="Times New Roman"/>
                          <a:cs typeface="Times New Roman"/>
                        </a:rPr>
                        <a:t>у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тр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е</a:t>
                      </a:r>
                      <a:r>
                        <a:rPr dirty="0" sz="1200" spc="5">
                          <a:latin typeface="Times New Roman"/>
                          <a:cs typeface="Times New Roman"/>
                        </a:rPr>
                        <a:t>нний  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диаметр,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706755">
                <a:tc>
                  <a:txBody>
                    <a:bodyPr/>
                    <a:lstStyle/>
                    <a:p>
                      <a:pPr marL="252729" marR="204470" indent="-38100">
                        <a:lnSpc>
                          <a:spcPts val="1380"/>
                        </a:lnSpc>
                      </a:pPr>
                      <a:r>
                        <a:rPr dirty="0" sz="1200" spc="-5">
                          <a:latin typeface="Times New Roman"/>
                          <a:cs typeface="Times New Roman"/>
                        </a:rPr>
                        <a:t>На</a:t>
                      </a:r>
                      <a:r>
                        <a:rPr dirty="0" sz="1200" spc="5"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м-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е  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трубы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55575" marR="6350" indent="-135890">
                        <a:lnSpc>
                          <a:spcPts val="1380"/>
                        </a:lnSpc>
                      </a:pPr>
                      <a:r>
                        <a:rPr dirty="0" sz="1200" spc="5">
                          <a:latin typeface="Times New Roman"/>
                          <a:cs typeface="Times New Roman"/>
                        </a:rPr>
                        <a:t>н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о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м</a:t>
                      </a:r>
                      <a:r>
                        <a:rPr dirty="0" sz="1200" spc="5">
                          <a:latin typeface="Times New Roman"/>
                          <a:cs typeface="Times New Roman"/>
                        </a:rPr>
                        <a:t>ин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а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л</a:t>
                      </a:r>
                      <a:r>
                        <a:rPr dirty="0" sz="1200" spc="-10">
                          <a:latin typeface="Times New Roman"/>
                          <a:cs typeface="Times New Roman"/>
                        </a:rPr>
                        <a:t>ь</a:t>
                      </a:r>
                      <a:r>
                        <a:rPr dirty="0" sz="1200" spc="5">
                          <a:latin typeface="Times New Roman"/>
                          <a:cs typeface="Times New Roman"/>
                        </a:rPr>
                        <a:t>н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ое  значение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just" marL="19685" marR="6350">
                        <a:lnSpc>
                          <a:spcPts val="1380"/>
                        </a:lnSpc>
                      </a:pPr>
                      <a:r>
                        <a:rPr dirty="0" sz="1200" spc="5">
                          <a:latin typeface="Times New Roman"/>
                          <a:cs typeface="Times New Roman"/>
                        </a:rPr>
                        <a:t>п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р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е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д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е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ль</a:t>
                      </a:r>
                      <a:r>
                        <a:rPr dirty="0" sz="1200" spc="5">
                          <a:latin typeface="Times New Roman"/>
                          <a:cs typeface="Times New Roman"/>
                        </a:rPr>
                        <a:t>н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ое  от</a:t>
                      </a:r>
                      <a:r>
                        <a:rPr dirty="0" sz="1200" spc="5">
                          <a:latin typeface="Times New Roman"/>
                          <a:cs typeface="Times New Roman"/>
                        </a:rPr>
                        <a:t>к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ло</a:t>
                      </a:r>
                      <a:r>
                        <a:rPr dirty="0" sz="1200" spc="5">
                          <a:latin typeface="Times New Roman"/>
                          <a:cs typeface="Times New Roman"/>
                        </a:rPr>
                        <a:t>н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е</a:t>
                      </a:r>
                      <a:r>
                        <a:rPr dirty="0" sz="1200" spc="-10">
                          <a:latin typeface="Times New Roman"/>
                          <a:cs typeface="Times New Roman"/>
                        </a:rPr>
                        <a:t>н</a:t>
                      </a:r>
                      <a:r>
                        <a:rPr dirty="0" sz="1200" spc="5"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е  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(+)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55575" marR="6350" indent="-135890">
                        <a:lnSpc>
                          <a:spcPts val="1380"/>
                        </a:lnSpc>
                      </a:pPr>
                      <a:r>
                        <a:rPr dirty="0" sz="1200" spc="5">
                          <a:latin typeface="Times New Roman"/>
                          <a:cs typeface="Times New Roman"/>
                        </a:rPr>
                        <a:t>н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о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м</a:t>
                      </a:r>
                      <a:r>
                        <a:rPr dirty="0" sz="1200" spc="5">
                          <a:latin typeface="Times New Roman"/>
                          <a:cs typeface="Times New Roman"/>
                        </a:rPr>
                        <a:t>ин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а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л</a:t>
                      </a:r>
                      <a:r>
                        <a:rPr dirty="0" sz="1200" spc="-10">
                          <a:latin typeface="Times New Roman"/>
                          <a:cs typeface="Times New Roman"/>
                        </a:rPr>
                        <a:t>ь</a:t>
                      </a:r>
                      <a:r>
                        <a:rPr dirty="0" sz="1200" spc="5">
                          <a:latin typeface="Times New Roman"/>
                          <a:cs typeface="Times New Roman"/>
                        </a:rPr>
                        <a:t>н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ое  значение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just" marL="19685" marR="6350">
                        <a:lnSpc>
                          <a:spcPts val="1380"/>
                        </a:lnSpc>
                      </a:pPr>
                      <a:r>
                        <a:rPr dirty="0" sz="1200" spc="5">
                          <a:latin typeface="Times New Roman"/>
                          <a:cs typeface="Times New Roman"/>
                        </a:rPr>
                        <a:t>п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р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е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д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е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ль</a:t>
                      </a:r>
                      <a:r>
                        <a:rPr dirty="0" sz="1200" spc="5">
                          <a:latin typeface="Times New Roman"/>
                          <a:cs typeface="Times New Roman"/>
                        </a:rPr>
                        <a:t>н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ое  от</a:t>
                      </a:r>
                      <a:r>
                        <a:rPr dirty="0" sz="1200" spc="5">
                          <a:latin typeface="Times New Roman"/>
                          <a:cs typeface="Times New Roman"/>
                        </a:rPr>
                        <a:t>к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ло</a:t>
                      </a:r>
                      <a:r>
                        <a:rPr dirty="0" sz="1200" spc="5">
                          <a:latin typeface="Times New Roman"/>
                          <a:cs typeface="Times New Roman"/>
                        </a:rPr>
                        <a:t>н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е</a:t>
                      </a:r>
                      <a:r>
                        <a:rPr dirty="0" sz="1200" spc="-10">
                          <a:latin typeface="Times New Roman"/>
                          <a:cs typeface="Times New Roman"/>
                        </a:rPr>
                        <a:t>н</a:t>
                      </a:r>
                      <a:r>
                        <a:rPr dirty="0" sz="1200" spc="5"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е  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(+)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20955" marR="8255">
                        <a:lnSpc>
                          <a:spcPts val="1380"/>
                        </a:lnSpc>
                      </a:pPr>
                      <a:r>
                        <a:rPr dirty="0" sz="1200" spc="5">
                          <a:latin typeface="Times New Roman"/>
                          <a:cs typeface="Times New Roman"/>
                        </a:rPr>
                        <a:t>н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о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м</a:t>
                      </a:r>
                      <a:r>
                        <a:rPr dirty="0" sz="1200" spc="5">
                          <a:latin typeface="Times New Roman"/>
                          <a:cs typeface="Times New Roman"/>
                        </a:rPr>
                        <a:t>ин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а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л</a:t>
                      </a:r>
                      <a:r>
                        <a:rPr dirty="0" sz="1200" spc="-10">
                          <a:latin typeface="Times New Roman"/>
                          <a:cs typeface="Times New Roman"/>
                        </a:rPr>
                        <a:t>ь</a:t>
                      </a:r>
                      <a:r>
                        <a:rPr dirty="0" sz="1200" spc="5">
                          <a:latin typeface="Times New Roman"/>
                          <a:cs typeface="Times New Roman"/>
                        </a:rPr>
                        <a:t>н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ое  значение  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(с</a:t>
                      </a:r>
                      <a:r>
                        <a:rPr dirty="0" sz="1200" spc="5">
                          <a:latin typeface="Times New Roman"/>
                          <a:cs typeface="Times New Roman"/>
                        </a:rPr>
                        <a:t>п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р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ав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о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ч</a:t>
                      </a:r>
                      <a:r>
                        <a:rPr dirty="0" sz="1200" spc="5">
                          <a:latin typeface="Times New Roman"/>
                          <a:cs typeface="Times New Roman"/>
                        </a:rPr>
                        <a:t>н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о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е)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,  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мм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3810">
                        <a:lnSpc>
                          <a:spcPts val="1345"/>
                        </a:lnSpc>
                      </a:pPr>
                      <a:r>
                        <a:rPr dirty="0" sz="1200" spc="-5">
                          <a:latin typeface="Times New Roman"/>
                          <a:cs typeface="Times New Roman"/>
                        </a:rPr>
                        <a:t>Масса,</a:t>
                      </a:r>
                      <a:r>
                        <a:rPr dirty="0" sz="1200" spc="-3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кг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19685">
                        <a:lnSpc>
                          <a:spcPts val="1019"/>
                        </a:lnSpc>
                      </a:pPr>
                      <a:r>
                        <a:rPr dirty="0" sz="900" spc="-5">
                          <a:latin typeface="Times New Roman"/>
                          <a:cs typeface="Times New Roman"/>
                        </a:rPr>
                        <a:t>ТПЭ-КЭС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5080">
                        <a:lnSpc>
                          <a:spcPts val="133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16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3175">
                        <a:lnSpc>
                          <a:spcPts val="133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0,3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3175">
                        <a:lnSpc>
                          <a:spcPts val="133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2,0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3175">
                        <a:lnSpc>
                          <a:spcPts val="133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0,4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5080">
                        <a:lnSpc>
                          <a:spcPts val="133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12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3810">
                        <a:lnSpc>
                          <a:spcPts val="133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0,092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19685">
                        <a:lnSpc>
                          <a:spcPts val="1019"/>
                        </a:lnSpc>
                      </a:pPr>
                      <a:r>
                        <a:rPr dirty="0" sz="900" spc="-5">
                          <a:latin typeface="Times New Roman"/>
                          <a:cs typeface="Times New Roman"/>
                        </a:rPr>
                        <a:t>ТПЭ-КЭС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5080">
                        <a:lnSpc>
                          <a:spcPts val="133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20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3175">
                        <a:lnSpc>
                          <a:spcPts val="133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0,3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3175">
                        <a:lnSpc>
                          <a:spcPts val="133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2,0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3175">
                        <a:lnSpc>
                          <a:spcPts val="133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0,4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5080">
                        <a:lnSpc>
                          <a:spcPts val="133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16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3810">
                        <a:lnSpc>
                          <a:spcPts val="133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0,118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19685">
                        <a:lnSpc>
                          <a:spcPts val="1019"/>
                        </a:lnSpc>
                      </a:pPr>
                      <a:r>
                        <a:rPr dirty="0" sz="900" spc="-5">
                          <a:latin typeface="Times New Roman"/>
                          <a:cs typeface="Times New Roman"/>
                        </a:rPr>
                        <a:t>ТПЭ-КЭС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5080">
                        <a:lnSpc>
                          <a:spcPts val="133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25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3175">
                        <a:lnSpc>
                          <a:spcPts val="133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0,3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3175">
                        <a:lnSpc>
                          <a:spcPts val="133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2,0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3175">
                        <a:lnSpc>
                          <a:spcPts val="133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0,4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5080">
                        <a:lnSpc>
                          <a:spcPts val="133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21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3810">
                        <a:lnSpc>
                          <a:spcPts val="133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0,151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82245">
                <a:tc>
                  <a:txBody>
                    <a:bodyPr/>
                    <a:lstStyle/>
                    <a:p>
                      <a:pPr marL="19685">
                        <a:lnSpc>
                          <a:spcPts val="1030"/>
                        </a:lnSpc>
                      </a:pPr>
                      <a:r>
                        <a:rPr dirty="0" sz="900" spc="-5">
                          <a:latin typeface="Times New Roman"/>
                          <a:cs typeface="Times New Roman"/>
                        </a:rPr>
                        <a:t>ТПЭ-КЭС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5080">
                        <a:lnSpc>
                          <a:spcPts val="134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32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3175">
                        <a:lnSpc>
                          <a:spcPts val="134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0,3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3175">
                        <a:lnSpc>
                          <a:spcPts val="134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2,0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3175">
                        <a:lnSpc>
                          <a:spcPts val="134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0,4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5080">
                        <a:lnSpc>
                          <a:spcPts val="134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28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3810">
                        <a:lnSpc>
                          <a:spcPts val="134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0,197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19685">
                        <a:lnSpc>
                          <a:spcPts val="1019"/>
                        </a:lnSpc>
                      </a:pPr>
                      <a:r>
                        <a:rPr dirty="0" sz="900" spc="-5">
                          <a:latin typeface="Times New Roman"/>
                          <a:cs typeface="Times New Roman"/>
                        </a:rPr>
                        <a:t>ТПЭ-КЭС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5080">
                        <a:lnSpc>
                          <a:spcPts val="133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40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3175">
                        <a:lnSpc>
                          <a:spcPts val="133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0,4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3175">
                        <a:lnSpc>
                          <a:spcPts val="133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2,0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3175">
                        <a:lnSpc>
                          <a:spcPts val="133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0,4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5080">
                        <a:lnSpc>
                          <a:spcPts val="133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36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3810">
                        <a:lnSpc>
                          <a:spcPts val="133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0,249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19685">
                        <a:lnSpc>
                          <a:spcPts val="1019"/>
                        </a:lnSpc>
                      </a:pPr>
                      <a:r>
                        <a:rPr dirty="0" sz="900" spc="-5">
                          <a:latin typeface="Times New Roman"/>
                          <a:cs typeface="Times New Roman"/>
                        </a:rPr>
                        <a:t>ТПЭ-КЭС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5080">
                        <a:lnSpc>
                          <a:spcPts val="133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50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3175">
                        <a:lnSpc>
                          <a:spcPts val="133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0,5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3175">
                        <a:lnSpc>
                          <a:spcPts val="133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2,0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3175">
                        <a:lnSpc>
                          <a:spcPts val="133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0,4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5080">
                        <a:lnSpc>
                          <a:spcPts val="133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46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3810">
                        <a:lnSpc>
                          <a:spcPts val="133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0,315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19685">
                        <a:lnSpc>
                          <a:spcPts val="1019"/>
                        </a:lnSpc>
                      </a:pPr>
                      <a:r>
                        <a:rPr dirty="0" sz="900" spc="-5">
                          <a:latin typeface="Times New Roman"/>
                          <a:cs typeface="Times New Roman"/>
                        </a:rPr>
                        <a:t>ТПЭ-КЭС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5080">
                        <a:lnSpc>
                          <a:spcPts val="133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63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3175">
                        <a:lnSpc>
                          <a:spcPts val="133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0,6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R="185420">
                        <a:lnSpc>
                          <a:spcPts val="133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2,0/2,5*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R="132080">
                        <a:lnSpc>
                          <a:spcPts val="133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0,4/0,5*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5080">
                        <a:lnSpc>
                          <a:spcPts val="133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59/58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5080">
                        <a:lnSpc>
                          <a:spcPts val="133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0,401/0,497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19685">
                        <a:lnSpc>
                          <a:spcPts val="1019"/>
                        </a:lnSpc>
                      </a:pPr>
                      <a:r>
                        <a:rPr dirty="0" sz="900" spc="-5">
                          <a:latin typeface="Times New Roman"/>
                          <a:cs typeface="Times New Roman"/>
                        </a:rPr>
                        <a:t>ТПЭ-КЭС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5080">
                        <a:lnSpc>
                          <a:spcPts val="133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75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3175">
                        <a:lnSpc>
                          <a:spcPts val="133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0,7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R="223520">
                        <a:lnSpc>
                          <a:spcPts val="133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2,2/2,9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R="170180">
                        <a:lnSpc>
                          <a:spcPts val="133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0,4/0,5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5080">
                        <a:lnSpc>
                          <a:spcPts val="133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70,6/69,2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5080">
                        <a:lnSpc>
                          <a:spcPts val="133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0,480/0,678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19685">
                        <a:lnSpc>
                          <a:spcPts val="1019"/>
                        </a:lnSpc>
                      </a:pPr>
                      <a:r>
                        <a:rPr dirty="0" sz="900" spc="-5">
                          <a:latin typeface="Times New Roman"/>
                          <a:cs typeface="Times New Roman"/>
                        </a:rPr>
                        <a:t>ТПЭ-КЭС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5080">
                        <a:lnSpc>
                          <a:spcPts val="133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90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3175">
                        <a:lnSpc>
                          <a:spcPts val="133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0,9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R="223520">
                        <a:lnSpc>
                          <a:spcPts val="133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2,2/3,5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R="170180">
                        <a:lnSpc>
                          <a:spcPts val="133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0,5/0,6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3175">
                        <a:lnSpc>
                          <a:spcPts val="133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85,6/83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5080">
                        <a:lnSpc>
                          <a:spcPts val="133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0,643/0,982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19685">
                        <a:lnSpc>
                          <a:spcPts val="1030"/>
                        </a:lnSpc>
                      </a:pPr>
                      <a:r>
                        <a:rPr dirty="0" sz="900" spc="-5">
                          <a:latin typeface="Times New Roman"/>
                          <a:cs typeface="Times New Roman"/>
                        </a:rPr>
                        <a:t>ТПЭ-КЭС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5080">
                        <a:lnSpc>
                          <a:spcPts val="133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110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3175">
                        <a:lnSpc>
                          <a:spcPts val="133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1,0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3175">
                        <a:lnSpc>
                          <a:spcPts val="133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2,7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3175">
                        <a:lnSpc>
                          <a:spcPts val="133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0,5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3175">
                        <a:lnSpc>
                          <a:spcPts val="133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104,6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3810">
                        <a:lnSpc>
                          <a:spcPts val="133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0,946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marL="19685">
                        <a:lnSpc>
                          <a:spcPts val="1030"/>
                        </a:lnSpc>
                      </a:pPr>
                      <a:r>
                        <a:rPr dirty="0" sz="900" spc="-5">
                          <a:latin typeface="Times New Roman"/>
                          <a:cs typeface="Times New Roman"/>
                        </a:rPr>
                        <a:t>ТПЭ-КЭС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5080">
                        <a:lnSpc>
                          <a:spcPts val="134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110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3175">
                        <a:lnSpc>
                          <a:spcPts val="134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1,0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3175">
                        <a:lnSpc>
                          <a:spcPts val="134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4,3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3175">
                        <a:lnSpc>
                          <a:spcPts val="134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0,5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3175">
                        <a:lnSpc>
                          <a:spcPts val="134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101,4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3810">
                        <a:lnSpc>
                          <a:spcPts val="134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1,470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5" name="object 5"/>
          <p:cNvGraphicFramePr>
            <a:graphicFrameLocks noGrp="1"/>
          </p:cNvGraphicFramePr>
          <p:nvPr/>
        </p:nvGraphicFramePr>
        <p:xfrm>
          <a:off x="1028700" y="4677143"/>
          <a:ext cx="6040120" cy="306959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96595"/>
                <a:gridCol w="891540"/>
                <a:gridCol w="836930"/>
                <a:gridCol w="891540"/>
                <a:gridCol w="841375"/>
                <a:gridCol w="1063625"/>
                <a:gridCol w="808989"/>
              </a:tblGrid>
              <a:tr h="35814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 marL="462915" marR="217804" indent="-238125">
                        <a:lnSpc>
                          <a:spcPts val="1380"/>
                        </a:lnSpc>
                        <a:spcBef>
                          <a:spcPts val="10"/>
                        </a:spcBef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Средний</a:t>
                      </a:r>
                      <a:r>
                        <a:rPr dirty="0" sz="1200" spc="-8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наружный  диаметр,</a:t>
                      </a:r>
                      <a:r>
                        <a:rPr dirty="0" sz="1200" spc="-1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мм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27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gridSpan="2">
                  <a:txBody>
                    <a:bodyPr/>
                    <a:lstStyle/>
                    <a:p>
                      <a:pPr marL="197485">
                        <a:lnSpc>
                          <a:spcPts val="1355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Толщина стенки,</a:t>
                      </a:r>
                      <a:r>
                        <a:rPr dirty="0" sz="1200" spc="-3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мм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marL="247650" marR="123825" indent="-113030">
                        <a:lnSpc>
                          <a:spcPts val="1380"/>
                        </a:lnSpc>
                        <a:spcBef>
                          <a:spcPts val="10"/>
                        </a:spcBef>
                      </a:pPr>
                      <a:r>
                        <a:rPr dirty="0" sz="1200" spc="-10">
                          <a:latin typeface="Times New Roman"/>
                          <a:cs typeface="Times New Roman"/>
                        </a:rPr>
                        <a:t>В</a:t>
                      </a:r>
                      <a:r>
                        <a:rPr dirty="0" sz="1200" spc="15">
                          <a:latin typeface="Times New Roman"/>
                          <a:cs typeface="Times New Roman"/>
                        </a:rPr>
                        <a:t>н</a:t>
                      </a:r>
                      <a:r>
                        <a:rPr dirty="0" sz="1200" spc="-25">
                          <a:latin typeface="Times New Roman"/>
                          <a:cs typeface="Times New Roman"/>
                        </a:rPr>
                        <a:t>у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тр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е</a:t>
                      </a:r>
                      <a:r>
                        <a:rPr dirty="0" sz="1200" spc="5">
                          <a:latin typeface="Times New Roman"/>
                          <a:cs typeface="Times New Roman"/>
                        </a:rPr>
                        <a:t>нний  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диаметр,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27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706755">
                <a:tc>
                  <a:txBody>
                    <a:bodyPr/>
                    <a:lstStyle/>
                    <a:p>
                      <a:pPr marL="149225" marR="27940" indent="-111760">
                        <a:lnSpc>
                          <a:spcPts val="1380"/>
                        </a:lnSpc>
                      </a:pPr>
                      <a:r>
                        <a:rPr dirty="0" sz="1200" spc="-5">
                          <a:latin typeface="Times New Roman"/>
                          <a:cs typeface="Times New Roman"/>
                        </a:rPr>
                        <a:t>На</a:t>
                      </a:r>
                      <a:r>
                        <a:rPr dirty="0" sz="1200" spc="5"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ме</a:t>
                      </a:r>
                      <a:r>
                        <a:rPr dirty="0" sz="1200" spc="5">
                          <a:latin typeface="Times New Roman"/>
                          <a:cs typeface="Times New Roman"/>
                        </a:rPr>
                        <a:t>н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-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е  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трубы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54940" marR="6985" indent="-135890">
                        <a:lnSpc>
                          <a:spcPts val="1380"/>
                        </a:lnSpc>
                      </a:pPr>
                      <a:r>
                        <a:rPr dirty="0" sz="1200" spc="5">
                          <a:latin typeface="Times New Roman"/>
                          <a:cs typeface="Times New Roman"/>
                        </a:rPr>
                        <a:t>н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о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м</a:t>
                      </a:r>
                      <a:r>
                        <a:rPr dirty="0" sz="1200" spc="5">
                          <a:latin typeface="Times New Roman"/>
                          <a:cs typeface="Times New Roman"/>
                        </a:rPr>
                        <a:t>ин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а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л</a:t>
                      </a:r>
                      <a:r>
                        <a:rPr dirty="0" sz="1200" spc="-10">
                          <a:latin typeface="Times New Roman"/>
                          <a:cs typeface="Times New Roman"/>
                        </a:rPr>
                        <a:t>ь</a:t>
                      </a:r>
                      <a:r>
                        <a:rPr dirty="0" sz="1200" spc="5">
                          <a:latin typeface="Times New Roman"/>
                          <a:cs typeface="Times New Roman"/>
                        </a:rPr>
                        <a:t>н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о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е  значение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just" marL="19050" marR="59055">
                        <a:lnSpc>
                          <a:spcPts val="1380"/>
                        </a:lnSpc>
                      </a:pPr>
                      <a:r>
                        <a:rPr dirty="0" sz="1200" spc="5">
                          <a:latin typeface="Times New Roman"/>
                          <a:cs typeface="Times New Roman"/>
                        </a:rPr>
                        <a:t>п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р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е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д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е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ль</a:t>
                      </a:r>
                      <a:r>
                        <a:rPr dirty="0" sz="1200" spc="5">
                          <a:latin typeface="Times New Roman"/>
                          <a:cs typeface="Times New Roman"/>
                        </a:rPr>
                        <a:t>н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ое  от</a:t>
                      </a:r>
                      <a:r>
                        <a:rPr dirty="0" sz="1200" spc="5">
                          <a:latin typeface="Times New Roman"/>
                          <a:cs typeface="Times New Roman"/>
                        </a:rPr>
                        <a:t>к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ло</a:t>
                      </a:r>
                      <a:r>
                        <a:rPr dirty="0" sz="1200" spc="5">
                          <a:latin typeface="Times New Roman"/>
                          <a:cs typeface="Times New Roman"/>
                        </a:rPr>
                        <a:t>н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е</a:t>
                      </a:r>
                      <a:r>
                        <a:rPr dirty="0" sz="1200" spc="-10">
                          <a:latin typeface="Times New Roman"/>
                          <a:cs typeface="Times New Roman"/>
                        </a:rPr>
                        <a:t>н</a:t>
                      </a:r>
                      <a:r>
                        <a:rPr dirty="0" sz="1200" spc="5"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е  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(+)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54940" marR="6985" indent="-135890">
                        <a:lnSpc>
                          <a:spcPts val="1380"/>
                        </a:lnSpc>
                      </a:pPr>
                      <a:r>
                        <a:rPr dirty="0" sz="1200" spc="5">
                          <a:latin typeface="Times New Roman"/>
                          <a:cs typeface="Times New Roman"/>
                        </a:rPr>
                        <a:t>н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о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м</a:t>
                      </a:r>
                      <a:r>
                        <a:rPr dirty="0" sz="1200" spc="5">
                          <a:latin typeface="Times New Roman"/>
                          <a:cs typeface="Times New Roman"/>
                        </a:rPr>
                        <a:t>ин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а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л</a:t>
                      </a:r>
                      <a:r>
                        <a:rPr dirty="0" sz="1200" spc="-10">
                          <a:latin typeface="Times New Roman"/>
                          <a:cs typeface="Times New Roman"/>
                        </a:rPr>
                        <a:t>ь</a:t>
                      </a:r>
                      <a:r>
                        <a:rPr dirty="0" sz="1200" spc="5">
                          <a:latin typeface="Times New Roman"/>
                          <a:cs typeface="Times New Roman"/>
                        </a:rPr>
                        <a:t>н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о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е  значение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46355" marR="36195" indent="1270">
                        <a:lnSpc>
                          <a:spcPts val="1380"/>
                        </a:lnSpc>
                      </a:pPr>
                      <a:r>
                        <a:rPr dirty="0" sz="1200" spc="5">
                          <a:latin typeface="Times New Roman"/>
                          <a:cs typeface="Times New Roman"/>
                        </a:rPr>
                        <a:t>п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р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е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д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е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ль</a:t>
                      </a:r>
                      <a:r>
                        <a:rPr dirty="0" sz="1200" spc="5">
                          <a:latin typeface="Times New Roman"/>
                          <a:cs typeface="Times New Roman"/>
                        </a:rPr>
                        <a:t>н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ое  от</a:t>
                      </a:r>
                      <a:r>
                        <a:rPr dirty="0" sz="1200" spc="5">
                          <a:latin typeface="Times New Roman"/>
                          <a:cs typeface="Times New Roman"/>
                        </a:rPr>
                        <a:t>к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ло</a:t>
                      </a:r>
                      <a:r>
                        <a:rPr dirty="0" sz="1200" spc="5">
                          <a:latin typeface="Times New Roman"/>
                          <a:cs typeface="Times New Roman"/>
                        </a:rPr>
                        <a:t>н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е</a:t>
                      </a:r>
                      <a:r>
                        <a:rPr dirty="0" sz="1200" spc="-10">
                          <a:latin typeface="Times New Roman"/>
                          <a:cs typeface="Times New Roman"/>
                        </a:rPr>
                        <a:t>н</a:t>
                      </a:r>
                      <a:r>
                        <a:rPr dirty="0" sz="1200" spc="5"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е  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(+)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92075" marR="82550">
                        <a:lnSpc>
                          <a:spcPts val="1380"/>
                        </a:lnSpc>
                      </a:pPr>
                      <a:r>
                        <a:rPr dirty="0" sz="1200" spc="-5">
                          <a:latin typeface="Times New Roman"/>
                          <a:cs typeface="Times New Roman"/>
                        </a:rPr>
                        <a:t>номинальное 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значение  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(с</a:t>
                      </a:r>
                      <a:r>
                        <a:rPr dirty="0" sz="1200" spc="5">
                          <a:latin typeface="Times New Roman"/>
                          <a:cs typeface="Times New Roman"/>
                        </a:rPr>
                        <a:t>п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р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ав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о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ч</a:t>
                      </a:r>
                      <a:r>
                        <a:rPr dirty="0" sz="1200" spc="5">
                          <a:latin typeface="Times New Roman"/>
                          <a:cs typeface="Times New Roman"/>
                        </a:rPr>
                        <a:t>н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о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е)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,  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мм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45"/>
                        </a:lnSpc>
                      </a:pPr>
                      <a:r>
                        <a:rPr dirty="0" sz="1200" spc="-5">
                          <a:latin typeface="Times New Roman"/>
                          <a:cs typeface="Times New Roman"/>
                        </a:rPr>
                        <a:t>Масса,</a:t>
                      </a:r>
                      <a:r>
                        <a:rPr dirty="0" sz="1200" spc="-2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кг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algn="r" marR="10795">
                        <a:lnSpc>
                          <a:spcPts val="1330"/>
                        </a:lnSpc>
                      </a:pPr>
                      <a:r>
                        <a:rPr dirty="0" sz="1200" spc="-5">
                          <a:latin typeface="Times New Roman"/>
                          <a:cs typeface="Times New Roman"/>
                        </a:rPr>
                        <a:t>ТПЭ-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К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ЭС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3810">
                        <a:lnSpc>
                          <a:spcPts val="133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16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2540">
                        <a:lnSpc>
                          <a:spcPts val="133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0,3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1905">
                        <a:lnSpc>
                          <a:spcPts val="133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2,0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3175">
                        <a:lnSpc>
                          <a:spcPts val="133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0,4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1905">
                        <a:lnSpc>
                          <a:spcPts val="133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12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2540">
                        <a:lnSpc>
                          <a:spcPts val="133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0,89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algn="r" marR="10795">
                        <a:lnSpc>
                          <a:spcPts val="1330"/>
                        </a:lnSpc>
                      </a:pPr>
                      <a:r>
                        <a:rPr dirty="0" sz="1200" spc="-5">
                          <a:latin typeface="Times New Roman"/>
                          <a:cs typeface="Times New Roman"/>
                        </a:rPr>
                        <a:t>ТПЭ-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К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ЭС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3810">
                        <a:lnSpc>
                          <a:spcPts val="133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20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2540">
                        <a:lnSpc>
                          <a:spcPts val="133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0,3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1905">
                        <a:lnSpc>
                          <a:spcPts val="133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2,2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3175">
                        <a:lnSpc>
                          <a:spcPts val="133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0,4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3175">
                        <a:lnSpc>
                          <a:spcPts val="133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15,6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2540">
                        <a:lnSpc>
                          <a:spcPts val="133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0,125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algn="r" marR="10795">
                        <a:lnSpc>
                          <a:spcPts val="1330"/>
                        </a:lnSpc>
                      </a:pPr>
                      <a:r>
                        <a:rPr dirty="0" sz="1200" spc="-5">
                          <a:latin typeface="Times New Roman"/>
                          <a:cs typeface="Times New Roman"/>
                        </a:rPr>
                        <a:t>ТПЭ-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К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ЭС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3810">
                        <a:lnSpc>
                          <a:spcPts val="133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25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2540">
                        <a:lnSpc>
                          <a:spcPts val="133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0,3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1905">
                        <a:lnSpc>
                          <a:spcPts val="133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2,0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3175">
                        <a:lnSpc>
                          <a:spcPts val="133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0,4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3175">
                        <a:lnSpc>
                          <a:spcPts val="133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21,0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2540">
                        <a:lnSpc>
                          <a:spcPts val="133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0,146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algn="r" marR="10795">
                        <a:lnSpc>
                          <a:spcPts val="1330"/>
                        </a:lnSpc>
                      </a:pPr>
                      <a:r>
                        <a:rPr dirty="0" sz="1200" spc="-5">
                          <a:latin typeface="Times New Roman"/>
                          <a:cs typeface="Times New Roman"/>
                        </a:rPr>
                        <a:t>ТПЭ-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К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ЭС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3810">
                        <a:lnSpc>
                          <a:spcPts val="133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32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2540">
                        <a:lnSpc>
                          <a:spcPts val="133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0,3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1905">
                        <a:lnSpc>
                          <a:spcPts val="133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2,0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3175">
                        <a:lnSpc>
                          <a:spcPts val="133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0,4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3175">
                        <a:lnSpc>
                          <a:spcPts val="133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28,0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2540">
                        <a:lnSpc>
                          <a:spcPts val="133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0,190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algn="r" marR="10795">
                        <a:lnSpc>
                          <a:spcPts val="1330"/>
                        </a:lnSpc>
                      </a:pPr>
                      <a:r>
                        <a:rPr dirty="0" sz="1200" spc="-5">
                          <a:latin typeface="Times New Roman"/>
                          <a:cs typeface="Times New Roman"/>
                        </a:rPr>
                        <a:t>ТПЭ-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К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ЭС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3810">
                        <a:lnSpc>
                          <a:spcPts val="133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40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2540">
                        <a:lnSpc>
                          <a:spcPts val="133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0,4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1905">
                        <a:lnSpc>
                          <a:spcPts val="133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2,0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3175">
                        <a:lnSpc>
                          <a:spcPts val="133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0,4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3175">
                        <a:lnSpc>
                          <a:spcPts val="133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36,0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2540">
                        <a:lnSpc>
                          <a:spcPts val="133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0,241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82245">
                <a:tc>
                  <a:txBody>
                    <a:bodyPr/>
                    <a:lstStyle/>
                    <a:p>
                      <a:pPr algn="r" marR="10795">
                        <a:lnSpc>
                          <a:spcPts val="1340"/>
                        </a:lnSpc>
                      </a:pPr>
                      <a:r>
                        <a:rPr dirty="0" sz="1200" spc="-5">
                          <a:latin typeface="Times New Roman"/>
                          <a:cs typeface="Times New Roman"/>
                        </a:rPr>
                        <a:t>ТПЭ-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К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ЭС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3810">
                        <a:lnSpc>
                          <a:spcPts val="134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50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2540">
                        <a:lnSpc>
                          <a:spcPts val="134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0,5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1905">
                        <a:lnSpc>
                          <a:spcPts val="134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2,4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3175">
                        <a:lnSpc>
                          <a:spcPts val="134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0,5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3175">
                        <a:lnSpc>
                          <a:spcPts val="134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45,2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2540">
                        <a:lnSpc>
                          <a:spcPts val="134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0,364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algn="r" marR="10795">
                        <a:lnSpc>
                          <a:spcPts val="1330"/>
                        </a:lnSpc>
                      </a:pPr>
                      <a:r>
                        <a:rPr dirty="0" sz="1200" spc="-5">
                          <a:latin typeface="Times New Roman"/>
                          <a:cs typeface="Times New Roman"/>
                        </a:rPr>
                        <a:t>ТПЭ-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К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ЭС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3810">
                        <a:lnSpc>
                          <a:spcPts val="133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63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2540">
                        <a:lnSpc>
                          <a:spcPts val="133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0,6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1905">
                        <a:lnSpc>
                          <a:spcPts val="133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3,0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3175">
                        <a:lnSpc>
                          <a:spcPts val="133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0,5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3175">
                        <a:lnSpc>
                          <a:spcPts val="133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57,0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2540">
                        <a:lnSpc>
                          <a:spcPts val="133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0,564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algn="r" marR="10795">
                        <a:lnSpc>
                          <a:spcPts val="1330"/>
                        </a:lnSpc>
                      </a:pPr>
                      <a:r>
                        <a:rPr dirty="0" sz="1200" spc="-5">
                          <a:latin typeface="Times New Roman"/>
                          <a:cs typeface="Times New Roman"/>
                        </a:rPr>
                        <a:t>ТПЭ-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К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ЭС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3810">
                        <a:lnSpc>
                          <a:spcPts val="133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75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2540">
                        <a:lnSpc>
                          <a:spcPts val="133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0,7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1905">
                        <a:lnSpc>
                          <a:spcPts val="133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3,6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3175">
                        <a:lnSpc>
                          <a:spcPts val="133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0,6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3175">
                        <a:lnSpc>
                          <a:spcPts val="133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67,8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2540">
                        <a:lnSpc>
                          <a:spcPts val="133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0,805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algn="r" marR="10795">
                        <a:lnSpc>
                          <a:spcPts val="1330"/>
                        </a:lnSpc>
                      </a:pPr>
                      <a:r>
                        <a:rPr dirty="0" sz="1200" spc="-5">
                          <a:latin typeface="Times New Roman"/>
                          <a:cs typeface="Times New Roman"/>
                        </a:rPr>
                        <a:t>ТПЭ-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К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ЭС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3810">
                        <a:lnSpc>
                          <a:spcPts val="133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90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2540">
                        <a:lnSpc>
                          <a:spcPts val="133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0,9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1905">
                        <a:lnSpc>
                          <a:spcPts val="133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4,3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3175">
                        <a:lnSpc>
                          <a:spcPts val="133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0,7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3175">
                        <a:lnSpc>
                          <a:spcPts val="133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81,4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2540">
                        <a:lnSpc>
                          <a:spcPts val="133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1,150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algn="r" marR="10795">
                        <a:lnSpc>
                          <a:spcPts val="1330"/>
                        </a:lnSpc>
                      </a:pPr>
                      <a:r>
                        <a:rPr dirty="0" sz="1200" spc="-5">
                          <a:latin typeface="Times New Roman"/>
                          <a:cs typeface="Times New Roman"/>
                        </a:rPr>
                        <a:t>ТПЭ-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К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ЭС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3810">
                        <a:lnSpc>
                          <a:spcPts val="133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110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2540">
                        <a:lnSpc>
                          <a:spcPts val="133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1,1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1905">
                        <a:lnSpc>
                          <a:spcPts val="133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5,3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3175">
                        <a:lnSpc>
                          <a:spcPts val="133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0,8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3175">
                        <a:lnSpc>
                          <a:spcPts val="133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99,4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2540">
                        <a:lnSpc>
                          <a:spcPts val="133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1,730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r" marR="10795">
                        <a:lnSpc>
                          <a:spcPts val="1340"/>
                        </a:lnSpc>
                      </a:pPr>
                      <a:r>
                        <a:rPr dirty="0" sz="1200" spc="-5">
                          <a:latin typeface="Times New Roman"/>
                          <a:cs typeface="Times New Roman"/>
                        </a:rPr>
                        <a:t>ТПЭ-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К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ЭС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3810">
                        <a:lnSpc>
                          <a:spcPts val="134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110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2540">
                        <a:lnSpc>
                          <a:spcPts val="134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1,1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1905">
                        <a:lnSpc>
                          <a:spcPts val="134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8,1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3175">
                        <a:lnSpc>
                          <a:spcPts val="134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1,1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3175">
                        <a:lnSpc>
                          <a:spcPts val="134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93,8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2540">
                        <a:lnSpc>
                          <a:spcPts val="134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2,540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6" name="object 6"/>
          <p:cNvGraphicFramePr>
            <a:graphicFrameLocks noGrp="1"/>
          </p:cNvGraphicFramePr>
          <p:nvPr/>
        </p:nvGraphicFramePr>
        <p:xfrm>
          <a:off x="292893" y="169163"/>
          <a:ext cx="7042150" cy="102158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04470"/>
                <a:gridCol w="245745"/>
                <a:gridCol w="254634"/>
                <a:gridCol w="356234"/>
                <a:gridCol w="820419"/>
                <a:gridCol w="534669"/>
                <a:gridCol w="355600"/>
                <a:gridCol w="3823334"/>
                <a:gridCol w="417195"/>
              </a:tblGrid>
              <a:tr h="2172970">
                <a:tc>
                  <a:txBody>
                    <a:bodyPr/>
                    <a:lstStyle/>
                    <a:p>
                      <a:pPr marL="6470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dirty="0" sz="1000" spc="-5">
                          <a:latin typeface="Times New Roman"/>
                          <a:cs typeface="Times New Roman"/>
                        </a:rPr>
                        <a:t>Первич.</a:t>
                      </a:r>
                      <a:r>
                        <a:rPr dirty="0" sz="100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000" spc="-5">
                          <a:latin typeface="Times New Roman"/>
                          <a:cs typeface="Times New Roman"/>
                        </a:rPr>
                        <a:t>примен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6350" vert="vert270">
                    <a:lnL w="2857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7" rowSpan="7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1850">
                        <a:latin typeface="Times New Roman"/>
                        <a:cs typeface="Times New Roman"/>
                      </a:endParaRPr>
                    </a:p>
                    <a:p>
                      <a:pPr marL="288290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Таблица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2 –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Размеры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масса 1 м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ТПЭ-КЭС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из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ПНД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по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ГОСТ</a:t>
                      </a:r>
                      <a:r>
                        <a:rPr dirty="0" sz="1400" spc="-5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16388-85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950">
                        <a:latin typeface="Times New Roman"/>
                        <a:cs typeface="Times New Roman"/>
                      </a:endParaRPr>
                    </a:p>
                    <a:p>
                      <a:pPr marL="288290">
                        <a:lnSpc>
                          <a:spcPct val="100000"/>
                        </a:lnSpc>
                      </a:pP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Таблица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3 –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Размеры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и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масса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1 м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ТПЭ-КЭС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из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ПВД по ГОСТ</a:t>
                      </a:r>
                      <a:r>
                        <a:rPr dirty="0" sz="1400" spc="-1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16337-77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7"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rowSpan="7"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rowSpan="7"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rowSpan="7"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rowSpan="7"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rowSpan="7"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2165350">
                <a:tc>
                  <a:txBody>
                    <a:bodyPr/>
                    <a:lstStyle/>
                    <a:p>
                      <a:pPr algn="ctr" marR="69850">
                        <a:lnSpc>
                          <a:spcPct val="100000"/>
                        </a:lnSpc>
                        <a:spcBef>
                          <a:spcPts val="305"/>
                        </a:spcBef>
                      </a:pPr>
                      <a:r>
                        <a:rPr dirty="0" sz="1000" spc="-5">
                          <a:latin typeface="Times New Roman"/>
                          <a:cs typeface="Times New Roman"/>
                        </a:rPr>
                        <a:t>Справ.</a:t>
                      </a:r>
                      <a:r>
                        <a:rPr dirty="0" sz="100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000" spc="-5">
                          <a:latin typeface="Times New Roman"/>
                          <a:cs typeface="Times New Roman"/>
                        </a:rPr>
                        <a:t>№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38735" vert="vert270">
                    <a:lnL w="2857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7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570230"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gridSpan="7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2115820">
                <a:tc>
                  <a:txBody>
                    <a:bodyPr/>
                    <a:lstStyle/>
                    <a:p>
                      <a:pPr marL="124460">
                        <a:lnSpc>
                          <a:spcPct val="100000"/>
                        </a:lnSpc>
                        <a:spcBef>
                          <a:spcPts val="170"/>
                        </a:spcBef>
                        <a:tabLst>
                          <a:tab pos="1095375" algn="l"/>
                        </a:tabLst>
                      </a:pPr>
                      <a:r>
                        <a:rPr dirty="0" baseline="-8333" sz="1500" spc="-15">
                          <a:latin typeface="Times New Roman"/>
                          <a:cs typeface="Times New Roman"/>
                        </a:rPr>
                        <a:t>Инв.</a:t>
                      </a:r>
                      <a:r>
                        <a:rPr dirty="0" baseline="-8333" sz="1500" spc="1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baseline="-8333" sz="1500" spc="-7">
                          <a:latin typeface="Times New Roman"/>
                          <a:cs typeface="Times New Roman"/>
                        </a:rPr>
                        <a:t>№</a:t>
                      </a:r>
                      <a:r>
                        <a:rPr dirty="0" baseline="-8333" sz="1500" spc="22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baseline="-8333" sz="1500" spc="-7">
                          <a:latin typeface="Times New Roman"/>
                          <a:cs typeface="Times New Roman"/>
                        </a:rPr>
                        <a:t>дубл.	</a:t>
                      </a:r>
                      <a:r>
                        <a:rPr dirty="0" sz="1000" spc="-5">
                          <a:latin typeface="Times New Roman"/>
                          <a:cs typeface="Times New Roman"/>
                        </a:rPr>
                        <a:t>Подпись и</a:t>
                      </a:r>
                      <a:r>
                        <a:rPr dirty="0" sz="1000" spc="-1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000" spc="-5">
                          <a:latin typeface="Times New Roman"/>
                          <a:cs typeface="Times New Roman"/>
                        </a:rPr>
                        <a:t>дата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21590" vert="vert27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7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998855">
                <a:tc>
                  <a:txBody>
                    <a:bodyPr/>
                    <a:lstStyle/>
                    <a:p>
                      <a:pPr marL="154305">
                        <a:lnSpc>
                          <a:spcPct val="100000"/>
                        </a:lnSpc>
                        <a:spcBef>
                          <a:spcPts val="280"/>
                        </a:spcBef>
                      </a:pPr>
                      <a:r>
                        <a:rPr dirty="0" sz="1000" spc="-5">
                          <a:latin typeface="Times New Roman"/>
                          <a:cs typeface="Times New Roman"/>
                        </a:rPr>
                        <a:t>Взам. </a:t>
                      </a:r>
                      <a:r>
                        <a:rPr dirty="0" sz="1000" spc="-10">
                          <a:latin typeface="Times New Roman"/>
                          <a:cs typeface="Times New Roman"/>
                        </a:rPr>
                        <a:t>инв.</a:t>
                      </a:r>
                      <a:r>
                        <a:rPr dirty="0" sz="1000" spc="-5">
                          <a:latin typeface="Times New Roman"/>
                          <a:cs typeface="Times New Roman"/>
                        </a:rPr>
                        <a:t> №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35560" vert="vert27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7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1271270">
                <a:tc>
                  <a:txBody>
                    <a:bodyPr/>
                    <a:lstStyle/>
                    <a:p>
                      <a:pPr marL="226060">
                        <a:lnSpc>
                          <a:spcPct val="100000"/>
                        </a:lnSpc>
                        <a:spcBef>
                          <a:spcPts val="65"/>
                        </a:spcBef>
                      </a:pPr>
                      <a:r>
                        <a:rPr dirty="0" sz="1000" spc="-5">
                          <a:latin typeface="Times New Roman"/>
                          <a:cs typeface="Times New Roman"/>
                        </a:rPr>
                        <a:t>Подпись и</a:t>
                      </a:r>
                      <a:r>
                        <a:rPr dirty="0" sz="1000" spc="-1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000" spc="-5">
                          <a:latin typeface="Times New Roman"/>
                          <a:cs typeface="Times New Roman"/>
                        </a:rPr>
                        <a:t>дата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8255" vert="vert27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7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358775">
                <a:tc rowSpan="5">
                  <a:txBody>
                    <a:bodyPr/>
                    <a:lstStyle/>
                    <a:p>
                      <a:pPr marL="101600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dirty="0" sz="1000" spc="-10">
                          <a:latin typeface="Times New Roman"/>
                          <a:cs typeface="Times New Roman"/>
                        </a:rPr>
                        <a:t>Инв. </a:t>
                      </a:r>
                      <a:r>
                        <a:rPr dirty="0" sz="1000" spc="-5">
                          <a:latin typeface="Times New Roman"/>
                          <a:cs typeface="Times New Roman"/>
                        </a:rPr>
                        <a:t>№</a:t>
                      </a:r>
                      <a:r>
                        <a:rPr dirty="0" sz="1000" spc="-1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000" spc="-5">
                          <a:latin typeface="Times New Roman"/>
                          <a:cs typeface="Times New Roman"/>
                        </a:rPr>
                        <a:t>подл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1430" vert="vert27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5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7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190500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11430" vert="vert27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marL="31115">
                        <a:lnSpc>
                          <a:spcPts val="1645"/>
                        </a:lnSpc>
                        <a:spcBef>
                          <a:spcPts val="795"/>
                        </a:spcBef>
                      </a:pP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ТПЭ-КЭС.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algn="ctr" marL="30480">
                        <a:lnSpc>
                          <a:spcPts val="1525"/>
                        </a:lnSpc>
                      </a:pPr>
                      <a:r>
                        <a:rPr dirty="0" sz="1300" spc="-5">
                          <a:latin typeface="Times New Roman"/>
                          <a:cs typeface="Times New Roman"/>
                        </a:rPr>
                        <a:t>Техническая информация для</a:t>
                      </a:r>
                      <a:r>
                        <a:rPr dirty="0" sz="1300" spc="1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300" spc="-5">
                          <a:latin typeface="Times New Roman"/>
                          <a:cs typeface="Times New Roman"/>
                        </a:rPr>
                        <a:t>проектирования</a:t>
                      </a: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00965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 marL="70485">
                        <a:lnSpc>
                          <a:spcPct val="100000"/>
                        </a:lnSpc>
                        <a:spcBef>
                          <a:spcPts val="355"/>
                        </a:spcBef>
                      </a:pPr>
                      <a:r>
                        <a:rPr dirty="0" sz="1000" spc="-5" i="1">
                          <a:latin typeface="Times New Roman"/>
                          <a:cs typeface="Times New Roman"/>
                        </a:rPr>
                        <a:t>лист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45085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73025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11430" vert="vert27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100965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45085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17475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11430" vert="vert27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100965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marR="635">
                        <a:lnSpc>
                          <a:spcPct val="100000"/>
                        </a:lnSpc>
                        <a:spcBef>
                          <a:spcPts val="345"/>
                        </a:spcBef>
                      </a:pPr>
                      <a:r>
                        <a:rPr dirty="0" sz="1000">
                          <a:latin typeface="Times New Roman"/>
                          <a:cs typeface="Times New Roman"/>
                        </a:rPr>
                        <a:t>5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43815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61290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11430" vert="vert27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0480">
                        <a:lnSpc>
                          <a:spcPts val="1080"/>
                        </a:lnSpc>
                        <a:spcBef>
                          <a:spcPts val="90"/>
                        </a:spcBef>
                      </a:pPr>
                      <a:r>
                        <a:rPr dirty="0" sz="1000" i="1"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dirty="0" sz="1000" spc="-10" i="1">
                          <a:latin typeface="Times New Roman"/>
                          <a:cs typeface="Times New Roman"/>
                        </a:rPr>
                        <a:t>зм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143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4450">
                        <a:lnSpc>
                          <a:spcPts val="1080"/>
                        </a:lnSpc>
                        <a:spcBef>
                          <a:spcPts val="90"/>
                        </a:spcBef>
                      </a:pPr>
                      <a:r>
                        <a:rPr dirty="0" sz="1000" spc="-5" i="1">
                          <a:latin typeface="Times New Roman"/>
                          <a:cs typeface="Times New Roman"/>
                        </a:rPr>
                        <a:t>Л</a:t>
                      </a:r>
                      <a:r>
                        <a:rPr dirty="0" sz="1000" spc="5" i="1"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dirty="0" sz="1000" i="1">
                          <a:latin typeface="Times New Roman"/>
                          <a:cs typeface="Times New Roman"/>
                        </a:rPr>
                        <a:t>ст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143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0800">
                        <a:lnSpc>
                          <a:spcPts val="1080"/>
                        </a:lnSpc>
                        <a:spcBef>
                          <a:spcPts val="90"/>
                        </a:spcBef>
                      </a:pPr>
                      <a:r>
                        <a:rPr dirty="0" sz="1000" spc="-5" i="1">
                          <a:latin typeface="Times New Roman"/>
                          <a:cs typeface="Times New Roman"/>
                        </a:rPr>
                        <a:t>№</a:t>
                      </a:r>
                      <a:r>
                        <a:rPr dirty="0" sz="1000" spc="-50" i="1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000" spc="-5" i="1">
                          <a:latin typeface="Times New Roman"/>
                          <a:cs typeface="Times New Roman"/>
                        </a:rPr>
                        <a:t>документа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143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4610">
                        <a:lnSpc>
                          <a:spcPts val="1080"/>
                        </a:lnSpc>
                        <a:spcBef>
                          <a:spcPts val="90"/>
                        </a:spcBef>
                      </a:pPr>
                      <a:r>
                        <a:rPr dirty="0" sz="1000" i="1">
                          <a:latin typeface="Times New Roman"/>
                          <a:cs typeface="Times New Roman"/>
                        </a:rPr>
                        <a:t>Подпись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143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3340">
                        <a:lnSpc>
                          <a:spcPts val="1080"/>
                        </a:lnSpc>
                        <a:spcBef>
                          <a:spcPts val="90"/>
                        </a:spcBef>
                      </a:pPr>
                      <a:r>
                        <a:rPr dirty="0" sz="1000" i="1">
                          <a:latin typeface="Times New Roman"/>
                          <a:cs typeface="Times New Roman"/>
                        </a:rPr>
                        <a:t>Д</a:t>
                      </a:r>
                      <a:r>
                        <a:rPr dirty="0" sz="1000" spc="5" i="1">
                          <a:latin typeface="Times New Roman"/>
                          <a:cs typeface="Times New Roman"/>
                        </a:rPr>
                        <a:t>а</a:t>
                      </a:r>
                      <a:r>
                        <a:rPr dirty="0" sz="1000" i="1">
                          <a:latin typeface="Times New Roman"/>
                          <a:cs typeface="Times New Roman"/>
                        </a:rPr>
                        <a:t>та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143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100965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43815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292893" y="169163"/>
          <a:ext cx="7042150" cy="102158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04470"/>
                <a:gridCol w="245745"/>
                <a:gridCol w="254634"/>
                <a:gridCol w="356234"/>
                <a:gridCol w="820419"/>
                <a:gridCol w="534669"/>
                <a:gridCol w="355600"/>
                <a:gridCol w="3823334"/>
                <a:gridCol w="417195"/>
              </a:tblGrid>
              <a:tr h="2172970">
                <a:tc>
                  <a:txBody>
                    <a:bodyPr/>
                    <a:lstStyle/>
                    <a:p>
                      <a:pPr marL="6470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dirty="0" sz="1000" spc="-5">
                          <a:latin typeface="Times New Roman"/>
                          <a:cs typeface="Times New Roman"/>
                        </a:rPr>
                        <a:t>Первич.</a:t>
                      </a:r>
                      <a:r>
                        <a:rPr dirty="0" sz="100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000" spc="-5">
                          <a:latin typeface="Times New Roman"/>
                          <a:cs typeface="Times New Roman"/>
                        </a:rPr>
                        <a:t>примен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6350" vert="vert270">
                    <a:lnL w="2857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7" rowSpan="7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marL="917575" marR="177800" indent="-269875">
                        <a:lnSpc>
                          <a:spcPct val="144200"/>
                        </a:lnSpc>
                        <a:spcBef>
                          <a:spcPts val="5"/>
                        </a:spcBef>
                        <a:buAutoNum type="arabicPeriod" startAt="2"/>
                        <a:tabLst>
                          <a:tab pos="942340" algn="l"/>
                          <a:tab pos="942975" algn="l"/>
                          <a:tab pos="2354580" algn="l"/>
                          <a:tab pos="3116580" algn="l"/>
                          <a:tab pos="3684904" algn="l"/>
                          <a:tab pos="4011295" algn="l"/>
                          <a:tab pos="5432425" algn="l"/>
                          <a:tab pos="5937885" algn="l"/>
                        </a:tabLst>
                      </a:pPr>
                      <a:r>
                        <a:rPr dirty="0" sz="1400" spc="-10">
                          <a:latin typeface="Times New Roman"/>
                          <a:cs typeface="Times New Roman"/>
                        </a:rPr>
                        <a:t>Пр</a:t>
                      </a:r>
                      <a:r>
                        <a:rPr dirty="0" sz="1400" spc="5">
                          <a:latin typeface="Times New Roman"/>
                          <a:cs typeface="Times New Roman"/>
                        </a:rPr>
                        <a:t>о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ек</a:t>
                      </a:r>
                      <a:r>
                        <a:rPr dirty="0" sz="1400" spc="-15">
                          <a:latin typeface="Times New Roman"/>
                          <a:cs typeface="Times New Roman"/>
                        </a:rPr>
                        <a:t>т</a:t>
                      </a:r>
                      <a:r>
                        <a:rPr dirty="0" sz="1400" spc="-10"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dirty="0" sz="1400" spc="5">
                          <a:latin typeface="Times New Roman"/>
                          <a:cs typeface="Times New Roman"/>
                        </a:rPr>
                        <a:t>ро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в</a:t>
                      </a:r>
                      <a:r>
                        <a:rPr dirty="0" sz="1400" spc="-15">
                          <a:latin typeface="Times New Roman"/>
                          <a:cs typeface="Times New Roman"/>
                        </a:rPr>
                        <a:t>а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н</a:t>
                      </a:r>
                      <a:r>
                        <a:rPr dirty="0" sz="1400" spc="-10"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е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	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ка</a:t>
                      </a:r>
                      <a:r>
                        <a:rPr dirty="0" sz="1400" spc="-10">
                          <a:latin typeface="Times New Roman"/>
                          <a:cs typeface="Times New Roman"/>
                        </a:rPr>
                        <a:t>н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а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л</a:t>
                      </a:r>
                      <a:r>
                        <a:rPr dirty="0" sz="1400" spc="5">
                          <a:latin typeface="Times New Roman"/>
                          <a:cs typeface="Times New Roman"/>
                        </a:rPr>
                        <a:t>о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в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	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с</a:t>
                      </a:r>
                      <a:r>
                        <a:rPr dirty="0" sz="1400" spc="-15">
                          <a:latin typeface="Times New Roman"/>
                          <a:cs typeface="Times New Roman"/>
                        </a:rPr>
                        <a:t>в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я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з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	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из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	</a:t>
                      </a:r>
                      <a:r>
                        <a:rPr dirty="0" sz="1400" spc="-10">
                          <a:latin typeface="Times New Roman"/>
                          <a:cs typeface="Times New Roman"/>
                        </a:rPr>
                        <a:t>п</a:t>
                      </a:r>
                      <a:r>
                        <a:rPr dirty="0" sz="1400" spc="5">
                          <a:latin typeface="Times New Roman"/>
                          <a:cs typeface="Times New Roman"/>
                        </a:rPr>
                        <a:t>о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л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э</a:t>
                      </a:r>
                      <a:r>
                        <a:rPr dirty="0" sz="1400" spc="-15">
                          <a:latin typeface="Times New Roman"/>
                          <a:cs typeface="Times New Roman"/>
                        </a:rPr>
                        <a:t>т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л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е</a:t>
                      </a:r>
                      <a:r>
                        <a:rPr dirty="0" sz="1400" spc="-10">
                          <a:latin typeface="Times New Roman"/>
                          <a:cs typeface="Times New Roman"/>
                        </a:rPr>
                        <a:t>н</a:t>
                      </a:r>
                      <a:r>
                        <a:rPr dirty="0" sz="1400" spc="5">
                          <a:latin typeface="Times New Roman"/>
                          <a:cs typeface="Times New Roman"/>
                        </a:rPr>
                        <a:t>о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в</a:t>
                      </a:r>
                      <a:r>
                        <a:rPr dirty="0" sz="1400" spc="-10">
                          <a:latin typeface="Times New Roman"/>
                          <a:cs typeface="Times New Roman"/>
                        </a:rPr>
                        <a:t>ы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х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	</a:t>
                      </a:r>
                      <a:r>
                        <a:rPr dirty="0" sz="1400" spc="-15">
                          <a:latin typeface="Times New Roman"/>
                          <a:cs typeface="Times New Roman"/>
                        </a:rPr>
                        <a:t>т</a:t>
                      </a:r>
                      <a:r>
                        <a:rPr dirty="0" sz="1400" spc="5">
                          <a:latin typeface="Times New Roman"/>
                          <a:cs typeface="Times New Roman"/>
                        </a:rPr>
                        <a:t>р</a:t>
                      </a:r>
                      <a:r>
                        <a:rPr dirty="0" sz="1400" spc="-20">
                          <a:latin typeface="Times New Roman"/>
                          <a:cs typeface="Times New Roman"/>
                        </a:rPr>
                        <a:t>у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б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	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се</a:t>
                      </a:r>
                      <a:r>
                        <a:rPr dirty="0" sz="1400" spc="-10">
                          <a:latin typeface="Times New Roman"/>
                          <a:cs typeface="Times New Roman"/>
                        </a:rPr>
                        <a:t>р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ии 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ТПЭ-КЭС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  <a:buFont typeface="Times New Roman"/>
                        <a:buAutoNum type="arabicPeriod" startAt="2"/>
                      </a:pPr>
                      <a:endParaRPr sz="1550">
                        <a:latin typeface="Times New Roman"/>
                        <a:cs typeface="Times New Roman"/>
                      </a:endParaRPr>
                    </a:p>
                    <a:p>
                      <a:pPr algn="just" lvl="1" marL="198755" marR="179070" indent="448945">
                        <a:lnSpc>
                          <a:spcPct val="143700"/>
                        </a:lnSpc>
                        <a:buAutoNum type="arabicPeriod"/>
                        <a:tabLst>
                          <a:tab pos="988694" algn="l"/>
                        </a:tabLst>
                      </a:pP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При проектировании каналов связи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из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ТПЭ-КЭС следует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соблюдать 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требования «Общей инструкции по строительству линейных сооружений город-  ских телефонных сетей»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и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других нормативных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документов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Минсвязи РФ,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а  также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«Рекомендаций по определению объемов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работ и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расхода материалов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на 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устройство телефонных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и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радиотрансляционных вводов» «Моспроект-1»  (НМ-80-86), ведомственных строительных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норм ВСН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116-93,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ВСН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600-81 </a:t>
                      </a:r>
                      <a:r>
                        <a:rPr dirty="0" sz="1400" spc="-10">
                          <a:latin typeface="Times New Roman"/>
                          <a:cs typeface="Times New Roman"/>
                        </a:rPr>
                        <a:t>Ми- 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нистерства</a:t>
                      </a:r>
                      <a:r>
                        <a:rPr dirty="0" sz="1400" spc="-1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связи.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algn="just" lvl="1" marL="198755" marR="176530" indent="449580">
                        <a:lnSpc>
                          <a:spcPct val="143700"/>
                        </a:lnSpc>
                        <a:spcBef>
                          <a:spcPts val="10"/>
                        </a:spcBef>
                        <a:buFont typeface="Times New Roman"/>
                        <a:buAutoNum type="arabicPeriod"/>
                        <a:tabLst>
                          <a:tab pos="984250" algn="l"/>
                        </a:tabLst>
                      </a:pP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П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ри проектировании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из </a:t>
                      </a:r>
                      <a:r>
                        <a:rPr dirty="0" sz="1400" spc="-10">
                          <a:latin typeface="Times New Roman"/>
                          <a:cs typeface="Times New Roman"/>
                        </a:rPr>
                        <a:t>труб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серии ТПЭ-КЭС каналов связи следует  предусматривать разветвленные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сети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подземных трубопроводов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с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колодцами,  которые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при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монтаже должны обеспечивать возможность прокладки кабелей  связи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к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любому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зданию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города,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а в процессе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эксплуатации должны быть доступ- 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ны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для ремонта, замены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в них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ранее проложенных кабелей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и закладки,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при не-  обходимости, дополнительных</a:t>
                      </a:r>
                      <a:r>
                        <a:rPr dirty="0" sz="1400" spc="-1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кабелей.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algn="just" lvl="1" marL="198755" marR="182245" indent="448945">
                        <a:lnSpc>
                          <a:spcPct val="143600"/>
                        </a:lnSpc>
                        <a:buFont typeface="Times New Roman"/>
                        <a:buAutoNum type="arabicPeriod"/>
                        <a:tabLst>
                          <a:tab pos="967105" algn="l"/>
                        </a:tabLst>
                      </a:pP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П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роходные трассы канала связи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из </a:t>
                      </a:r>
                      <a:r>
                        <a:rPr dirty="0" sz="1400" spc="-10">
                          <a:latin typeface="Times New Roman"/>
                          <a:cs typeface="Times New Roman"/>
                        </a:rPr>
                        <a:t>труб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ТПЭ-КЭС необходимо преду-  сматривать, преимущественно, под пешеходной частью</a:t>
                      </a:r>
                      <a:r>
                        <a:rPr dirty="0" sz="1400" spc="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улиц.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algn="just" lvl="1" marL="198120" marR="177800" indent="449580">
                        <a:lnSpc>
                          <a:spcPts val="2420"/>
                        </a:lnSpc>
                        <a:spcBef>
                          <a:spcPts val="195"/>
                        </a:spcBef>
                        <a:buFont typeface="Times New Roman"/>
                        <a:buAutoNum type="arabicPeriod"/>
                        <a:tabLst>
                          <a:tab pos="1012825" algn="l"/>
                        </a:tabLst>
                      </a:pPr>
                      <a:r>
                        <a:rPr dirty="0" sz="1400">
                          <a:latin typeface="Times New Roman"/>
                          <a:cs typeface="Times New Roman"/>
                        </a:rPr>
                        <a:t>В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проекте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каналов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связи должны предусматриваться трубы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серии 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ТПЭ-КЭС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и их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соединения, удовлетворяющие следующим</a:t>
                      </a:r>
                      <a:r>
                        <a:rPr dirty="0" sz="1400" spc="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требованиям: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marL="198120" indent="449580">
                        <a:lnSpc>
                          <a:spcPct val="100000"/>
                        </a:lnSpc>
                        <a:spcBef>
                          <a:spcPts val="625"/>
                        </a:spcBef>
                        <a:buFont typeface="Symbol"/>
                        <a:buChar char=""/>
                        <a:tabLst>
                          <a:tab pos="829944" algn="l"/>
                        </a:tabLst>
                      </a:pP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т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рубы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в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конструкции каналов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связи,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проложенные под землей,</a:t>
                      </a:r>
                      <a:r>
                        <a:rPr dirty="0" sz="1400" spc="-7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должны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algn="just" marL="198755" marR="177165">
                        <a:lnSpc>
                          <a:spcPct val="143600"/>
                        </a:lnSpc>
                        <a:spcBef>
                          <a:spcPts val="10"/>
                        </a:spcBef>
                      </a:pPr>
                      <a:r>
                        <a:rPr dirty="0" sz="1400">
                          <a:latin typeface="Times New Roman"/>
                          <a:cs typeface="Times New Roman"/>
                        </a:rPr>
                        <a:t>обладать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достаточной механической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прочностью при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воздействии всякого рода 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сдвигов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почвы, нагрузок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от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грунта, транспорта, температурных деформаций,  грунтовых вод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и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т.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10">
                          <a:latin typeface="Times New Roman"/>
                          <a:cs typeface="Times New Roman"/>
                        </a:rPr>
                        <a:t>п.;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algn="just" marL="198120" marR="176530" indent="449580">
                        <a:lnSpc>
                          <a:spcPct val="143800"/>
                        </a:lnSpc>
                        <a:spcBef>
                          <a:spcPts val="95"/>
                        </a:spcBef>
                        <a:buFont typeface="Symbol"/>
                        <a:buChar char=""/>
                        <a:tabLst>
                          <a:tab pos="829944" algn="l"/>
                        </a:tabLst>
                      </a:pP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в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нутренняя поверхность труб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и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соединений должна быть гладкой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на-  столько,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чтобы </a:t>
                      </a:r>
                      <a:r>
                        <a:rPr dirty="0" sz="1400" spc="-10">
                          <a:latin typeface="Times New Roman"/>
                          <a:cs typeface="Times New Roman"/>
                        </a:rPr>
                        <a:t>была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исключена возможность повреждения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оболочки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при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протя- 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гивании кабелей (особенно большой емкости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в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пролетах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большой протяженно-  сти),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когда создается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большое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трение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между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оболочкой кабеля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и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стенками труб, 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и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после непродолжительного срока службы кабель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может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оказаться поврежден- 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ным от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сотрясений, перемещений, электрохимической</a:t>
                      </a:r>
                      <a:r>
                        <a:rPr dirty="0" sz="1400" spc="-2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коррозии;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7"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rowSpan="7"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rowSpan="7"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rowSpan="7"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rowSpan="7"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rowSpan="7"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2165350">
                <a:tc>
                  <a:txBody>
                    <a:bodyPr/>
                    <a:lstStyle/>
                    <a:p>
                      <a:pPr algn="ctr" marR="69850">
                        <a:lnSpc>
                          <a:spcPct val="100000"/>
                        </a:lnSpc>
                        <a:spcBef>
                          <a:spcPts val="305"/>
                        </a:spcBef>
                      </a:pPr>
                      <a:r>
                        <a:rPr dirty="0" sz="1000" spc="-5">
                          <a:latin typeface="Times New Roman"/>
                          <a:cs typeface="Times New Roman"/>
                        </a:rPr>
                        <a:t>Справ.</a:t>
                      </a:r>
                      <a:r>
                        <a:rPr dirty="0" sz="100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000" spc="-5">
                          <a:latin typeface="Times New Roman"/>
                          <a:cs typeface="Times New Roman"/>
                        </a:rPr>
                        <a:t>№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38735" vert="vert270">
                    <a:lnL w="2857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7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570230"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gridSpan="7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2115820">
                <a:tc>
                  <a:txBody>
                    <a:bodyPr/>
                    <a:lstStyle/>
                    <a:p>
                      <a:pPr marL="124460">
                        <a:lnSpc>
                          <a:spcPct val="100000"/>
                        </a:lnSpc>
                        <a:spcBef>
                          <a:spcPts val="170"/>
                        </a:spcBef>
                        <a:tabLst>
                          <a:tab pos="1095375" algn="l"/>
                        </a:tabLst>
                      </a:pPr>
                      <a:r>
                        <a:rPr dirty="0" baseline="-8333" sz="1500" spc="-15">
                          <a:latin typeface="Times New Roman"/>
                          <a:cs typeface="Times New Roman"/>
                        </a:rPr>
                        <a:t>Инв.</a:t>
                      </a:r>
                      <a:r>
                        <a:rPr dirty="0" baseline="-8333" sz="1500" spc="1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baseline="-8333" sz="1500" spc="-7">
                          <a:latin typeface="Times New Roman"/>
                          <a:cs typeface="Times New Roman"/>
                        </a:rPr>
                        <a:t>№</a:t>
                      </a:r>
                      <a:r>
                        <a:rPr dirty="0" baseline="-8333" sz="1500" spc="22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baseline="-8333" sz="1500" spc="-7">
                          <a:latin typeface="Times New Roman"/>
                          <a:cs typeface="Times New Roman"/>
                        </a:rPr>
                        <a:t>дубл.	</a:t>
                      </a:r>
                      <a:r>
                        <a:rPr dirty="0" sz="1000" spc="-5">
                          <a:latin typeface="Times New Roman"/>
                          <a:cs typeface="Times New Roman"/>
                        </a:rPr>
                        <a:t>Подпись и</a:t>
                      </a:r>
                      <a:r>
                        <a:rPr dirty="0" sz="1000" spc="-1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000" spc="-5">
                          <a:latin typeface="Times New Roman"/>
                          <a:cs typeface="Times New Roman"/>
                        </a:rPr>
                        <a:t>дата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21590" vert="vert27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7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998855">
                <a:tc>
                  <a:txBody>
                    <a:bodyPr/>
                    <a:lstStyle/>
                    <a:p>
                      <a:pPr marL="154305">
                        <a:lnSpc>
                          <a:spcPct val="100000"/>
                        </a:lnSpc>
                        <a:spcBef>
                          <a:spcPts val="280"/>
                        </a:spcBef>
                      </a:pPr>
                      <a:r>
                        <a:rPr dirty="0" sz="1000" spc="-5">
                          <a:latin typeface="Times New Roman"/>
                          <a:cs typeface="Times New Roman"/>
                        </a:rPr>
                        <a:t>Взам. </a:t>
                      </a:r>
                      <a:r>
                        <a:rPr dirty="0" sz="1000" spc="-10">
                          <a:latin typeface="Times New Roman"/>
                          <a:cs typeface="Times New Roman"/>
                        </a:rPr>
                        <a:t>инв.</a:t>
                      </a:r>
                      <a:r>
                        <a:rPr dirty="0" sz="1000" spc="-5">
                          <a:latin typeface="Times New Roman"/>
                          <a:cs typeface="Times New Roman"/>
                        </a:rPr>
                        <a:t> №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35560" vert="vert27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7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1271270">
                <a:tc>
                  <a:txBody>
                    <a:bodyPr/>
                    <a:lstStyle/>
                    <a:p>
                      <a:pPr marL="226060">
                        <a:lnSpc>
                          <a:spcPct val="100000"/>
                        </a:lnSpc>
                        <a:spcBef>
                          <a:spcPts val="65"/>
                        </a:spcBef>
                      </a:pPr>
                      <a:r>
                        <a:rPr dirty="0" sz="1000" spc="-5">
                          <a:latin typeface="Times New Roman"/>
                          <a:cs typeface="Times New Roman"/>
                        </a:rPr>
                        <a:t>Подпись и</a:t>
                      </a:r>
                      <a:r>
                        <a:rPr dirty="0" sz="1000" spc="-1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000" spc="-5">
                          <a:latin typeface="Times New Roman"/>
                          <a:cs typeface="Times New Roman"/>
                        </a:rPr>
                        <a:t>дата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8255" vert="vert27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7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358775">
                <a:tc rowSpan="5">
                  <a:txBody>
                    <a:bodyPr/>
                    <a:lstStyle/>
                    <a:p>
                      <a:pPr marL="101600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dirty="0" sz="1000" spc="-10">
                          <a:latin typeface="Times New Roman"/>
                          <a:cs typeface="Times New Roman"/>
                        </a:rPr>
                        <a:t>Инв. </a:t>
                      </a:r>
                      <a:r>
                        <a:rPr dirty="0" sz="1000" spc="-5">
                          <a:latin typeface="Times New Roman"/>
                          <a:cs typeface="Times New Roman"/>
                        </a:rPr>
                        <a:t>№</a:t>
                      </a:r>
                      <a:r>
                        <a:rPr dirty="0" sz="1000" spc="-1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000" spc="-5">
                          <a:latin typeface="Times New Roman"/>
                          <a:cs typeface="Times New Roman"/>
                        </a:rPr>
                        <a:t>подл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1430" vert="vert27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5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7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190500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11430" vert="vert27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marL="31115">
                        <a:lnSpc>
                          <a:spcPts val="1645"/>
                        </a:lnSpc>
                        <a:spcBef>
                          <a:spcPts val="795"/>
                        </a:spcBef>
                      </a:pP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ТПЭ-КЭС.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algn="ctr" marL="30480">
                        <a:lnSpc>
                          <a:spcPts val="1525"/>
                        </a:lnSpc>
                      </a:pPr>
                      <a:r>
                        <a:rPr dirty="0" sz="1300" spc="-5">
                          <a:latin typeface="Times New Roman"/>
                          <a:cs typeface="Times New Roman"/>
                        </a:rPr>
                        <a:t>Техническая информация для</a:t>
                      </a:r>
                      <a:r>
                        <a:rPr dirty="0" sz="1300" spc="1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300" spc="-5">
                          <a:latin typeface="Times New Roman"/>
                          <a:cs typeface="Times New Roman"/>
                        </a:rPr>
                        <a:t>проектирования</a:t>
                      </a: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00965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 marL="70485">
                        <a:lnSpc>
                          <a:spcPct val="100000"/>
                        </a:lnSpc>
                        <a:spcBef>
                          <a:spcPts val="355"/>
                        </a:spcBef>
                      </a:pPr>
                      <a:r>
                        <a:rPr dirty="0" sz="1000" spc="-5" i="1">
                          <a:latin typeface="Times New Roman"/>
                          <a:cs typeface="Times New Roman"/>
                        </a:rPr>
                        <a:t>лист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45085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73025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11430" vert="vert27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100965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45085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17475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11430" vert="vert27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100965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marR="635">
                        <a:lnSpc>
                          <a:spcPct val="100000"/>
                        </a:lnSpc>
                        <a:spcBef>
                          <a:spcPts val="345"/>
                        </a:spcBef>
                      </a:pPr>
                      <a:r>
                        <a:rPr dirty="0" sz="1000">
                          <a:latin typeface="Times New Roman"/>
                          <a:cs typeface="Times New Roman"/>
                        </a:rPr>
                        <a:t>6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43815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61290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11430" vert="vert27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0480">
                        <a:lnSpc>
                          <a:spcPts val="1080"/>
                        </a:lnSpc>
                        <a:spcBef>
                          <a:spcPts val="90"/>
                        </a:spcBef>
                      </a:pPr>
                      <a:r>
                        <a:rPr dirty="0" sz="1000" i="1"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dirty="0" sz="1000" spc="-10" i="1">
                          <a:latin typeface="Times New Roman"/>
                          <a:cs typeface="Times New Roman"/>
                        </a:rPr>
                        <a:t>зм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143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4450">
                        <a:lnSpc>
                          <a:spcPts val="1080"/>
                        </a:lnSpc>
                        <a:spcBef>
                          <a:spcPts val="90"/>
                        </a:spcBef>
                      </a:pPr>
                      <a:r>
                        <a:rPr dirty="0" sz="1000" spc="-5" i="1">
                          <a:latin typeface="Times New Roman"/>
                          <a:cs typeface="Times New Roman"/>
                        </a:rPr>
                        <a:t>Л</a:t>
                      </a:r>
                      <a:r>
                        <a:rPr dirty="0" sz="1000" spc="5" i="1"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dirty="0" sz="1000" i="1">
                          <a:latin typeface="Times New Roman"/>
                          <a:cs typeface="Times New Roman"/>
                        </a:rPr>
                        <a:t>ст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143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0800">
                        <a:lnSpc>
                          <a:spcPts val="1080"/>
                        </a:lnSpc>
                        <a:spcBef>
                          <a:spcPts val="90"/>
                        </a:spcBef>
                      </a:pPr>
                      <a:r>
                        <a:rPr dirty="0" sz="1000" spc="-5" i="1">
                          <a:latin typeface="Times New Roman"/>
                          <a:cs typeface="Times New Roman"/>
                        </a:rPr>
                        <a:t>№</a:t>
                      </a:r>
                      <a:r>
                        <a:rPr dirty="0" sz="1000" spc="-50" i="1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000" spc="-5" i="1">
                          <a:latin typeface="Times New Roman"/>
                          <a:cs typeface="Times New Roman"/>
                        </a:rPr>
                        <a:t>документа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143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4610">
                        <a:lnSpc>
                          <a:spcPts val="1080"/>
                        </a:lnSpc>
                        <a:spcBef>
                          <a:spcPts val="90"/>
                        </a:spcBef>
                      </a:pPr>
                      <a:r>
                        <a:rPr dirty="0" sz="1000" i="1">
                          <a:latin typeface="Times New Roman"/>
                          <a:cs typeface="Times New Roman"/>
                        </a:rPr>
                        <a:t>Подпись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143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3340">
                        <a:lnSpc>
                          <a:spcPts val="1080"/>
                        </a:lnSpc>
                        <a:spcBef>
                          <a:spcPts val="90"/>
                        </a:spcBef>
                      </a:pPr>
                      <a:r>
                        <a:rPr dirty="0" sz="1000" i="1">
                          <a:latin typeface="Times New Roman"/>
                          <a:cs typeface="Times New Roman"/>
                        </a:rPr>
                        <a:t>Д</a:t>
                      </a:r>
                      <a:r>
                        <a:rPr dirty="0" sz="1000" spc="5" i="1">
                          <a:latin typeface="Times New Roman"/>
                          <a:cs typeface="Times New Roman"/>
                        </a:rPr>
                        <a:t>а</a:t>
                      </a:r>
                      <a:r>
                        <a:rPr dirty="0" sz="1000" i="1">
                          <a:latin typeface="Times New Roman"/>
                          <a:cs typeface="Times New Roman"/>
                        </a:rPr>
                        <a:t>та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143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100965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43815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292893" y="169163"/>
          <a:ext cx="7042150" cy="102158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04470"/>
                <a:gridCol w="245745"/>
                <a:gridCol w="254634"/>
                <a:gridCol w="356234"/>
                <a:gridCol w="820419"/>
                <a:gridCol w="534669"/>
                <a:gridCol w="355600"/>
                <a:gridCol w="3823334"/>
                <a:gridCol w="417195"/>
              </a:tblGrid>
              <a:tr h="2172970">
                <a:tc>
                  <a:txBody>
                    <a:bodyPr/>
                    <a:lstStyle/>
                    <a:p>
                      <a:pPr marL="6470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dirty="0" sz="1000" spc="-5">
                          <a:latin typeface="Times New Roman"/>
                          <a:cs typeface="Times New Roman"/>
                        </a:rPr>
                        <a:t>Первич.</a:t>
                      </a:r>
                      <a:r>
                        <a:rPr dirty="0" sz="100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000" spc="-5">
                          <a:latin typeface="Times New Roman"/>
                          <a:cs typeface="Times New Roman"/>
                        </a:rPr>
                        <a:t>примен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6350" vert="vert270">
                    <a:lnL w="2857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7" rowSpan="7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  <a:p>
                      <a:pPr algn="just" marL="198755" marR="176530" indent="448945">
                        <a:lnSpc>
                          <a:spcPct val="143800"/>
                        </a:lnSpc>
                        <a:buFont typeface="Symbol"/>
                        <a:buChar char=""/>
                        <a:tabLst>
                          <a:tab pos="829944" algn="l"/>
                        </a:tabLst>
                      </a:pP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трубы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и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их соединения должны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быть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водонепроницаемыми,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так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как  проникшая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в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каналы вода,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при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поврежденной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оболочке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кабеля, может нарушить 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изоляцию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жил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и,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как следствие, вызвать повреждение включенных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в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кабель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свя-  зей. В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худших случаях это может привести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к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необходимости замены одного,  двух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и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большего числа участков кабеля.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Кроме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того, попавшая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в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канал вода зи- 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мой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может замерзнуть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и вследствие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сжатия оболочки льдом вызвать также </a:t>
                      </a:r>
                      <a:r>
                        <a:rPr dirty="0" sz="1400" spc="5">
                          <a:latin typeface="Times New Roman"/>
                          <a:cs typeface="Times New Roman"/>
                        </a:rPr>
                        <a:t>по- 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вреждение кабеля. Замена кабеля будет усложнена необходимостью избавления 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ото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льда (например, оттаиванием его паром). Попавшая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в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трубы вода может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к  тому же содержать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растворенные вещества, вредно влияющие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на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свинцовую 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оболочку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кабеля. Влага создает также благоприятные условия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для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прохождения  блуждающих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токов и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способствует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коррозии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свинцовой оболочки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кабеля;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algn="just" marL="198755" marR="175895" indent="449580">
                        <a:lnSpc>
                          <a:spcPct val="143800"/>
                        </a:lnSpc>
                        <a:spcBef>
                          <a:spcPts val="95"/>
                        </a:spcBef>
                        <a:buFont typeface="Symbol"/>
                        <a:buChar char=""/>
                        <a:tabLst>
                          <a:tab pos="830580" algn="l"/>
                        </a:tabLst>
                      </a:pP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т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рубы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и их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соединения должны быть газонепроницаемыми, так как  проникшие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в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каналы газы создают неблагоприятные условия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для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производства 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тех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или иных монтажных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или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реконструктивных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работ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из-за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их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вредного влия- 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ния на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работающего. По каналам газы могут проникнуть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в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помещение кабель-  ной шахты,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в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жилые, промышленные, общественные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и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другие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телефонизиро- 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ванные здания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и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сооружения </a:t>
                      </a:r>
                      <a:r>
                        <a:rPr dirty="0" sz="1400" spc="5">
                          <a:latin typeface="Times New Roman"/>
                          <a:cs typeface="Times New Roman"/>
                        </a:rPr>
                        <a:t>и,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при определенных концентрациях, воспламе- 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ниться от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малейшей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искры, а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при критических объемах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даже</a:t>
                      </a:r>
                      <a:r>
                        <a:rPr dirty="0" sz="1400" spc="-2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взорваться.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marL="199390" indent="448945">
                        <a:lnSpc>
                          <a:spcPct val="100000"/>
                        </a:lnSpc>
                        <a:spcBef>
                          <a:spcPts val="730"/>
                        </a:spcBef>
                      </a:pPr>
                      <a:r>
                        <a:rPr dirty="0" sz="1400">
                          <a:latin typeface="Times New Roman"/>
                          <a:cs typeface="Times New Roman"/>
                        </a:rPr>
                        <a:t>2.5.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При проектировании каналов связи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из </a:t>
                      </a:r>
                      <a:r>
                        <a:rPr dirty="0" sz="1400" spc="-10">
                          <a:latin typeface="Times New Roman"/>
                          <a:cs typeface="Times New Roman"/>
                        </a:rPr>
                        <a:t>труб</a:t>
                      </a:r>
                      <a:r>
                        <a:rPr dirty="0" sz="1400" spc="8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серии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ТПЭ-КЭС требова-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algn="just" marL="199390" marR="176530">
                        <a:lnSpc>
                          <a:spcPct val="143700"/>
                        </a:lnSpc>
                        <a:spcBef>
                          <a:spcPts val="10"/>
                        </a:spcBef>
                      </a:pPr>
                      <a:r>
                        <a:rPr dirty="0" sz="1400">
                          <a:latin typeface="Times New Roman"/>
                          <a:cs typeface="Times New Roman"/>
                        </a:rPr>
                        <a:t>ния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экономичности обеспечиваются правильной трассировкой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с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учетом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допус- 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тимого сближения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их с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другими подземными коммуникациями как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при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парал- 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лельной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прокладке,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так и в местах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пересечений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(таблица 4) для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исключения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ме- 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ханического повреждения кабелей связи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и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минимальных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объемов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земляных </a:t>
                      </a:r>
                      <a:r>
                        <a:rPr dirty="0" sz="1400" spc="5">
                          <a:latin typeface="Times New Roman"/>
                          <a:cs typeface="Times New Roman"/>
                        </a:rPr>
                        <a:t>ра- 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бот.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7"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rowSpan="7"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rowSpan="7"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rowSpan="7"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rowSpan="7"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rowSpan="7"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2165350">
                <a:tc>
                  <a:txBody>
                    <a:bodyPr/>
                    <a:lstStyle/>
                    <a:p>
                      <a:pPr algn="ctr" marR="69850">
                        <a:lnSpc>
                          <a:spcPct val="100000"/>
                        </a:lnSpc>
                        <a:spcBef>
                          <a:spcPts val="305"/>
                        </a:spcBef>
                      </a:pPr>
                      <a:r>
                        <a:rPr dirty="0" sz="1000" spc="-5">
                          <a:latin typeface="Times New Roman"/>
                          <a:cs typeface="Times New Roman"/>
                        </a:rPr>
                        <a:t>Справ.</a:t>
                      </a:r>
                      <a:r>
                        <a:rPr dirty="0" sz="100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000" spc="-5">
                          <a:latin typeface="Times New Roman"/>
                          <a:cs typeface="Times New Roman"/>
                        </a:rPr>
                        <a:t>№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38735" vert="vert270">
                    <a:lnL w="2857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7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570230"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gridSpan="7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2115820">
                <a:tc>
                  <a:txBody>
                    <a:bodyPr/>
                    <a:lstStyle/>
                    <a:p>
                      <a:pPr marL="124460">
                        <a:lnSpc>
                          <a:spcPct val="100000"/>
                        </a:lnSpc>
                        <a:spcBef>
                          <a:spcPts val="170"/>
                        </a:spcBef>
                        <a:tabLst>
                          <a:tab pos="1095375" algn="l"/>
                        </a:tabLst>
                      </a:pPr>
                      <a:r>
                        <a:rPr dirty="0" baseline="-8333" sz="1500" spc="-15">
                          <a:latin typeface="Times New Roman"/>
                          <a:cs typeface="Times New Roman"/>
                        </a:rPr>
                        <a:t>Инв.</a:t>
                      </a:r>
                      <a:r>
                        <a:rPr dirty="0" baseline="-8333" sz="1500" spc="1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baseline="-8333" sz="1500" spc="-7">
                          <a:latin typeface="Times New Roman"/>
                          <a:cs typeface="Times New Roman"/>
                        </a:rPr>
                        <a:t>№</a:t>
                      </a:r>
                      <a:r>
                        <a:rPr dirty="0" baseline="-8333" sz="1500" spc="22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baseline="-8333" sz="1500" spc="-7">
                          <a:latin typeface="Times New Roman"/>
                          <a:cs typeface="Times New Roman"/>
                        </a:rPr>
                        <a:t>дубл.	</a:t>
                      </a:r>
                      <a:r>
                        <a:rPr dirty="0" sz="1000" spc="-5">
                          <a:latin typeface="Times New Roman"/>
                          <a:cs typeface="Times New Roman"/>
                        </a:rPr>
                        <a:t>Подпись и</a:t>
                      </a:r>
                      <a:r>
                        <a:rPr dirty="0" sz="1000" spc="-1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000" spc="-5">
                          <a:latin typeface="Times New Roman"/>
                          <a:cs typeface="Times New Roman"/>
                        </a:rPr>
                        <a:t>дата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21590" vert="vert27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7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998855">
                <a:tc>
                  <a:txBody>
                    <a:bodyPr/>
                    <a:lstStyle/>
                    <a:p>
                      <a:pPr marL="154305">
                        <a:lnSpc>
                          <a:spcPct val="100000"/>
                        </a:lnSpc>
                        <a:spcBef>
                          <a:spcPts val="280"/>
                        </a:spcBef>
                      </a:pPr>
                      <a:r>
                        <a:rPr dirty="0" sz="1000" spc="-5">
                          <a:latin typeface="Times New Roman"/>
                          <a:cs typeface="Times New Roman"/>
                        </a:rPr>
                        <a:t>Взам. </a:t>
                      </a:r>
                      <a:r>
                        <a:rPr dirty="0" sz="1000" spc="-10">
                          <a:latin typeface="Times New Roman"/>
                          <a:cs typeface="Times New Roman"/>
                        </a:rPr>
                        <a:t>инв.</a:t>
                      </a:r>
                      <a:r>
                        <a:rPr dirty="0" sz="1000" spc="-5">
                          <a:latin typeface="Times New Roman"/>
                          <a:cs typeface="Times New Roman"/>
                        </a:rPr>
                        <a:t> №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35560" vert="vert27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7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1271270">
                <a:tc>
                  <a:txBody>
                    <a:bodyPr/>
                    <a:lstStyle/>
                    <a:p>
                      <a:pPr marL="226060">
                        <a:lnSpc>
                          <a:spcPct val="100000"/>
                        </a:lnSpc>
                        <a:spcBef>
                          <a:spcPts val="65"/>
                        </a:spcBef>
                      </a:pPr>
                      <a:r>
                        <a:rPr dirty="0" sz="1000" spc="-5">
                          <a:latin typeface="Times New Roman"/>
                          <a:cs typeface="Times New Roman"/>
                        </a:rPr>
                        <a:t>Подпись и</a:t>
                      </a:r>
                      <a:r>
                        <a:rPr dirty="0" sz="1000" spc="-1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000" spc="-5">
                          <a:latin typeface="Times New Roman"/>
                          <a:cs typeface="Times New Roman"/>
                        </a:rPr>
                        <a:t>дата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8255" vert="vert27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7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358775">
                <a:tc rowSpan="5">
                  <a:txBody>
                    <a:bodyPr/>
                    <a:lstStyle/>
                    <a:p>
                      <a:pPr marL="101600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dirty="0" sz="1000" spc="-10">
                          <a:latin typeface="Times New Roman"/>
                          <a:cs typeface="Times New Roman"/>
                        </a:rPr>
                        <a:t>Инв. </a:t>
                      </a:r>
                      <a:r>
                        <a:rPr dirty="0" sz="1000" spc="-5">
                          <a:latin typeface="Times New Roman"/>
                          <a:cs typeface="Times New Roman"/>
                        </a:rPr>
                        <a:t>№</a:t>
                      </a:r>
                      <a:r>
                        <a:rPr dirty="0" sz="1000" spc="-1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000" spc="-5">
                          <a:latin typeface="Times New Roman"/>
                          <a:cs typeface="Times New Roman"/>
                        </a:rPr>
                        <a:t>подл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1430" vert="vert27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5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7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190500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11430" vert="vert27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marL="31115">
                        <a:lnSpc>
                          <a:spcPts val="1645"/>
                        </a:lnSpc>
                        <a:spcBef>
                          <a:spcPts val="795"/>
                        </a:spcBef>
                      </a:pP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ТПЭ-КЭС.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algn="ctr" marL="30480">
                        <a:lnSpc>
                          <a:spcPts val="1525"/>
                        </a:lnSpc>
                      </a:pPr>
                      <a:r>
                        <a:rPr dirty="0" sz="1300" spc="-5">
                          <a:latin typeface="Times New Roman"/>
                          <a:cs typeface="Times New Roman"/>
                        </a:rPr>
                        <a:t>Техническая информация для</a:t>
                      </a:r>
                      <a:r>
                        <a:rPr dirty="0" sz="1300" spc="1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300" spc="-5">
                          <a:latin typeface="Times New Roman"/>
                          <a:cs typeface="Times New Roman"/>
                        </a:rPr>
                        <a:t>проектирования</a:t>
                      </a: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00965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 marL="70485">
                        <a:lnSpc>
                          <a:spcPct val="100000"/>
                        </a:lnSpc>
                        <a:spcBef>
                          <a:spcPts val="355"/>
                        </a:spcBef>
                      </a:pPr>
                      <a:r>
                        <a:rPr dirty="0" sz="1000" spc="-5" i="1">
                          <a:latin typeface="Times New Roman"/>
                          <a:cs typeface="Times New Roman"/>
                        </a:rPr>
                        <a:t>лист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45085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73025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11430" vert="vert27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100965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45085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17475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11430" vert="vert27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100965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marR="635">
                        <a:lnSpc>
                          <a:spcPct val="100000"/>
                        </a:lnSpc>
                        <a:spcBef>
                          <a:spcPts val="345"/>
                        </a:spcBef>
                      </a:pPr>
                      <a:r>
                        <a:rPr dirty="0" sz="1000">
                          <a:latin typeface="Times New Roman"/>
                          <a:cs typeface="Times New Roman"/>
                        </a:rPr>
                        <a:t>7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43815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61290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11430" vert="vert27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0480">
                        <a:lnSpc>
                          <a:spcPts val="1080"/>
                        </a:lnSpc>
                        <a:spcBef>
                          <a:spcPts val="90"/>
                        </a:spcBef>
                      </a:pPr>
                      <a:r>
                        <a:rPr dirty="0" sz="1000" i="1"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dirty="0" sz="1000" spc="-10" i="1">
                          <a:latin typeface="Times New Roman"/>
                          <a:cs typeface="Times New Roman"/>
                        </a:rPr>
                        <a:t>зм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143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4450">
                        <a:lnSpc>
                          <a:spcPts val="1080"/>
                        </a:lnSpc>
                        <a:spcBef>
                          <a:spcPts val="90"/>
                        </a:spcBef>
                      </a:pPr>
                      <a:r>
                        <a:rPr dirty="0" sz="1000" spc="-5" i="1">
                          <a:latin typeface="Times New Roman"/>
                          <a:cs typeface="Times New Roman"/>
                        </a:rPr>
                        <a:t>Л</a:t>
                      </a:r>
                      <a:r>
                        <a:rPr dirty="0" sz="1000" spc="5" i="1"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dirty="0" sz="1000" i="1">
                          <a:latin typeface="Times New Roman"/>
                          <a:cs typeface="Times New Roman"/>
                        </a:rPr>
                        <a:t>ст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143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0800">
                        <a:lnSpc>
                          <a:spcPts val="1080"/>
                        </a:lnSpc>
                        <a:spcBef>
                          <a:spcPts val="90"/>
                        </a:spcBef>
                      </a:pPr>
                      <a:r>
                        <a:rPr dirty="0" sz="1000" spc="-5" i="1">
                          <a:latin typeface="Times New Roman"/>
                          <a:cs typeface="Times New Roman"/>
                        </a:rPr>
                        <a:t>№</a:t>
                      </a:r>
                      <a:r>
                        <a:rPr dirty="0" sz="1000" spc="-50" i="1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000" spc="-5" i="1">
                          <a:latin typeface="Times New Roman"/>
                          <a:cs typeface="Times New Roman"/>
                        </a:rPr>
                        <a:t>документа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143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4610">
                        <a:lnSpc>
                          <a:spcPts val="1080"/>
                        </a:lnSpc>
                        <a:spcBef>
                          <a:spcPts val="90"/>
                        </a:spcBef>
                      </a:pPr>
                      <a:r>
                        <a:rPr dirty="0" sz="1000" i="1">
                          <a:latin typeface="Times New Roman"/>
                          <a:cs typeface="Times New Roman"/>
                        </a:rPr>
                        <a:t>Подпись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143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3340">
                        <a:lnSpc>
                          <a:spcPts val="1080"/>
                        </a:lnSpc>
                        <a:spcBef>
                          <a:spcPts val="90"/>
                        </a:spcBef>
                      </a:pPr>
                      <a:r>
                        <a:rPr dirty="0" sz="1000" i="1">
                          <a:latin typeface="Times New Roman"/>
                          <a:cs typeface="Times New Roman"/>
                        </a:rPr>
                        <a:t>Д</a:t>
                      </a:r>
                      <a:r>
                        <a:rPr dirty="0" sz="1000" spc="5" i="1">
                          <a:latin typeface="Times New Roman"/>
                          <a:cs typeface="Times New Roman"/>
                        </a:rPr>
                        <a:t>а</a:t>
                      </a:r>
                      <a:r>
                        <a:rPr dirty="0" sz="1000" i="1">
                          <a:latin typeface="Times New Roman"/>
                          <a:cs typeface="Times New Roman"/>
                        </a:rPr>
                        <a:t>та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143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100965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43815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1080373" y="1101089"/>
          <a:ext cx="5898515" cy="440372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644900"/>
                <a:gridCol w="1008379"/>
                <a:gridCol w="1245235"/>
              </a:tblGrid>
              <a:tr h="361950"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359410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</a:tr>
              <a:tr h="17907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</a:tr>
              <a:tr h="17399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</a:tr>
              <a:tr h="17399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</a:tr>
              <a:tr h="16700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</a:tr>
              <a:tr h="18288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</a:tr>
              <a:tr h="17462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</a:tr>
              <a:tr h="17526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</a:tr>
              <a:tr h="17462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</a:tr>
              <a:tr h="17462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</a:tr>
              <a:tr h="17526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</a:tr>
              <a:tr h="17462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</a:tr>
              <a:tr h="35052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</a:tr>
              <a:tr h="35052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</a:tr>
              <a:tr h="17462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</a:tr>
              <a:tr h="17526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</a:tr>
              <a:tr h="17462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</a:tr>
              <a:tr h="17526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</a:tr>
              <a:tr h="17970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</a:tr>
              <a:tr h="168910">
                <a:tc grid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</a:tbl>
          </a:graphicData>
        </a:graphic>
      </p:graphicFrame>
      <p:graphicFrame>
        <p:nvGraphicFramePr>
          <p:cNvPr id="3" name="object 3"/>
          <p:cNvGraphicFramePr>
            <a:graphicFrameLocks noGrp="1"/>
          </p:cNvGraphicFramePr>
          <p:nvPr/>
        </p:nvGraphicFramePr>
        <p:xfrm>
          <a:off x="1075944" y="1098803"/>
          <a:ext cx="5911850" cy="440753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642360"/>
                <a:gridCol w="1010285"/>
                <a:gridCol w="1245235"/>
              </a:tblGrid>
              <a:tr h="359410"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endParaRPr sz="1050">
                        <a:latin typeface="Times New Roman"/>
                        <a:cs typeface="Times New Roman"/>
                      </a:endParaRPr>
                    </a:p>
                    <a:p>
                      <a:pPr marL="855980">
                        <a:lnSpc>
                          <a:spcPct val="100000"/>
                        </a:lnSpc>
                      </a:pPr>
                      <a:r>
                        <a:rPr dirty="0" sz="1200" spc="-5">
                          <a:latin typeface="Times New Roman"/>
                          <a:cs typeface="Times New Roman"/>
                        </a:rPr>
                        <a:t>Коммуникации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 сооружения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 marL="675005" marR="259715" indent="-401320">
                        <a:lnSpc>
                          <a:spcPts val="1380"/>
                        </a:lnSpc>
                        <a:spcBef>
                          <a:spcPts val="10"/>
                        </a:spcBef>
                      </a:pPr>
                      <a:r>
                        <a:rPr dirty="0" sz="1200" spc="-5">
                          <a:latin typeface="Times New Roman"/>
                          <a:cs typeface="Times New Roman"/>
                        </a:rPr>
                        <a:t>Минимальное расстояние, 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в плоскости,</a:t>
                      </a:r>
                      <a:r>
                        <a:rPr dirty="0" sz="1200" spc="-2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м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27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359410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88620" marR="68580" indent="-302260">
                        <a:lnSpc>
                          <a:spcPts val="1380"/>
                        </a:lnSpc>
                        <a:spcBef>
                          <a:spcPts val="10"/>
                        </a:spcBef>
                      </a:pPr>
                      <a:r>
                        <a:rPr dirty="0" sz="1200" spc="-5">
                          <a:latin typeface="Times New Roman"/>
                          <a:cs typeface="Times New Roman"/>
                        </a:rPr>
                        <a:t>гор</a:t>
                      </a:r>
                      <a:r>
                        <a:rPr dirty="0" sz="1200" spc="5">
                          <a:latin typeface="Times New Roman"/>
                          <a:cs typeface="Times New Roman"/>
                        </a:rPr>
                        <a:t>из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о</a:t>
                      </a:r>
                      <a:r>
                        <a:rPr dirty="0" sz="1200" spc="-10">
                          <a:latin typeface="Times New Roman"/>
                          <a:cs typeface="Times New Roman"/>
                        </a:rPr>
                        <a:t>н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т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а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ль-  ной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27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17804" marR="8255" indent="-195580">
                        <a:lnSpc>
                          <a:spcPts val="1380"/>
                        </a:lnSpc>
                        <a:spcBef>
                          <a:spcPts val="10"/>
                        </a:spcBef>
                      </a:pPr>
                      <a:r>
                        <a:rPr dirty="0" sz="1200" spc="-5">
                          <a:latin typeface="Times New Roman"/>
                          <a:cs typeface="Times New Roman"/>
                        </a:rPr>
                        <a:t>вертикальной,</a:t>
                      </a:r>
                      <a:r>
                        <a:rPr dirty="0" sz="1200" spc="-4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при 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пересечении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27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79070">
                <a:tc>
                  <a:txBody>
                    <a:bodyPr/>
                    <a:lstStyle/>
                    <a:p>
                      <a:pPr marL="20955">
                        <a:lnSpc>
                          <a:spcPts val="1315"/>
                        </a:lnSpc>
                      </a:pPr>
                      <a:r>
                        <a:rPr dirty="0" sz="1200" spc="-5">
                          <a:latin typeface="Times New Roman"/>
                          <a:cs typeface="Times New Roman"/>
                        </a:rPr>
                        <a:t>Водопровод диаметром &lt;300</a:t>
                      </a:r>
                      <a:r>
                        <a:rPr dirty="0" sz="1200" spc="1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мм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algn="ctr" marL="5715">
                        <a:lnSpc>
                          <a:spcPts val="1315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0,5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algn="ctr" marL="5715">
                        <a:lnSpc>
                          <a:spcPts val="1315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0,15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  <a:tr h="173990">
                <a:tc>
                  <a:txBody>
                    <a:bodyPr/>
                    <a:lstStyle/>
                    <a:p>
                      <a:pPr marL="20955">
                        <a:lnSpc>
                          <a:spcPts val="1275"/>
                        </a:lnSpc>
                      </a:pPr>
                      <a:r>
                        <a:rPr dirty="0" sz="1200" spc="-5">
                          <a:latin typeface="Times New Roman"/>
                          <a:cs typeface="Times New Roman"/>
                        </a:rPr>
                        <a:t>Водопровод диаметром &gt;300</a:t>
                      </a:r>
                      <a:r>
                        <a:rPr dirty="0" sz="1200" spc="1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мм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 marL="5715">
                        <a:lnSpc>
                          <a:spcPts val="1275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1,0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 marL="5715">
                        <a:lnSpc>
                          <a:spcPts val="1275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0,15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</a:tcPr>
                </a:tc>
              </a:tr>
              <a:tr h="173990">
                <a:tc>
                  <a:txBody>
                    <a:bodyPr/>
                    <a:lstStyle/>
                    <a:p>
                      <a:pPr marL="20955">
                        <a:lnSpc>
                          <a:spcPts val="1275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Канализация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 marL="5715">
                        <a:lnSpc>
                          <a:spcPts val="1275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0,5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 marL="5715">
                        <a:lnSpc>
                          <a:spcPts val="1275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0,15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20955">
                        <a:lnSpc>
                          <a:spcPts val="1305"/>
                        </a:lnSpc>
                      </a:pPr>
                      <a:r>
                        <a:rPr dirty="0" sz="1200" spc="-5">
                          <a:latin typeface="Times New Roman"/>
                          <a:cs typeface="Times New Roman"/>
                        </a:rPr>
                        <a:t>Дренажи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dirty="0" sz="1200" spc="1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водостоки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marL="20955">
                        <a:lnSpc>
                          <a:spcPts val="1355"/>
                        </a:lnSpc>
                      </a:pPr>
                      <a:r>
                        <a:rPr dirty="0" sz="1200" spc="-5">
                          <a:latin typeface="Times New Roman"/>
                          <a:cs typeface="Times New Roman"/>
                        </a:rPr>
                        <a:t>Кабели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силовые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 marL="5715">
                        <a:lnSpc>
                          <a:spcPts val="1305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0,5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algn="ctr" marL="5715">
                        <a:lnSpc>
                          <a:spcPts val="1355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0,5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 marL="5715">
                        <a:lnSpc>
                          <a:spcPts val="1305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0,15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algn="ctr" marL="6985">
                        <a:lnSpc>
                          <a:spcPts val="1355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от 0,25 до</a:t>
                      </a:r>
                      <a:r>
                        <a:rPr dirty="0" sz="1200" spc="-5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0,15</a:t>
                      </a:r>
                      <a:r>
                        <a:rPr dirty="0" baseline="38194" sz="1200">
                          <a:latin typeface="Times New Roman"/>
                          <a:cs typeface="Times New Roman"/>
                        </a:rPr>
                        <a:t>*</a:t>
                      </a:r>
                      <a:endParaRPr baseline="38194"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</a:tcPr>
                </a:tc>
              </a:tr>
              <a:tr h="174625">
                <a:tc>
                  <a:txBody>
                    <a:bodyPr/>
                    <a:lstStyle/>
                    <a:p>
                      <a:pPr marL="20955">
                        <a:lnSpc>
                          <a:spcPts val="1280"/>
                        </a:lnSpc>
                      </a:pPr>
                      <a:r>
                        <a:rPr dirty="0" sz="1200" spc="-5">
                          <a:latin typeface="Times New Roman"/>
                          <a:cs typeface="Times New Roman"/>
                        </a:rPr>
                        <a:t>Теплопровод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 marL="5715">
                        <a:lnSpc>
                          <a:spcPts val="128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1,0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 marL="5715">
                        <a:lnSpc>
                          <a:spcPts val="128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0,15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</a:tcPr>
                </a:tc>
              </a:tr>
              <a:tr h="175260">
                <a:tc>
                  <a:txBody>
                    <a:bodyPr/>
                    <a:lstStyle/>
                    <a:p>
                      <a:pPr marL="20955">
                        <a:lnSpc>
                          <a:spcPts val="128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Газопровод 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низкого давления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4,9</a:t>
                      </a:r>
                      <a:r>
                        <a:rPr dirty="0" sz="1200" spc="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кПа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 marL="5715">
                        <a:lnSpc>
                          <a:spcPts val="128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1,0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 marL="5715">
                        <a:lnSpc>
                          <a:spcPts val="128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0,15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</a:tcPr>
                </a:tc>
              </a:tr>
              <a:tr h="174625">
                <a:tc>
                  <a:txBody>
                    <a:bodyPr/>
                    <a:lstStyle/>
                    <a:p>
                      <a:pPr marL="20955">
                        <a:lnSpc>
                          <a:spcPts val="128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Газопровод 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среднего давления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от 4,9 до 294,3</a:t>
                      </a:r>
                      <a:r>
                        <a:rPr dirty="0" sz="1200" spc="-1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кПа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 marL="5715">
                        <a:lnSpc>
                          <a:spcPts val="128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1,5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 marL="5715">
                        <a:lnSpc>
                          <a:spcPts val="128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0,15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</a:tcPr>
                </a:tc>
              </a:tr>
              <a:tr h="174625">
                <a:tc>
                  <a:txBody>
                    <a:bodyPr/>
                    <a:lstStyle/>
                    <a:p>
                      <a:pPr marL="20955">
                        <a:lnSpc>
                          <a:spcPts val="128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Газопровод 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высокого давления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от 294,3 до 558,6</a:t>
                      </a:r>
                      <a:r>
                        <a:rPr dirty="0" sz="1200" spc="-2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кПа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 marL="5715">
                        <a:lnSpc>
                          <a:spcPts val="128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2,0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 marL="5715">
                        <a:lnSpc>
                          <a:spcPts val="128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0,15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</a:tcPr>
                </a:tc>
              </a:tr>
              <a:tr h="175260">
                <a:tc>
                  <a:txBody>
                    <a:bodyPr/>
                    <a:lstStyle/>
                    <a:p>
                      <a:pPr marL="20955">
                        <a:lnSpc>
                          <a:spcPts val="128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Газопровод 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высокого давления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от 558,6 до 1177,2</a:t>
                      </a:r>
                      <a:r>
                        <a:rPr dirty="0" sz="1200" spc="-2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кПа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 marL="5715">
                        <a:lnSpc>
                          <a:spcPts val="128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3,0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 marL="5715">
                        <a:lnSpc>
                          <a:spcPts val="128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0,15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</a:tcPr>
                </a:tc>
              </a:tr>
              <a:tr h="174625">
                <a:tc>
                  <a:txBody>
                    <a:bodyPr/>
                    <a:lstStyle/>
                    <a:p>
                      <a:pPr marL="20955">
                        <a:lnSpc>
                          <a:spcPts val="1280"/>
                        </a:lnSpc>
                      </a:pPr>
                      <a:r>
                        <a:rPr dirty="0" sz="1200" spc="-5">
                          <a:latin typeface="Times New Roman"/>
                          <a:cs typeface="Times New Roman"/>
                        </a:rPr>
                        <a:t>Трамвайные пути, ось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ближнего 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рельса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 marL="5715">
                        <a:lnSpc>
                          <a:spcPts val="128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2,0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 marL="5715">
                        <a:lnSpc>
                          <a:spcPts val="128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1,0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</a:tcPr>
                </a:tc>
              </a:tr>
              <a:tr h="175260">
                <a:tc>
                  <a:txBody>
                    <a:bodyPr/>
                    <a:lstStyle/>
                    <a:p>
                      <a:pPr marL="20955">
                        <a:lnSpc>
                          <a:spcPts val="1280"/>
                        </a:lnSpc>
                      </a:pPr>
                      <a:r>
                        <a:rPr dirty="0" sz="1200" spc="-5">
                          <a:latin typeface="Times New Roman"/>
                          <a:cs typeface="Times New Roman"/>
                        </a:rPr>
                        <a:t>Мачты</a:t>
                      </a:r>
                      <a:r>
                        <a:rPr dirty="0" sz="1200" spc="17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dirty="0" sz="1200" spc="19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опоры</a:t>
                      </a:r>
                      <a:r>
                        <a:rPr dirty="0" sz="1200" spc="19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сети</a:t>
                      </a:r>
                      <a:r>
                        <a:rPr dirty="0" sz="1200" spc="20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наружного</a:t>
                      </a:r>
                      <a:r>
                        <a:rPr dirty="0" sz="1200" spc="18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освещения,</a:t>
                      </a:r>
                      <a:r>
                        <a:rPr dirty="0" sz="1200" spc="18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контакт-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 marL="5715">
                        <a:lnSpc>
                          <a:spcPts val="128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0,5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 marL="6350">
                        <a:lnSpc>
                          <a:spcPts val="128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-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</a:tcPr>
                </a:tc>
              </a:tr>
              <a:tr h="174625">
                <a:tc>
                  <a:txBody>
                    <a:bodyPr/>
                    <a:lstStyle/>
                    <a:p>
                      <a:pPr marL="20955">
                        <a:lnSpc>
                          <a:spcPts val="128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ные 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сети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и 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сети</a:t>
                      </a:r>
                      <a:r>
                        <a:rPr dirty="0" sz="1200" spc="1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связи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</a:tcPr>
                </a:tc>
              </a:tr>
              <a:tr h="175260">
                <a:tc>
                  <a:txBody>
                    <a:bodyPr/>
                    <a:lstStyle/>
                    <a:p>
                      <a:pPr marL="20955">
                        <a:lnSpc>
                          <a:spcPts val="128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Стены и опоры 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тоннелей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и 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путепроводов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(на</a:t>
                      </a:r>
                      <a:r>
                        <a:rPr dirty="0" sz="1200" spc="3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уровне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 marL="5715">
                        <a:lnSpc>
                          <a:spcPts val="128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0,5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 marL="6350">
                        <a:lnSpc>
                          <a:spcPts val="128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-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</a:tcPr>
                </a:tc>
              </a:tr>
              <a:tr h="175260">
                <a:tc>
                  <a:txBody>
                    <a:bodyPr/>
                    <a:lstStyle/>
                    <a:p>
                      <a:pPr marL="20955">
                        <a:lnSpc>
                          <a:spcPts val="128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или ниже</a:t>
                      </a:r>
                      <a:r>
                        <a:rPr dirty="0" sz="1200" spc="-2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основания)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</a:tcPr>
                </a:tc>
              </a:tr>
              <a:tr h="174625">
                <a:tc>
                  <a:txBody>
                    <a:bodyPr/>
                    <a:lstStyle/>
                    <a:p>
                      <a:pPr marL="20955">
                        <a:lnSpc>
                          <a:spcPts val="128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Общие подземные</a:t>
                      </a:r>
                      <a:r>
                        <a:rPr dirty="0" sz="1200" spc="-1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коллекторы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 marL="5715">
                        <a:lnSpc>
                          <a:spcPts val="128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0,5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 marL="6350">
                        <a:lnSpc>
                          <a:spcPts val="128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-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</a:tcPr>
                </a:tc>
              </a:tr>
              <a:tr h="175260">
                <a:tc>
                  <a:txBody>
                    <a:bodyPr/>
                    <a:lstStyle/>
                    <a:p>
                      <a:pPr marL="20955">
                        <a:lnSpc>
                          <a:spcPts val="1280"/>
                        </a:lnSpc>
                      </a:pPr>
                      <a:r>
                        <a:rPr dirty="0" sz="1200" spc="-5">
                          <a:latin typeface="Times New Roman"/>
                          <a:cs typeface="Times New Roman"/>
                        </a:rPr>
                        <a:t>Подошвы насыпей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или 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наружных бровок</a:t>
                      </a:r>
                      <a:r>
                        <a:rPr dirty="0" sz="1200" spc="2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канала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 marL="5715">
                        <a:lnSpc>
                          <a:spcPts val="128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1,0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 marL="6350">
                        <a:lnSpc>
                          <a:spcPts val="128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-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</a:tcPr>
                </a:tc>
              </a:tr>
              <a:tr h="174625">
                <a:tc>
                  <a:txBody>
                    <a:bodyPr/>
                    <a:lstStyle/>
                    <a:p>
                      <a:pPr marL="20955">
                        <a:lnSpc>
                          <a:spcPts val="1280"/>
                        </a:lnSpc>
                      </a:pPr>
                      <a:r>
                        <a:rPr dirty="0" sz="1200" spc="-5">
                          <a:latin typeface="Times New Roman"/>
                          <a:cs typeface="Times New Roman"/>
                        </a:rPr>
                        <a:t>Стволы</a:t>
                      </a:r>
                      <a:r>
                        <a:rPr dirty="0" sz="1200" spc="-1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деревьев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 marL="5715">
                        <a:lnSpc>
                          <a:spcPts val="128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1,5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 marL="6350">
                        <a:lnSpc>
                          <a:spcPts val="128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-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</a:tcPr>
                </a:tc>
              </a:tr>
              <a:tr h="175260">
                <a:tc>
                  <a:txBody>
                    <a:bodyPr/>
                    <a:lstStyle/>
                    <a:p>
                      <a:pPr marL="20955">
                        <a:lnSpc>
                          <a:spcPts val="1280"/>
                        </a:lnSpc>
                      </a:pPr>
                      <a:r>
                        <a:rPr dirty="0" sz="1200" spc="-5">
                          <a:latin typeface="Times New Roman"/>
                          <a:cs typeface="Times New Roman"/>
                        </a:rPr>
                        <a:t>Бортовые</a:t>
                      </a:r>
                      <a:r>
                        <a:rPr dirty="0" sz="1200" spc="-1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камни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 marL="5715">
                        <a:lnSpc>
                          <a:spcPts val="128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1,5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 marL="6350">
                        <a:lnSpc>
                          <a:spcPts val="128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-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</a:tcPr>
                </a:tc>
              </a:tr>
              <a:tr h="179705">
                <a:tc>
                  <a:txBody>
                    <a:bodyPr/>
                    <a:lstStyle/>
                    <a:p>
                      <a:pPr marL="20955">
                        <a:lnSpc>
                          <a:spcPts val="1320"/>
                        </a:lnSpc>
                      </a:pPr>
                      <a:r>
                        <a:rPr dirty="0" sz="1200" spc="-5">
                          <a:latin typeface="Times New Roman"/>
                          <a:cs typeface="Times New Roman"/>
                        </a:rPr>
                        <a:t>Фундаменты</a:t>
                      </a:r>
                      <a:r>
                        <a:rPr dirty="0" sz="1200" spc="-1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зданий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5715">
                        <a:lnSpc>
                          <a:spcPts val="132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0,6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6350">
                        <a:lnSpc>
                          <a:spcPts val="132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-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67005">
                <a:tc gridSpan="3">
                  <a:txBody>
                    <a:bodyPr/>
                    <a:lstStyle/>
                    <a:p>
                      <a:pPr marL="20955">
                        <a:lnSpc>
                          <a:spcPts val="1220"/>
                        </a:lnSpc>
                      </a:pPr>
                      <a:r>
                        <a:rPr dirty="0" baseline="39682" sz="1050" spc="-7">
                          <a:latin typeface="Times New Roman"/>
                          <a:cs typeface="Times New Roman"/>
                        </a:rPr>
                        <a:t>* </a:t>
                      </a:r>
                      <a:r>
                        <a:rPr dirty="0" sz="1100" spc="-5">
                          <a:latin typeface="Times New Roman"/>
                          <a:cs typeface="Times New Roman"/>
                        </a:rPr>
                        <a:t>При </a:t>
                      </a:r>
                      <a:r>
                        <a:rPr dirty="0" sz="1100">
                          <a:latin typeface="Times New Roman"/>
                          <a:cs typeface="Times New Roman"/>
                        </a:rPr>
                        <a:t>пересечении </a:t>
                      </a:r>
                      <a:r>
                        <a:rPr dirty="0" sz="1100" spc="-5">
                          <a:latin typeface="Times New Roman"/>
                          <a:cs typeface="Times New Roman"/>
                        </a:rPr>
                        <a:t>силовые </a:t>
                      </a:r>
                      <a:r>
                        <a:rPr dirty="0" sz="1100">
                          <a:latin typeface="Times New Roman"/>
                          <a:cs typeface="Times New Roman"/>
                        </a:rPr>
                        <a:t>кабели </a:t>
                      </a:r>
                      <a:r>
                        <a:rPr dirty="0" sz="1100" spc="-5">
                          <a:latin typeface="Times New Roman"/>
                          <a:cs typeface="Times New Roman"/>
                        </a:rPr>
                        <a:t>прокладывают </a:t>
                      </a:r>
                      <a:r>
                        <a:rPr dirty="0" sz="1100">
                          <a:latin typeface="Times New Roman"/>
                          <a:cs typeface="Times New Roman"/>
                        </a:rPr>
                        <a:t>ниже блоков</a:t>
                      </a:r>
                      <a:r>
                        <a:rPr dirty="0" sz="1100" spc="-3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100" spc="-5">
                          <a:latin typeface="Times New Roman"/>
                          <a:cs typeface="Times New Roman"/>
                        </a:rPr>
                        <a:t>связи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</a:tbl>
          </a:graphicData>
        </a:graphic>
      </p:graphicFrame>
      <p:graphicFrame>
        <p:nvGraphicFramePr>
          <p:cNvPr id="4" name="object 4"/>
          <p:cNvGraphicFramePr>
            <a:graphicFrameLocks noGrp="1"/>
          </p:cNvGraphicFramePr>
          <p:nvPr/>
        </p:nvGraphicFramePr>
        <p:xfrm>
          <a:off x="292893" y="169163"/>
          <a:ext cx="7042150" cy="102158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04470"/>
                <a:gridCol w="245745"/>
                <a:gridCol w="254634"/>
                <a:gridCol w="356234"/>
                <a:gridCol w="820419"/>
                <a:gridCol w="534669"/>
                <a:gridCol w="355600"/>
                <a:gridCol w="3823334"/>
                <a:gridCol w="417195"/>
              </a:tblGrid>
              <a:tr h="2172970">
                <a:tc>
                  <a:txBody>
                    <a:bodyPr/>
                    <a:lstStyle/>
                    <a:p>
                      <a:pPr marL="6470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dirty="0" sz="1000" spc="-5">
                          <a:latin typeface="Times New Roman"/>
                          <a:cs typeface="Times New Roman"/>
                        </a:rPr>
                        <a:t>Первич.</a:t>
                      </a:r>
                      <a:r>
                        <a:rPr dirty="0" sz="100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000" spc="-5">
                          <a:latin typeface="Times New Roman"/>
                          <a:cs typeface="Times New Roman"/>
                        </a:rPr>
                        <a:t>примен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6350" vert="vert270">
                    <a:lnL w="2857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7" rowSpan="7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endParaRPr sz="1950">
                        <a:latin typeface="Times New Roman"/>
                        <a:cs typeface="Times New Roman"/>
                      </a:endParaRPr>
                    </a:p>
                    <a:p>
                      <a:pPr marL="1278890" marR="208279" indent="-990600">
                        <a:lnSpc>
                          <a:spcPts val="1620"/>
                        </a:lnSpc>
                      </a:pP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Таблица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4 –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Минимально допустимые расстояния между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каналами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связи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и </a:t>
                      </a:r>
                      <a:r>
                        <a:rPr dirty="0" sz="1400" spc="-10">
                          <a:latin typeface="Times New Roman"/>
                          <a:cs typeface="Times New Roman"/>
                        </a:rPr>
                        <a:t>дру- 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гими подземными коммуникациями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dirty="0" sz="1400" spc="-1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сооружениями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 algn="just" lvl="1" marL="198120" marR="176530" indent="449580">
                        <a:lnSpc>
                          <a:spcPct val="143700"/>
                        </a:lnSpc>
                        <a:spcBef>
                          <a:spcPts val="965"/>
                        </a:spcBef>
                        <a:buFont typeface="Times New Roman"/>
                        <a:buAutoNum type="arabicPeriod" startAt="6"/>
                        <a:tabLst>
                          <a:tab pos="974725" algn="l"/>
                        </a:tabLst>
                      </a:pP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М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инимально допустимое заглубление каналов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от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поверхности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покро- 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ва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до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верхней трубы серии ТПЭ-КЭС (верх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блока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труб)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должно быть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не менее 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0,4 м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под пешеходной частью улицы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и 0,6 м –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под проезжей. На пересечениях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с 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водосточными кюветами, каналами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и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т.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п. верхняя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труба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блока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должна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быть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на 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0,5 м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ниже дна указанных</a:t>
                      </a:r>
                      <a:r>
                        <a:rPr dirty="0" sz="1400" spc="-2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сооружений.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lvl="1" marL="996950" indent="-349250">
                        <a:lnSpc>
                          <a:spcPct val="100000"/>
                        </a:lnSpc>
                        <a:spcBef>
                          <a:spcPts val="735"/>
                        </a:spcBef>
                        <a:buFont typeface="Times New Roman"/>
                        <a:buAutoNum type="arabicPeriod" startAt="6"/>
                        <a:tabLst>
                          <a:tab pos="997585" algn="l"/>
                        </a:tabLst>
                      </a:pP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Т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расса</a:t>
                      </a:r>
                      <a:r>
                        <a:rPr dirty="0" sz="1400" spc="29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каналов</a:t>
                      </a:r>
                      <a:r>
                        <a:rPr dirty="0" sz="1400" spc="27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связи</a:t>
                      </a:r>
                      <a:r>
                        <a:rPr dirty="0" sz="1400" spc="28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на</a:t>
                      </a:r>
                      <a:r>
                        <a:rPr dirty="0" sz="1400" spc="28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отдельных</a:t>
                      </a:r>
                      <a:r>
                        <a:rPr dirty="0" sz="1400" spc="28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пролетах</a:t>
                      </a:r>
                      <a:r>
                        <a:rPr dirty="0" sz="1400" spc="28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должна</a:t>
                      </a:r>
                      <a:r>
                        <a:rPr dirty="0" sz="1400" spc="28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быть,</a:t>
                      </a:r>
                      <a:r>
                        <a:rPr dirty="0" sz="1400" spc="28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по</a:t>
                      </a:r>
                      <a:r>
                        <a:rPr dirty="0" sz="1400" spc="29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воз-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algn="just" marL="198120" marR="175260">
                        <a:lnSpc>
                          <a:spcPct val="143700"/>
                        </a:lnSpc>
                        <a:spcBef>
                          <a:spcPts val="10"/>
                        </a:spcBef>
                      </a:pP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можности, прямолинейной как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в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горизонтальной,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так и в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вертикальной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плоско-  стях.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Каналы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в каждом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пролете должны иметь уклон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от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0,003 до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0,004 от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сере- 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дины в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сторону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обоих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колодцев,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чтобы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создать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сток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попавшей воды </a:t>
                      </a:r>
                      <a:r>
                        <a:rPr dirty="0" sz="1400" spc="5">
                          <a:latin typeface="Times New Roman"/>
                          <a:cs typeface="Times New Roman"/>
                        </a:rPr>
                        <a:t>от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середины 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в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колодцы. Уклон на неровной местности делается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от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одного колодца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к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другому: 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у одного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устраивают минимальное заглубление,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а у другого –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максимальное. На  местности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с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приемлемым естественным уклоном каналы могут проходить на  </a:t>
                      </a:r>
                      <a:r>
                        <a:rPr dirty="0" sz="1400">
                          <a:latin typeface="Times New Roman"/>
                          <a:cs typeface="Times New Roman"/>
                        </a:rPr>
                        <a:t>одинаковом</a:t>
                      </a:r>
                      <a:r>
                        <a:rPr dirty="0" sz="1400" spc="6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заглублении</a:t>
                      </a:r>
                      <a:r>
                        <a:rPr dirty="0" sz="1400" spc="7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по</a:t>
                      </a:r>
                      <a:r>
                        <a:rPr dirty="0" sz="1400" spc="7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всему</a:t>
                      </a:r>
                      <a:r>
                        <a:rPr dirty="0" sz="1400" spc="5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пролету,</a:t>
                      </a:r>
                      <a:r>
                        <a:rPr dirty="0" sz="1400" spc="6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за</a:t>
                      </a:r>
                      <a:r>
                        <a:rPr dirty="0" sz="1400" spc="6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исключением</a:t>
                      </a:r>
                      <a:r>
                        <a:rPr dirty="0" sz="1400" spc="6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10-метровых</a:t>
                      </a:r>
                      <a:r>
                        <a:rPr dirty="0" sz="1400" spc="7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участ-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7"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rowSpan="7"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rowSpan="7"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rowSpan="7"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rowSpan="7"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rowSpan="7"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2165350">
                <a:tc>
                  <a:txBody>
                    <a:bodyPr/>
                    <a:lstStyle/>
                    <a:p>
                      <a:pPr algn="ctr" marR="69850">
                        <a:lnSpc>
                          <a:spcPct val="100000"/>
                        </a:lnSpc>
                        <a:spcBef>
                          <a:spcPts val="305"/>
                        </a:spcBef>
                      </a:pPr>
                      <a:r>
                        <a:rPr dirty="0" sz="1000" spc="-5">
                          <a:latin typeface="Times New Roman"/>
                          <a:cs typeface="Times New Roman"/>
                        </a:rPr>
                        <a:t>Справ.</a:t>
                      </a:r>
                      <a:r>
                        <a:rPr dirty="0" sz="100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000" spc="-5">
                          <a:latin typeface="Times New Roman"/>
                          <a:cs typeface="Times New Roman"/>
                        </a:rPr>
                        <a:t>№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38735" vert="vert270">
                    <a:lnL w="2857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7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570230"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gridSpan="7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2115820">
                <a:tc>
                  <a:txBody>
                    <a:bodyPr/>
                    <a:lstStyle/>
                    <a:p>
                      <a:pPr marL="124460">
                        <a:lnSpc>
                          <a:spcPct val="100000"/>
                        </a:lnSpc>
                        <a:spcBef>
                          <a:spcPts val="170"/>
                        </a:spcBef>
                        <a:tabLst>
                          <a:tab pos="1095375" algn="l"/>
                        </a:tabLst>
                      </a:pPr>
                      <a:r>
                        <a:rPr dirty="0" baseline="-8333" sz="1500" spc="-15">
                          <a:latin typeface="Times New Roman"/>
                          <a:cs typeface="Times New Roman"/>
                        </a:rPr>
                        <a:t>Инв.</a:t>
                      </a:r>
                      <a:r>
                        <a:rPr dirty="0" baseline="-8333" sz="1500" spc="1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baseline="-8333" sz="1500" spc="-7">
                          <a:latin typeface="Times New Roman"/>
                          <a:cs typeface="Times New Roman"/>
                        </a:rPr>
                        <a:t>№</a:t>
                      </a:r>
                      <a:r>
                        <a:rPr dirty="0" baseline="-8333" sz="1500" spc="22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baseline="-8333" sz="1500" spc="-7">
                          <a:latin typeface="Times New Roman"/>
                          <a:cs typeface="Times New Roman"/>
                        </a:rPr>
                        <a:t>дубл.	</a:t>
                      </a:r>
                      <a:r>
                        <a:rPr dirty="0" sz="1000" spc="-5">
                          <a:latin typeface="Times New Roman"/>
                          <a:cs typeface="Times New Roman"/>
                        </a:rPr>
                        <a:t>Подпись и</a:t>
                      </a:r>
                      <a:r>
                        <a:rPr dirty="0" sz="1000" spc="-1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000" spc="-5">
                          <a:latin typeface="Times New Roman"/>
                          <a:cs typeface="Times New Roman"/>
                        </a:rPr>
                        <a:t>дата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21590" vert="vert27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7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998855">
                <a:tc>
                  <a:txBody>
                    <a:bodyPr/>
                    <a:lstStyle/>
                    <a:p>
                      <a:pPr marL="154305">
                        <a:lnSpc>
                          <a:spcPct val="100000"/>
                        </a:lnSpc>
                        <a:spcBef>
                          <a:spcPts val="280"/>
                        </a:spcBef>
                      </a:pPr>
                      <a:r>
                        <a:rPr dirty="0" sz="1000" spc="-5">
                          <a:latin typeface="Times New Roman"/>
                          <a:cs typeface="Times New Roman"/>
                        </a:rPr>
                        <a:t>Взам. </a:t>
                      </a:r>
                      <a:r>
                        <a:rPr dirty="0" sz="1000" spc="-10">
                          <a:latin typeface="Times New Roman"/>
                          <a:cs typeface="Times New Roman"/>
                        </a:rPr>
                        <a:t>инв.</a:t>
                      </a:r>
                      <a:r>
                        <a:rPr dirty="0" sz="1000" spc="-5">
                          <a:latin typeface="Times New Roman"/>
                          <a:cs typeface="Times New Roman"/>
                        </a:rPr>
                        <a:t> №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35560" vert="vert27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7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1271270">
                <a:tc>
                  <a:txBody>
                    <a:bodyPr/>
                    <a:lstStyle/>
                    <a:p>
                      <a:pPr marL="226060">
                        <a:lnSpc>
                          <a:spcPct val="100000"/>
                        </a:lnSpc>
                        <a:spcBef>
                          <a:spcPts val="65"/>
                        </a:spcBef>
                      </a:pPr>
                      <a:r>
                        <a:rPr dirty="0" sz="1000" spc="-5">
                          <a:latin typeface="Times New Roman"/>
                          <a:cs typeface="Times New Roman"/>
                        </a:rPr>
                        <a:t>Подпись и</a:t>
                      </a:r>
                      <a:r>
                        <a:rPr dirty="0" sz="1000" spc="-1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000" spc="-5">
                          <a:latin typeface="Times New Roman"/>
                          <a:cs typeface="Times New Roman"/>
                        </a:rPr>
                        <a:t>дата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8255" vert="vert27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7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358775">
                <a:tc rowSpan="5">
                  <a:txBody>
                    <a:bodyPr/>
                    <a:lstStyle/>
                    <a:p>
                      <a:pPr marL="101600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dirty="0" sz="1000" spc="-10">
                          <a:latin typeface="Times New Roman"/>
                          <a:cs typeface="Times New Roman"/>
                        </a:rPr>
                        <a:t>Инв. </a:t>
                      </a:r>
                      <a:r>
                        <a:rPr dirty="0" sz="1000" spc="-5">
                          <a:latin typeface="Times New Roman"/>
                          <a:cs typeface="Times New Roman"/>
                        </a:rPr>
                        <a:t>№</a:t>
                      </a:r>
                      <a:r>
                        <a:rPr dirty="0" sz="1000" spc="-1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000" spc="-5">
                          <a:latin typeface="Times New Roman"/>
                          <a:cs typeface="Times New Roman"/>
                        </a:rPr>
                        <a:t>подл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1430" vert="vert27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5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7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190500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11430" vert="vert27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marL="31115">
                        <a:lnSpc>
                          <a:spcPts val="1645"/>
                        </a:lnSpc>
                        <a:spcBef>
                          <a:spcPts val="795"/>
                        </a:spcBef>
                      </a:pPr>
                      <a:r>
                        <a:rPr dirty="0" sz="1400" spc="-5">
                          <a:latin typeface="Times New Roman"/>
                          <a:cs typeface="Times New Roman"/>
                        </a:rPr>
                        <a:t>ТПЭ-КЭС.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algn="ctr" marL="30480">
                        <a:lnSpc>
                          <a:spcPts val="1525"/>
                        </a:lnSpc>
                      </a:pPr>
                      <a:r>
                        <a:rPr dirty="0" sz="1300" spc="-5">
                          <a:latin typeface="Times New Roman"/>
                          <a:cs typeface="Times New Roman"/>
                        </a:rPr>
                        <a:t>Техническая информация для</a:t>
                      </a:r>
                      <a:r>
                        <a:rPr dirty="0" sz="1300" spc="1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300" spc="-5">
                          <a:latin typeface="Times New Roman"/>
                          <a:cs typeface="Times New Roman"/>
                        </a:rPr>
                        <a:t>проектирования</a:t>
                      </a: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00965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 marL="70485">
                        <a:lnSpc>
                          <a:spcPct val="100000"/>
                        </a:lnSpc>
                        <a:spcBef>
                          <a:spcPts val="355"/>
                        </a:spcBef>
                      </a:pPr>
                      <a:r>
                        <a:rPr dirty="0" sz="1000" spc="-5" i="1">
                          <a:latin typeface="Times New Roman"/>
                          <a:cs typeface="Times New Roman"/>
                        </a:rPr>
                        <a:t>лист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45085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73025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11430" vert="vert27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100965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45085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17475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11430" vert="vert27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100965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marR="635">
                        <a:lnSpc>
                          <a:spcPct val="100000"/>
                        </a:lnSpc>
                        <a:spcBef>
                          <a:spcPts val="345"/>
                        </a:spcBef>
                      </a:pPr>
                      <a:r>
                        <a:rPr dirty="0" sz="1000">
                          <a:latin typeface="Times New Roman"/>
                          <a:cs typeface="Times New Roman"/>
                        </a:rPr>
                        <a:t>8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43815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61290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11430" vert="vert27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0480">
                        <a:lnSpc>
                          <a:spcPts val="1080"/>
                        </a:lnSpc>
                        <a:spcBef>
                          <a:spcPts val="90"/>
                        </a:spcBef>
                      </a:pPr>
                      <a:r>
                        <a:rPr dirty="0" sz="1000" i="1"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dirty="0" sz="1000" spc="-10" i="1">
                          <a:latin typeface="Times New Roman"/>
                          <a:cs typeface="Times New Roman"/>
                        </a:rPr>
                        <a:t>зм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143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4450">
                        <a:lnSpc>
                          <a:spcPts val="1080"/>
                        </a:lnSpc>
                        <a:spcBef>
                          <a:spcPts val="90"/>
                        </a:spcBef>
                      </a:pPr>
                      <a:r>
                        <a:rPr dirty="0" sz="1000" spc="-5" i="1">
                          <a:latin typeface="Times New Roman"/>
                          <a:cs typeface="Times New Roman"/>
                        </a:rPr>
                        <a:t>Л</a:t>
                      </a:r>
                      <a:r>
                        <a:rPr dirty="0" sz="1000" spc="5" i="1"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dirty="0" sz="1000" i="1">
                          <a:latin typeface="Times New Roman"/>
                          <a:cs typeface="Times New Roman"/>
                        </a:rPr>
                        <a:t>ст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143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0800">
                        <a:lnSpc>
                          <a:spcPts val="1080"/>
                        </a:lnSpc>
                        <a:spcBef>
                          <a:spcPts val="90"/>
                        </a:spcBef>
                      </a:pPr>
                      <a:r>
                        <a:rPr dirty="0" sz="1000" spc="-5" i="1">
                          <a:latin typeface="Times New Roman"/>
                          <a:cs typeface="Times New Roman"/>
                        </a:rPr>
                        <a:t>№</a:t>
                      </a:r>
                      <a:r>
                        <a:rPr dirty="0" sz="1000" spc="-50" i="1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000" spc="-5" i="1">
                          <a:latin typeface="Times New Roman"/>
                          <a:cs typeface="Times New Roman"/>
                        </a:rPr>
                        <a:t>документа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143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4610">
                        <a:lnSpc>
                          <a:spcPts val="1080"/>
                        </a:lnSpc>
                        <a:spcBef>
                          <a:spcPts val="90"/>
                        </a:spcBef>
                      </a:pPr>
                      <a:r>
                        <a:rPr dirty="0" sz="1000" i="1">
                          <a:latin typeface="Times New Roman"/>
                          <a:cs typeface="Times New Roman"/>
                        </a:rPr>
                        <a:t>Подпись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143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3340">
                        <a:lnSpc>
                          <a:spcPts val="1080"/>
                        </a:lnSpc>
                        <a:spcBef>
                          <a:spcPts val="90"/>
                        </a:spcBef>
                      </a:pPr>
                      <a:r>
                        <a:rPr dirty="0" sz="1000" i="1">
                          <a:latin typeface="Times New Roman"/>
                          <a:cs typeface="Times New Roman"/>
                        </a:rPr>
                        <a:t>Д</a:t>
                      </a:r>
                      <a:r>
                        <a:rPr dirty="0" sz="1000" spc="5" i="1">
                          <a:latin typeface="Times New Roman"/>
                          <a:cs typeface="Times New Roman"/>
                        </a:rPr>
                        <a:t>а</a:t>
                      </a:r>
                      <a:r>
                        <a:rPr dirty="0" sz="1000" i="1">
                          <a:latin typeface="Times New Roman"/>
                          <a:cs typeface="Times New Roman"/>
                        </a:rPr>
                        <a:t>та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143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100965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43815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00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Goncharov</dc:creator>
  <dc:title>ВВЕДЕНИЕ</dc:title>
  <dcterms:created xsi:type="dcterms:W3CDTF">2018-02-22T07:04:05Z</dcterms:created>
  <dcterms:modified xsi:type="dcterms:W3CDTF">2018-02-22T07:04:05Z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2013-08-30T00:00:00Z</vt:filetime>
  </property>
  <property fmtid="{D5CDD505-2E9C-101B-9397-08002B2CF9AE}" pid="3" name="Creator">
    <vt:lpwstr>Acrobat PDFMaker 10.1 для Word</vt:lpwstr>
  </property>
  <property fmtid="{D5CDD505-2E9C-101B-9397-08002B2CF9AE}" pid="4" name="LastSaved">
    <vt:filetime>2018-02-22T00:00:00Z</vt:filetime>
  </property>
</Properties>
</file>