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4" r:id="rId2"/>
    <p:sldId id="256" r:id="rId3"/>
    <p:sldId id="272" r:id="rId4"/>
    <p:sldId id="260" r:id="rId5"/>
    <p:sldId id="259" r:id="rId6"/>
    <p:sldId id="265" r:id="rId7"/>
    <p:sldId id="261" r:id="rId8"/>
    <p:sldId id="268" r:id="rId9"/>
    <p:sldId id="267" r:id="rId10"/>
    <p:sldId id="264" r:id="rId11"/>
    <p:sldId id="269" r:id="rId12"/>
    <p:sldId id="262" r:id="rId13"/>
    <p:sldId id="271" r:id="rId14"/>
    <p:sldId id="270" r:id="rId15"/>
    <p:sldId id="275" r:id="rId16"/>
    <p:sldId id="273" r:id="rId17"/>
    <p:sldId id="257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8946BE1A-5DFF-4960-BA52-443ABEEF6216}"/>
    <pc:docChg chg="delSld modSld">
      <pc:chgData name="" userId="" providerId="" clId="Web-{8946BE1A-5DFF-4960-BA52-443ABEEF6216}" dt="2018-02-26T16:16:01.881" v="76"/>
      <pc:docMkLst>
        <pc:docMk/>
      </pc:docMkLst>
      <pc:sldChg chg="delSp delAnim">
        <pc:chgData name="" userId="" providerId="" clId="Web-{8946BE1A-5DFF-4960-BA52-443ABEEF6216}" dt="2018-02-26T16:15:19.255" v="62"/>
        <pc:sldMkLst>
          <pc:docMk/>
          <pc:sldMk cId="0" sldId="259"/>
        </pc:sldMkLst>
        <pc:picChg chg="del">
          <ac:chgData name="" userId="" providerId="" clId="Web-{8946BE1A-5DFF-4960-BA52-443ABEEF6216}" dt="2018-02-26T16:15:19.255" v="62"/>
          <ac:picMkLst>
            <pc:docMk/>
            <pc:sldMk cId="0" sldId="259"/>
            <ac:picMk id="24582" creationId="{00000000-0000-0000-0000-000000000000}"/>
          </ac:picMkLst>
        </pc:picChg>
      </pc:sldChg>
      <pc:sldChg chg="modSp del">
        <pc:chgData name="" userId="" providerId="" clId="Web-{8946BE1A-5DFF-4960-BA52-443ABEEF6216}" dt="2018-02-26T16:16:01.881" v="76"/>
        <pc:sldMkLst>
          <pc:docMk/>
          <pc:sldMk cId="0" sldId="263"/>
        </pc:sldMkLst>
        <pc:spChg chg="mod">
          <ac:chgData name="" userId="" providerId="" clId="Web-{8946BE1A-5DFF-4960-BA52-443ABEEF6216}" dt="2018-02-26T16:15:59.209" v="73"/>
          <ac:spMkLst>
            <pc:docMk/>
            <pc:sldMk cId="0" sldId="263"/>
            <ac:spMk id="2" creationId="{00000000-0000-0000-0000-000000000000}"/>
          </ac:spMkLst>
        </pc:spChg>
        <pc:spChg chg="mod">
          <ac:chgData name="" userId="" providerId="" clId="Web-{8946BE1A-5DFF-4960-BA52-443ABEEF6216}" dt="2018-02-26T16:15:56.615" v="67"/>
          <ac:spMkLst>
            <pc:docMk/>
            <pc:sldMk cId="0" sldId="263"/>
            <ac:spMk id="3" creationId="{00000000-0000-0000-0000-000000000000}"/>
          </ac:spMkLst>
        </pc:spChg>
      </pc:sldChg>
      <pc:sldChg chg="modSp">
        <pc:chgData name="" userId="" providerId="" clId="Web-{8946BE1A-5DFF-4960-BA52-443ABEEF6216}" dt="2018-02-26T16:15:05.879" v="60"/>
        <pc:sldMkLst>
          <pc:docMk/>
          <pc:sldMk cId="0" sldId="274"/>
        </pc:sldMkLst>
        <pc:spChg chg="mod">
          <ac:chgData name="" userId="" providerId="" clId="Web-{8946BE1A-5DFF-4960-BA52-443ABEEF6216}" dt="2018-02-26T16:15:05.879" v="60"/>
          <ac:spMkLst>
            <pc:docMk/>
            <pc:sldMk cId="0" sldId="274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93790-00CD-475D-A242-6BC79E9355AF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3461C-1E40-4E0F-8E22-CB5CF2E2E4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3461C-1E40-4E0F-8E22-CB5CF2E2E4B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frame.html?imgurl=http://www.say7.info/tech/epanel/images/st_item/img0004/34/434_0146_PIC_54_j.jpg&amp;pageurl=http://www.say7.info/cook/recipe/434-Goryachie-buterbrodyi.html&amp;id=22668896&amp;iid=0&amp;imgwidth=420&amp;imgheight=315&amp;imgsize=38668&amp;images_links=b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russianfood.com/recipes/recipe.php?rid=4513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9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700" b="1" dirty="0"/>
              <a:t>БУТЕРБРОДЫ.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4685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>
              <a:buNone/>
            </a:pPr>
            <a:r>
              <a:rPr lang="ru-RU" sz="2400" i="1" dirty="0"/>
              <a:t>Технология-5 класс</a:t>
            </a:r>
          </a:p>
          <a:p>
            <a:pPr algn="r">
              <a:buNone/>
            </a:pPr>
            <a:endParaRPr lang="ru-RU" i="1" dirty="0"/>
          </a:p>
          <a:p>
            <a:pPr algn="r">
              <a:buNone/>
            </a:pPr>
            <a:r>
              <a:rPr lang="ru-RU" sz="1800" dirty="0"/>
              <a:t>учитель технологии МОБУ СОШ №33</a:t>
            </a:r>
          </a:p>
          <a:p>
            <a:pPr algn="r">
              <a:buNone/>
            </a:pPr>
            <a:r>
              <a:rPr lang="ru-RU" sz="1800" dirty="0"/>
              <a:t>Кузнецова Елена </a:t>
            </a:r>
            <a:r>
              <a:rPr lang="ru-RU" sz="1800" dirty="0" err="1"/>
              <a:t>Юревна</a:t>
            </a:r>
            <a:r>
              <a:rPr lang="ru-RU" sz="1800" dirty="0"/>
              <a:t>  </a:t>
            </a:r>
            <a:endParaRPr lang="ru-RU" dirty="0"/>
          </a:p>
        </p:txBody>
      </p:sp>
      <p:pic>
        <p:nvPicPr>
          <p:cNvPr id="4" name="Picture 4" descr="000111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1371600" cy="2033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397662"/>
            <a:ext cx="1905000" cy="182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28600"/>
            <a:ext cx="279495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7543800" cy="1295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Горячие </a:t>
            </a:r>
            <a:b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(гренки, тартинки)</a:t>
            </a:r>
          </a:p>
        </p:txBody>
      </p:sp>
      <p:pic>
        <p:nvPicPr>
          <p:cNvPr id="9220" name="Picture 5" descr="i?id=16067031&amp;tov=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60950" y="1949450"/>
            <a:ext cx="3275013" cy="2144713"/>
          </a:xfrm>
          <a:noFill/>
          <a:ln w="12700">
            <a:solidFill>
              <a:srgbClr val="000000"/>
            </a:solidFill>
          </a:ln>
        </p:spPr>
      </p:pic>
      <p:pic>
        <p:nvPicPr>
          <p:cNvPr id="9221" name="Picture 6" descr="i?id=22668896&amp;tov=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3573463"/>
            <a:ext cx="3673475" cy="27479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43399" name="Rectangle 7"/>
          <p:cNvSpPr>
            <a:spLocks noChangeArrowheads="1"/>
          </p:cNvSpPr>
          <p:nvPr/>
        </p:nvSpPr>
        <p:spPr bwMode="auto">
          <a:xfrm>
            <a:off x="395288" y="1700213"/>
            <a:ext cx="4572000" cy="11874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latin typeface="Tahoma" pitchFamily="34" charset="0"/>
              </a:rPr>
              <a:t>Такие бутерброды подают </a:t>
            </a:r>
          </a:p>
          <a:p>
            <a:pPr eaLnBrk="0" hangingPunct="0"/>
            <a:r>
              <a:rPr lang="ru-RU" sz="2400" b="1">
                <a:latin typeface="Tahoma" pitchFamily="34" charset="0"/>
              </a:rPr>
              <a:t>и употребляют в </a:t>
            </a:r>
            <a:r>
              <a:rPr lang="ru-RU" sz="2400" b="1">
                <a:solidFill>
                  <a:srgbClr val="CC0000"/>
                </a:solidFill>
                <a:latin typeface="Tahoma" pitchFamily="34" charset="0"/>
              </a:rPr>
              <a:t>горячем виде.</a:t>
            </a:r>
          </a:p>
        </p:txBody>
      </p:sp>
      <p:sp>
        <p:nvSpPr>
          <p:cNvPr id="443400" name="Rectangle 8"/>
          <p:cNvSpPr>
            <a:spLocks noChangeArrowheads="1"/>
          </p:cNvSpPr>
          <p:nvPr/>
        </p:nvSpPr>
        <p:spPr bwMode="auto">
          <a:xfrm>
            <a:off x="4859338" y="4581525"/>
            <a:ext cx="4572000" cy="11874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kumimoji="1" lang="ru-RU" sz="2400" b="1">
                <a:solidFill>
                  <a:srgbClr val="CC0000"/>
                </a:solidFill>
                <a:latin typeface="Tahoma" pitchFamily="34" charset="0"/>
              </a:rPr>
              <a:t>Готовят 2 способами:</a:t>
            </a:r>
          </a:p>
          <a:p>
            <a:pPr eaLnBrk="0" hangingPunct="0"/>
            <a:r>
              <a:rPr kumimoji="1" lang="ru-RU" sz="2400" b="1">
                <a:latin typeface="Tahoma" pitchFamily="34" charset="0"/>
              </a:rPr>
              <a:t> 1) запекают в духовке</a:t>
            </a:r>
          </a:p>
          <a:p>
            <a:pPr eaLnBrk="0" hangingPunct="0"/>
            <a:r>
              <a:rPr kumimoji="1" lang="ru-RU" sz="2400" b="1">
                <a:latin typeface="Tahoma" pitchFamily="34" charset="0"/>
              </a:rPr>
              <a:t> 2) жарят на сковороде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3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3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9" grpId="0"/>
      <p:bldP spid="4434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Закрытые   (сандвичи)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3505200" y="1752600"/>
            <a:ext cx="5194300" cy="44116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b="1">
                <a:solidFill>
                  <a:srgbClr val="CC0000"/>
                </a:solidFill>
              </a:rPr>
              <a:t>Готовят из 2 половинок хлеба (булочки):</a:t>
            </a:r>
          </a:p>
          <a:p>
            <a:pPr>
              <a:lnSpc>
                <a:spcPct val="90000"/>
              </a:lnSpc>
            </a:pPr>
            <a:r>
              <a:rPr lang="ru-RU" sz="2600" b="1"/>
              <a:t>на хлеб кладут продукты и закрывают вторым ломтиком хлеба (иногда корочки обрезают),</a:t>
            </a:r>
          </a:p>
          <a:p>
            <a:pPr>
              <a:lnSpc>
                <a:spcPct val="90000"/>
              </a:lnSpc>
            </a:pPr>
            <a:r>
              <a:rPr lang="ru-RU" sz="2600" b="1"/>
              <a:t>бывают однослойные, двухслойные, многослойные,</a:t>
            </a:r>
          </a:p>
          <a:p>
            <a:pPr>
              <a:lnSpc>
                <a:spcPct val="90000"/>
              </a:lnSpc>
            </a:pPr>
            <a:r>
              <a:rPr lang="ru-RU" sz="2600" b="1"/>
              <a:t>используют для похода, в дорогу, в школу. </a:t>
            </a:r>
          </a:p>
          <a:p>
            <a:pPr lvl="4">
              <a:lnSpc>
                <a:spcPct val="90000"/>
              </a:lnSpc>
            </a:pPr>
            <a:endParaRPr lang="ru-RU" sz="1800"/>
          </a:p>
        </p:txBody>
      </p:sp>
      <p:pic>
        <p:nvPicPr>
          <p:cNvPr id="7177" name="Picture 4" descr="00011146"/>
          <p:cNvPicPr>
            <a:picLocks noChangeAspect="1" noChangeArrowheads="1"/>
          </p:cNvPicPr>
          <p:nvPr/>
        </p:nvPicPr>
        <p:blipFill>
          <a:blip r:embed="rId2" cstate="print"/>
          <a:srcRect l="6998" t="26855" r="9038" b="7230"/>
          <a:stretch>
            <a:fillRect/>
          </a:stretch>
        </p:blipFill>
        <p:spPr bwMode="auto">
          <a:xfrm>
            <a:off x="323850" y="2276475"/>
            <a:ext cx="27432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7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7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к качеству готовых бутербродов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153400" cy="320803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dirty="0"/>
              <a:t>Бутерброды должны быть приготовлены непосредственно перед подачей.</a:t>
            </a:r>
          </a:p>
          <a:p>
            <a:pPr>
              <a:lnSpc>
                <a:spcPct val="90000"/>
              </a:lnSpc>
            </a:pPr>
            <a:r>
              <a:rPr lang="ru-RU" dirty="0"/>
              <a:t>Горячие бутерброды должны быть определенной температуры. </a:t>
            </a:r>
          </a:p>
          <a:p>
            <a:pPr>
              <a:lnSpc>
                <a:spcPct val="90000"/>
              </a:lnSpc>
            </a:pPr>
            <a:r>
              <a:rPr lang="ru-RU" dirty="0"/>
              <a:t>Продукты, входящие в состав бутербродов , должны быть свежими.</a:t>
            </a:r>
          </a:p>
          <a:p>
            <a:pPr>
              <a:lnSpc>
                <a:spcPct val="90000"/>
              </a:lnSpc>
            </a:pPr>
            <a:r>
              <a:rPr lang="ru-RU" dirty="0"/>
              <a:t>Хлеб не должен быть слишком толстым или тонким.</a:t>
            </a:r>
          </a:p>
          <a:p>
            <a:pPr>
              <a:lnSpc>
                <a:spcPct val="90000"/>
              </a:lnSpc>
            </a:pPr>
            <a:r>
              <a:rPr lang="ru-RU" dirty="0"/>
              <a:t>Хлеб должен быть полностью покрыт продуктом.</a:t>
            </a: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000636"/>
            <a:ext cx="2286016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 l="18461" t="22641" r="21539" b="32076"/>
          <a:stretch>
            <a:fillRect/>
          </a:stretch>
        </p:blipFill>
        <p:spPr bwMode="auto">
          <a:xfrm>
            <a:off x="5286380" y="4857760"/>
            <a:ext cx="278608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l="18461" t="22641" r="21539" b="32076"/>
          <a:stretch>
            <a:fillRect/>
          </a:stretch>
        </p:blipFill>
        <p:spPr bwMode="auto">
          <a:xfrm>
            <a:off x="5257800" y="4800600"/>
            <a:ext cx="278608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4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0"/>
                            </p:stCondLst>
                            <p:childTnLst>
                              <p:par>
                                <p:cTn id="5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ru-RU" i="1" dirty="0"/>
              <a:t>БУТЕРБРОДЫ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19050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ПРОБЛЕМЫ И ЦЕЛИ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8800" y="2438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ИССЛЕДОВАНИЕ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81400" y="2971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ИДЕИ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8600" y="3657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ПЛАНИРОВАНИЕ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6400" y="4572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ИЗГОТОВЛЕНИЕ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86600" y="5334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ОЦЕНКА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1677194" y="15232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010694" y="18661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3733800" y="24384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4533900" y="3009900"/>
            <a:ext cx="1295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5790406" y="3733800"/>
            <a:ext cx="12199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7315200" y="48768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4800" y="4800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3314" name="Picture 2" descr="Фото к рецепту: Глазунья в хлебе или как удивить любимую утром ;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962400"/>
            <a:ext cx="3124200" cy="2343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i="1" dirty="0"/>
              <a:t>Проблема –придумать и приготовить бутерброды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/>
              <a:t>Рассмотреть различные идеи по приготовлению бутербродов с учетом имеющихся продуктов.</a:t>
            </a:r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r>
              <a:rPr lang="ru-RU" b="1" i="1" dirty="0"/>
              <a:t>Спланировать свою деятельность. По окончании завтрака проведите оценку своей работы .</a:t>
            </a:r>
          </a:p>
          <a:p>
            <a:pPr>
              <a:buNone/>
            </a:pPr>
            <a:r>
              <a:rPr lang="ru-RU" b="1" i="1" dirty="0"/>
              <a:t>Выясните, понравились ли бутерброды членам бригады. Оцените результаты своего проекта.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файлы\д\Гузель Маратовн\картины кулинарии\IM00077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3862372" cy="2895600"/>
          </a:xfrm>
          <a:prstGeom prst="rect">
            <a:avLst/>
          </a:prstGeom>
          <a:noFill/>
        </p:spPr>
      </p:pic>
      <p:pic>
        <p:nvPicPr>
          <p:cNvPr id="3075" name="Picture 3" descr="D:\файлы\д\Гузель Маратовн\картины кулинарии\IM00101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581400"/>
            <a:ext cx="4064000" cy="3048000"/>
          </a:xfrm>
          <a:prstGeom prst="rect">
            <a:avLst/>
          </a:prstGeom>
          <a:noFill/>
        </p:spPr>
      </p:pic>
      <p:pic>
        <p:nvPicPr>
          <p:cNvPr id="3076" name="Picture 4" descr="Порезать и высыпать порезанный помидор в салатниц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609600"/>
            <a:ext cx="3759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ответьте на вопросы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i="1" dirty="0"/>
              <a:t>Вкусными ли получились бутерброды?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/>
              <a:t>Эстетично ли у них вид?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/>
              <a:t>Удалось ли рационально использовать продукты?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/>
              <a:t>Дорогими или дешевыми получились бутерброды?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/>
              <a:t>Сами ли вы их придумали или воспользовались готовыми рецептами?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/>
              <a:t>Все ли удалось? Что бы вы сделали по-другому, если бы начали работу заново?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/>
              <a:t>Какую оценку за приготовление бутербродов вы себе поставите</a:t>
            </a:r>
            <a:r>
              <a:rPr lang="ru-RU" dirty="0"/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84438" y="1557338"/>
            <a:ext cx="8229600" cy="1108075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 </a:t>
            </a: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Приятного аппетита</a:t>
            </a:r>
            <a:r>
              <a:rPr lang="ru-RU"/>
              <a:t>!</a:t>
            </a:r>
          </a:p>
        </p:txBody>
      </p:sp>
      <p:pic>
        <p:nvPicPr>
          <p:cNvPr id="25609" name="Picture 9" descr="баб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1484313"/>
            <a:ext cx="1428750" cy="714375"/>
          </a:xfrm>
          <a:prstGeom prst="rect">
            <a:avLst/>
          </a:prstGeom>
          <a:noFill/>
        </p:spPr>
      </p:pic>
      <p:pic>
        <p:nvPicPr>
          <p:cNvPr id="25611" name="Picture 11" descr="баб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620713"/>
            <a:ext cx="1428750" cy="714375"/>
          </a:xfrm>
          <a:prstGeom prst="rect">
            <a:avLst/>
          </a:prstGeom>
          <a:noFill/>
        </p:spPr>
      </p:pic>
      <p:pic>
        <p:nvPicPr>
          <p:cNvPr id="25612" name="Picture 12" descr="баб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557338"/>
            <a:ext cx="1428750" cy="714375"/>
          </a:xfrm>
          <a:prstGeom prst="rect">
            <a:avLst/>
          </a:prstGeom>
          <a:noFill/>
        </p:spPr>
      </p:pic>
      <p:pic>
        <p:nvPicPr>
          <p:cNvPr id="25615" name="Picture 15" descr="баб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0713"/>
            <a:ext cx="1428750" cy="714375"/>
          </a:xfrm>
          <a:prstGeom prst="rect">
            <a:avLst/>
          </a:prstGeom>
          <a:noFill/>
        </p:spPr>
      </p:pic>
      <p:pic>
        <p:nvPicPr>
          <p:cNvPr id="25622" name="Picture 22" descr="PE02650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2636838"/>
            <a:ext cx="4824412" cy="3497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b="1" u="sng" dirty="0"/>
            </a:br>
            <a:r>
              <a:rPr lang="ru-RU" b="1" u="sng" dirty="0"/>
              <a:t>Правила приемы пищи</a:t>
            </a:r>
            <a:r>
              <a:rPr lang="ru-RU" b="1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1.Принимать пищу четыре раза в день.</a:t>
            </a:r>
          </a:p>
          <a:p>
            <a:r>
              <a:rPr lang="ru-RU" dirty="0"/>
              <a:t>2. Соблюдать норму питания: недоедание, как и переедание ,одинаково вредно.</a:t>
            </a:r>
          </a:p>
          <a:p>
            <a:r>
              <a:rPr lang="ru-RU" dirty="0"/>
              <a:t>3. Распределять суточную норму продуктов так: большая часть- в обед, завтрак немного больше ужина. Самым легким должен быть полдник</a:t>
            </a:r>
          </a:p>
          <a:p>
            <a:r>
              <a:rPr lang="ru-RU" dirty="0"/>
              <a:t>4 Не рекомендуется,  есть в промежутках между приемами пищи, особенно сладкое- это снижает аппетит и ухудшает пищеварение..</a:t>
            </a:r>
          </a:p>
          <a:p>
            <a:r>
              <a:rPr lang="ru-RU" dirty="0"/>
              <a:t>5. Есть нужно спокойно, тщательно пережевывая пищу.</a:t>
            </a:r>
          </a:p>
          <a:p>
            <a:r>
              <a:rPr lang="ru-RU" dirty="0"/>
              <a:t>8. В любое время года необходимо заботиться о том, чтобы пища была разнообразной, питательной , богатой витаминами.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5200" y="838200"/>
            <a:ext cx="5638800" cy="1470025"/>
          </a:xfrm>
        </p:spPr>
        <p:txBody>
          <a:bodyPr>
            <a:normAutofit/>
          </a:bodyPr>
          <a:lstStyle/>
          <a:p>
            <a:r>
              <a:rPr lang="ru-RU" sz="8000" b="1" i="1" dirty="0"/>
              <a:t>хлеб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400800" cy="3048000"/>
          </a:xfrm>
        </p:spPr>
        <p:txBody>
          <a:bodyPr>
            <a:normAutofit/>
          </a:bodyPr>
          <a:lstStyle/>
          <a:p>
            <a:pPr algn="l"/>
            <a:r>
              <a:rPr lang="ru-RU" b="1" i="1" dirty="0">
                <a:solidFill>
                  <a:schemeClr val="tx1"/>
                </a:solidFill>
              </a:rPr>
              <a:t>Отгадать легко и быстро:</a:t>
            </a:r>
            <a:endParaRPr lang="ru-RU" b="1" dirty="0">
              <a:solidFill>
                <a:schemeClr val="tx1"/>
              </a:solidFill>
            </a:endParaRPr>
          </a:p>
          <a:p>
            <a:pPr algn="l"/>
            <a:r>
              <a:rPr lang="ru-RU" b="1" i="1" dirty="0">
                <a:solidFill>
                  <a:schemeClr val="tx1"/>
                </a:solidFill>
              </a:rPr>
              <a:t>Мягкий, пышный и душистый,</a:t>
            </a:r>
            <a:endParaRPr lang="ru-RU" b="1" dirty="0">
              <a:solidFill>
                <a:schemeClr val="tx1"/>
              </a:solidFill>
            </a:endParaRPr>
          </a:p>
          <a:p>
            <a:pPr algn="l"/>
            <a:r>
              <a:rPr lang="ru-RU" b="1" i="1" dirty="0">
                <a:solidFill>
                  <a:schemeClr val="tx1"/>
                </a:solidFill>
              </a:rPr>
              <a:t>Он и черный, он и белый,</a:t>
            </a:r>
            <a:endParaRPr lang="ru-RU" b="1" dirty="0">
              <a:solidFill>
                <a:schemeClr val="tx1"/>
              </a:solidFill>
            </a:endParaRPr>
          </a:p>
          <a:p>
            <a:pPr algn="l"/>
            <a:r>
              <a:rPr lang="ru-RU" b="1" i="1" dirty="0">
                <a:solidFill>
                  <a:schemeClr val="tx1"/>
                </a:solidFill>
              </a:rPr>
              <a:t>И  бывает подгорелый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Стихи о хлеб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1"/>
            <a:ext cx="2857499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Станция «ИСТОРИЧЕСКАЯ»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3800" y="1752600"/>
            <a:ext cx="48768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«Кто хлеб печет, тому почет».</a:t>
            </a:r>
          </a:p>
          <a:p>
            <a:pPr>
              <a:buNone/>
            </a:pPr>
            <a:r>
              <a:rPr lang="ru-RU" b="1" dirty="0"/>
              <a:t>«Хлеб всему голова»</a:t>
            </a:r>
          </a:p>
          <a:p>
            <a:pPr>
              <a:buNone/>
            </a:pPr>
            <a:r>
              <a:rPr lang="ru-RU" b="1" dirty="0"/>
              <a:t>«Без соли не вкусно, без хлеба не сытно»</a:t>
            </a:r>
          </a:p>
          <a:p>
            <a:pPr>
              <a:buNone/>
            </a:pPr>
            <a:r>
              <a:rPr lang="ru-RU" b="1" dirty="0"/>
              <a:t>«Болезнь не беда, коли есть хлеб да вода»</a:t>
            </a:r>
            <a:endParaRPr lang="ru-RU" dirty="0"/>
          </a:p>
        </p:txBody>
      </p:sp>
      <p:pic>
        <p:nvPicPr>
          <p:cNvPr id="1026" name="Picture 2" descr="C:\Documents and Settings\Guzel\Рабочий стол\5rkfcc\1465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2857500" cy="405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Хлеб один из главных продуктов на столе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935480"/>
            <a:ext cx="6072230" cy="4389120"/>
          </a:xfrm>
        </p:spPr>
        <p:txBody>
          <a:bodyPr>
            <a:normAutofit/>
          </a:bodyPr>
          <a:lstStyle/>
          <a:p>
            <a:pPr lvl="3"/>
            <a:r>
              <a:rPr lang="ru-RU" sz="2400" dirty="0"/>
              <a:t>Хлеб- наш добрый друг, даже когда зачерствеет. Из черствого хлеба можно приготовить различные бутерброды, гренки. Бутерброды, приготовленные из черствого хлеба, лучше сохраняет форму.  </a:t>
            </a:r>
          </a:p>
          <a:p>
            <a:r>
              <a:rPr lang="ru-RU" sz="2400" dirty="0"/>
              <a:t>Хлеб- один из самых удивительных продуктов природы и человеческого труда, самый значительный и надежный вид пищи на земле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157163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857760"/>
            <a:ext cx="1747840" cy="1485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3000372"/>
            <a:ext cx="164307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4941887" cy="3276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/>
              <a:t>Слово бутерброд произошел из двух немецких слов:</a:t>
            </a:r>
          </a:p>
          <a:p>
            <a:pPr>
              <a:buNone/>
            </a:pPr>
            <a:r>
              <a:rPr lang="ru-RU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Butter</a:t>
            </a:r>
            <a:r>
              <a:rPr lang="ru-RU" sz="2800" b="1" dirty="0">
                <a:solidFill>
                  <a:srgbClr val="FF0000"/>
                </a:solidFill>
              </a:rPr>
              <a:t>  -«масло»</a:t>
            </a:r>
            <a:endParaRPr lang="ru-RU" sz="28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b="1" dirty="0">
                <a:solidFill>
                  <a:srgbClr val="FF0000"/>
                </a:solidFill>
              </a:rPr>
              <a:t>     </a:t>
            </a:r>
            <a:r>
              <a:rPr lang="en-US" sz="2800" b="1" dirty="0" err="1">
                <a:solidFill>
                  <a:srgbClr val="FF0000"/>
                </a:solidFill>
              </a:rPr>
              <a:t>Brot</a:t>
            </a:r>
            <a:r>
              <a:rPr lang="ru-RU" sz="2800" b="1" dirty="0">
                <a:solidFill>
                  <a:srgbClr val="FF0000"/>
                </a:solidFill>
              </a:rPr>
              <a:t>-« хлеб»</a:t>
            </a:r>
          </a:p>
          <a:p>
            <a:pPr>
              <a:buNone/>
            </a:pPr>
            <a:r>
              <a:rPr lang="ru-RU" sz="2800" b="1" dirty="0"/>
              <a:t>Первоначально это слово означало «хлеб с маслом»</a:t>
            </a:r>
          </a:p>
          <a:p>
            <a:pPr>
              <a:buNone/>
            </a:pPr>
            <a:endParaRPr lang="ru-RU" sz="2800" dirty="0"/>
          </a:p>
          <a:p>
            <a:pPr>
              <a:lnSpc>
                <a:spcPct val="90000"/>
              </a:lnSpc>
              <a:buNone/>
            </a:pPr>
            <a:endParaRPr lang="ru-RU" sz="2800" dirty="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919788" y="5176838"/>
            <a:ext cx="1460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7235825" y="5084763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1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495800"/>
            <a:ext cx="38100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7543800" cy="1295400"/>
          </a:xfrm>
        </p:spPr>
        <p:txBody>
          <a:bodyPr/>
          <a:lstStyle/>
          <a:p>
            <a:r>
              <a:rPr lang="ru-RU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Познавательные сведения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213"/>
            <a:ext cx="8229600" cy="4411662"/>
          </a:xfrm>
        </p:spPr>
        <p:txBody>
          <a:bodyPr>
            <a:normAutofit lnSpcReduction="10000"/>
          </a:bodyPr>
          <a:lstStyle/>
          <a:p>
            <a:pPr eaLnBrk="1" hangingPunct="1">
              <a:buNone/>
            </a:pPr>
            <a:r>
              <a:rPr lang="ru-RU" b="1" dirty="0">
                <a:solidFill>
                  <a:srgbClr val="CC0000"/>
                </a:solidFill>
              </a:rPr>
              <a:t>Основа бутерброда</a:t>
            </a:r>
            <a:r>
              <a:rPr lang="ru-RU" b="1" dirty="0"/>
              <a:t> – </a:t>
            </a:r>
            <a:r>
              <a:rPr lang="ru-RU" sz="5400" b="1" dirty="0"/>
              <a:t>хлеб </a:t>
            </a:r>
          </a:p>
          <a:p>
            <a:pPr eaLnBrk="1" hangingPunct="1">
              <a:buNone/>
            </a:pPr>
            <a:endParaRPr lang="ru-RU" b="1" dirty="0"/>
          </a:p>
          <a:p>
            <a:pPr eaLnBrk="1" hangingPunct="1">
              <a:buNone/>
            </a:pPr>
            <a:r>
              <a:rPr lang="ru-RU" b="1" dirty="0">
                <a:solidFill>
                  <a:srgbClr val="CC0000"/>
                </a:solidFill>
              </a:rPr>
              <a:t>Дополнение к основе </a:t>
            </a:r>
            <a:r>
              <a:rPr lang="ru-RU" b="1" dirty="0"/>
              <a:t>– сочетаемые по вкусу продукты, бутербродные смеси и масла </a:t>
            </a:r>
          </a:p>
          <a:p>
            <a:pPr eaLnBrk="1" hangingPunct="1">
              <a:buNone/>
            </a:pPr>
            <a:endParaRPr lang="ru-RU" b="1" dirty="0"/>
          </a:p>
          <a:p>
            <a:pPr eaLnBrk="1" hangingPunct="1">
              <a:buNone/>
            </a:pPr>
            <a:r>
              <a:rPr lang="ru-RU" b="1" dirty="0">
                <a:solidFill>
                  <a:srgbClr val="CC0000"/>
                </a:solidFill>
              </a:rPr>
              <a:t>Бутерброды</a:t>
            </a:r>
            <a:r>
              <a:rPr lang="ru-RU" b="1" dirty="0"/>
              <a:t> используют как самостоятельное блюдо или в качестве закуски</a:t>
            </a:r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Виды бутербродов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829180" cy="4389120"/>
          </a:xfrm>
        </p:spPr>
        <p:txBody>
          <a:bodyPr>
            <a:normAutofit fontScale="92500"/>
          </a:bodyPr>
          <a:lstStyle/>
          <a:p>
            <a:pPr marL="609600" indent="-609600">
              <a:buNone/>
            </a:pPr>
            <a:r>
              <a:rPr lang="ru-RU" b="1" dirty="0"/>
              <a:t>По способу приготовления:</a:t>
            </a:r>
          </a:p>
          <a:p>
            <a:pPr marL="609600" indent="-609600">
              <a:buFontTx/>
              <a:buAutoNum type="arabicPeriod"/>
            </a:pPr>
            <a:r>
              <a:rPr lang="ru-RU" dirty="0"/>
              <a:t>Холодные и горячие;</a:t>
            </a:r>
          </a:p>
          <a:p>
            <a:pPr marL="609600" indent="-609600">
              <a:buFontTx/>
              <a:buAutoNum type="arabicPeriod"/>
            </a:pPr>
            <a:r>
              <a:rPr lang="ru-RU" dirty="0"/>
              <a:t>Простые;</a:t>
            </a:r>
          </a:p>
          <a:p>
            <a:pPr marL="609600" indent="-609600">
              <a:buFontTx/>
              <a:buAutoNum type="arabicPeriod"/>
            </a:pPr>
            <a:r>
              <a:rPr lang="ru-RU" dirty="0"/>
              <a:t>Сложные;</a:t>
            </a:r>
          </a:p>
          <a:p>
            <a:pPr marL="609600" indent="-609600">
              <a:buFontTx/>
              <a:buAutoNum type="arabicPeriod"/>
            </a:pPr>
            <a:r>
              <a:rPr lang="ru-RU" dirty="0"/>
              <a:t>Открытые;</a:t>
            </a:r>
          </a:p>
          <a:p>
            <a:pPr marL="609600" indent="-609600">
              <a:buFontTx/>
              <a:buAutoNum type="arabicPeriod"/>
            </a:pPr>
            <a:r>
              <a:rPr lang="ru-RU" dirty="0"/>
              <a:t>Закрытые;</a:t>
            </a:r>
          </a:p>
          <a:p>
            <a:pPr marL="609600" indent="-609600">
              <a:buFontTx/>
              <a:buAutoNum type="arabicPeriod"/>
            </a:pPr>
            <a:r>
              <a:rPr lang="ru-RU" dirty="0"/>
              <a:t>Слоистые;</a:t>
            </a:r>
          </a:p>
          <a:p>
            <a:pPr marL="609600" indent="-609600">
              <a:buFontTx/>
              <a:buAutoNum type="arabicPeriod"/>
            </a:pPr>
            <a:r>
              <a:rPr lang="ru-RU" dirty="0"/>
              <a:t>Закусочные.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143248"/>
            <a:ext cx="114300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785794"/>
            <a:ext cx="13525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1714488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2285992"/>
            <a:ext cx="10382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8" y="4143380"/>
            <a:ext cx="11049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00958" y="5500702"/>
            <a:ext cx="13144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4572008"/>
            <a:ext cx="104775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6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80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80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543800" cy="858837"/>
          </a:xfrm>
        </p:spPr>
        <p:txBody>
          <a:bodyPr/>
          <a:lstStyle/>
          <a:p>
            <a:r>
              <a:rPr lang="ru-RU" sz="4400" b="1" dirty="0">
                <a:latin typeface="Arial Narrow" pitchFamily="34" charset="0"/>
              </a:rPr>
              <a:t>Виды бутербродов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914400" y="2895600"/>
            <a:ext cx="2592387" cy="5847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       закрытые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5410200" y="6019800"/>
            <a:ext cx="2736850" cy="5847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</a:t>
            </a:r>
            <a:r>
              <a:rPr lang="ru-RU" sz="3200" b="1" dirty="0"/>
              <a:t>горячие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5334000" y="2514600"/>
            <a:ext cx="2881313" cy="107721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       закусочные</a:t>
            </a:r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1676400" y="5943600"/>
            <a:ext cx="2514600" cy="5847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открытые</a:t>
            </a:r>
          </a:p>
        </p:txBody>
      </p:sp>
      <p:pic>
        <p:nvPicPr>
          <p:cNvPr id="429074" name="Picture 18" descr="i?id=16067031&amp;tov=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962400"/>
            <a:ext cx="3124200" cy="19204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29068" name="Picture 12" descr="0001128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FFA"/>
              </a:clrFrom>
              <a:clrTo>
                <a:srgbClr val="FD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143000"/>
            <a:ext cx="374491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15" name="Text Box 31"/>
          <p:cNvSpPr txBox="1">
            <a:spLocks noChangeArrowheads="1"/>
          </p:cNvSpPr>
          <p:nvPr/>
        </p:nvSpPr>
        <p:spPr bwMode="auto">
          <a:xfrm>
            <a:off x="1371600" y="4343400"/>
            <a:ext cx="1512887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3" name="Picture 9" descr="сканирование000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6000"/>
          </a:blip>
          <a:srcRect l="3310" b="4361"/>
          <a:stretch>
            <a:fillRect/>
          </a:stretch>
        </p:blipFill>
        <p:spPr bwMode="auto">
          <a:xfrm rot="539456">
            <a:off x="5079003" y="839767"/>
            <a:ext cx="3168650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7" name="Picture 33" descr="AG00218_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5873750"/>
            <a:ext cx="1152525" cy="984250"/>
          </a:xfrm>
          <a:prstGeom prst="rect">
            <a:avLst/>
          </a:prstGeom>
          <a:noFill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810000"/>
            <a:ext cx="38100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29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429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2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2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9" grpId="0"/>
      <p:bldP spid="41990" grpId="0"/>
      <p:bldP spid="41991" grpId="0"/>
      <p:bldP spid="42006" grpId="0"/>
      <p:bldP spid="420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7543800" cy="1295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Закусочные </a:t>
            </a:r>
            <a:b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(канапе</a:t>
            </a:r>
            <a:r>
              <a:rPr lang="ru-RU" dirty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pic>
        <p:nvPicPr>
          <p:cNvPr id="8195" name="Picture 4" descr="сканирование000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6000"/>
          </a:blip>
          <a:srcRect b="8394"/>
          <a:stretch>
            <a:fillRect/>
          </a:stretch>
        </p:blipFill>
        <p:spPr bwMode="auto">
          <a:xfrm>
            <a:off x="3708400" y="2924175"/>
            <a:ext cx="529272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5" descr="сканирование000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6000"/>
          </a:blip>
          <a:srcRect l="2081" b="2454"/>
          <a:stretch>
            <a:fillRect/>
          </a:stretch>
        </p:blipFill>
        <p:spPr>
          <a:xfrm rot="927328">
            <a:off x="459951" y="936428"/>
            <a:ext cx="3181174" cy="4362281"/>
          </a:xfrm>
          <a:noFill/>
        </p:spPr>
      </p:pic>
      <p:sp>
        <p:nvSpPr>
          <p:cNvPr id="428038" name="Text Box 6"/>
          <p:cNvSpPr txBox="1">
            <a:spLocks noChangeArrowheads="1"/>
          </p:cNvSpPr>
          <p:nvPr/>
        </p:nvSpPr>
        <p:spPr bwMode="auto">
          <a:xfrm>
            <a:off x="4064000" y="1341438"/>
            <a:ext cx="5080000" cy="22828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400" b="1">
                <a:solidFill>
                  <a:srgbClr val="CC0000"/>
                </a:solidFill>
                <a:latin typeface="Tahoma" pitchFamily="34" charset="0"/>
              </a:rPr>
              <a:t>Готовят на фигурных </a:t>
            </a:r>
          </a:p>
          <a:p>
            <a:pPr eaLnBrk="0" hangingPunct="0"/>
            <a:r>
              <a:rPr lang="ru-RU" sz="2400" b="1">
                <a:solidFill>
                  <a:srgbClr val="CC0000"/>
                </a:solidFill>
                <a:latin typeface="Tahoma" pitchFamily="34" charset="0"/>
              </a:rPr>
              <a:t>ломтиках хлеба</a:t>
            </a:r>
          </a:p>
          <a:p>
            <a:pPr eaLnBrk="0" hangingPunct="0"/>
            <a:r>
              <a:rPr lang="ru-RU" sz="2400" b="1">
                <a:latin typeface="Tahoma" pitchFamily="34" charset="0"/>
              </a:rPr>
              <a:t> (можно предварительно </a:t>
            </a:r>
          </a:p>
          <a:p>
            <a:pPr eaLnBrk="0" hangingPunct="0"/>
            <a:r>
              <a:rPr lang="ru-RU" sz="2400" b="1">
                <a:latin typeface="Tahoma" pitchFamily="34" charset="0"/>
              </a:rPr>
              <a:t>                                   обжарить) </a:t>
            </a:r>
          </a:p>
          <a:p>
            <a:pPr eaLnBrk="0" hangingPunct="0"/>
            <a:r>
              <a:rPr lang="ru-RU" sz="2400" b="1">
                <a:latin typeface="Tahoma" pitchFamily="34" charset="0"/>
              </a:rPr>
              <a:t> толщиной – 0,8 см., </a:t>
            </a:r>
          </a:p>
          <a:p>
            <a:pPr eaLnBrk="0" hangingPunct="0"/>
            <a:r>
              <a:rPr lang="ru-RU" sz="2400" b="1">
                <a:latin typeface="Tahoma" pitchFamily="34" charset="0"/>
              </a:rPr>
              <a:t> шириной – 3- 4 см.</a:t>
            </a:r>
          </a:p>
        </p:txBody>
      </p:sp>
      <p:sp>
        <p:nvSpPr>
          <p:cNvPr id="428039" name="Text Box 7"/>
          <p:cNvSpPr txBox="1">
            <a:spLocks noChangeArrowheads="1"/>
          </p:cNvSpPr>
          <p:nvPr/>
        </p:nvSpPr>
        <p:spPr bwMode="auto">
          <a:xfrm>
            <a:off x="228601" y="4648200"/>
            <a:ext cx="4876800" cy="193899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0" hangingPunct="0">
              <a:defRPr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dirty="0">
                <a:latin typeface="Tahoma" pitchFamily="34" charset="0"/>
              </a:rPr>
              <a:t>Такой бутерброд </a:t>
            </a:r>
          </a:p>
          <a:p>
            <a:pPr eaLnBrk="0" hangingPunct="0">
              <a:defRPr/>
            </a:pPr>
            <a:r>
              <a:rPr lang="ru-RU" sz="2400" b="1" dirty="0">
                <a:latin typeface="Tahoma" pitchFamily="34" charset="0"/>
              </a:rPr>
              <a:t>закрепляется </a:t>
            </a:r>
            <a:r>
              <a:rPr lang="ru-RU" sz="2400" b="1" dirty="0">
                <a:solidFill>
                  <a:srgbClr val="CC0000"/>
                </a:solidFill>
                <a:latin typeface="Tahoma" pitchFamily="34" charset="0"/>
              </a:rPr>
              <a:t>шпажкой</a:t>
            </a:r>
          </a:p>
          <a:p>
            <a:pPr eaLnBrk="0" hangingPunct="0">
              <a:defRPr/>
            </a:pPr>
            <a:r>
              <a:rPr lang="ru-RU" sz="2400" b="1" dirty="0">
                <a:latin typeface="Tahoma" pitchFamily="34" charset="0"/>
              </a:rPr>
              <a:t>и используется в качестве </a:t>
            </a:r>
            <a:r>
              <a:rPr lang="ru-RU" sz="2400" b="1" dirty="0">
                <a:solidFill>
                  <a:srgbClr val="CC0000"/>
                </a:solidFill>
                <a:latin typeface="Tahoma" pitchFamily="34" charset="0"/>
              </a:rPr>
              <a:t>закуски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8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8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8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8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38" grpId="0"/>
      <p:bldP spid="42803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636</Words>
  <Application>Microsoft Office PowerPoint</Application>
  <PresentationFormat>Экран (4:3)</PresentationFormat>
  <Paragraphs>108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БУТЕРБРОДЫ. </vt:lpstr>
      <vt:lpstr>хлеб</vt:lpstr>
      <vt:lpstr>Станция «ИСТОРИЧЕСКАЯ»</vt:lpstr>
      <vt:lpstr>Хлеб один из главных продуктов на столе</vt:lpstr>
      <vt:lpstr>Презентация PowerPoint</vt:lpstr>
      <vt:lpstr>Познавательные сведения</vt:lpstr>
      <vt:lpstr>Виды бутербродов</vt:lpstr>
      <vt:lpstr>Виды бутербродов</vt:lpstr>
      <vt:lpstr>           Закусочные                (канапе)</vt:lpstr>
      <vt:lpstr>                Горячие           (гренки, тартинки)</vt:lpstr>
      <vt:lpstr>        Закрытые   (сандвичи)</vt:lpstr>
      <vt:lpstr>Требования к качеству готовых бутербродов</vt:lpstr>
      <vt:lpstr>БУТЕРБРОДЫ</vt:lpstr>
      <vt:lpstr>Проблема –придумать и приготовить бутерброды</vt:lpstr>
      <vt:lpstr>Презентация PowerPoint</vt:lpstr>
      <vt:lpstr>ответьте на вопросы</vt:lpstr>
      <vt:lpstr>Приятного аппетита!</vt:lpstr>
      <vt:lpstr> Правила приемы пищи.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Guzel</cp:lastModifiedBy>
  <cp:revision>37</cp:revision>
  <dcterms:modified xsi:type="dcterms:W3CDTF">2018-02-26T16:16:49Z</dcterms:modified>
</cp:coreProperties>
</file>