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36" r:id="rId1"/>
  </p:sldMasterIdLst>
  <p:sldIdLst>
    <p:sldId id="256" r:id="rId2"/>
    <p:sldId id="257" r:id="rId3"/>
    <p:sldId id="258" r:id="rId4"/>
    <p:sldId id="274" r:id="rId5"/>
    <p:sldId id="265" r:id="rId6"/>
    <p:sldId id="275" r:id="rId7"/>
    <p:sldId id="259" r:id="rId8"/>
    <p:sldId id="260" r:id="rId9"/>
    <p:sldId id="261" r:id="rId10"/>
    <p:sldId id="262" r:id="rId11"/>
    <p:sldId id="263" r:id="rId12"/>
    <p:sldId id="267" r:id="rId13"/>
    <p:sldId id="269" r:id="rId14"/>
    <p:sldId id="270" r:id="rId15"/>
    <p:sldId id="276" r:id="rId16"/>
    <p:sldId id="277" r:id="rId17"/>
    <p:sldId id="278" r:id="rId18"/>
    <p:sldId id="266" r:id="rId19"/>
    <p:sldId id="268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708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5800" y="1346947"/>
            <a:ext cx="7772400" cy="80683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685800" y="4282763"/>
            <a:ext cx="7772400" cy="80683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685800" y="1484779"/>
            <a:ext cx="7772400" cy="2743200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>
            <a:grpSpLocks noChangeAspect="1"/>
          </p:cNvGrpSpPr>
          <p:nvPr/>
        </p:nvGrpSpPr>
        <p:grpSpPr>
          <a:xfrm>
            <a:off x="7234780" y="4107023"/>
            <a:ext cx="914400" cy="914400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88670" y="1432223"/>
            <a:ext cx="759333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6400" b="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02386" y="4389120"/>
            <a:ext cx="5918454" cy="1069848"/>
          </a:xfrm>
        </p:spPr>
        <p:txBody>
          <a:bodyPr>
            <a:normAutofit/>
          </a:bodyPr>
          <a:lstStyle>
            <a:lvl1pPr marL="0" indent="0" algn="l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E9183-C10B-4482-8C4B-07DCD5F0962C}" type="datetimeFigureOut">
              <a:rPr lang="ru-RU" smtClean="0"/>
              <a:t>19.03.2018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12805" y="6272785"/>
            <a:ext cx="4745736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44280" y="4227195"/>
            <a:ext cx="895401" cy="640080"/>
          </a:xfrm>
        </p:spPr>
        <p:txBody>
          <a:bodyPr/>
          <a:lstStyle>
            <a:lvl1pPr>
              <a:defRPr sz="2800" b="1"/>
            </a:lvl1pPr>
          </a:lstStyle>
          <a:p>
            <a:fld id="{4D165A9F-84FC-4258-B64A-D332AC6A49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43576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E9183-C10B-4482-8C4B-07DCD5F0962C}" type="datetimeFigureOut">
              <a:rPr lang="ru-RU" smtClean="0"/>
              <a:t>19.03.2018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65A9F-84FC-4258-B64A-D332AC6A49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00857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533400"/>
            <a:ext cx="1914525" cy="5638800"/>
          </a:xfrm>
        </p:spPr>
        <p:txBody>
          <a:bodyPr vert="eaVert"/>
          <a:lstStyle>
            <a:lvl1pPr>
              <a:defRPr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0100" y="533400"/>
            <a:ext cx="5629275" cy="5638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E9183-C10B-4482-8C4B-07DCD5F0962C}" type="datetimeFigureOut">
              <a:rPr lang="ru-RU" smtClean="0"/>
              <a:t>19.03.2018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65A9F-84FC-4258-B64A-D332AC6A49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36196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E9183-C10B-4482-8C4B-07DCD5F0962C}" type="datetimeFigureOut">
              <a:rPr lang="ru-RU" smtClean="0"/>
              <a:t>19.03.2018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65A9F-84FC-4258-B64A-D332AC6A49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9937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9144000" cy="1940010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5346" y="1225296"/>
            <a:ext cx="696087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6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4330" y="5020056"/>
            <a:ext cx="6789420" cy="1066800"/>
          </a:xfrm>
        </p:spPr>
        <p:txBody>
          <a:bodyPr anchor="t">
            <a:normAutofit/>
          </a:bodyPr>
          <a:lstStyle>
            <a:lvl1pPr marL="0" indent="0">
              <a:buNone/>
              <a:defRPr sz="1800" b="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45251" y="6272785"/>
            <a:ext cx="1983232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306E9183-C10B-4482-8C4B-07DCD5F0962C}" type="datetimeFigureOut">
              <a:rPr lang="ru-RU" smtClean="0"/>
              <a:t>19.03.2018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36099" y="6272784"/>
            <a:ext cx="4745736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633862" y="2430623"/>
            <a:ext cx="914400" cy="914400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450" y="2508607"/>
            <a:ext cx="891224" cy="720332"/>
          </a:xfrm>
        </p:spPr>
        <p:txBody>
          <a:bodyPr/>
          <a:lstStyle>
            <a:lvl1pPr>
              <a:defRPr sz="2800"/>
            </a:lvl1pPr>
          </a:lstStyle>
          <a:p>
            <a:fld id="{4D165A9F-84FC-4258-B64A-D332AC6A49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82829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60"/>
            <a:ext cx="365760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2218" y="2194560"/>
            <a:ext cx="365760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E9183-C10B-4482-8C4B-07DCD5F0962C}" type="datetimeFigureOut">
              <a:rPr lang="ru-RU" smtClean="0"/>
              <a:t>19.03.2018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65A9F-84FC-4258-B64A-D332AC6A49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66340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48256"/>
            <a:ext cx="365760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2743200"/>
            <a:ext cx="365760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0793" y="2048256"/>
            <a:ext cx="365760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20793" y="2743200"/>
            <a:ext cx="365760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E9183-C10B-4482-8C4B-07DCD5F0962C}" type="datetimeFigureOut">
              <a:rPr lang="ru-RU" smtClean="0"/>
              <a:t>19.03.2018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65A9F-84FC-4258-B64A-D332AC6A49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87992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306E9183-C10B-4482-8C4B-07DCD5F0962C}" type="datetimeFigureOut">
              <a:rPr lang="ru-RU" smtClean="0"/>
              <a:t>19.03.2018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65A9F-84FC-4258-B64A-D332AC6A49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50803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E9183-C10B-4482-8C4B-07DCD5F0962C}" type="datetimeFigureOut">
              <a:rPr lang="ru-RU" smtClean="0"/>
              <a:t>19.03.2018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65A9F-84FC-4258-B64A-D332AC6A49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66485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227806" y="1"/>
            <a:ext cx="2916194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2230" y="685800"/>
            <a:ext cx="2400300" cy="1737360"/>
          </a:xfrm>
        </p:spPr>
        <p:txBody>
          <a:bodyPr anchor="b">
            <a:normAutofit/>
          </a:bodyPr>
          <a:lstStyle>
            <a:lvl1pPr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685800"/>
            <a:ext cx="5033772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12230" y="2423160"/>
            <a:ext cx="24003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35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13" name="Oval 12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4" name="Oval 13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E9183-C10B-4482-8C4B-07DCD5F0962C}" type="datetimeFigureOut">
              <a:rPr lang="ru-RU" smtClean="0"/>
              <a:t>19.03.2018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65A9F-84FC-4258-B64A-D332AC6A49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77051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6227806" y="1"/>
            <a:ext cx="2916194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2230" y="685800"/>
            <a:ext cx="2400300" cy="1737360"/>
          </a:xfrm>
        </p:spPr>
        <p:txBody>
          <a:bodyPr anchor="b">
            <a:normAutofit/>
          </a:bodyPr>
          <a:lstStyle>
            <a:lvl1pPr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6227805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12230" y="2423160"/>
            <a:ext cx="24003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35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13" name="Oval 12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4" name="Oval 13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E9183-C10B-4482-8C4B-07DCD5F0962C}" type="datetimeFigureOut">
              <a:rPr lang="ru-RU" smtClean="0"/>
              <a:t>19.03.2018</a:t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65A9F-84FC-4258-B64A-D332AC6A49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01117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8" name="Oval 7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484632"/>
            <a:ext cx="7772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21408"/>
            <a:ext cx="7772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2368" y="6272785"/>
            <a:ext cx="24551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306E9183-C10B-4482-8C4B-07DCD5F0962C}" type="datetimeFigureOut">
              <a:rPr lang="ru-RU" smtClean="0"/>
              <a:t>19.03.2018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272785"/>
            <a:ext cx="47457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83346" y="6272785"/>
            <a:ext cx="4800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="1" spc="-7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4D165A9F-84FC-4258-B64A-D332AC6A49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31939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200" b="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slide" Target="slide4.xml"/><Relationship Id="rId7" Type="http://schemas.openxmlformats.org/officeDocument/2006/relationships/slide" Target="slide1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11" Type="http://schemas.openxmlformats.org/officeDocument/2006/relationships/slide" Target="slide19.xml"/><Relationship Id="rId5" Type="http://schemas.openxmlformats.org/officeDocument/2006/relationships/slide" Target="slide7.xml"/><Relationship Id="rId10" Type="http://schemas.openxmlformats.org/officeDocument/2006/relationships/slide" Target="slide18.xml"/><Relationship Id="rId4" Type="http://schemas.openxmlformats.org/officeDocument/2006/relationships/slide" Target="slide12.xml"/><Relationship Id="rId9" Type="http://schemas.openxmlformats.org/officeDocument/2006/relationships/slide" Target="slide1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1772816"/>
            <a:ext cx="7776864" cy="2301240"/>
          </a:xfrm>
        </p:spPr>
        <p:txBody>
          <a:bodyPr>
            <a:normAutofit fontScale="90000"/>
          </a:bodyPr>
          <a:lstStyle/>
          <a:p>
            <a:pPr algn="l"/>
            <a:r>
              <a:rPr lang="kk-KZ" dirty="0" smtClean="0"/>
              <a:t>Репрессии Казахской инТЕЛлиГЕНЦИИ </a:t>
            </a:r>
            <a:br>
              <a:rPr lang="kk-KZ" dirty="0" smtClean="0"/>
            </a:br>
            <a:r>
              <a:rPr lang="ru-RU" dirty="0" smtClean="0"/>
              <a:t>В 30-50 </a:t>
            </a:r>
            <a:r>
              <a:rPr lang="ru-RU" dirty="0"/>
              <a:t>ГГ. </a:t>
            </a:r>
            <a:r>
              <a:rPr lang="en-US" dirty="0"/>
              <a:t>XX </a:t>
            </a:r>
            <a:r>
              <a:rPr lang="ru-RU" dirty="0" err="1" smtClean="0"/>
              <a:t>вв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116632"/>
            <a:ext cx="8315414" cy="732060"/>
          </a:xfrm>
        </p:spPr>
        <p:txBody>
          <a:bodyPr>
            <a:normAutofit/>
          </a:bodyPr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77362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1087" y="80962"/>
            <a:ext cx="7467600" cy="936104"/>
          </a:xfrm>
        </p:spPr>
        <p:txBody>
          <a:bodyPr>
            <a:normAutofit/>
          </a:bodyPr>
          <a:lstStyle/>
          <a:p>
            <a:r>
              <a:rPr lang="ru-RU" sz="2000" dirty="0"/>
              <a:t>Репрессированы были и виднейшие деятели культуры и </a:t>
            </a:r>
            <a:r>
              <a:rPr lang="ru-RU" sz="2000" dirty="0" smtClean="0"/>
              <a:t>науки</a:t>
            </a:r>
            <a:endParaRPr lang="ru-RU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-4193687" y="5217012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,, ,,,, </a:t>
            </a:r>
            <a:endParaRPr lang="ru-RU" dirty="0"/>
          </a:p>
        </p:txBody>
      </p:sp>
      <p:sp>
        <p:nvSpPr>
          <p:cNvPr id="6" name="AutoShape 2" descr="&amp;Kcy;&amp;acy;&amp;rcy;&amp;tcy;&amp;icy;&amp;ncy;&amp;kcy;&amp;icy; &amp;pcy;&amp;ocy; &amp;zcy;&amp;acy;&amp;pcy;&amp;rcy;&amp;ocy;&amp;scy;&amp;ucy; &amp;Acy;.&amp;Bcy;&amp;ucy;&amp;kcy;&amp;iecy;&amp;jcy;&amp;khcy;&amp;acy;&amp;ncy;"/>
          <p:cNvSpPr>
            <a:spLocks noChangeAspect="1" noChangeArrowheads="1"/>
          </p:cNvSpPr>
          <p:nvPr/>
        </p:nvSpPr>
        <p:spPr bwMode="auto">
          <a:xfrm>
            <a:off x="155575" y="-1881188"/>
            <a:ext cx="2667000" cy="3924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&amp;Kcy;&amp;acy;&amp;rcy;&amp;tcy;&amp;icy;&amp;ncy;&amp;kcy;&amp;icy; &amp;pcy;&amp;ocy; &amp;zcy;&amp;acy;&amp;pcy;&amp;rcy;&amp;ocy;&amp;scy;&amp;ucy; &amp;Acy;.&amp;Bcy;&amp;ucy;&amp;kcy;&amp;iecy;&amp;jcy;&amp;khcy;&amp;acy;&amp;ncy;"/>
          <p:cNvSpPr>
            <a:spLocks noChangeAspect="1" noChangeArrowheads="1"/>
          </p:cNvSpPr>
          <p:nvPr/>
        </p:nvSpPr>
        <p:spPr bwMode="auto">
          <a:xfrm>
            <a:off x="307975" y="-1728788"/>
            <a:ext cx="2667000" cy="3924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6" descr="&amp;Kcy;&amp;acy;&amp;rcy;&amp;tcy;&amp;icy;&amp;ncy;&amp;kcy;&amp;icy; &amp;pcy;&amp;ocy; &amp;zcy;&amp;acy;&amp;pcy;&amp;rcy;&amp;ocy;&amp;scy;&amp;ucy; &amp;Acy;.&amp;Bcy;&amp;ucy;&amp;kcy;&amp;iecy;&amp;jcy;&amp;khcy;&amp;acy;&amp;ncy;"/>
          <p:cNvSpPr>
            <a:spLocks noChangeAspect="1" noChangeArrowheads="1"/>
          </p:cNvSpPr>
          <p:nvPr/>
        </p:nvSpPr>
        <p:spPr bwMode="auto">
          <a:xfrm>
            <a:off x="460375" y="-1576388"/>
            <a:ext cx="2667000" cy="3924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80" name="Picture 8" descr="&amp;Kcy;&amp;acy;&amp;rcy;&amp;tcy;&amp;icy;&amp;ncy;&amp;kcy;&amp;icy; &amp;pcy;&amp;ocy; &amp;zcy;&amp;acy;&amp;pcy;&amp;rcy;&amp;ocy;&amp;scy;&amp;ucy; &amp;Acy;.&amp;Bcy;&amp;ucy;&amp;kcy;&amp;iecy;&amp;jcy;&amp;khcy;&amp;acy;&amp;n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794" y="935524"/>
            <a:ext cx="2083292" cy="25199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082" name="Picture 10" descr="&amp;Kcy;&amp;acy;&amp;rcy;&amp;tcy;&amp;icy;&amp;ncy;&amp;kcy;&amp;icy; &amp;pcy;&amp;ocy; &amp;zcy;&amp;acy;&amp;pcy;&amp;rcy;&amp;ocy;&amp;scy;&amp;ucy; &amp;Acy;.&amp;Bcy;&amp;acy;&amp;jcy;&amp;tcy;&amp;ucy;&amp;rcy;&amp;scy;&amp;ycy;&amp;ncy;,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935525"/>
            <a:ext cx="2212769" cy="24214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084" name="Picture 12" descr="&amp;Kcy;&amp;acy;&amp;rcy;&amp;tcy;&amp;icy;&amp;ncy;&amp;kcy;&amp;icy; &amp;pcy;&amp;ocy; &amp;zcy;&amp;acy;&amp;pcy;&amp;rcy;&amp;ocy;&amp;scy;&amp;ucy; &amp;Mcy;.&amp;Dcy;&amp;ucy;&amp;lcy;&amp;acy;&amp;tcy;&amp;ucy;&amp;lcy;&amp;ycy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0538" y="943194"/>
            <a:ext cx="2088232" cy="25203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9" name="Прямоугольник 8"/>
          <p:cNvSpPr/>
          <p:nvPr/>
        </p:nvSpPr>
        <p:spPr>
          <a:xfrm>
            <a:off x="663831" y="3464932"/>
            <a:ext cx="154721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err="1" smtClean="0"/>
              <a:t>А.Бокейхан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982857" y="3506496"/>
            <a:ext cx="17219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err="1" smtClean="0"/>
              <a:t>А.Байтурсын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958567" y="3471168"/>
            <a:ext cx="16317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err="1" smtClean="0"/>
              <a:t>М.Дулатулы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63831" y="6317704"/>
            <a:ext cx="152445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/>
              <a:t>А. </a:t>
            </a:r>
            <a:r>
              <a:rPr lang="ru-RU" sz="2000" dirty="0" err="1" smtClean="0"/>
              <a:t>Ермеков</a:t>
            </a:r>
            <a:endParaRPr lang="ru-RU" sz="2000" dirty="0"/>
          </a:p>
        </p:txBody>
      </p:sp>
      <p:pic>
        <p:nvPicPr>
          <p:cNvPr id="3088" name="Picture 16" descr="&amp;Kcy;&amp;acy;&amp;rcy;&amp;tcy;&amp;icy;&amp;ncy;&amp;kcy;&amp;icy; &amp;pcy;&amp;ocy; &amp;zcy;&amp;acy;&amp;pcy;&amp;rcy;&amp;ocy;&amp;scy;&amp;ucy; &amp;KHcy;.&amp;Dcy;&amp;ocy;&amp;scy;&amp;mcy;&amp;ucy;&amp;khcy;&amp;acy;&amp;mcy;&amp;iecy;&amp;dcy;&amp;ocy;&amp;vcy;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6271" y="4005064"/>
            <a:ext cx="2120386" cy="23126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3" name="Прямоугольник 12"/>
          <p:cNvSpPr/>
          <p:nvPr/>
        </p:nvSpPr>
        <p:spPr>
          <a:xfrm>
            <a:off x="3486486" y="6418337"/>
            <a:ext cx="236757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err="1" smtClean="0"/>
              <a:t>Х.Досмухамедулы</a:t>
            </a:r>
            <a:endParaRPr lang="ru-RU" dirty="0"/>
          </a:p>
        </p:txBody>
      </p:sp>
      <p:pic>
        <p:nvPicPr>
          <p:cNvPr id="3090" name="Picture 18" descr="&amp;Kcy;&amp;acy;&amp;rcy;&amp;tcy;&amp;icy;&amp;ncy;&amp;kcy;&amp;icy; &amp;pcy;&amp;ocy; &amp;zcy;&amp;acy;&amp;pcy;&amp;rcy;&amp;ocy;&amp;scy;&amp;ucy; &amp;Mcy;.&amp;Tcy;&amp;ycy;&amp;ncy;&amp;ycy;&amp;shcy;&amp;bcy;&amp;acy;&amp;jcy;&amp;ucy;&amp;lcy;&amp;ycy;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5360" y="4005064"/>
            <a:ext cx="2123410" cy="23126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4" name="Прямоугольник 13"/>
          <p:cNvSpPr/>
          <p:nvPr/>
        </p:nvSpPr>
        <p:spPr>
          <a:xfrm>
            <a:off x="6734373" y="6387330"/>
            <a:ext cx="221208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err="1" smtClean="0"/>
              <a:t>М.Тынышбайулы</a:t>
            </a:r>
            <a:endParaRPr lang="ru-RU" sz="2000" dirty="0"/>
          </a:p>
        </p:txBody>
      </p:sp>
      <p:pic>
        <p:nvPicPr>
          <p:cNvPr id="3092" name="Picture 20" descr="&amp;Kcy;&amp;acy;&amp;rcy;&amp;tcy;&amp;icy;&amp;ncy;&amp;kcy;&amp;icy; &amp;pcy;&amp;ocy; &amp;zcy;&amp;acy;&amp;pcy;&amp;rcy;&amp;ocy;&amp;scy;&amp;ucy; &amp;Acy;. &amp;IEcy;&amp;rcy;&amp;mcy;&amp;iecy;&amp;kcy;&amp;ocy;&amp;vcy;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4005064"/>
            <a:ext cx="2018711" cy="23126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957554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" descr="&amp;Kcy;&amp;acy;&amp;rcy;&amp;tcy;&amp;icy;&amp;ncy;&amp;kcy;&amp;icy; &amp;pcy;&amp;ocy; &amp;zcy;&amp;acy;&amp;pcy;&amp;rcy;&amp;ocy;&amp;scy;&amp;ucy; &amp;Mcy;.&amp;ZHcy;&amp;ucy;&amp;mcy;&amp;acy;&amp;bcy;&amp;acy;&amp;iecy;&amp;vcy;"/>
          <p:cNvSpPr>
            <a:spLocks noChangeAspect="1" noChangeArrowheads="1"/>
          </p:cNvSpPr>
          <p:nvPr/>
        </p:nvSpPr>
        <p:spPr bwMode="auto">
          <a:xfrm>
            <a:off x="155575" y="-1858963"/>
            <a:ext cx="2695575" cy="3886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4" descr="&amp;Kcy;&amp;acy;&amp;rcy;&amp;tcy;&amp;icy;&amp;ncy;&amp;kcy;&amp;icy; &amp;pcy;&amp;ocy; &amp;zcy;&amp;acy;&amp;pcy;&amp;rcy;&amp;ocy;&amp;scy;&amp;ucy; &amp;Mcy;.&amp;ZHcy;&amp;ucy;&amp;mcy;&amp;acy;&amp;bcy;&amp;acy;&amp;iecy;&amp;vcy;"/>
          <p:cNvSpPr>
            <a:spLocks noChangeAspect="1" noChangeArrowheads="1"/>
          </p:cNvSpPr>
          <p:nvPr/>
        </p:nvSpPr>
        <p:spPr bwMode="auto">
          <a:xfrm>
            <a:off x="307975" y="-1706563"/>
            <a:ext cx="2695575" cy="3886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6" descr="&amp;Kcy;&amp;acy;&amp;rcy;&amp;tcy;&amp;icy;&amp;ncy;&amp;kcy;&amp;icy; &amp;pcy;&amp;ocy; &amp;zcy;&amp;acy;&amp;pcy;&amp;rcy;&amp;ocy;&amp;scy;&amp;ucy; &amp;Mcy;.&amp;ZHcy;&amp;ucy;&amp;mcy;&amp;acy;&amp;bcy;&amp;acy;&amp;iecy;&amp;vcy;"/>
          <p:cNvSpPr>
            <a:spLocks noChangeAspect="1" noChangeArrowheads="1"/>
          </p:cNvSpPr>
          <p:nvPr/>
        </p:nvSpPr>
        <p:spPr bwMode="auto">
          <a:xfrm>
            <a:off x="460375" y="-1554163"/>
            <a:ext cx="2695575" cy="3886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8" name="Picture 8" descr="&amp;Kcy;&amp;acy;&amp;rcy;&amp;tcy;&amp;icy;&amp;ncy;&amp;kcy;&amp;icy; &amp;pcy;&amp;ocy; &amp;zcy;&amp;acy;&amp;pcy;&amp;rcy;&amp;ocy;&amp;scy;&amp;ucy; &amp;Mcy;.&amp;ZHcy;&amp;ucy;&amp;mcy;&amp;acy;&amp;bcy;&amp;acy;&amp;iecy;&amp;v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284264"/>
            <a:ext cx="2167409" cy="27126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8" name="Прямоугольник 7"/>
          <p:cNvSpPr/>
          <p:nvPr/>
        </p:nvSpPr>
        <p:spPr>
          <a:xfrm>
            <a:off x="716351" y="3056626"/>
            <a:ext cx="15740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err="1" smtClean="0"/>
              <a:t>М.Жумабай</a:t>
            </a:r>
            <a:endParaRPr lang="ru-RU" dirty="0"/>
          </a:p>
        </p:txBody>
      </p:sp>
      <p:pic>
        <p:nvPicPr>
          <p:cNvPr id="5130" name="Picture 10" descr="&amp;Kcy;&amp;acy;&amp;rcy;&amp;tcy;&amp;icy;&amp;ncy;&amp;kcy;&amp;icy; &amp;pcy;&amp;ocy; &amp;zcy;&amp;acy;&amp;pcy;&amp;rcy;&amp;ocy;&amp;scy;&amp;ucy; &amp;Scy;.&amp;Scy;&amp;iecy;&amp;jcy;&amp;fcy;&amp;ucy;&amp;lcy;&amp;lcy;&amp;icy;&amp;n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284264"/>
            <a:ext cx="2088232" cy="27126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9" name="Прямоугольник 8"/>
          <p:cNvSpPr/>
          <p:nvPr/>
        </p:nvSpPr>
        <p:spPr>
          <a:xfrm>
            <a:off x="3775404" y="3047141"/>
            <a:ext cx="182562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err="1" smtClean="0"/>
              <a:t>С.Сейфуллин</a:t>
            </a:r>
            <a:endParaRPr lang="ru-RU" dirty="0"/>
          </a:p>
        </p:txBody>
      </p:sp>
      <p:pic>
        <p:nvPicPr>
          <p:cNvPr id="5132" name="Picture 12" descr="&amp;Kcy;&amp;acy;&amp;rcy;&amp;tcy;&amp;icy;&amp;ncy;&amp;kcy;&amp;icy; &amp;pcy;&amp;ocy; &amp;zcy;&amp;acy;&amp;pcy;&amp;rcy;&amp;ocy;&amp;scy;&amp;ucy; &amp;Icy;.&amp;ZHcy;&amp;acy;&amp;ncy;&amp;scy;&amp;ucy;&amp;gcy;&amp;ucy;&amp;rcy;&amp;ocy;&amp;vcy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1" y="284263"/>
            <a:ext cx="1952043" cy="27126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0" name="Прямоугольник 9"/>
          <p:cNvSpPr/>
          <p:nvPr/>
        </p:nvSpPr>
        <p:spPr>
          <a:xfrm>
            <a:off x="6660231" y="3047141"/>
            <a:ext cx="185980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err="1" smtClean="0"/>
              <a:t>И.Жансугуров</a:t>
            </a:r>
            <a:endParaRPr lang="ru-RU" sz="2000" dirty="0"/>
          </a:p>
        </p:txBody>
      </p:sp>
      <p:pic>
        <p:nvPicPr>
          <p:cNvPr id="5134" name="Picture 14" descr="&amp;Kcy;&amp;acy;&amp;rcy;&amp;tcy;&amp;icy;&amp;ncy;&amp;kcy;&amp;icy; &amp;pcy;&amp;ocy; &amp;zcy;&amp;acy;&amp;pcy;&amp;rcy;&amp;ocy;&amp;scy;&amp;ucy; &amp;Bcy;.&amp;Mcy;&amp;acy;&amp;jcy;&amp;lcy;&amp;icy;&amp;ncy;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3789040"/>
            <a:ext cx="2167409" cy="25202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1" name="Прямоугольник 10"/>
          <p:cNvSpPr/>
          <p:nvPr/>
        </p:nvSpPr>
        <p:spPr>
          <a:xfrm>
            <a:off x="881556" y="6308929"/>
            <a:ext cx="13577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err="1" smtClean="0"/>
              <a:t>Б.Майлин</a:t>
            </a:r>
            <a:endParaRPr lang="ru-RU" dirty="0"/>
          </a:p>
        </p:txBody>
      </p:sp>
      <p:pic>
        <p:nvPicPr>
          <p:cNvPr id="5136" name="Picture 16" descr="&amp;Kcy;&amp;acy;&amp;rcy;&amp;tcy;&amp;icy;&amp;ncy;&amp;kcy;&amp;icy; &amp;pcy;&amp;ocy; &amp;zcy;&amp;acy;&amp;pcy;&amp;rcy;&amp;ocy;&amp;scy;&amp;ucy; &amp;Scy;.&amp;Acy;&amp;scy;&amp;fcy;&amp;iecy;&amp;ncy;&amp;dcy;&amp;icy;&amp;yacy;&amp;rcy;&amp;ocy;&amp;vcy;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3789040"/>
            <a:ext cx="2088232" cy="25202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2" name="Прямоугольник 11"/>
          <p:cNvSpPr/>
          <p:nvPr/>
        </p:nvSpPr>
        <p:spPr>
          <a:xfrm>
            <a:off x="3608320" y="6308538"/>
            <a:ext cx="208903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err="1" smtClean="0"/>
              <a:t>С.Асфендияров</a:t>
            </a:r>
            <a:endParaRPr lang="ru-RU" dirty="0"/>
          </a:p>
        </p:txBody>
      </p:sp>
      <p:pic>
        <p:nvPicPr>
          <p:cNvPr id="5138" name="Picture 18" descr="&amp;Kcy;&amp;acy;&amp;rcy;&amp;tcy;&amp;icy;&amp;ncy;&amp;kcy;&amp;icy; &amp;pcy;&amp;ocy; &amp;zcy;&amp;acy;&amp;pcy;&amp;rcy;&amp;ocy;&amp;scy;&amp;ucy; &amp;ZHcy;.&amp;SHcy;&amp;acy;&amp;ncy;&amp;icy;&amp;ncy;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1" y="3789040"/>
            <a:ext cx="1952043" cy="25194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3" name="Прямоугольник 12"/>
          <p:cNvSpPr/>
          <p:nvPr/>
        </p:nvSpPr>
        <p:spPr>
          <a:xfrm>
            <a:off x="7042980" y="6348513"/>
            <a:ext cx="129554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err="1" smtClean="0"/>
              <a:t>Ж.Шанин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3249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332656"/>
            <a:ext cx="7467600" cy="4525963"/>
          </a:xfrm>
        </p:spPr>
        <p:txBody>
          <a:bodyPr>
            <a:normAutofit/>
          </a:bodyPr>
          <a:lstStyle/>
          <a:p>
            <a:r>
              <a:rPr lang="ru-RU" sz="2000" dirty="0"/>
              <a:t>В конце 40-х - начале 50-х </a:t>
            </a:r>
            <a:r>
              <a:rPr lang="ru-RU" sz="2000" dirty="0" err="1"/>
              <a:t>гг</a:t>
            </a:r>
            <a:r>
              <a:rPr lang="ru-RU" sz="2000" dirty="0"/>
              <a:t>; жертвами </a:t>
            </a:r>
            <a:r>
              <a:rPr lang="ru-RU" sz="2000" dirty="0" smtClean="0"/>
              <a:t>несправедливых </a:t>
            </a:r>
            <a:r>
              <a:rPr lang="ru-RU" sz="2000" dirty="0"/>
              <a:t>политических обвинений стали видные ученые-обществоведы </a:t>
            </a:r>
            <a:r>
              <a:rPr lang="ru-RU" sz="2000" dirty="0" smtClean="0"/>
              <a:t>республики</a:t>
            </a:r>
            <a:endParaRPr lang="ru-RU" dirty="0"/>
          </a:p>
        </p:txBody>
      </p:sp>
      <p:pic>
        <p:nvPicPr>
          <p:cNvPr id="8194" name="Picture 2" descr="&amp;Kcy;&amp;acy;&amp;rcy;&amp;tcy;&amp;icy;&amp;ncy;&amp;kcy;&amp;icy; &amp;pcy;&amp;ocy; &amp;zcy;&amp;acy;&amp;pcy;&amp;rcy;&amp;ocy;&amp;scy;&amp;ucy; &amp;Acy;. &amp;ZHcy;&amp;ucy;&amp;bcy;&amp;acy;&amp;ncy;&amp;ocy;&amp;v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183" y="1556933"/>
            <a:ext cx="1905000" cy="37442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5" name="Прямоугольник 4"/>
          <p:cNvSpPr/>
          <p:nvPr/>
        </p:nvSpPr>
        <p:spPr>
          <a:xfrm>
            <a:off x="705199" y="5517232"/>
            <a:ext cx="15669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/>
              <a:t>А. </a:t>
            </a:r>
            <a:r>
              <a:rPr lang="ru-RU" sz="2000" dirty="0" err="1" smtClean="0"/>
              <a:t>Жубанов</a:t>
            </a:r>
            <a:endParaRPr lang="ru-RU" sz="2000" dirty="0"/>
          </a:p>
        </p:txBody>
      </p:sp>
      <p:pic>
        <p:nvPicPr>
          <p:cNvPr id="7" name="Picture 19" descr="C:\Users\DIANA\Downloads\48e19e18d8a64f3c58b4bf7c1d4905b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556932"/>
            <a:ext cx="2304256" cy="37442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6" name="Прямоугольник 5"/>
          <p:cNvSpPr/>
          <p:nvPr/>
        </p:nvSpPr>
        <p:spPr>
          <a:xfrm>
            <a:off x="2956051" y="5517232"/>
            <a:ext cx="19759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/>
              <a:t>Б. Сулейменов</a:t>
            </a:r>
            <a:endParaRPr lang="ru-RU" sz="2000" dirty="0"/>
          </a:p>
        </p:txBody>
      </p:sp>
      <p:pic>
        <p:nvPicPr>
          <p:cNvPr id="8196" name="Picture 4" descr="&amp;Kcy;&amp;acy;&amp;rcy;&amp;tcy;&amp;icy;&amp;ncy;&amp;kcy;&amp;icy; &amp;pcy;&amp;ocy; &amp;zcy;&amp;acy;&amp;pcy;&amp;rcy;&amp;ocy;&amp;scy;&amp;ucy; &amp;IEcy; &amp;Icy;&amp;scy;&amp;mcy;&amp;acy;&amp;icy;&amp;lcy;&amp;ocy;&amp;vcy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4573" y="1556932"/>
            <a:ext cx="2619875" cy="37442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8" name="Прямоугольник 7"/>
          <p:cNvSpPr/>
          <p:nvPr/>
        </p:nvSpPr>
        <p:spPr>
          <a:xfrm>
            <a:off x="6478581" y="5517232"/>
            <a:ext cx="163185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/>
              <a:t>Е Исмаилов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244364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1023" y="375065"/>
            <a:ext cx="7467600" cy="838424"/>
          </a:xfrm>
        </p:spPr>
        <p:txBody>
          <a:bodyPr>
            <a:normAutofit/>
          </a:bodyPr>
          <a:lstStyle/>
          <a:p>
            <a:r>
              <a:rPr lang="ru-RU" sz="2000" dirty="0"/>
              <a:t>П</a:t>
            </a:r>
            <a:r>
              <a:rPr lang="ru-RU" sz="2000" dirty="0" smtClean="0"/>
              <a:t>одвергшие гонениям, </a:t>
            </a:r>
            <a:r>
              <a:rPr lang="ru-RU" sz="2000" dirty="0"/>
              <a:t>вынуждены были оставить </a:t>
            </a:r>
            <a:r>
              <a:rPr lang="ru-RU" sz="2000" dirty="0" smtClean="0"/>
              <a:t>Казахстан </a:t>
            </a:r>
            <a:endParaRPr lang="ru-RU" sz="2000" dirty="0"/>
          </a:p>
        </p:txBody>
      </p:sp>
      <p:sp>
        <p:nvSpPr>
          <p:cNvPr id="4" name="AutoShape 2" descr="&amp;Kcy;&amp;acy;&amp;rcy;&amp;tcy;&amp;icy;&amp;ncy;&amp;kcy;&amp;icy; &amp;pcy;&amp;ocy; &amp;zcy;&amp;acy;&amp;pcy;&amp;rcy;&amp;ocy;&amp;scy;&amp;ucy; &amp;Pcy;&amp;rcy;&amp;iecy;&amp;zcy;&amp;icy;&amp;dcy;&amp;iecy;&amp;ncy;&amp;tcy; &amp;Acy;&amp;Ncy; &amp;Kcy;&amp;acy;&amp;zcy;&amp;acy;&amp;khcy;&amp;scy;&amp;kcy;&amp;ocy;&amp;jcy; &amp;Scy;&amp;Scy;&amp;Rcy; &amp;Kcy;. &amp;Scy;&amp;acy;&amp;tcy;&amp;pcy;&amp;acy;&amp;iecy;&amp;vcy;"/>
          <p:cNvSpPr>
            <a:spLocks noChangeAspect="1" noChangeArrowheads="1"/>
          </p:cNvSpPr>
          <p:nvPr/>
        </p:nvSpPr>
        <p:spPr bwMode="auto">
          <a:xfrm>
            <a:off x="155575" y="-1447800"/>
            <a:ext cx="2143125" cy="3019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&amp;Kcy;&amp;acy;&amp;rcy;&amp;tcy;&amp;icy;&amp;ncy;&amp;kcy;&amp;icy; &amp;pcy;&amp;ocy; &amp;zcy;&amp;acy;&amp;pcy;&amp;rcy;&amp;ocy;&amp;scy;&amp;ucy; &amp;Pcy;&amp;rcy;&amp;iecy;&amp;zcy;&amp;icy;&amp;dcy;&amp;iecy;&amp;ncy;&amp;tcy; &amp;Acy;&amp;Ncy; &amp;Kcy;&amp;acy;&amp;zcy;&amp;acy;&amp;khcy;&amp;scy;&amp;kcy;&amp;ocy;&amp;jcy; &amp;Scy;&amp;Scy;&amp;Rcy; &amp;Kcy;. &amp;Scy;&amp;acy;&amp;tcy;&amp;pcy;&amp;acy;&amp;iecy;&amp;vcy;"/>
          <p:cNvSpPr>
            <a:spLocks noChangeAspect="1" noChangeArrowheads="1"/>
          </p:cNvSpPr>
          <p:nvPr/>
        </p:nvSpPr>
        <p:spPr bwMode="auto">
          <a:xfrm>
            <a:off x="307975" y="-1295400"/>
            <a:ext cx="2143125" cy="3019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&amp;Kcy;&amp;acy;&amp;rcy;&amp;tcy;&amp;icy;&amp;ncy;&amp;kcy;&amp;icy; &amp;pcy;&amp;ocy; &amp;zcy;&amp;acy;&amp;pcy;&amp;rcy;&amp;ocy;&amp;scy;&amp;ucy; &amp;Pcy;&amp;rcy;&amp;iecy;&amp;zcy;&amp;icy;&amp;dcy;&amp;iecy;&amp;ncy;&amp;tcy; &amp;Acy;&amp;Ncy; &amp;Kcy;&amp;acy;&amp;zcy;&amp;acy;&amp;khcy;&amp;scy;&amp;kcy;&amp;ocy;&amp;jcy; &amp;Scy;&amp;Scy;&amp;Rcy; &amp;Kcy;. &amp;Scy;&amp;acy;&amp;tcy;&amp;pcy;&amp;acy;&amp;iecy;&amp;vcy;"/>
          <p:cNvSpPr>
            <a:spLocks noChangeAspect="1" noChangeArrowheads="1"/>
          </p:cNvSpPr>
          <p:nvPr/>
        </p:nvSpPr>
        <p:spPr bwMode="auto">
          <a:xfrm>
            <a:off x="460375" y="-1143000"/>
            <a:ext cx="2143125" cy="3019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48" name="Picture 8" descr="&amp;Kcy;&amp;acy;&amp;rcy;&amp;tcy;&amp;icy;&amp;ncy;&amp;kcy;&amp;icy; &amp;pcy;&amp;ocy; &amp;zcy;&amp;acy;&amp;pcy;&amp;rcy;&amp;ocy;&amp;scy;&amp;ucy; &amp;Pcy;&amp;rcy;&amp;iecy;&amp;zcy;&amp;icy;&amp;dcy;&amp;iecy;&amp;ncy;&amp;tcy; &amp;Acy;&amp;Ncy; &amp;Kcy;&amp;acy;&amp;zcy;&amp;acy;&amp;khcy;&amp;scy;&amp;kcy;&amp;ocy;&amp;jcy; &amp;Scy;&amp;Scy;&amp;Rcy; &amp;Kcy;. &amp;Scy;&amp;acy;&amp;tcy;&amp;pcy;&amp;acy;&amp;iecy;&amp;v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1714823"/>
            <a:ext cx="2437185" cy="34337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50" name="Picture 10" descr="&amp;Kcy;&amp;acy;&amp;rcy;&amp;tcy;&amp;icy;&amp;ncy;&amp;kcy;&amp;icy; &amp;pcy;&amp;ocy; &amp;zcy;&amp;acy;&amp;pcy;&amp;rcy;&amp;ocy;&amp;scy;&amp;ucy; &amp;Mcy;. &amp;Acy;&amp;ucy;&amp;ecy;&amp;zcy;&amp;ocy;&amp;v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4562" y="1714823"/>
            <a:ext cx="2251573" cy="34521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52" name="Picture 12" descr="&amp;Kcy;&amp;acy;&amp;rcy;&amp;tcy;&amp;icy;&amp;ncy;&amp;kcy;&amp;icy; &amp;pcy;&amp;ocy; &amp;zcy;&amp;acy;&amp;pcy;&amp;rcy;&amp;ocy;&amp;scy;&amp;ucy; &amp;Tcy;. &amp;Tcy;&amp;acy;&amp;zhcy;&amp;icy;&amp;bcy;&amp;acy;&amp;iecy;&amp;vcy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7639" y="1724025"/>
            <a:ext cx="2387932" cy="34337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7" name="Прямоугольник 6"/>
          <p:cNvSpPr/>
          <p:nvPr/>
        </p:nvSpPr>
        <p:spPr>
          <a:xfrm>
            <a:off x="486596" y="5499594"/>
            <a:ext cx="257323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/>
              <a:t>Президент АН Казахской ССР К. </a:t>
            </a:r>
            <a:r>
              <a:rPr lang="ru-RU" sz="2000" dirty="0" err="1" smtClean="0"/>
              <a:t>Сатпаев</a:t>
            </a:r>
            <a:r>
              <a:rPr lang="ru-RU" sz="2000" dirty="0" smtClean="0"/>
              <a:t> </a:t>
            </a:r>
            <a:endParaRPr lang="ru-RU" sz="2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347864" y="5499594"/>
            <a:ext cx="260904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/>
              <a:t>В</a:t>
            </a:r>
            <a:r>
              <a:rPr lang="ru-RU" sz="2000" dirty="0" smtClean="0"/>
              <a:t>ыдающийся писатель и ученый М. </a:t>
            </a:r>
            <a:r>
              <a:rPr lang="ru-RU" sz="2000" dirty="0" err="1" smtClean="0"/>
              <a:t>Ауэзов</a:t>
            </a:r>
            <a:endParaRPr lang="ru-RU" sz="20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376953" y="5503783"/>
            <a:ext cx="274474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/>
              <a:t>Т. </a:t>
            </a:r>
            <a:r>
              <a:rPr lang="ru-RU" sz="2000" dirty="0" err="1" smtClean="0"/>
              <a:t>Тажибаев</a:t>
            </a:r>
            <a:r>
              <a:rPr lang="ru-RU" sz="2000" dirty="0" smtClean="0"/>
              <a:t> - ректор </a:t>
            </a:r>
            <a:r>
              <a:rPr lang="ru-RU" sz="2000" dirty="0" err="1" smtClean="0"/>
              <a:t>КазГУ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669339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&amp;Kcy;&amp;acy;&amp;rcy;&amp;tcy;&amp;icy;&amp;ncy;&amp;kcy;&amp;icy; &amp;pcy;&amp;ocy; &amp;zcy;&amp;acy;&amp;pcy;&amp;rcy;&amp;ocy;&amp;scy;&amp;ucy; &amp;Rcy;&amp;yacy;&amp;dcy; &amp;ucy;&amp;chcy;&amp;iecy;&amp;ncy;&amp;ycy;&amp;khcy;-&amp;bcy;&amp;icy;&amp;ocy;&amp;lcy;&amp;ocy;&amp;gcy;&amp;ocy;&amp;vcy;, &amp;mcy;&amp;iecy;&amp;dcy;&amp;icy;&amp;kcy;&amp;ocy;&amp;vcy; &amp;icy; &amp;bcy;&amp;icy;&amp;ocy;&amp;lcy;&amp;ocy;&amp;gcy;&amp;ocy;&amp;vcy; 1930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692696"/>
            <a:ext cx="6552728" cy="3761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55576" y="4725144"/>
            <a:ext cx="7632848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Ряд ученых-биологов, медиков и геологов, обвиненных космополитизме, также были изгнаны из научных учреждений и кафедр вузов республики. 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6" name="Управляющая кнопка: назад 5">
            <a:hlinkClick r:id="rId3" action="ppaction://hlinksldjump" highlightClick="1"/>
          </p:cNvPr>
          <p:cNvSpPr/>
          <p:nvPr/>
        </p:nvSpPr>
        <p:spPr>
          <a:xfrm>
            <a:off x="107504" y="6206899"/>
            <a:ext cx="576064" cy="43204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105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Алихан </a:t>
            </a:r>
            <a:r>
              <a:rPr lang="ru-RU" dirty="0" err="1"/>
              <a:t>Нурмухамедович</a:t>
            </a:r>
            <a:r>
              <a:rPr lang="ru-RU" dirty="0"/>
              <a:t> </a:t>
            </a:r>
            <a:r>
              <a:rPr lang="ru-RU" dirty="0" err="1"/>
              <a:t>Букейханов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0917" y="2039682"/>
            <a:ext cx="5987008" cy="4525963"/>
          </a:xfrm>
        </p:spPr>
        <p:txBody>
          <a:bodyPr>
            <a:normAutofit/>
          </a:bodyPr>
          <a:lstStyle/>
          <a:p>
            <a:r>
              <a:rPr lang="ru-RU" sz="2000" dirty="0"/>
              <a:t>Летом 1937 года </a:t>
            </a:r>
            <a:r>
              <a:rPr lang="ru-RU" sz="2000" dirty="0" err="1"/>
              <a:t>Букейханова</a:t>
            </a:r>
            <a:r>
              <a:rPr lang="ru-RU" sz="2000" dirty="0"/>
              <a:t> арестовывают и заключают в Бутырскую тюрьму. Ему было предъявлено обвинение: «возглавлял контрреволюционную борьбу против советской власти, установил связи с руководителями террористического центра в Казахстане и Москве». 27 сентября 1937 года он был приговорен к высшей мере наказания. Приговор был приведен в исполнение в тот же день. Так перестало биться сердце незаурядного человека, выдающегося политического деятеля, «главного руководителя, оказавшего огромное влияние на киргизскую степь».</a:t>
            </a:r>
          </a:p>
          <a:p>
            <a:endParaRPr lang="ru-RU" dirty="0"/>
          </a:p>
        </p:txBody>
      </p:sp>
      <p:pic>
        <p:nvPicPr>
          <p:cNvPr id="14340" name="Picture 4" descr="http://kargoo.gov.kz/media/img/photohost/56d3eae456bc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7925" y="1556792"/>
            <a:ext cx="2886075" cy="42672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Управляющая кнопка: назад 5">
            <a:hlinkClick r:id="" action="ppaction://hlinkshowjump?jump=previousslide" highlightClick="1"/>
          </p:cNvPr>
          <p:cNvSpPr/>
          <p:nvPr/>
        </p:nvSpPr>
        <p:spPr>
          <a:xfrm>
            <a:off x="107504" y="6206899"/>
            <a:ext cx="576064" cy="43204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7393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Жакып </a:t>
            </a:r>
            <a:r>
              <a:rPr lang="ru-RU" dirty="0" err="1"/>
              <a:t>Акбаев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31756" y="1785811"/>
            <a:ext cx="5987008" cy="4853136"/>
          </a:xfrm>
        </p:spPr>
        <p:txBody>
          <a:bodyPr>
            <a:normAutofit/>
          </a:bodyPr>
          <a:lstStyle/>
          <a:p>
            <a:r>
              <a:rPr lang="ru-RU" sz="2000" dirty="0"/>
              <a:t>14 сентября 1930 года палачи ОГПУ по обвинению в «контрреволюционной деятельности» заключают </a:t>
            </a:r>
            <a:r>
              <a:rPr lang="ru-RU" sz="2000" dirty="0" err="1"/>
              <a:t>Акбаева</a:t>
            </a:r>
            <a:r>
              <a:rPr lang="ru-RU" sz="2000" dirty="0"/>
              <a:t> в тюрьму. Это было началом массового террора против бывших членов партии «</a:t>
            </a:r>
            <a:r>
              <a:rPr lang="ru-RU" sz="2000" dirty="0" err="1"/>
              <a:t>Алаш</a:t>
            </a:r>
            <a:r>
              <a:rPr lang="ru-RU" sz="2000" dirty="0"/>
              <a:t>», вся вина которых заключалась в том, что они желали счастья и свободы своему народу. </a:t>
            </a:r>
            <a:endParaRPr lang="ru-RU" sz="2000" dirty="0" smtClean="0"/>
          </a:p>
          <a:p>
            <a:r>
              <a:rPr lang="ru-RU" sz="2000" dirty="0" smtClean="0"/>
              <a:t>После </a:t>
            </a:r>
            <a:r>
              <a:rPr lang="ru-RU" sz="2000" dirty="0"/>
              <a:t>полуторагодичного пребывания в тюремном аду, </a:t>
            </a:r>
            <a:r>
              <a:rPr lang="ru-RU" sz="2000" dirty="0" err="1"/>
              <a:t>Ж.Акбаева</a:t>
            </a:r>
            <a:r>
              <a:rPr lang="ru-RU" sz="2000" dirty="0"/>
              <a:t> в апреле 1932 года отправляют в ссылку в Воронежскую область сроком на 5 лет. В 1934 году по состоянию здоровья был досрочно освобожден и прибывает в Алматы для лечения. Но медицина не смогла ему помочь. Он скончался 4 июля 1934 года в возрасте 58 лет.</a:t>
            </a:r>
          </a:p>
        </p:txBody>
      </p:sp>
      <p:pic>
        <p:nvPicPr>
          <p:cNvPr id="15362" name="Picture 2" descr="http://s020.radikal.ru/i704/1511/86/adeac781c39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236" y="1675414"/>
            <a:ext cx="2978612" cy="43185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Управляющая кнопка: назад 4">
            <a:hlinkClick r:id="" action="ppaction://hlinkshowjump?jump=previousslide" highlightClick="1"/>
          </p:cNvPr>
          <p:cNvSpPr/>
          <p:nvPr/>
        </p:nvSpPr>
        <p:spPr>
          <a:xfrm>
            <a:off x="107504" y="6206899"/>
            <a:ext cx="576064" cy="43204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9221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Алимхан </a:t>
            </a:r>
            <a:r>
              <a:rPr lang="ru-RU" dirty="0" err="1"/>
              <a:t>Абеуович</a:t>
            </a:r>
            <a:r>
              <a:rPr lang="ru-RU" dirty="0"/>
              <a:t> </a:t>
            </a:r>
            <a:r>
              <a:rPr lang="ru-RU" dirty="0" err="1"/>
              <a:t>Ермеков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433539"/>
            <a:ext cx="5904656" cy="5472608"/>
          </a:xfrm>
        </p:spPr>
        <p:txBody>
          <a:bodyPr>
            <a:normAutofit fontScale="47500" lnSpcReduction="20000"/>
          </a:bodyPr>
          <a:lstStyle/>
          <a:p>
            <a:r>
              <a:rPr lang="ru-RU" sz="4200" dirty="0" smtClean="0"/>
              <a:t>1938 году </a:t>
            </a:r>
            <a:r>
              <a:rPr lang="ru-RU" sz="4200" dirty="0"/>
              <a:t>был арестован по статье 58 и осужден на десять лет, но наказание снизили до шести лет. </a:t>
            </a:r>
          </a:p>
          <a:p>
            <a:r>
              <a:rPr lang="ru-RU" sz="4200" dirty="0"/>
              <a:t>В связи с Великой Отечественной войной продержали в лагере девять лет до 1947 года.</a:t>
            </a:r>
          </a:p>
          <a:p>
            <a:r>
              <a:rPr lang="ru-RU" sz="4200" dirty="0"/>
              <a:t>В 1948 году снова арест на десять лет. Это была третья волна арестов. Арестовывали врачей, художников, писателей, учителей. Их освободили спустя два года после смерти Сталина в 1955 году. В справке №3671 от 20 октября 1955 года сказано, что А. </a:t>
            </a:r>
            <a:r>
              <a:rPr lang="ru-RU" sz="4200" dirty="0" err="1"/>
              <a:t>Ермеков</a:t>
            </a:r>
            <a:r>
              <a:rPr lang="ru-RU" sz="4200" dirty="0"/>
              <a:t> освобожден и следует к месту жительства в г. Караганду. С 1955 года работает в Карагандинском Политехническом институте. В 1958 году вышел на пенсию. </a:t>
            </a:r>
            <a:r>
              <a:rPr lang="ru-RU" sz="4200" dirty="0" smtClean="0"/>
              <a:t>Первый </a:t>
            </a:r>
            <a:r>
              <a:rPr lang="ru-RU" sz="4200" dirty="0"/>
              <a:t>казахский профессор математики, внесший большой вклад в становление Казахстана, был полностью реабилитирован и восстановлен в своих правах.</a:t>
            </a:r>
          </a:p>
          <a:p>
            <a:endParaRPr lang="ru-RU" dirty="0"/>
          </a:p>
        </p:txBody>
      </p:sp>
      <p:pic>
        <p:nvPicPr>
          <p:cNvPr id="16386" name="Picture 2" descr="http://www.voxpopuli.kz/userfiles/posts/898/052c669a57283a5a709d87857b83b5b1_bi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0340" y="1136605"/>
            <a:ext cx="2613660" cy="49566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Управляющая кнопка: назад 4">
            <a:hlinkClick r:id="" action="ppaction://hlinkshowjump?jump=previousslide" highlightClick="1"/>
          </p:cNvPr>
          <p:cNvSpPr/>
          <p:nvPr/>
        </p:nvSpPr>
        <p:spPr>
          <a:xfrm>
            <a:off x="107504" y="6206899"/>
            <a:ext cx="576064" cy="43204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2681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dirty="0"/>
              <a:t>«Дело </a:t>
            </a:r>
            <a:r>
              <a:rPr lang="ru-RU" sz="4800" dirty="0" err="1"/>
              <a:t>Бекмаханова</a:t>
            </a:r>
            <a:r>
              <a:rPr lang="ru-RU" sz="4800" dirty="0"/>
              <a:t>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742403"/>
            <a:ext cx="6192688" cy="4896544"/>
          </a:xfrm>
        </p:spPr>
        <p:txBody>
          <a:bodyPr>
            <a:normAutofit fontScale="77500" lnSpcReduction="20000"/>
          </a:bodyPr>
          <a:lstStyle/>
          <a:p>
            <a:r>
              <a:rPr lang="ru-RU" sz="2900" dirty="0" smtClean="0"/>
              <a:t>в 1943 году вышла </a:t>
            </a:r>
            <a:r>
              <a:rPr lang="ru-RU" sz="2900" dirty="0"/>
              <a:t>монография Е. </a:t>
            </a:r>
            <a:r>
              <a:rPr lang="ru-RU" sz="2900" dirty="0" err="1"/>
              <a:t>Бекмаханова</a:t>
            </a:r>
            <a:r>
              <a:rPr lang="ru-RU" sz="2900" dirty="0"/>
              <a:t> «Казахстан в 20-40-е гг. XIX в.», посвященная восстанию </a:t>
            </a:r>
            <a:r>
              <a:rPr lang="ru-RU" sz="2900" dirty="0" err="1"/>
              <a:t>Кенесары</a:t>
            </a:r>
            <a:r>
              <a:rPr lang="ru-RU" sz="2900" dirty="0"/>
              <a:t> </a:t>
            </a:r>
            <a:r>
              <a:rPr lang="ru-RU" sz="2900" dirty="0" err="1"/>
              <a:t>Касымова</a:t>
            </a:r>
            <a:r>
              <a:rPr lang="ru-RU" sz="2900" dirty="0"/>
              <a:t> 1837-1847 гг. Взгляды автора, данные в этой работе, были объявлены развитием концепции буржуазных националистов, и монография Е. </a:t>
            </a:r>
            <a:r>
              <a:rPr lang="ru-RU" sz="2900" dirty="0" err="1"/>
              <a:t>Бекмаханова</a:t>
            </a:r>
            <a:r>
              <a:rPr lang="ru-RU" sz="2900" dirty="0"/>
              <a:t> была признана политически вредной. Вскоре было сфабриковано так называемое «дело </a:t>
            </a:r>
            <a:r>
              <a:rPr lang="ru-RU" sz="2900" dirty="0" err="1"/>
              <a:t>Бекмаханова</a:t>
            </a:r>
            <a:r>
              <a:rPr lang="ru-RU" sz="2900" dirty="0"/>
              <a:t>». Незамедлительно последовала расправа над ученым: изгнание из университета, исключение из рядов партии, лишение научных степеней и званий. «Дело </a:t>
            </a:r>
            <a:r>
              <a:rPr lang="ru-RU" sz="2900" dirty="0" err="1"/>
              <a:t>Бекмаханова</a:t>
            </a:r>
            <a:r>
              <a:rPr lang="ru-RU" sz="2900" dirty="0"/>
              <a:t>» было передано в суд. Согласно CT.58, п.10 УК РСФСР 2 декабря 1952 </a:t>
            </a:r>
            <a:r>
              <a:rPr lang="ru-RU" sz="2900" dirty="0" err="1"/>
              <a:t>тода</a:t>
            </a:r>
            <a:r>
              <a:rPr lang="ru-RU" sz="2900" dirty="0"/>
              <a:t> коллегия Верховного суда Казахской ССР приговорила </a:t>
            </a:r>
            <a:r>
              <a:rPr lang="ru-RU" sz="2900" dirty="0" err="1"/>
              <a:t>Бекмаханова</a:t>
            </a:r>
            <a:r>
              <a:rPr lang="ru-RU" sz="2900" dirty="0"/>
              <a:t> к 25 годам лишения свободы.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7170" name="Picture 2" descr="&amp;Kcy;&amp;acy;&amp;rcy;&amp;tcy;&amp;icy;&amp;ncy;&amp;kcy;&amp;icy; &amp;pcy;&amp;ocy; &amp;zcy;&amp;acy;&amp;pcy;&amp;rcy;&amp;ocy;&amp;scy;&amp;ucy; «&amp;Dcy;&amp;iecy;&amp;lcy;&amp;ocy; &amp;Bcy;&amp;iecy;&amp;kcy;&amp;mcy;&amp;acy;&amp;khcy;&amp;acy;&amp;ncy;&amp;ocy;&amp;vcy;&amp;acy;»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530183"/>
            <a:ext cx="2828925" cy="39243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Управляющая кнопка: назад 4">
            <a:hlinkClick r:id="" action="ppaction://hlinkshowjump?jump=previousslide" highlightClick="1"/>
          </p:cNvPr>
          <p:cNvSpPr/>
          <p:nvPr/>
        </p:nvSpPr>
        <p:spPr>
          <a:xfrm>
            <a:off x="107504" y="6206899"/>
            <a:ext cx="576064" cy="43204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2872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1769" y="260648"/>
            <a:ext cx="7467600" cy="1143000"/>
          </a:xfrm>
        </p:spPr>
        <p:txBody>
          <a:bodyPr/>
          <a:lstStyle/>
          <a:p>
            <a:r>
              <a:rPr lang="kk-KZ" dirty="0" smtClean="0"/>
              <a:t>Вывод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1769" y="1384176"/>
            <a:ext cx="8147248" cy="5038747"/>
          </a:xfrm>
        </p:spPr>
        <p:txBody>
          <a:bodyPr>
            <a:noAutofit/>
          </a:bodyPr>
          <a:lstStyle/>
          <a:p>
            <a:r>
              <a:rPr lang="ru-RU" sz="2400" dirty="0" smtClean="0"/>
              <a:t>В условиях </a:t>
            </a:r>
            <a:r>
              <a:rPr lang="ru-RU" sz="2400" dirty="0"/>
              <a:t>тоталитарного режима тех лет, которые подтверждают вывод о том, что масштабы репрессий в Казахстане были очень велики. </a:t>
            </a:r>
            <a:r>
              <a:rPr lang="ru-RU" sz="2400" dirty="0" smtClean="0"/>
              <a:t>Появилась </a:t>
            </a:r>
            <a:r>
              <a:rPr lang="ru-RU" sz="2400" dirty="0"/>
              <a:t>послушная интеллигенция, целая армия верных чиновников-управленцев, главным методом управления стал </a:t>
            </a:r>
            <a:r>
              <a:rPr lang="ru-RU" sz="2400" dirty="0" smtClean="0"/>
              <a:t>террор. Одна </a:t>
            </a:r>
            <a:r>
              <a:rPr lang="ru-RU" sz="2400" dirty="0"/>
              <a:t>из самых мрачных страниц в истории Казахстана - массовые политические репрессии. Советская власть практически превратила республику в тюремно-лагерный застенок, разместив на ее территории самые крупные лагеря — </a:t>
            </a:r>
            <a:r>
              <a:rPr lang="ru-RU" sz="2400" dirty="0" err="1"/>
              <a:t>Карлаг</a:t>
            </a:r>
            <a:r>
              <a:rPr lang="ru-RU" sz="2400" dirty="0"/>
              <a:t>, </a:t>
            </a:r>
            <a:r>
              <a:rPr lang="ru-RU" sz="2400" dirty="0" err="1"/>
              <a:t>Степлаг</a:t>
            </a:r>
            <a:r>
              <a:rPr lang="ru-RU" sz="2400" dirty="0"/>
              <a:t>, АЛЖИР, а также другие структуры ГУЛАГа — Главного управления лагерей</a:t>
            </a:r>
            <a:r>
              <a:rPr lang="ru-RU" sz="2400" dirty="0" smtClean="0"/>
              <a:t>.</a:t>
            </a:r>
            <a:r>
              <a:rPr lang="ru-RU" sz="2400" dirty="0"/>
              <a:t> Именно казахская интеллигенция, в частности те, кто получил европейское образование, формировали своеобразный политический климат в годы гражданских междоусобиц. </a:t>
            </a:r>
          </a:p>
          <a:p>
            <a:endParaRPr lang="ru-RU" sz="2000" dirty="0"/>
          </a:p>
          <a:p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sp>
        <p:nvSpPr>
          <p:cNvPr id="4" name="Управляющая кнопка: назад 3">
            <a:hlinkClick r:id="" action="ppaction://hlinkshowjump?jump=previousslide" highlightClick="1"/>
          </p:cNvPr>
          <p:cNvSpPr/>
          <p:nvPr/>
        </p:nvSpPr>
        <p:spPr>
          <a:xfrm>
            <a:off x="107504" y="6206899"/>
            <a:ext cx="576064" cy="43204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3875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 smtClean="0"/>
              <a:t>План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kk-KZ" sz="2000" dirty="0" smtClean="0">
                <a:hlinkClick r:id="rId2" action="ppaction://hlinksldjump"/>
              </a:rPr>
              <a:t>1. Введение</a:t>
            </a:r>
            <a:endParaRPr lang="kk-KZ" sz="2000" dirty="0" smtClean="0"/>
          </a:p>
          <a:p>
            <a:r>
              <a:rPr lang="kk-KZ" sz="2000" dirty="0" smtClean="0">
                <a:hlinkClick r:id="rId3" action="ppaction://hlinksldjump"/>
              </a:rPr>
              <a:t>2. Политические репрессии</a:t>
            </a:r>
            <a:endParaRPr lang="kk-KZ" sz="2000" dirty="0" smtClean="0"/>
          </a:p>
          <a:p>
            <a:r>
              <a:rPr lang="ru-RU" sz="2000" dirty="0" smtClean="0">
                <a:hlinkClick r:id="rId4" action="ppaction://hlinksldjump"/>
              </a:rPr>
              <a:t>2. 1 Мера </a:t>
            </a:r>
            <a:r>
              <a:rPr lang="ru-RU" sz="2000" dirty="0">
                <a:hlinkClick r:id="rId4" action="ppaction://hlinksldjump"/>
              </a:rPr>
              <a:t>социальной защиты и профилактики</a:t>
            </a:r>
            <a:endParaRPr lang="ru-RU" sz="2000" dirty="0"/>
          </a:p>
          <a:p>
            <a:r>
              <a:rPr lang="ru-RU" sz="2000" dirty="0" smtClean="0">
                <a:hlinkClick r:id="rId5" action="ppaction://hlinksldjump"/>
              </a:rPr>
              <a:t>3. Карательные </a:t>
            </a:r>
            <a:r>
              <a:rPr lang="ru-RU" sz="2000" dirty="0">
                <a:hlinkClick r:id="rId5" action="ppaction://hlinksldjump"/>
              </a:rPr>
              <a:t>меры против казахской интеллигенции</a:t>
            </a:r>
            <a:endParaRPr lang="ru-RU" sz="2000" dirty="0"/>
          </a:p>
          <a:p>
            <a:r>
              <a:rPr lang="kk-KZ" sz="2000" dirty="0" smtClean="0">
                <a:hlinkClick r:id="rId6" action="ppaction://hlinksldjump"/>
              </a:rPr>
              <a:t>3.1 Казахская интелегенция</a:t>
            </a:r>
            <a:endParaRPr lang="kk-KZ" sz="2000" dirty="0" smtClean="0"/>
          </a:p>
          <a:p>
            <a:r>
              <a:rPr lang="ru-RU" sz="2000" dirty="0" smtClean="0">
                <a:hlinkClick r:id="rId7" action="ppaction://hlinksldjump"/>
              </a:rPr>
              <a:t>3.2 Алихан </a:t>
            </a:r>
            <a:r>
              <a:rPr lang="ru-RU" sz="2000" dirty="0" err="1">
                <a:hlinkClick r:id="rId7" action="ppaction://hlinksldjump"/>
              </a:rPr>
              <a:t>Нурмухамедович</a:t>
            </a:r>
            <a:r>
              <a:rPr lang="ru-RU" sz="2000" dirty="0">
                <a:hlinkClick r:id="rId7" action="ppaction://hlinksldjump"/>
              </a:rPr>
              <a:t> </a:t>
            </a:r>
            <a:r>
              <a:rPr lang="ru-RU" sz="2000" dirty="0" err="1" smtClean="0">
                <a:hlinkClick r:id="rId7" action="ppaction://hlinksldjump"/>
              </a:rPr>
              <a:t>Букейханов</a:t>
            </a:r>
            <a:endParaRPr lang="ru-RU" sz="2000" dirty="0" smtClean="0"/>
          </a:p>
          <a:p>
            <a:r>
              <a:rPr lang="ru-RU" sz="2000" dirty="0" smtClean="0">
                <a:hlinkClick r:id="rId8" action="ppaction://hlinksldjump"/>
              </a:rPr>
              <a:t>3.3 Жакып </a:t>
            </a:r>
            <a:r>
              <a:rPr lang="ru-RU" sz="2000" dirty="0" err="1" smtClean="0">
                <a:hlinkClick r:id="rId8" action="ppaction://hlinksldjump"/>
              </a:rPr>
              <a:t>Акбаев</a:t>
            </a:r>
            <a:endParaRPr lang="ru-RU" sz="2000" dirty="0" smtClean="0"/>
          </a:p>
          <a:p>
            <a:r>
              <a:rPr lang="ru-RU" sz="2000" dirty="0" smtClean="0">
                <a:hlinkClick r:id="rId9" action="ppaction://hlinksldjump"/>
              </a:rPr>
              <a:t>3.4 Алимхан </a:t>
            </a:r>
            <a:r>
              <a:rPr lang="ru-RU" sz="2000" dirty="0" err="1">
                <a:hlinkClick r:id="rId9" action="ppaction://hlinksldjump"/>
              </a:rPr>
              <a:t>Абеуович</a:t>
            </a:r>
            <a:r>
              <a:rPr lang="ru-RU" sz="2000" dirty="0">
                <a:hlinkClick r:id="rId9" action="ppaction://hlinksldjump"/>
              </a:rPr>
              <a:t> </a:t>
            </a:r>
            <a:r>
              <a:rPr lang="ru-RU" sz="2000" dirty="0" err="1" smtClean="0">
                <a:hlinkClick r:id="rId9" action="ppaction://hlinksldjump"/>
              </a:rPr>
              <a:t>Ермеков</a:t>
            </a:r>
            <a:endParaRPr lang="kk-KZ" sz="2000" dirty="0" smtClean="0"/>
          </a:p>
          <a:p>
            <a:r>
              <a:rPr lang="ru-RU" sz="2000" dirty="0" smtClean="0">
                <a:hlinkClick r:id="rId10" action="ppaction://hlinksldjump"/>
              </a:rPr>
              <a:t>3.5 «Дело </a:t>
            </a:r>
            <a:r>
              <a:rPr lang="ru-RU" sz="2000" dirty="0" err="1">
                <a:hlinkClick r:id="rId10" action="ppaction://hlinksldjump"/>
              </a:rPr>
              <a:t>Бекмаханова</a:t>
            </a:r>
            <a:r>
              <a:rPr lang="ru-RU" sz="2000" dirty="0" smtClean="0">
                <a:hlinkClick r:id="rId10" action="ppaction://hlinksldjump"/>
              </a:rPr>
              <a:t>»</a:t>
            </a:r>
            <a:endParaRPr lang="ru-RU" sz="2000" dirty="0" smtClean="0"/>
          </a:p>
          <a:p>
            <a:r>
              <a:rPr lang="kk-KZ" sz="2000" dirty="0" smtClean="0">
                <a:hlinkClick r:id="rId11" action="ppaction://hlinksldjump"/>
              </a:rPr>
              <a:t>4. Вывод</a:t>
            </a:r>
            <a:endParaRPr lang="kk-KZ" sz="2000" dirty="0" smtClean="0"/>
          </a:p>
          <a:p>
            <a:r>
              <a:rPr lang="kk-KZ" sz="2000" dirty="0" smtClean="0">
                <a:hlinkClick r:id="" action="ppaction://noaction"/>
              </a:rPr>
              <a:t>5. Источники</a:t>
            </a:r>
            <a:endParaRPr lang="kk-KZ" sz="2000" dirty="0" smtClean="0"/>
          </a:p>
          <a:p>
            <a:endParaRPr lang="kk-KZ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6228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 smtClean="0"/>
              <a:t>Введение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7931224" cy="4525963"/>
          </a:xfrm>
        </p:spPr>
        <p:txBody>
          <a:bodyPr>
            <a:normAutofit/>
          </a:bodyPr>
          <a:lstStyle/>
          <a:p>
            <a:r>
              <a:rPr lang="ru-RU" sz="2400" dirty="0" smtClean="0"/>
              <a:t>30-е </a:t>
            </a:r>
            <a:r>
              <a:rPr lang="ru-RU" sz="2400" dirty="0"/>
              <a:t>гг. </a:t>
            </a:r>
            <a:r>
              <a:rPr lang="ru-RU" sz="2400" dirty="0" smtClean="0"/>
              <a:t>ознаменовались </a:t>
            </a:r>
            <a:r>
              <a:rPr lang="ru-RU" sz="2400" dirty="0"/>
              <a:t>новой волной политических репрессий</a:t>
            </a:r>
            <a:r>
              <a:rPr lang="ru-RU" sz="2400" dirty="0" smtClean="0"/>
              <a:t>,</a:t>
            </a:r>
            <a:r>
              <a:rPr lang="ru-RU" sz="2400" dirty="0"/>
              <a:t> тоталитарный режим утвердился во всех сферах общественно-политической жизни. Его сущность в Казахстане проявилась в особо уродливых формах. </a:t>
            </a:r>
            <a:br>
              <a:rPr lang="ru-RU" sz="2400" dirty="0"/>
            </a:br>
            <a:r>
              <a:rPr lang="ru-RU" sz="2400" dirty="0" smtClean="0"/>
              <a:t>Укрепление </a:t>
            </a:r>
            <a:r>
              <a:rPr lang="ru-RU" sz="2400" dirty="0"/>
              <a:t>культа личности Сталина и нетерпение всяческого инакомыслия, попытки все трудности развития страны объявить результатом деятельности «врагов народа» привели к физическому устранению почти всех </a:t>
            </a:r>
            <a:r>
              <a:rPr lang="ru-RU" sz="2400" dirty="0" smtClean="0"/>
              <a:t>влиятельных </a:t>
            </a:r>
            <a:r>
              <a:rPr lang="ru-RU" sz="2400" dirty="0"/>
              <a:t>лидеров, могущих составить оппозицию правящему режиму, т.е. руководящих партийных и советских работников.</a:t>
            </a:r>
          </a:p>
        </p:txBody>
      </p:sp>
      <p:sp>
        <p:nvSpPr>
          <p:cNvPr id="6" name="Управляющая кнопка: назад 5">
            <a:hlinkClick r:id="" action="ppaction://hlinkshowjump?jump=previousslide" highlightClick="1"/>
          </p:cNvPr>
          <p:cNvSpPr/>
          <p:nvPr/>
        </p:nvSpPr>
        <p:spPr>
          <a:xfrm>
            <a:off x="107504" y="6206899"/>
            <a:ext cx="576064" cy="43204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7166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18"/>
            <a:ext cx="7772400" cy="1609344"/>
          </a:xfrm>
        </p:spPr>
        <p:txBody>
          <a:bodyPr/>
          <a:lstStyle/>
          <a:p>
            <a:r>
              <a:rPr lang="kk-KZ" dirty="0" smtClean="0"/>
              <a:t>Политические репрессии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315305"/>
            <a:ext cx="8928992" cy="4525963"/>
          </a:xfrm>
        </p:spPr>
        <p:txBody>
          <a:bodyPr>
            <a:normAutofit/>
          </a:bodyPr>
          <a:lstStyle/>
          <a:p>
            <a:r>
              <a:rPr lang="ru-RU" sz="2200" dirty="0"/>
              <a:t>Политическими репрессиями признаются различные меры принуждений, применяемые государствам по политическим негативом, в виде лишения жизни или свободы, выдворения из страны, и лишения гражданства, выселения групп населения из мест проживания, направления в ссылку, высылку и на </a:t>
            </a:r>
            <a:r>
              <a:rPr lang="ru-RU" sz="2200" dirty="0" err="1"/>
              <a:t>спецпоселения</a:t>
            </a:r>
            <a:r>
              <a:rPr lang="ru-RU" sz="2200" dirty="0"/>
              <a:t>, привлечения к принудительному труду в условиях ограничения свободы, помещения на принудительное лечение в психиатрические учреждения, а также другие ограничения прав и свобод лиц по классовым, социальным, национальным, религиозным или иным признакам, осуществляющиеся госорганами или должностными лицами государства</a:t>
            </a:r>
          </a:p>
          <a:p>
            <a:endParaRPr lang="ru-RU" sz="2200" dirty="0"/>
          </a:p>
        </p:txBody>
      </p:sp>
      <p:pic>
        <p:nvPicPr>
          <p:cNvPr id="12290" name="Picture 2" descr="https://i.ytimg.com/vi/A75_HQvbb_k/hq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414" y="4759948"/>
            <a:ext cx="3496546" cy="20980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http://www.istpravda.ru/upload/medialibrary/c33/c33e2abbf8fa5a02f7a2c70f9d7787a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759948"/>
            <a:ext cx="3816424" cy="21626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Управляющая кнопка: назад 6">
            <a:hlinkClick r:id="" action="ppaction://hlinkshowjump?jump=previousslide" highlightClick="1"/>
          </p:cNvPr>
          <p:cNvSpPr/>
          <p:nvPr/>
        </p:nvSpPr>
        <p:spPr>
          <a:xfrm>
            <a:off x="107504" y="6206899"/>
            <a:ext cx="576064" cy="43204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6130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73674" y="225095"/>
            <a:ext cx="7772400" cy="1609344"/>
          </a:xfrm>
        </p:spPr>
        <p:txBody>
          <a:bodyPr>
            <a:normAutofit/>
          </a:bodyPr>
          <a:lstStyle/>
          <a:p>
            <a:r>
              <a:rPr lang="ru-RU" dirty="0" smtClean="0"/>
              <a:t>Мера социальной защиты и профилактики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3674" y="1834439"/>
            <a:ext cx="7772400" cy="4050792"/>
          </a:xfrm>
        </p:spPr>
        <p:txBody>
          <a:bodyPr>
            <a:normAutofit/>
          </a:bodyPr>
          <a:lstStyle/>
          <a:p>
            <a:r>
              <a:rPr lang="ru-RU" sz="2000" dirty="0" smtClean="0"/>
              <a:t>Число арестованных в 1937 году по Казахстану достигло 105 тысяч человек, из них 22 тысячи были расстреляны. </a:t>
            </a:r>
          </a:p>
          <a:p>
            <a:r>
              <a:rPr lang="ru-RU" sz="2000" dirty="0" smtClean="0"/>
              <a:t>Расстрелы интеллигенции назывались высшей мерой социальной защиты, а концлагеря, заполнившие страну, местом социальной профилактики.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6146" name="Picture 2" descr="&amp;Kcy;&amp;acy;&amp;rcy;&amp;tcy;&amp;icy;&amp;ncy;&amp;kcy;&amp;icy; &amp;pcy;&amp;ocy; &amp;zcy;&amp;acy;&amp;pcy;&amp;rcy;&amp;ocy;&amp;scy;&amp;ucy; &amp;rcy;&amp;acy;&amp;scy;&amp;scy;&amp;tcy;&amp;rcy;&amp;iecy;&amp;lcy; &amp;vcy; 1937 &amp;gcy;&amp;ocy;&amp;dcy;&amp;u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501008"/>
            <a:ext cx="3816424" cy="29459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utoShape 4" descr="&amp;Kcy;&amp;acy;&amp;rcy;&amp;tcy;&amp;icy;&amp;ncy;&amp;kcy;&amp;icy; &amp;pcy;&amp;ocy; &amp;zcy;&amp;acy;&amp;pcy;&amp;rcy;&amp;ocy;&amp;scy;&amp;ucy; &amp;kcy;&amp;ocy;&amp;ncy;&amp;tscy;&amp;lcy;&amp;acy;&amp;gcy;&amp;iecy;&amp;rcy;&amp;yacy; &amp;vcy; 1937 &amp;gcy;&amp;ocy;&amp;dcy;&amp;ucy;"/>
          <p:cNvSpPr>
            <a:spLocks noChangeAspect="1" noChangeArrowheads="1"/>
          </p:cNvSpPr>
          <p:nvPr/>
        </p:nvSpPr>
        <p:spPr bwMode="auto">
          <a:xfrm>
            <a:off x="155575" y="-1554163"/>
            <a:ext cx="5715000" cy="3238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6" descr="&amp;Kcy;&amp;acy;&amp;rcy;&amp;tcy;&amp;icy;&amp;ncy;&amp;kcy;&amp;icy; &amp;pcy;&amp;ocy; &amp;zcy;&amp;acy;&amp;pcy;&amp;rcy;&amp;ocy;&amp;scy;&amp;ucy; &amp;kcy;&amp;ocy;&amp;ncy;&amp;tscy;&amp;lcy;&amp;acy;&amp;gcy;&amp;iecy;&amp;rcy;&amp;yacy; &amp;vcy; 1937 &amp;gcy;&amp;ocy;&amp;dcy;&amp;ucy;"/>
          <p:cNvSpPr>
            <a:spLocks noChangeAspect="1" noChangeArrowheads="1"/>
          </p:cNvSpPr>
          <p:nvPr/>
        </p:nvSpPr>
        <p:spPr bwMode="auto">
          <a:xfrm>
            <a:off x="307975" y="-1401763"/>
            <a:ext cx="5715000" cy="3238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52" name="Picture 8" descr="&amp;Kcy;&amp;acy;&amp;rcy;&amp;tcy;&amp;icy;&amp;ncy;&amp;kcy;&amp;icy; &amp;pcy;&amp;ocy; &amp;zcy;&amp;acy;&amp;pcy;&amp;rcy;&amp;ocy;&amp;scy;&amp;ucy; &amp;kcy;&amp;ocy;&amp;ncy;&amp;tscy;&amp;lcy;&amp;acy;&amp;gcy;&amp;iecy;&amp;rcy;&amp;yacy; &amp;vcy; 1937 &amp;gcy;&amp;ocy;&amp;dcy;&amp;u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605807"/>
            <a:ext cx="3672408" cy="27363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5276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16632"/>
            <a:ext cx="8712968" cy="4525963"/>
          </a:xfrm>
        </p:spPr>
        <p:txBody>
          <a:bodyPr>
            <a:normAutofit fontScale="77500" lnSpcReduction="20000"/>
          </a:bodyPr>
          <a:lstStyle/>
          <a:p>
            <a:r>
              <a:rPr lang="ru-RU" sz="3200" dirty="0"/>
              <a:t>Территория Казахстана превратилась в огромный лагерь, в республике были созданы лагеря: </a:t>
            </a:r>
            <a:r>
              <a:rPr lang="ru-RU" sz="3200" dirty="0" err="1"/>
              <a:t>Дальный</a:t>
            </a:r>
            <a:r>
              <a:rPr lang="ru-RU" sz="3200" dirty="0"/>
              <a:t>, Степной, Песчаный, </a:t>
            </a:r>
            <a:r>
              <a:rPr lang="ru-RU" sz="3200" dirty="0" err="1"/>
              <a:t>Камышлаг</a:t>
            </a:r>
            <a:r>
              <a:rPr lang="ru-RU" sz="3200" dirty="0"/>
              <a:t>, Актюбинский, </a:t>
            </a:r>
            <a:r>
              <a:rPr lang="ru-RU" sz="3200" dirty="0" err="1"/>
              <a:t>Жезказганлаг</a:t>
            </a:r>
            <a:r>
              <a:rPr lang="ru-RU" sz="3200" dirty="0"/>
              <a:t>, Петропавловский, спец–лагерь </a:t>
            </a:r>
            <a:r>
              <a:rPr lang="ru-RU" sz="3200" dirty="0" err="1"/>
              <a:t>Кингир</a:t>
            </a:r>
            <a:r>
              <a:rPr lang="ru-RU" sz="3200" dirty="0"/>
              <a:t>, </a:t>
            </a:r>
            <a:r>
              <a:rPr lang="ru-RU" sz="3200" dirty="0" err="1"/>
              <a:t>Усть</a:t>
            </a:r>
            <a:r>
              <a:rPr lang="ru-RU" sz="3200" dirty="0"/>
              <a:t> – </a:t>
            </a:r>
            <a:r>
              <a:rPr lang="ru-RU" sz="3200" dirty="0" err="1"/>
              <a:t>Каменогорский</a:t>
            </a:r>
            <a:r>
              <a:rPr lang="ru-RU" sz="3200" dirty="0"/>
              <a:t>. Крупнейшим из них был </a:t>
            </a:r>
            <a:r>
              <a:rPr lang="ru-RU" sz="3200" dirty="0" err="1"/>
              <a:t>Карлаг</a:t>
            </a:r>
            <a:r>
              <a:rPr lang="ru-RU" sz="3200" dirty="0"/>
              <a:t> - Карагандинский лагерь особого режима. Он был создан 13 мая 1930 года постановлением СНК СССР. В 1937 -1938 годах здесь содержалось 43 тысяч </a:t>
            </a:r>
            <a:r>
              <a:rPr lang="ru-RU" sz="3200" dirty="0" err="1" smtClean="0"/>
              <a:t>заключенных.С</a:t>
            </a:r>
            <a:r>
              <a:rPr lang="ru-RU" sz="3200" dirty="0" smtClean="0"/>
              <a:t> </a:t>
            </a:r>
            <a:r>
              <a:rPr lang="ru-RU" sz="3200" dirty="0"/>
              <a:t>1931 года по 1960 год в </a:t>
            </a:r>
            <a:r>
              <a:rPr lang="ru-RU" sz="3200" dirty="0" err="1"/>
              <a:t>Карлаге</a:t>
            </a:r>
            <a:r>
              <a:rPr lang="ru-RU" sz="3200" dirty="0"/>
              <a:t> побывало около 1 млн. человек. Специально для жен “изменников родины” образовали </a:t>
            </a:r>
            <a:r>
              <a:rPr lang="ru-RU" sz="3200" dirty="0" err="1"/>
              <a:t>Акмолинский</a:t>
            </a:r>
            <a:r>
              <a:rPr lang="ru-RU" sz="3200" dirty="0"/>
              <a:t> лагерь “АЛЖИР”. В 1929 году было образовано Главное управление трудовых лагерей и трудовых поселений – ГУЛАГ. В 1940 году системе ГУЛАГа имелось 53 лагеря, а в 1954 году – 64. В 1930 году в лагерях содержалось заключенных 179 тыс., в 1940 году уже 1344408, а в 1953 году 1727970 человек.</a:t>
            </a:r>
          </a:p>
          <a:p>
            <a:endParaRPr lang="ru-RU" dirty="0"/>
          </a:p>
        </p:txBody>
      </p:sp>
      <p:pic>
        <p:nvPicPr>
          <p:cNvPr id="13314" name="Picture 2" descr="http://www.thesundaytimes.co.uk/sto/multimedia/dynamic/00267/31_figes_1024_267968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365104"/>
            <a:ext cx="7776864" cy="23084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Управляющая кнопка: назад 4">
            <a:hlinkClick r:id="rId3" action="ppaction://hlinksldjump" highlightClick="1"/>
          </p:cNvPr>
          <p:cNvSpPr/>
          <p:nvPr/>
        </p:nvSpPr>
        <p:spPr>
          <a:xfrm>
            <a:off x="107504" y="6206899"/>
            <a:ext cx="576064" cy="43204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0197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К</a:t>
            </a:r>
            <a:r>
              <a:rPr lang="ru-RU" dirty="0" smtClean="0"/>
              <a:t>арательные меры против казахской интеллигенции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2864" y="1772816"/>
            <a:ext cx="6635080" cy="4997152"/>
          </a:xfrm>
        </p:spPr>
        <p:txBody>
          <a:bodyPr>
            <a:noAutofit/>
          </a:bodyPr>
          <a:lstStyle/>
          <a:p>
            <a:r>
              <a:rPr lang="ru-RU" sz="2200" dirty="0" smtClean="0"/>
              <a:t>Началом карательных </a:t>
            </a:r>
            <a:r>
              <a:rPr lang="ru-RU" sz="2200" dirty="0"/>
              <a:t>мер против казахской национальной интеллигенции </a:t>
            </a:r>
            <a:r>
              <a:rPr lang="ru-RU" sz="2200" dirty="0" smtClean="0"/>
              <a:t>послужило письмо Сталина: </a:t>
            </a:r>
          </a:p>
          <a:p>
            <a:r>
              <a:rPr lang="ru-RU" sz="2200" dirty="0" smtClean="0"/>
              <a:t>«</a:t>
            </a:r>
            <a:r>
              <a:rPr lang="ru-RU" sz="2200" dirty="0"/>
              <a:t>Я целиком за привлечение беспартийных интеллигентов к советской работе. - писал Сталин 29 мая 1925 г. в письме, направленном в Алматы и сыгравшем роковую роль </a:t>
            </a:r>
            <a:r>
              <a:rPr lang="ru-RU" sz="2200" dirty="0" smtClean="0"/>
              <a:t>в </a:t>
            </a:r>
            <a:r>
              <a:rPr lang="ru-RU" sz="2200" dirty="0"/>
              <a:t>судьбе казахской интеллигенции. - Я также за то, чтобы беспартийные </a:t>
            </a:r>
            <a:r>
              <a:rPr lang="ru-RU" sz="2200" dirty="0" smtClean="0"/>
              <a:t>были </a:t>
            </a:r>
            <a:r>
              <a:rPr lang="ru-RU" sz="2200" dirty="0"/>
              <a:t>привлечены к делу насаждения киргизской культуры и решительно против того, чтобы они </a:t>
            </a:r>
            <a:r>
              <a:rPr lang="ru-RU" sz="2200" dirty="0" smtClean="0"/>
              <a:t>были </a:t>
            </a:r>
            <a:r>
              <a:rPr lang="ru-RU" sz="2200" dirty="0"/>
              <a:t>допущены к делу борьбы на политическом и идеологическом фронте. Я против того, чтобы беспартийные интеллигенты занимались политическим и идеологическим воспитанием киргизской </a:t>
            </a:r>
            <a:r>
              <a:rPr lang="ru-RU" sz="2200" dirty="0" smtClean="0"/>
              <a:t>молодежи»</a:t>
            </a:r>
            <a:endParaRPr lang="ru-RU" sz="2200" dirty="0"/>
          </a:p>
        </p:txBody>
      </p:sp>
      <p:pic>
        <p:nvPicPr>
          <p:cNvPr id="1026" name="Picture 2" descr="http://img.youtube.com/vi/vCAtpOKleCw/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772816"/>
            <a:ext cx="2699792" cy="34290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Управляющая кнопка: назад 6">
            <a:hlinkClick r:id="rId3" action="ppaction://hlinksldjump" highlightClick="1"/>
          </p:cNvPr>
          <p:cNvSpPr/>
          <p:nvPr/>
        </p:nvSpPr>
        <p:spPr>
          <a:xfrm>
            <a:off x="107504" y="6206899"/>
            <a:ext cx="576064" cy="43204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5561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1"/>
          <p:cNvSpPr>
            <a:spLocks noGrp="1"/>
          </p:cNvSpPr>
          <p:nvPr>
            <p:ph type="title"/>
          </p:nvPr>
        </p:nvSpPr>
        <p:spPr>
          <a:xfrm>
            <a:off x="536935" y="233362"/>
            <a:ext cx="7467600" cy="1143000"/>
          </a:xfrm>
        </p:spPr>
        <p:txBody>
          <a:bodyPr>
            <a:normAutofit fontScale="90000"/>
          </a:bodyPr>
          <a:lstStyle/>
          <a:p>
            <a:r>
              <a:rPr lang="kk-KZ" dirty="0"/>
              <a:t>К</a:t>
            </a:r>
            <a:r>
              <a:rPr lang="kk-KZ" dirty="0" smtClean="0"/>
              <a:t>азахская интеллигенция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5144" y="1622792"/>
            <a:ext cx="7467600" cy="4525963"/>
          </a:xfrm>
        </p:spPr>
        <p:txBody>
          <a:bodyPr/>
          <a:lstStyle/>
          <a:p>
            <a:r>
              <a:rPr lang="ru-RU" dirty="0" smtClean="0"/>
              <a:t>В </a:t>
            </a:r>
            <a:r>
              <a:rPr lang="ru-RU" dirty="0"/>
              <a:t>частности, их объявили виновными в кризисе сельского хозяйства, восстаниях 20-х 30-х </a:t>
            </a:r>
            <a:r>
              <a:rPr lang="ru-RU" dirty="0" err="1"/>
              <a:t>гг</a:t>
            </a:r>
            <a:r>
              <a:rPr lang="ru-RU" dirty="0"/>
              <a:t>, связях с японской разведкой, попытке отделения Казахстана и т.п. 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В </a:t>
            </a:r>
            <a:r>
              <a:rPr lang="ru-RU" dirty="0"/>
              <a:t>«национал-фашизме» и шпионаже были обвинены </a:t>
            </a:r>
          </a:p>
          <a:p>
            <a:endParaRPr lang="ru-RU" sz="2000" dirty="0"/>
          </a:p>
          <a:p>
            <a:endParaRPr lang="ru-RU" dirty="0"/>
          </a:p>
        </p:txBody>
      </p:sp>
      <p:pic>
        <p:nvPicPr>
          <p:cNvPr id="2050" name="Picture 2" descr="&amp;Kcy;&amp;acy;&amp;rcy;&amp;tcy;&amp;icy;&amp;ncy;&amp;kcy;&amp;icy; &amp;pcy;&amp;ocy; &amp;zcy;&amp;acy;&amp;pcy;&amp;rcy;&amp;ocy;&amp;scy;&amp;ucy; &amp;Tcy;.&amp;Rcy;&amp;ycy;&amp;scy;&amp;kcy;&amp;ucy;&amp;lcy;&amp;ocy;&amp;v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935" y="3613087"/>
            <a:ext cx="2016224" cy="25202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4" name="Picture 6" descr="&amp;Kcy;&amp;acy;&amp;rcy;&amp;tcy;&amp;icy;&amp;ncy;&amp;kcy;&amp;icy; &amp;pcy;&amp;ocy; &amp;zcy;&amp;acy;&amp;pcy;&amp;rcy;&amp;ocy;&amp;scy;&amp;ucy; &amp;Ncy;.&amp;Ncy;&amp;ucy;&amp;rcy;&amp;mcy;&amp;acy;&amp;kcy;&amp;ocy;&amp;v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0086" y="3613087"/>
            <a:ext cx="1944216" cy="25208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" name="AutoShape 12" descr="&amp;Kcy;&amp;acy;&amp;rcy;&amp;tcy;&amp;icy;&amp;ncy;&amp;kcy;&amp;icy; &amp;pcy;&amp;ocy; &amp;zcy;&amp;acy;&amp;pcy;&amp;rcy;&amp;ocy;&amp;scy;&amp;ucy; &amp;Scy;.&amp;KHcy;&amp;ocy;&amp;dcy;&amp;zhcy;&amp;acy;&amp;ncy;&amp;ocy;&amp;vcy;"/>
          <p:cNvSpPr>
            <a:spLocks noChangeAspect="1" noChangeArrowheads="1"/>
          </p:cNvSpPr>
          <p:nvPr/>
        </p:nvSpPr>
        <p:spPr bwMode="auto">
          <a:xfrm>
            <a:off x="155575" y="-1881188"/>
            <a:ext cx="2619375" cy="3924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14" descr="&amp;Kcy;&amp;acy;&amp;rcy;&amp;tcy;&amp;icy;&amp;ncy;&amp;kcy;&amp;icy; &amp;pcy;&amp;ocy; &amp;zcy;&amp;acy;&amp;pcy;&amp;rcy;&amp;ocy;&amp;scy;&amp;ucy; &amp;Scy;.&amp;KHcy;&amp;ocy;&amp;dcy;&amp;zhcy;&amp;acy;&amp;ncy;&amp;ocy;&amp;vcy;"/>
          <p:cNvSpPr>
            <a:spLocks noChangeAspect="1" noChangeArrowheads="1"/>
          </p:cNvSpPr>
          <p:nvPr/>
        </p:nvSpPr>
        <p:spPr bwMode="auto">
          <a:xfrm>
            <a:off x="307975" y="-1728788"/>
            <a:ext cx="2619375" cy="3924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16" descr="&amp;Kcy;&amp;acy;&amp;rcy;&amp;tcy;&amp;icy;&amp;ncy;&amp;kcy;&amp;icy; &amp;pcy;&amp;ocy; &amp;zcy;&amp;acy;&amp;pcy;&amp;rcy;&amp;ocy;&amp;scy;&amp;ucy; &amp;Scy;.&amp;KHcy;&amp;ocy;&amp;dcy;&amp;zhcy;&amp;acy;&amp;ncy;&amp;ocy;&amp;vcy;"/>
          <p:cNvSpPr>
            <a:spLocks noChangeAspect="1" noChangeArrowheads="1"/>
          </p:cNvSpPr>
          <p:nvPr/>
        </p:nvSpPr>
        <p:spPr bwMode="auto">
          <a:xfrm>
            <a:off x="172811" y="-1576388"/>
            <a:ext cx="2619375" cy="3924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66" name="Picture 18" descr="&amp;Kcy;&amp;acy;&amp;rcy;&amp;tcy;&amp;icy;&amp;ncy;&amp;kcy;&amp;icy; &amp;pcy;&amp;ocy; &amp;zcy;&amp;acy;&amp;pcy;&amp;rcy;&amp;ocy;&amp;scy;&amp;ucy; &amp;Scy;.&amp;KHcy;&amp;ocy;&amp;dcy;&amp;zhcy;&amp;acy;&amp;ncy;&amp;ocy;&amp;vcy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6275" y="3613086"/>
            <a:ext cx="2226005" cy="25202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7" name="TextBox 6"/>
          <p:cNvSpPr txBox="1"/>
          <p:nvPr/>
        </p:nvSpPr>
        <p:spPr>
          <a:xfrm>
            <a:off x="315144" y="6148755"/>
            <a:ext cx="24598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err="1" smtClean="0"/>
              <a:t>Т.Рыскулов</a:t>
            </a:r>
            <a:endParaRPr lang="ru-RU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3500086" y="6148755"/>
            <a:ext cx="22322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err="1" smtClean="0"/>
              <a:t>Н.Нурмаков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6368207" y="6148755"/>
            <a:ext cx="22260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err="1" smtClean="0"/>
              <a:t>С.Ходжанов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59621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&amp;Kcy;&amp;acy;&amp;rcy;&amp;tcy;&amp;icy;&amp;ncy;&amp;kcy;&amp;icy; &amp;pcy;&amp;ocy; &amp;zcy;&amp;acy;&amp;pcy;&amp;rcy;&amp;ocy;&amp;scy;&amp;ucy; &amp;Ucy;.&amp;Kcy;&amp;ucy;&amp;lcy;&amp;ucy;&amp;mcy;&amp;bcy;&amp;iecy;&amp;tcy;&amp;ocy;&amp;vcy;,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7"/>
            <a:ext cx="2016224" cy="25958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" name="Picture 22" descr="&amp;Kcy;&amp;acy;&amp;rcy;&amp;tcy;&amp;icy;&amp;ncy;&amp;kcy;&amp;icy; &amp;pcy;&amp;ocy; &amp;zcy;&amp;acy;&amp;pcy;&amp;rcy;&amp;ocy;&amp;scy;&amp;ucy; &amp;Ocy;.&amp;Icy;&amp;scy;&amp;acy;&amp;iecy;&amp;v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8935" y="216170"/>
            <a:ext cx="2016224" cy="26259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" name="Picture 24" descr="&amp;Kcy;&amp;acy;&amp;rcy;&amp;tcy;&amp;icy;&amp;ncy;&amp;kcy;&amp;icy; &amp;pcy;&amp;ocy; &amp;zcy;&amp;acy;&amp;pcy;&amp;rcy;&amp;ocy;&amp;scy;&amp;ucy; &amp;Ocy;.&amp;ZHcy;&amp;acy;&amp;ncy;&amp;dcy;&amp;ocy;&amp;scy;&amp;ocy;&amp;vcy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246227"/>
            <a:ext cx="1946918" cy="25958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7" name="TextBox 6"/>
          <p:cNvSpPr txBox="1"/>
          <p:nvPr/>
        </p:nvSpPr>
        <p:spPr>
          <a:xfrm>
            <a:off x="323528" y="2903720"/>
            <a:ext cx="20162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err="1" smtClean="0"/>
              <a:t>У.Кулумбетов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713731" y="2903720"/>
            <a:ext cx="20162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err="1" smtClean="0"/>
              <a:t>О.Исаев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6882858" y="2903720"/>
            <a:ext cx="19469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err="1" smtClean="0"/>
              <a:t>О.Жандосов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954683" y="6197885"/>
            <a:ext cx="187509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err="1" smtClean="0"/>
              <a:t>Т.Жургенов</a:t>
            </a:r>
            <a:endParaRPr lang="ru-RU" dirty="0"/>
          </a:p>
        </p:txBody>
      </p:sp>
      <p:pic>
        <p:nvPicPr>
          <p:cNvPr id="12" name="Picture 10" descr="&amp;Kcy;&amp;acy;&amp;rcy;&amp;tcy;&amp;icy;&amp;ncy;&amp;kcy;&amp;icy; &amp;pcy;&amp;ocy; &amp;zcy;&amp;acy;&amp;pcy;&amp;rcy;&amp;ocy;&amp;scy;&amp;ucy; &amp;Acy;.&amp;Acy;&amp;scy;&amp;ycy;&amp;lcy;&amp;bcy;&amp;iecy;&amp;kcy;&amp;ocy;&amp;vcy;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402075"/>
            <a:ext cx="2016224" cy="28095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3" name="Picture 28" descr="&amp;Kcy;&amp;acy;&amp;rcy;&amp;tcy;&amp;icy;&amp;ncy;&amp;kcy;&amp;icy; &amp;pcy;&amp;ocy; &amp;zcy;&amp;acy;&amp;pcy;&amp;rcy;&amp;ocy;&amp;scy;&amp;ucy; &amp;ZHcy;.&amp;Scy;&amp;acy;&amp;dcy;&amp;vcy;&amp;acy;&amp;kcy;&amp;acy;&amp;scy;&amp;ocy;&amp;vcy;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8935" y="3402075"/>
            <a:ext cx="2016224" cy="28095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4" name="Picture 30" descr="&amp;Kcy;&amp;acy;&amp;rcy;&amp;tcy;&amp;icy;&amp;ncy;&amp;kcy;&amp;icy; &amp;pcy;&amp;ocy; &amp;zcy;&amp;acy;&amp;pcy;&amp;rcy;&amp;ocy;&amp;scy;&amp;ucy; &amp;Tcy;.&amp;ZHcy;&amp;ucy;&amp;rcy;&amp;gcy;&amp;iecy;&amp;ncy;&amp;ocy;&amp;vcy;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2858" y="3402075"/>
            <a:ext cx="1940316" cy="28095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5" name="Прямоугольник 14"/>
          <p:cNvSpPr/>
          <p:nvPr/>
        </p:nvSpPr>
        <p:spPr>
          <a:xfrm>
            <a:off x="538795" y="6235935"/>
            <a:ext cx="174118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err="1" smtClean="0"/>
              <a:t>А.Асылбеков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3729969" y="6211668"/>
            <a:ext cx="198374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2000" dirty="0" err="1" smtClean="0"/>
              <a:t>Ж.Садвакасов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05732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Дерево">
  <a:themeElements>
    <a:clrScheme name="Дерево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Дерево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Дерево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TM03090434[[fn=Дерево]]</Template>
  <TotalTime>302</TotalTime>
  <Words>1144</Words>
  <Application>Microsoft Office PowerPoint</Application>
  <PresentationFormat>Экран (4:3)</PresentationFormat>
  <Paragraphs>75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Cambria</vt:lpstr>
      <vt:lpstr>Rockwell</vt:lpstr>
      <vt:lpstr>Rockwell Condensed</vt:lpstr>
      <vt:lpstr>Wingdings</vt:lpstr>
      <vt:lpstr>Дерево</vt:lpstr>
      <vt:lpstr>Репрессии Казахской инТЕЛлиГЕНЦИИ  В 30-50 ГГ. XX вв </vt:lpstr>
      <vt:lpstr>План</vt:lpstr>
      <vt:lpstr>Введение</vt:lpstr>
      <vt:lpstr>Политические репрессии</vt:lpstr>
      <vt:lpstr>Мера социальной защиты и профилактики</vt:lpstr>
      <vt:lpstr>Презентация PowerPoint</vt:lpstr>
      <vt:lpstr>Карательные меры против казахской интеллигенции</vt:lpstr>
      <vt:lpstr>Казахская интеллигенция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Алихан Нурмухамедович Букейханов</vt:lpstr>
      <vt:lpstr>Жакып Акбаев</vt:lpstr>
      <vt:lpstr>Алимхан Абеуович Ермеков </vt:lpstr>
      <vt:lpstr>«Дело Бекмаханова»</vt:lpstr>
      <vt:lpstr>Вывод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Репрессии Казахской инТЕЛЕГЕНЦИИ</dc:title>
  <dc:creator>Я</dc:creator>
  <cp:lastModifiedBy>Пользователь Windows</cp:lastModifiedBy>
  <cp:revision>26</cp:revision>
  <dcterms:created xsi:type="dcterms:W3CDTF">2016-09-26T14:04:32Z</dcterms:created>
  <dcterms:modified xsi:type="dcterms:W3CDTF">2018-03-18T21:13:05Z</dcterms:modified>
</cp:coreProperties>
</file>