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63" r:id="rId4"/>
    <p:sldId id="274" r:id="rId5"/>
    <p:sldId id="259" r:id="rId6"/>
    <p:sldId id="261" r:id="rId7"/>
    <p:sldId id="262" r:id="rId8"/>
    <p:sldId id="260" r:id="rId9"/>
    <p:sldId id="264" r:id="rId10"/>
    <p:sldId id="277" r:id="rId11"/>
    <p:sldId id="258" r:id="rId12"/>
    <p:sldId id="266" r:id="rId13"/>
    <p:sldId id="265" r:id="rId14"/>
    <p:sldId id="278" r:id="rId15"/>
    <p:sldId id="280" r:id="rId16"/>
    <p:sldId id="281" r:id="rId17"/>
    <p:sldId id="282" r:id="rId18"/>
    <p:sldId id="28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7673"/>
    <a:srgbClr val="4C403E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63B65-EABB-4AF7-991D-BEB2998D4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9D6865-4349-4D28-946F-DF68A1200D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BD1B7A-6C5E-4CEA-B063-713FE71F0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193A48-D4E7-446A-8983-60D4E6D22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E3AFC9-D5A9-4E02-8F5C-06E73712C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19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BA613-0887-4A20-8FC3-72054134B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6BC53F-2EB4-4844-9F33-F1853B201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352950-3CD4-450A-B127-DE5D9D486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8E89AF-E424-4107-9A20-C3D094346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B09453-9B99-43B9-A607-792BBA6FE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977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C39C3D9-22FE-47CF-AC12-579F5B82B3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A6F756-079D-4C08-A91D-B009D0598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BC6C7D-E2B0-4D27-89F6-815D70FD8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167751-9754-4739-B26E-6CCF3A0A4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ADE207-2250-4001-98D0-A198DE95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8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DEF8F-1835-4D09-99F1-65AEB4FC7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8BEA7E-4E27-48F7-9F67-BA0D6057F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B05D6B-000D-47D9-A115-410C67F34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DC3077-66BE-46F0-A4C9-9886E48E5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69D454-27A1-4866-9484-A7D09CE65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02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BAEA07-4C52-45B3-804E-890D0D94F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DF873B-A967-4A7B-8947-50146696F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89153A-94CA-4A56-97D2-05E4659EB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F04E7C-037D-4576-AB51-E67154F60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F25D65-D061-41D4-A7F7-6D1A28889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66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D1763D-C4C1-430C-9E76-D3E553AC7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B7D7D8-D2CF-4BC8-85EB-B54EC22A62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E7F36A-B638-4C34-BA65-083B8CC1A5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639CF4-3413-46BE-934C-7278E57F2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19F4B5-6AFD-403D-9FDF-580D6FBAF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420BB7-EE2F-413D-9D67-DE1B9777B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14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C5E71-05D8-4EBA-93E0-9D02D225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115288-6B73-40C7-B050-41A450561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FEB714-2804-46CB-85A2-4303EFCC87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51F54F-E204-4AB9-AB73-ECC884511E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9DA1070-FC56-4F4D-8E43-39B34B2FD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78FEC24-6F28-4BA3-972F-B2431E575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1B33B3-F9A8-4CA8-8CAE-3B95B86F4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FBF96DD-C159-437C-9617-6C6C62BC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98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32F8-52D9-4AE8-BF13-F0362A864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433AC6C-FB43-439E-B340-B3ED9D796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303A31-5B1B-4AE7-876D-9B9FD6001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EE811D-5F51-4C29-95C1-4B98346A5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351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99E41AE-E64C-4AB2-801A-58EAC31F5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4381147-7035-44DF-85EC-5154CB39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A7F2A0-837F-44A2-9B51-9F2E2490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54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39F74-5427-4DE8-A3CE-809EE76D4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79B52D-5936-4F93-8E18-30E2A0F63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5F163E-AB08-4C69-9F72-4EBAF05CCD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92E4293-2C24-4156-9AA5-15A3A93F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F06642-12C7-406D-9977-9382F1B8D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04588A-44E6-41B1-BF1C-BCDF88D2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575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EC02FA-068D-441A-8227-91A0106B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DFFA576-E76E-480B-9504-15EAA18AAD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E3B70B-58D2-4B91-858A-6EBBB8700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A3E922-4BB3-46F5-845A-34F77F46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5795E1-B8D9-4E85-9EE6-F5616E9CF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94DDBB-E1F5-4126-B2D2-63777016D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85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E6EB3-27E4-425C-AD95-B13ECF59E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165E90-5B0D-4B75-BDFB-CEA755F35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2E3FFC-1FF3-496B-8965-2989571EF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6137C-2705-40A9-BD66-E2CF4D0FCF67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A48C93-A9DC-4ADA-98A1-D5D41F0DE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AF7F92-4367-43BF-B51D-7B6F27C69A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1D645-91EE-4C6D-A38D-890B374EA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159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57D83-3A18-47DD-953D-947C8B96D0AB}"/>
              </a:ext>
            </a:extLst>
          </p:cNvPr>
          <p:cNvSpPr/>
          <p:nvPr/>
        </p:nvSpPr>
        <p:spPr>
          <a:xfrm rot="20392122">
            <a:off x="338328" y="1313825"/>
            <a:ext cx="102961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8D7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Морфология </a:t>
            </a:r>
          </a:p>
          <a:p>
            <a:pPr algn="ctr"/>
            <a:r>
              <a:rPr lang="ru-RU" sz="5400" b="1" i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8D7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раздел науки о языке. </a:t>
            </a:r>
          </a:p>
          <a:p>
            <a:pPr algn="ctr"/>
            <a:r>
              <a:rPr lang="ru-RU" sz="5400" b="1" i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8D7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частей речи </a:t>
            </a:r>
          </a:p>
          <a:p>
            <a:pPr algn="ctr"/>
            <a:r>
              <a:rPr lang="ru-RU" sz="5400" b="1" i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8D76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русском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156828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505" y="249239"/>
            <a:ext cx="651167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ЧАСТИ РЕЧИ В РУССКОМ ЯЗЫКЕ</a:t>
            </a:r>
          </a:p>
        </p:txBody>
      </p:sp>
      <p:pic>
        <p:nvPicPr>
          <p:cNvPr id="3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597831" y="1280508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1296257" y="2247635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2312612" y="2894136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3085925" y="3700624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4105870" y="4441435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5980948" y="1404527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6845556" y="2358658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7635075" y="3289421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8499683" y="4048110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all-t-shirts.ru/goods_images/ru133454II000ddbf8522a6cbda0560beb9fa2a892a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0" r="23200"/>
          <a:stretch>
            <a:fillRect/>
          </a:stretch>
        </p:blipFill>
        <p:spPr bwMode="auto">
          <a:xfrm>
            <a:off x="10334572" y="1987344"/>
            <a:ext cx="1579039" cy="2498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2362" y="1698303"/>
            <a:ext cx="2724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56239" y="2530088"/>
            <a:ext cx="2454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68725" y="3166311"/>
            <a:ext cx="21782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Числительное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41083" y="4016045"/>
            <a:ext cx="21102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52010" y="4778538"/>
            <a:ext cx="1085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99311" y="1810780"/>
            <a:ext cx="1333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923730" y="2704646"/>
            <a:ext cx="1284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694618" y="3476532"/>
            <a:ext cx="8824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Союз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378580" y="4441435"/>
            <a:ext cx="1441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Частица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899057" y="1594019"/>
            <a:ext cx="2061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Междометие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45AEEA-7CD1-482C-97BF-0BCB847BE1D3}"/>
              </a:ext>
            </a:extLst>
          </p:cNvPr>
          <p:cNvSpPr/>
          <p:nvPr/>
        </p:nvSpPr>
        <p:spPr>
          <a:xfrm>
            <a:off x="672862" y="3971588"/>
            <a:ext cx="1022448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В Древней Руси любили некрашеное дерево — тёплое и нежное при прикосновении. И до сих пор деревенская изба полна деревянных вещей. В ней не ушибёшься больно. В ней вещь не встретит руки хозяина или гостя неожиданным холодом. Дерево всегда тёплое, в нём есть что-то человеческое.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CB7AD03-415D-46EB-BB30-5C1D893E9A1D}"/>
              </a:ext>
            </a:extLst>
          </p:cNvPr>
          <p:cNvSpPr/>
          <p:nvPr/>
        </p:nvSpPr>
        <p:spPr>
          <a:xfrm>
            <a:off x="794004" y="1078489"/>
            <a:ext cx="10603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    В ней не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ушибёш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(?)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больно. В Древней Руси любили (не)крашеное дерево — тёплое и нежное при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..к..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сновении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 Дерево всегда тёплое, в нём есть что(то) человеческое. В ней вещ(?) не встретит руки хозяина или гостя (не)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ожиданным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 холодом.</a:t>
            </a:r>
            <a:r>
              <a:rPr lang="ru-RU" sz="2400" i="1" baseline="30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4</a:t>
            </a:r>
            <a:r>
              <a:rPr lang="ru-RU" sz="2400" i="1" baseline="30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Myriad Pro"/>
              </a:rPr>
              <a:t> 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И до сих пор деревенская изба полна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деревя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(н,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нн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ых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вещей.</a:t>
            </a:r>
            <a:endParaRPr lang="ru-RU" sz="24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Myriad Pro"/>
            </a:endParaRPr>
          </a:p>
          <a:p>
            <a:pPr algn="r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(По Д. Лихачёву)</a:t>
            </a:r>
            <a:endParaRPr lang="ru-RU" sz="2400" b="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Myriad Pro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199423-54F8-4A2A-A4DC-95E98D5B52AF}"/>
              </a:ext>
            </a:extLst>
          </p:cNvPr>
          <p:cNvSpPr/>
          <p:nvPr/>
        </p:nvSpPr>
        <p:spPr>
          <a:xfrm>
            <a:off x="1292352" y="355240"/>
            <a:ext cx="9241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ПРЕДЛОЖЕНИЯ. КАКАЯ ТЕМА ИХ ОБЪЕДИНЯЕТ? ПОЧЕМУ СОВОКУПНОСТЬ ЭТИХ ПРЕДЛОЖЕНИЙ НЕ ВОСПРИНИМАЕТСЯ КАК ТЕКСТ?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099569C-331C-4BB0-B448-6CE4F9748031}"/>
              </a:ext>
            </a:extLst>
          </p:cNvPr>
          <p:cNvSpPr/>
          <p:nvPr/>
        </p:nvSpPr>
        <p:spPr>
          <a:xfrm>
            <a:off x="1223900" y="3386813"/>
            <a:ext cx="7559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ПЕРЕСТАВЬТЕ ПРЕДЛОЖЕНИЯ ТАК, ЧТОБЫ ПОЛУЧИЛСЯ ТЕКСТ.</a:t>
            </a:r>
          </a:p>
        </p:txBody>
      </p:sp>
      <p:pic>
        <p:nvPicPr>
          <p:cNvPr id="6" name="Picture 2" descr="C:\Users\User\Downloads\0_7f858_88159389_XL.png">
            <a:extLst>
              <a:ext uri="{FF2B5EF4-FFF2-40B4-BE49-F238E27FC236}">
                <a16:creationId xmlns:a16="http://schemas.microsoft.com/office/drawing/2014/main" id="{FA4261F9-51F9-45CB-8AD7-99E1364F14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2" r="19855" b="14982"/>
          <a:stretch/>
        </p:blipFill>
        <p:spPr bwMode="auto">
          <a:xfrm>
            <a:off x="4861375" y="3756145"/>
            <a:ext cx="2106353" cy="285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4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22F745-86FD-4C80-B656-CF259D8C5B05}"/>
              </a:ext>
            </a:extLst>
          </p:cNvPr>
          <p:cNvSpPr/>
          <p:nvPr/>
        </p:nvSpPr>
        <p:spPr>
          <a:xfrm>
            <a:off x="3558214" y="263665"/>
            <a:ext cx="4559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СИНТАКСИЧЕСКИЙ РАЗБОР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9196794-D6CE-48D1-8F38-928E1D495A1A}"/>
              </a:ext>
            </a:extLst>
          </p:cNvPr>
          <p:cNvSpPr/>
          <p:nvPr/>
        </p:nvSpPr>
        <p:spPr>
          <a:xfrm>
            <a:off x="1351788" y="779026"/>
            <a:ext cx="9694164" cy="2635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ru-RU" sz="3600" i="1" dirty="0">
                <a:ln>
                  <a:solidFill>
                    <a:srgbClr val="4C403E"/>
                  </a:solidFill>
                </a:ln>
                <a:solidFill>
                  <a:srgbClr val="4C4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вещь не встретит руки хозяина или гостя неожиданным холодом. </a:t>
            </a:r>
            <a:endParaRPr lang="ru-RU" sz="3600" dirty="0">
              <a:ln>
                <a:solidFill>
                  <a:srgbClr val="4C403E"/>
                </a:solidFill>
              </a:ln>
              <a:solidFill>
                <a:srgbClr val="4C403E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2A2915A-0CD8-4A3A-8952-604B2CF8CDB5}"/>
              </a:ext>
            </a:extLst>
          </p:cNvPr>
          <p:cNvSpPr/>
          <p:nvPr/>
        </p:nvSpPr>
        <p:spPr>
          <a:xfrm>
            <a:off x="1367306" y="3578544"/>
            <a:ext cx="41894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Невосклицательное.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Двусоставное.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Распространённое.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Осложнено 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6324FE58-97BD-4CC0-B43F-81CDF800D2A8}"/>
              </a:ext>
            </a:extLst>
          </p:cNvPr>
          <p:cNvGrpSpPr/>
          <p:nvPr/>
        </p:nvGrpSpPr>
        <p:grpSpPr>
          <a:xfrm>
            <a:off x="1188718" y="1126712"/>
            <a:ext cx="9651495" cy="2570026"/>
            <a:chOff x="1188718" y="1126712"/>
            <a:chExt cx="9651495" cy="2570026"/>
          </a:xfrm>
        </p:grpSpPr>
        <p:sp>
          <p:nvSpPr>
            <p:cNvPr id="5" name="Знак ''минус'' 4">
              <a:extLst>
                <a:ext uri="{FF2B5EF4-FFF2-40B4-BE49-F238E27FC236}">
                  <a16:creationId xmlns:a16="http://schemas.microsoft.com/office/drawing/2014/main" id="{FBC56561-7E80-4474-8D38-36C75DA77432}"/>
                </a:ext>
              </a:extLst>
            </p:cNvPr>
            <p:cNvSpPr/>
            <p:nvPr/>
          </p:nvSpPr>
          <p:spPr>
            <a:xfrm>
              <a:off x="2441448" y="1865376"/>
              <a:ext cx="1252728" cy="155448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FA688993-AFAE-41F0-9128-2DB89ABF9B68}"/>
                </a:ext>
              </a:extLst>
            </p:cNvPr>
            <p:cNvGrpSpPr/>
            <p:nvPr/>
          </p:nvGrpSpPr>
          <p:grpSpPr>
            <a:xfrm>
              <a:off x="3200400" y="1865376"/>
              <a:ext cx="3520440" cy="250077"/>
              <a:chOff x="7997952" y="2932176"/>
              <a:chExt cx="1252728" cy="250077"/>
            </a:xfrm>
          </p:grpSpPr>
          <p:sp>
            <p:nvSpPr>
              <p:cNvPr id="7" name="Знак ''минус'' 6">
                <a:extLst>
                  <a:ext uri="{FF2B5EF4-FFF2-40B4-BE49-F238E27FC236}">
                    <a16:creationId xmlns:a16="http://schemas.microsoft.com/office/drawing/2014/main" id="{76306333-C5F6-437C-8424-DF7126C285E5}"/>
                  </a:ext>
                </a:extLst>
              </p:cNvPr>
              <p:cNvSpPr/>
              <p:nvPr/>
            </p:nvSpPr>
            <p:spPr>
              <a:xfrm>
                <a:off x="7997952" y="2932176"/>
                <a:ext cx="1252728" cy="155448"/>
              </a:xfrm>
              <a:prstGeom prst="mathMinus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Знак ''минус'' 7">
                <a:extLst>
                  <a:ext uri="{FF2B5EF4-FFF2-40B4-BE49-F238E27FC236}">
                    <a16:creationId xmlns:a16="http://schemas.microsoft.com/office/drawing/2014/main" id="{067A52DA-2AEA-403D-B6D9-31C1E93B525F}"/>
                  </a:ext>
                </a:extLst>
              </p:cNvPr>
              <p:cNvSpPr/>
              <p:nvPr/>
            </p:nvSpPr>
            <p:spPr>
              <a:xfrm>
                <a:off x="7997952" y="3026805"/>
                <a:ext cx="1252728" cy="155448"/>
              </a:xfrm>
              <a:prstGeom prst="mathMinus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0" name="Picture 4" descr="https://dic.academic.ru/pictures/wiki/files/49/110px-Querstrich_unterbrochen.svg.png">
              <a:extLst>
                <a:ext uri="{FF2B5EF4-FFF2-40B4-BE49-F238E27FC236}">
                  <a16:creationId xmlns:a16="http://schemas.microsoft.com/office/drawing/2014/main" id="{722D8C0B-6676-42E5-A793-4A34374080D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27" t="44860" r="34403"/>
            <a:stretch/>
          </p:blipFill>
          <p:spPr bwMode="auto">
            <a:xfrm rot="5400000">
              <a:off x="5020171" y="2413570"/>
              <a:ext cx="220757" cy="1938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s://vpn2020.aif.ru/images/tild3562-6131-4636-b163-353435636134__9__1.png">
              <a:extLst>
                <a:ext uri="{FF2B5EF4-FFF2-40B4-BE49-F238E27FC236}">
                  <a16:creationId xmlns:a16="http://schemas.microsoft.com/office/drawing/2014/main" id="{9B58D036-DD48-49ED-B52E-BBDA8C643F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962"/>
            <a:stretch/>
          </p:blipFill>
          <p:spPr bwMode="auto">
            <a:xfrm>
              <a:off x="1256338" y="3058563"/>
              <a:ext cx="3000654" cy="638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Стрелка: изогнутая вниз 11">
              <a:extLst>
                <a:ext uri="{FF2B5EF4-FFF2-40B4-BE49-F238E27FC236}">
                  <a16:creationId xmlns:a16="http://schemas.microsoft.com/office/drawing/2014/main" id="{DFF2507C-76B5-4338-8A71-F7055AED1AE7}"/>
                </a:ext>
              </a:extLst>
            </p:cNvPr>
            <p:cNvSpPr/>
            <p:nvPr/>
          </p:nvSpPr>
          <p:spPr>
            <a:xfrm flipH="1">
              <a:off x="1892808" y="1157609"/>
              <a:ext cx="2926080" cy="329184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4" name="Стрелка: изогнутая вниз 13">
              <a:extLst>
                <a:ext uri="{FF2B5EF4-FFF2-40B4-BE49-F238E27FC236}">
                  <a16:creationId xmlns:a16="http://schemas.microsoft.com/office/drawing/2014/main" id="{8807F2B3-A2CC-4F31-9419-DDB2E91B4678}"/>
                </a:ext>
              </a:extLst>
            </p:cNvPr>
            <p:cNvSpPr/>
            <p:nvPr/>
          </p:nvSpPr>
          <p:spPr>
            <a:xfrm>
              <a:off x="5487924" y="1186986"/>
              <a:ext cx="1216152" cy="329184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15" name="Picture 4" descr="https://dic.academic.ru/pictures/wiki/files/49/110px-Querstrich_unterbrochen.svg.png">
              <a:extLst>
                <a:ext uri="{FF2B5EF4-FFF2-40B4-BE49-F238E27FC236}">
                  <a16:creationId xmlns:a16="http://schemas.microsoft.com/office/drawing/2014/main" id="{B3FB3B9E-F154-47F3-93C8-997E0DA015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24" t="47501" r="34403"/>
            <a:stretch/>
          </p:blipFill>
          <p:spPr bwMode="auto">
            <a:xfrm rot="5400000">
              <a:off x="1681150" y="1451974"/>
              <a:ext cx="267866" cy="1252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https://dic.academic.ru/pictures/wiki/files/49/110px-Querstrich_unterbrochen.svg.png">
              <a:extLst>
                <a:ext uri="{FF2B5EF4-FFF2-40B4-BE49-F238E27FC236}">
                  <a16:creationId xmlns:a16="http://schemas.microsoft.com/office/drawing/2014/main" id="{FD4F3022-7541-4240-AE6B-2C93222C05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24" t="47501" r="34403"/>
            <a:stretch/>
          </p:blipFill>
          <p:spPr bwMode="auto">
            <a:xfrm rot="5400000">
              <a:off x="6628055" y="1489087"/>
              <a:ext cx="267866" cy="1252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https://dic.academic.ru/pictures/wiki/files/49/110px-Querstrich_unterbrochen.svg.png">
              <a:extLst>
                <a:ext uri="{FF2B5EF4-FFF2-40B4-BE49-F238E27FC236}">
                  <a16:creationId xmlns:a16="http://schemas.microsoft.com/office/drawing/2014/main" id="{A96FBC46-5BEA-4248-9D0E-06FB8F3F80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24" t="47501" r="34403"/>
            <a:stretch/>
          </p:blipFill>
          <p:spPr bwMode="auto">
            <a:xfrm rot="5400000">
              <a:off x="8036231" y="1375458"/>
              <a:ext cx="267866" cy="1399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https://dic.academic.ru/pictures/wiki/files/49/110px-Querstrich_unterbrochen.svg.png">
              <a:extLst>
                <a:ext uri="{FF2B5EF4-FFF2-40B4-BE49-F238E27FC236}">
                  <a16:creationId xmlns:a16="http://schemas.microsoft.com/office/drawing/2014/main" id="{2AAE663A-F33A-461A-B949-B02732FDAF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24" t="47501" r="34403"/>
            <a:stretch/>
          </p:blipFill>
          <p:spPr bwMode="auto">
            <a:xfrm rot="5400000">
              <a:off x="10079916" y="1492659"/>
              <a:ext cx="267866" cy="1252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Стрелка: изогнутая вниз 18">
              <a:extLst>
                <a:ext uri="{FF2B5EF4-FFF2-40B4-BE49-F238E27FC236}">
                  <a16:creationId xmlns:a16="http://schemas.microsoft.com/office/drawing/2014/main" id="{BA100DE1-477B-468A-A729-662AD15AEF18}"/>
                </a:ext>
              </a:extLst>
            </p:cNvPr>
            <p:cNvSpPr/>
            <p:nvPr/>
          </p:nvSpPr>
          <p:spPr>
            <a:xfrm>
              <a:off x="7050786" y="1268063"/>
              <a:ext cx="1216152" cy="329184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" name="Стрелка: изогнутая вниз 19">
              <a:extLst>
                <a:ext uri="{FF2B5EF4-FFF2-40B4-BE49-F238E27FC236}">
                  <a16:creationId xmlns:a16="http://schemas.microsoft.com/office/drawing/2014/main" id="{7FE3CAE5-9E41-4322-BD6C-A5B1DE8CA9E5}"/>
                </a:ext>
              </a:extLst>
            </p:cNvPr>
            <p:cNvSpPr/>
            <p:nvPr/>
          </p:nvSpPr>
          <p:spPr>
            <a:xfrm>
              <a:off x="7050786" y="1157609"/>
              <a:ext cx="2926080" cy="408978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1" name="Стрелка: изогнутая вниз 20">
              <a:extLst>
                <a:ext uri="{FF2B5EF4-FFF2-40B4-BE49-F238E27FC236}">
                  <a16:creationId xmlns:a16="http://schemas.microsoft.com/office/drawing/2014/main" id="{7EF9ECC5-BA45-4602-8C0D-502D2CB82DC4}"/>
                </a:ext>
              </a:extLst>
            </p:cNvPr>
            <p:cNvSpPr/>
            <p:nvPr/>
          </p:nvSpPr>
          <p:spPr>
            <a:xfrm flipH="1">
              <a:off x="2756665" y="2544713"/>
              <a:ext cx="1760220" cy="329184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cxnSp>
          <p:nvCxnSpPr>
            <p:cNvPr id="23" name="Прямая со стрелкой 22">
              <a:extLst>
                <a:ext uri="{FF2B5EF4-FFF2-40B4-BE49-F238E27FC236}">
                  <a16:creationId xmlns:a16="http://schemas.microsoft.com/office/drawing/2014/main" id="{AC956444-F888-4844-86D6-9E8EBBE862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8888" y="2121618"/>
              <a:ext cx="406146" cy="72633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864D5643-DAC7-4E31-AC25-BC8979A8A831}"/>
                </a:ext>
              </a:extLst>
            </p:cNvPr>
            <p:cNvSpPr/>
            <p:nvPr/>
          </p:nvSpPr>
          <p:spPr>
            <a:xfrm>
              <a:off x="2767689" y="1126712"/>
              <a:ext cx="8852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ком?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7E9156DF-26D2-40E3-BD6E-4C58A8CF384F}"/>
                </a:ext>
              </a:extLst>
            </p:cNvPr>
            <p:cNvSpPr/>
            <p:nvPr/>
          </p:nvSpPr>
          <p:spPr>
            <a:xfrm>
              <a:off x="5684941" y="1177446"/>
              <a:ext cx="7761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Чего?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3023730A-A170-4853-80A0-1DFFC2E4382D}"/>
                </a:ext>
              </a:extLst>
            </p:cNvPr>
            <p:cNvSpPr/>
            <p:nvPr/>
          </p:nvSpPr>
          <p:spPr>
            <a:xfrm>
              <a:off x="7225251" y="1247989"/>
              <a:ext cx="7657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Кого?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B49E24AA-67A0-43B2-BDBE-BF10CCE9ED89}"/>
                </a:ext>
              </a:extLst>
            </p:cNvPr>
            <p:cNvSpPr/>
            <p:nvPr/>
          </p:nvSpPr>
          <p:spPr>
            <a:xfrm>
              <a:off x="8507764" y="1209415"/>
              <a:ext cx="7657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Кого?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CE467B8B-C5CB-44A2-9E03-81485A89A331}"/>
                </a:ext>
              </a:extLst>
            </p:cNvPr>
            <p:cNvSpPr/>
            <p:nvPr/>
          </p:nvSpPr>
          <p:spPr>
            <a:xfrm>
              <a:off x="5023741" y="2288688"/>
              <a:ext cx="7287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Чем?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460C3E19-EBEE-4C93-9843-07E3AFDD49CB}"/>
                </a:ext>
              </a:extLst>
            </p:cNvPr>
            <p:cNvSpPr/>
            <p:nvPr/>
          </p:nvSpPr>
          <p:spPr>
            <a:xfrm>
              <a:off x="3164656" y="2509160"/>
              <a:ext cx="9765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Каким?</a:t>
              </a:r>
              <a:endParaRPr lang="ru-RU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endParaRPr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4852459-0385-498E-8366-40317ABB7C45}"/>
              </a:ext>
            </a:extLst>
          </p:cNvPr>
          <p:cNvSpPr/>
          <p:nvPr/>
        </p:nvSpPr>
        <p:spPr>
          <a:xfrm>
            <a:off x="6635252" y="3221963"/>
            <a:ext cx="50840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– существительное + предлог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вещь – существительное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встретит – глагол 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– существительное  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хозяина – существительное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– союз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гостя – существительное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неожиданным – прилагательное 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холодом – существительное </a:t>
            </a:r>
            <a:endParaRPr lang="ru-RU" sz="22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2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519EC4-45F3-46A1-8DFC-25893C89FAD4}"/>
              </a:ext>
            </a:extLst>
          </p:cNvPr>
          <p:cNvSpPr/>
          <p:nvPr/>
        </p:nvSpPr>
        <p:spPr>
          <a:xfrm>
            <a:off x="983758" y="3596718"/>
            <a:ext cx="9735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2 связано с предложением 1 однокоренными словами дерево, деревянных и союзом и;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3 связано с предыдущим личным местоимением в ней;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4 связано с 3-им путём повтора местоимения;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5 связано с предыдущим с помощью антонимов холод – тепло.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2E6948-CAE4-43EA-8F5E-69DFF1BD3607}"/>
              </a:ext>
            </a:extLst>
          </p:cNvPr>
          <p:cNvSpPr/>
          <p:nvPr/>
        </p:nvSpPr>
        <p:spPr>
          <a:xfrm>
            <a:off x="2283714" y="443359"/>
            <a:ext cx="7624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КАКИХ СЛОВ СВЯЗАНЫ ПРЕДЛОЖЕНИЯ В ТЕКСТЕ, </a:t>
            </a:r>
          </a:p>
          <a:p>
            <a:pPr algn="ctr"/>
            <a:r>
              <a:rPr lang="ru-RU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У ВАС ПОЛУЧИЛСЯ?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2ECDA8-6D2E-4785-B538-39B31745B1EE}"/>
              </a:ext>
            </a:extLst>
          </p:cNvPr>
          <p:cNvSpPr/>
          <p:nvPr/>
        </p:nvSpPr>
        <p:spPr>
          <a:xfrm>
            <a:off x="983758" y="1322291"/>
            <a:ext cx="102244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1)В Древней Руси любили некрашеное дерево — тёплое и нежное при прикосновении. 2)И до сих пор деревенская изба полна деревянных вещей. 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3)В ней не ушибёшься больно. 4)В ней вещь не встретит руки хозяина или гостя неожиданным холодом. 5)Дерево всегда тёплое, в нём есть что-то человеческое. </a:t>
            </a:r>
          </a:p>
        </p:txBody>
      </p:sp>
      <p:pic>
        <p:nvPicPr>
          <p:cNvPr id="7" name="Picture 2" descr="C:\Users\User\Downloads\0_7f858_88159389_XL.png">
            <a:extLst>
              <a:ext uri="{FF2B5EF4-FFF2-40B4-BE49-F238E27FC236}">
                <a16:creationId xmlns:a16="http://schemas.microsoft.com/office/drawing/2014/main" id="{7D8D15F8-371F-4EBB-9AA0-92B83B076C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2" r="19855" b="14982"/>
          <a:stretch/>
        </p:blipFill>
        <p:spPr bwMode="auto">
          <a:xfrm>
            <a:off x="5078529" y="3044952"/>
            <a:ext cx="2316337" cy="3140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63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9AFD47-3056-4243-ADAB-4CAC3C281EEE}"/>
              </a:ext>
            </a:extLst>
          </p:cNvPr>
          <p:cNvSpPr/>
          <p:nvPr/>
        </p:nvSpPr>
        <p:spPr>
          <a:xfrm>
            <a:off x="632460" y="609505"/>
            <a:ext cx="1092708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Прочитайте и проанализируйте слова с точки зрения морфологии. По какому признаку их можно распределить на группы? Запишите слова соответствующими группами.</a:t>
            </a:r>
            <a:endParaRPr lang="ru-RU" sz="2800" dirty="0">
              <a:ln>
                <a:solidFill>
                  <a:srgbClr val="9A0000"/>
                </a:solidFill>
              </a:ln>
              <a:solidFill>
                <a:srgbClr val="9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Книга, читать, чтение, двое, интересный, интерес, интересоваться, тридцать пять, радость, радостный, радоваться, что‑то, бодрость, бодрый, знать, знание, свой, три, троечник, тройка, утроить, петь, пение, сколько, синева.</a:t>
            </a:r>
            <a:endParaRPr lang="ru-RU" sz="2800" b="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F7655F7-39D6-4BD8-A249-71FF22163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147974"/>
              </p:ext>
            </p:extLst>
          </p:nvPr>
        </p:nvGraphicFramePr>
        <p:xfrm>
          <a:off x="448056" y="4011506"/>
          <a:ext cx="11494010" cy="101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8802">
                  <a:extLst>
                    <a:ext uri="{9D8B030D-6E8A-4147-A177-3AD203B41FA5}">
                      <a16:colId xmlns:a16="http://schemas.microsoft.com/office/drawing/2014/main" val="2334541863"/>
                    </a:ext>
                  </a:extLst>
                </a:gridCol>
                <a:gridCol w="2298802">
                  <a:extLst>
                    <a:ext uri="{9D8B030D-6E8A-4147-A177-3AD203B41FA5}">
                      <a16:colId xmlns:a16="http://schemas.microsoft.com/office/drawing/2014/main" val="274112999"/>
                    </a:ext>
                  </a:extLst>
                </a:gridCol>
                <a:gridCol w="2298802">
                  <a:extLst>
                    <a:ext uri="{9D8B030D-6E8A-4147-A177-3AD203B41FA5}">
                      <a16:colId xmlns:a16="http://schemas.microsoft.com/office/drawing/2014/main" val="109916039"/>
                    </a:ext>
                  </a:extLst>
                </a:gridCol>
                <a:gridCol w="2298802">
                  <a:extLst>
                    <a:ext uri="{9D8B030D-6E8A-4147-A177-3AD203B41FA5}">
                      <a16:colId xmlns:a16="http://schemas.microsoft.com/office/drawing/2014/main" val="1425282265"/>
                    </a:ext>
                  </a:extLst>
                </a:gridCol>
                <a:gridCol w="2298802">
                  <a:extLst>
                    <a:ext uri="{9D8B030D-6E8A-4147-A177-3AD203B41FA5}">
                      <a16:colId xmlns:a16="http://schemas.microsoft.com/office/drawing/2014/main" val="1139735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ПРИЛАГАТЕЛЬ</a:t>
                      </a:r>
                    </a:p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732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0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682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9826555-7066-4ADF-B935-97D6B74DF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834902"/>
              </p:ext>
            </p:extLst>
          </p:nvPr>
        </p:nvGraphicFramePr>
        <p:xfrm>
          <a:off x="478534" y="536371"/>
          <a:ext cx="1149401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8802">
                  <a:extLst>
                    <a:ext uri="{9D8B030D-6E8A-4147-A177-3AD203B41FA5}">
                      <a16:colId xmlns:a16="http://schemas.microsoft.com/office/drawing/2014/main" val="2334541863"/>
                    </a:ext>
                  </a:extLst>
                </a:gridCol>
                <a:gridCol w="2590192">
                  <a:extLst>
                    <a:ext uri="{9D8B030D-6E8A-4147-A177-3AD203B41FA5}">
                      <a16:colId xmlns:a16="http://schemas.microsoft.com/office/drawing/2014/main" val="274112999"/>
                    </a:ext>
                  </a:extLst>
                </a:gridCol>
                <a:gridCol w="2221990">
                  <a:extLst>
                    <a:ext uri="{9D8B030D-6E8A-4147-A177-3AD203B41FA5}">
                      <a16:colId xmlns:a16="http://schemas.microsoft.com/office/drawing/2014/main" val="109916039"/>
                    </a:ext>
                  </a:extLst>
                </a:gridCol>
                <a:gridCol w="2084224">
                  <a:extLst>
                    <a:ext uri="{9D8B030D-6E8A-4147-A177-3AD203B41FA5}">
                      <a16:colId xmlns:a16="http://schemas.microsoft.com/office/drawing/2014/main" val="1425282265"/>
                    </a:ext>
                  </a:extLst>
                </a:gridCol>
                <a:gridCol w="2298802">
                  <a:extLst>
                    <a:ext uri="{9D8B030D-6E8A-4147-A177-3AD203B41FA5}">
                      <a16:colId xmlns:a16="http://schemas.microsoft.com/office/drawing/2014/main" val="1139735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ПРИЛАГАТЕЛЬ</a:t>
                      </a:r>
                    </a:p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МЕСТОИМЕНИЯ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732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0913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9DA7BC1-BB01-4F0C-AA00-F8D997479219}"/>
              </a:ext>
            </a:extLst>
          </p:cNvPr>
          <p:cNvSpPr/>
          <p:nvPr/>
        </p:nvSpPr>
        <p:spPr>
          <a:xfrm>
            <a:off x="551688" y="1094155"/>
            <a:ext cx="222808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книга, чтение, интерес, радость, бодрость, знание, троечник, тройка, пение, синева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CDA621-32F4-49D7-8D9A-E7EF0936A327}"/>
              </a:ext>
            </a:extLst>
          </p:cNvPr>
          <p:cNvSpPr/>
          <p:nvPr/>
        </p:nvSpPr>
        <p:spPr>
          <a:xfrm>
            <a:off x="2752344" y="1094155"/>
            <a:ext cx="266090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читать, </a:t>
            </a:r>
            <a:r>
              <a:rPr lang="ru-RU" sz="26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интересоваться,радоваться</a:t>
            </a:r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утроить, знать, петь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7A5136-357A-44E2-B99E-BD188EEE291E}"/>
              </a:ext>
            </a:extLst>
          </p:cNvPr>
          <p:cNvSpPr/>
          <p:nvPr/>
        </p:nvSpPr>
        <p:spPr>
          <a:xfrm>
            <a:off x="5565054" y="1159502"/>
            <a:ext cx="192388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двое, тридцать пять, три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EF9BAB-E2F0-45C7-A5E3-6BA79F19C781}"/>
              </a:ext>
            </a:extLst>
          </p:cNvPr>
          <p:cNvSpPr/>
          <p:nvPr/>
        </p:nvSpPr>
        <p:spPr>
          <a:xfrm>
            <a:off x="7613904" y="1170218"/>
            <a:ext cx="20303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интересный, радостный, бодрый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E85AF76-07EA-4D2B-873B-426630A00BD0}"/>
              </a:ext>
            </a:extLst>
          </p:cNvPr>
          <p:cNvSpPr/>
          <p:nvPr/>
        </p:nvSpPr>
        <p:spPr>
          <a:xfrm>
            <a:off x="9846471" y="1170218"/>
            <a:ext cx="192388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что-то, свой, сколько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559E051-90C3-4DD2-9289-99D99D24D613}"/>
              </a:ext>
            </a:extLst>
          </p:cNvPr>
          <p:cNvGrpSpPr/>
          <p:nvPr/>
        </p:nvGrpSpPr>
        <p:grpSpPr>
          <a:xfrm>
            <a:off x="5036298" y="2971633"/>
            <a:ext cx="7009400" cy="914733"/>
            <a:chOff x="3204972" y="3403021"/>
            <a:chExt cx="8115300" cy="914733"/>
          </a:xfrm>
        </p:grpSpPr>
        <p:sp>
          <p:nvSpPr>
            <p:cNvPr id="9" name="Прямоугольник: скругленные противолежащие углы 8">
              <a:extLst>
                <a:ext uri="{FF2B5EF4-FFF2-40B4-BE49-F238E27FC236}">
                  <a16:creationId xmlns:a16="http://schemas.microsoft.com/office/drawing/2014/main" id="{D7EB341D-6C21-4DC3-8A3B-4A2166ED1F47}"/>
                </a:ext>
              </a:extLst>
            </p:cNvPr>
            <p:cNvSpPr/>
            <p:nvPr/>
          </p:nvSpPr>
          <p:spPr>
            <a:xfrm>
              <a:off x="3204972" y="3403354"/>
              <a:ext cx="8115300" cy="914400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C72FC2E-283C-4D84-A9BA-B7D2056DF26B}"/>
                </a:ext>
              </a:extLst>
            </p:cNvPr>
            <p:cNvSpPr/>
            <p:nvPr/>
          </p:nvSpPr>
          <p:spPr>
            <a:xfrm>
              <a:off x="3550331" y="3403021"/>
              <a:ext cx="742184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Назовите морфологические признаки , по которым изменяются эти части речи.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02321C33-8CC2-489E-BD7C-0E5FD8957E5F}"/>
              </a:ext>
            </a:extLst>
          </p:cNvPr>
          <p:cNvGrpSpPr/>
          <p:nvPr/>
        </p:nvGrpSpPr>
        <p:grpSpPr>
          <a:xfrm>
            <a:off x="551688" y="4945148"/>
            <a:ext cx="2121408" cy="1447878"/>
            <a:chOff x="551688" y="4945148"/>
            <a:chExt cx="2121408" cy="1447878"/>
          </a:xfrm>
        </p:grpSpPr>
        <p:sp>
          <p:nvSpPr>
            <p:cNvPr id="11" name="Свиток: горизонтальный 10">
              <a:extLst>
                <a:ext uri="{FF2B5EF4-FFF2-40B4-BE49-F238E27FC236}">
                  <a16:creationId xmlns:a16="http://schemas.microsoft.com/office/drawing/2014/main" id="{C1107E35-605C-4E0A-9B21-A33B124BDCDE}"/>
                </a:ext>
              </a:extLst>
            </p:cNvPr>
            <p:cNvSpPr/>
            <p:nvPr/>
          </p:nvSpPr>
          <p:spPr>
            <a:xfrm>
              <a:off x="551688" y="4945148"/>
              <a:ext cx="2121408" cy="1447878"/>
            </a:xfrm>
            <a:prstGeom prst="horizontalScroll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DB6952E6-BFCF-4C9E-965C-E7A4A223B1A4}"/>
                </a:ext>
              </a:extLst>
            </p:cNvPr>
            <p:cNvSpPr/>
            <p:nvPr/>
          </p:nvSpPr>
          <p:spPr>
            <a:xfrm>
              <a:off x="708360" y="5112758"/>
              <a:ext cx="180806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изменяются по числам и падежам</a:t>
              </a: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B8E285E-4555-444F-A471-F705DFEFEEA6}"/>
              </a:ext>
            </a:extLst>
          </p:cNvPr>
          <p:cNvGrpSpPr/>
          <p:nvPr/>
        </p:nvGrpSpPr>
        <p:grpSpPr>
          <a:xfrm>
            <a:off x="2892960" y="4873751"/>
            <a:ext cx="2121408" cy="1447878"/>
            <a:chOff x="2892960" y="4873751"/>
            <a:chExt cx="2121408" cy="1447878"/>
          </a:xfrm>
        </p:grpSpPr>
        <p:sp>
          <p:nvSpPr>
            <p:cNvPr id="13" name="Свиток: горизонтальный 12">
              <a:extLst>
                <a:ext uri="{FF2B5EF4-FFF2-40B4-BE49-F238E27FC236}">
                  <a16:creationId xmlns:a16="http://schemas.microsoft.com/office/drawing/2014/main" id="{BFFFE29C-2B9A-492C-90AD-629D9B153939}"/>
                </a:ext>
              </a:extLst>
            </p:cNvPr>
            <p:cNvSpPr/>
            <p:nvPr/>
          </p:nvSpPr>
          <p:spPr>
            <a:xfrm>
              <a:off x="2892960" y="4873751"/>
              <a:ext cx="2121408" cy="1447878"/>
            </a:xfrm>
            <a:prstGeom prst="horizontalScroll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61914DC5-C025-4C4B-A6A1-8518C09A0686}"/>
                </a:ext>
              </a:extLst>
            </p:cNvPr>
            <p:cNvSpPr/>
            <p:nvPr/>
          </p:nvSpPr>
          <p:spPr>
            <a:xfrm>
              <a:off x="3123071" y="5112758"/>
              <a:ext cx="177708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временам, лицам и числам</a:t>
              </a: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673D396-E942-4CE5-8949-7C832EEEEF2A}"/>
              </a:ext>
            </a:extLst>
          </p:cNvPr>
          <p:cNvGrpSpPr/>
          <p:nvPr/>
        </p:nvGrpSpPr>
        <p:grpSpPr>
          <a:xfrm>
            <a:off x="5480920" y="4858588"/>
            <a:ext cx="1923679" cy="1447878"/>
            <a:chOff x="5357576" y="4799645"/>
            <a:chExt cx="1923679" cy="1447878"/>
          </a:xfrm>
        </p:grpSpPr>
        <p:sp>
          <p:nvSpPr>
            <p:cNvPr id="14" name="Свиток: горизонтальный 13">
              <a:extLst>
                <a:ext uri="{FF2B5EF4-FFF2-40B4-BE49-F238E27FC236}">
                  <a16:creationId xmlns:a16="http://schemas.microsoft.com/office/drawing/2014/main" id="{A45B8D47-AFC6-416F-B9F1-38DCE73B8F72}"/>
                </a:ext>
              </a:extLst>
            </p:cNvPr>
            <p:cNvSpPr/>
            <p:nvPr/>
          </p:nvSpPr>
          <p:spPr>
            <a:xfrm>
              <a:off x="5357576" y="4799645"/>
              <a:ext cx="1923679" cy="1447878"/>
            </a:xfrm>
            <a:prstGeom prst="horizontalScroll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31DB30D-FAD1-4760-BAF6-3C7C8ED7C8F7}"/>
                </a:ext>
              </a:extLst>
            </p:cNvPr>
            <p:cNvSpPr/>
            <p:nvPr/>
          </p:nvSpPr>
          <p:spPr>
            <a:xfrm>
              <a:off x="5565054" y="5284220"/>
              <a:ext cx="1633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i="1" dirty="0">
                  <a:ln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 падежам</a:t>
              </a:r>
              <a:endParaRPr lang="ru-RU" dirty="0"/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E131730C-F910-4388-AC0C-955AE0A06A0D}"/>
              </a:ext>
            </a:extLst>
          </p:cNvPr>
          <p:cNvGrpSpPr/>
          <p:nvPr/>
        </p:nvGrpSpPr>
        <p:grpSpPr>
          <a:xfrm>
            <a:off x="7772139" y="4819279"/>
            <a:ext cx="1804309" cy="1447878"/>
            <a:chOff x="7822192" y="4760336"/>
            <a:chExt cx="1804309" cy="1447878"/>
          </a:xfrm>
        </p:grpSpPr>
        <p:sp>
          <p:nvSpPr>
            <p:cNvPr id="15" name="Свиток: горизонтальный 14">
              <a:extLst>
                <a:ext uri="{FF2B5EF4-FFF2-40B4-BE49-F238E27FC236}">
                  <a16:creationId xmlns:a16="http://schemas.microsoft.com/office/drawing/2014/main" id="{F441C80D-B0BF-46FF-A6F3-A77A44DC5F1D}"/>
                </a:ext>
              </a:extLst>
            </p:cNvPr>
            <p:cNvSpPr/>
            <p:nvPr/>
          </p:nvSpPr>
          <p:spPr>
            <a:xfrm>
              <a:off x="7822192" y="4760336"/>
              <a:ext cx="1804309" cy="1447878"/>
            </a:xfrm>
            <a:prstGeom prst="horizontalScroll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A0503BB7-F7C2-4299-A52F-B33C283151CC}"/>
                </a:ext>
              </a:extLst>
            </p:cNvPr>
            <p:cNvSpPr/>
            <p:nvPr/>
          </p:nvSpPr>
          <p:spPr>
            <a:xfrm>
              <a:off x="7847818" y="5005036"/>
              <a:ext cx="17149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родам, числам и падежам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E2003E54-0C33-42CB-AACC-83F2D65197F2}"/>
              </a:ext>
            </a:extLst>
          </p:cNvPr>
          <p:cNvGrpSpPr/>
          <p:nvPr/>
        </p:nvGrpSpPr>
        <p:grpSpPr>
          <a:xfrm>
            <a:off x="9710929" y="4762133"/>
            <a:ext cx="2390231" cy="1867268"/>
            <a:chOff x="9710929" y="4762133"/>
            <a:chExt cx="2390231" cy="1867268"/>
          </a:xfrm>
        </p:grpSpPr>
        <p:sp>
          <p:nvSpPr>
            <p:cNvPr id="16" name="Свиток: горизонтальный 15">
              <a:extLst>
                <a:ext uri="{FF2B5EF4-FFF2-40B4-BE49-F238E27FC236}">
                  <a16:creationId xmlns:a16="http://schemas.microsoft.com/office/drawing/2014/main" id="{37827BB5-DA22-45EC-AFB4-6F2847B555DA}"/>
                </a:ext>
              </a:extLst>
            </p:cNvPr>
            <p:cNvSpPr/>
            <p:nvPr/>
          </p:nvSpPr>
          <p:spPr>
            <a:xfrm>
              <a:off x="9710929" y="4762133"/>
              <a:ext cx="2336566" cy="1867268"/>
            </a:xfrm>
            <a:prstGeom prst="horizontalScroll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D4252E0C-69FC-4E45-87BF-063E619A87A1}"/>
                </a:ext>
              </a:extLst>
            </p:cNvPr>
            <p:cNvSpPr/>
            <p:nvPr/>
          </p:nvSpPr>
          <p:spPr>
            <a:xfrm>
              <a:off x="9900504" y="5026062"/>
              <a:ext cx="220065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родам, числам и падежам (свой) или только по падежам.</a:t>
              </a:r>
            </a:p>
          </p:txBody>
        </p:sp>
      </p:grp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E5165FE6-4E39-42E8-8700-382131540690}"/>
              </a:ext>
            </a:extLst>
          </p:cNvPr>
          <p:cNvSpPr/>
          <p:nvPr/>
        </p:nvSpPr>
        <p:spPr>
          <a:xfrm>
            <a:off x="1370075" y="4387365"/>
            <a:ext cx="484632" cy="727518"/>
          </a:xfrm>
          <a:prstGeom prst="downArrow">
            <a:avLst/>
          </a:prstGeom>
          <a:solidFill>
            <a:srgbClr val="4C403E"/>
          </a:solidFill>
          <a:ln w="5715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: вниз 25">
            <a:extLst>
              <a:ext uri="{FF2B5EF4-FFF2-40B4-BE49-F238E27FC236}">
                <a16:creationId xmlns:a16="http://schemas.microsoft.com/office/drawing/2014/main" id="{7150AAAE-3300-43AE-9138-B007B5A63973}"/>
              </a:ext>
            </a:extLst>
          </p:cNvPr>
          <p:cNvSpPr/>
          <p:nvPr/>
        </p:nvSpPr>
        <p:spPr>
          <a:xfrm>
            <a:off x="3671317" y="4345401"/>
            <a:ext cx="484632" cy="727518"/>
          </a:xfrm>
          <a:prstGeom prst="downArrow">
            <a:avLst/>
          </a:prstGeom>
          <a:solidFill>
            <a:srgbClr val="4C403E"/>
          </a:solidFill>
          <a:ln w="5715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BC395B74-7791-4293-8830-F5D39F118069}"/>
              </a:ext>
            </a:extLst>
          </p:cNvPr>
          <p:cNvSpPr/>
          <p:nvPr/>
        </p:nvSpPr>
        <p:spPr>
          <a:xfrm>
            <a:off x="6219963" y="4317786"/>
            <a:ext cx="484632" cy="727518"/>
          </a:xfrm>
          <a:prstGeom prst="downArrow">
            <a:avLst/>
          </a:prstGeom>
          <a:solidFill>
            <a:srgbClr val="4C403E"/>
          </a:solidFill>
          <a:ln w="5715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: вниз 27">
            <a:extLst>
              <a:ext uri="{FF2B5EF4-FFF2-40B4-BE49-F238E27FC236}">
                <a16:creationId xmlns:a16="http://schemas.microsoft.com/office/drawing/2014/main" id="{33877EC8-B048-48CF-A2EE-7DE8ECF60ACD}"/>
              </a:ext>
            </a:extLst>
          </p:cNvPr>
          <p:cNvSpPr/>
          <p:nvPr/>
        </p:nvSpPr>
        <p:spPr>
          <a:xfrm>
            <a:off x="8297498" y="4289730"/>
            <a:ext cx="484632" cy="727518"/>
          </a:xfrm>
          <a:prstGeom prst="downArrow">
            <a:avLst/>
          </a:prstGeom>
          <a:solidFill>
            <a:srgbClr val="4C403E"/>
          </a:solidFill>
          <a:ln w="5715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7BAE96EC-7481-4511-A7B4-0596F493D028}"/>
              </a:ext>
            </a:extLst>
          </p:cNvPr>
          <p:cNvSpPr/>
          <p:nvPr/>
        </p:nvSpPr>
        <p:spPr>
          <a:xfrm>
            <a:off x="10592645" y="4243099"/>
            <a:ext cx="484632" cy="727518"/>
          </a:xfrm>
          <a:prstGeom prst="downArrow">
            <a:avLst/>
          </a:prstGeom>
          <a:solidFill>
            <a:srgbClr val="4C403E"/>
          </a:solidFill>
          <a:ln w="5715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0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F791FF-2778-414B-A67C-FEB89C785133}"/>
              </a:ext>
            </a:extLst>
          </p:cNvPr>
          <p:cNvSpPr/>
          <p:nvPr/>
        </p:nvSpPr>
        <p:spPr>
          <a:xfrm>
            <a:off x="2385060" y="70701"/>
            <a:ext cx="7421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необходимые знаки препинания и </a:t>
            </a:r>
          </a:p>
          <a:p>
            <a:pPr algn="ctr"/>
            <a:r>
              <a:rPr lang="ru-RU" sz="24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пропущенные орфограммы.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4664DE4-57F6-4EE4-B39C-64432E9F1D20}"/>
              </a:ext>
            </a:extLst>
          </p:cNvPr>
          <p:cNvSpPr/>
          <p:nvPr/>
        </p:nvSpPr>
        <p:spPr>
          <a:xfrm>
            <a:off x="816865" y="2557303"/>
            <a:ext cx="9881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служебные слова. Какие из них служат для связи слов в словосочетании?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201590-CB87-40A8-868D-CFE57AB7B2FB}"/>
              </a:ext>
            </a:extLst>
          </p:cNvPr>
          <p:cNvSpPr/>
          <p:nvPr/>
        </p:nvSpPr>
        <p:spPr>
          <a:xfrm>
            <a:off x="4581686" y="3070293"/>
            <a:ext cx="3744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 </a:t>
            </a:r>
            <a:r>
              <a:rPr lang="ru-RU" sz="3200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НА, В, СО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008224A-6531-49E6-B7EB-4A64804CC426}"/>
              </a:ext>
            </a:extLst>
          </p:cNvPr>
          <p:cNvSpPr/>
          <p:nvPr/>
        </p:nvSpPr>
        <p:spPr>
          <a:xfrm>
            <a:off x="816864" y="3655068"/>
            <a:ext cx="97810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 — для связи отдельных слов в предложении и частей сложного предложения? Какое слово употреблено в значении указания?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8481FE4-2113-45BC-A76F-5BDA8352002C}"/>
              </a:ext>
            </a:extLst>
          </p:cNvPr>
          <p:cNvSpPr/>
          <p:nvPr/>
        </p:nvSpPr>
        <p:spPr>
          <a:xfrm>
            <a:off x="1147572" y="4403244"/>
            <a:ext cx="100263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союз </a:t>
            </a:r>
            <a:r>
              <a:rPr lang="ru-RU" sz="40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служит для связи частей сложного предложения,</a:t>
            </a:r>
          </a:p>
          <a:p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союз </a:t>
            </a:r>
            <a:r>
              <a:rPr lang="ru-RU" sz="40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для связи однородных членов, </a:t>
            </a:r>
          </a:p>
          <a:p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частица </a:t>
            </a:r>
            <a:r>
              <a:rPr lang="ru-RU" sz="32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</a:t>
            </a:r>
            <a:r>
              <a:rPr lang="ru-RU" sz="30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употреблена в значении указания.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79A4016-C0BE-4FD3-BFD6-E4752653FBB4}"/>
              </a:ext>
            </a:extLst>
          </p:cNvPr>
          <p:cNvSpPr/>
          <p:nvPr/>
        </p:nvSpPr>
        <p:spPr>
          <a:xfrm>
            <a:off x="722101" y="934661"/>
            <a:ext cx="110063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1) Вот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бега..т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ровый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мальчик, в салазки Жучку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п..садив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себя в коня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образив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 2) Увы, на разные з..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бавы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я много жизни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п..губил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! 3) Ура! Мы ломим гнут(?)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шведы! 4) 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Лош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были давно готовы а мне не хотелось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ра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(с,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сс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тават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(?)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со см..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трителем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и его дочкой.</a:t>
            </a:r>
            <a:endParaRPr lang="ru-RU" sz="24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A68B8EA-69A5-4EE0-A58C-6E744A09137C}"/>
              </a:ext>
            </a:extLst>
          </p:cNvPr>
          <p:cNvSpPr/>
          <p:nvPr/>
        </p:nvSpPr>
        <p:spPr>
          <a:xfrm>
            <a:off x="1147572" y="928516"/>
            <a:ext cx="9534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1) Вот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бега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дв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ровый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мальчик, в салазки Жучку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садив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себя в коня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образив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 2) Увы, на разные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А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бавы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я много жизни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губил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! 3) Ура! Мы ломим гнутся шведы! 4) 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Лош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А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были давно готовы</a:t>
            </a:r>
            <a:r>
              <a:rPr lang="ru-RU" sz="24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а мне не хотелось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ра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СС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таватся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со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см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трителем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и его дочкой.</a:t>
            </a:r>
            <a:endParaRPr lang="ru-RU" sz="24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15240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44DC73F-EED7-4C7A-8DF6-0192AD256F25}"/>
              </a:ext>
            </a:extLst>
          </p:cNvPr>
          <p:cNvSpPr/>
          <p:nvPr/>
        </p:nvSpPr>
        <p:spPr>
          <a:xfrm>
            <a:off x="1008888" y="289483"/>
            <a:ext cx="80070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неизменяемые слова, употреблённые в предложениях, выражают чувства, эмоции?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F96E08-2889-4FDB-9CDA-4647E1417A9D}"/>
              </a:ext>
            </a:extLst>
          </p:cNvPr>
          <p:cNvSpPr/>
          <p:nvPr/>
        </p:nvSpPr>
        <p:spPr>
          <a:xfrm>
            <a:off x="1239012" y="1477156"/>
            <a:ext cx="95341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1) Вот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бега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дв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ровый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мальчик, в салазки Жучку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садив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себя в коня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образив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 2) Увы, на разные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А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бавы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я много жизни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губил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! 3) Ура! Мы ломим гнутся шведы! 4) 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Лош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А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ди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были давно готовы</a:t>
            </a:r>
            <a:r>
              <a:rPr lang="ru-RU" sz="24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а мне не хотелось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ра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СС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тават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Ь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ся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со 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см</a:t>
            </a:r>
            <a:r>
              <a:rPr lang="ru-RU" sz="2400" b="1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400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трителем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и его дочкой.</a:t>
            </a:r>
            <a:endParaRPr lang="ru-RU" sz="240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541B41-14FC-4241-9DB2-32D5FED91C40}"/>
              </a:ext>
            </a:extLst>
          </p:cNvPr>
          <p:cNvSpPr/>
          <p:nvPr/>
        </p:nvSpPr>
        <p:spPr>
          <a:xfrm>
            <a:off x="670560" y="3046816"/>
            <a:ext cx="1085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Неизменяемые слова, которые выражают чувства, эмоции: </a:t>
            </a:r>
            <a:r>
              <a:rPr lang="ru-RU" sz="3200" b="1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увы, ура. </a:t>
            </a:r>
            <a:endParaRPr lang="ru-RU" sz="2800" b="1" i="1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67B163-50E8-413E-A88F-928F88D3536E}"/>
              </a:ext>
            </a:extLst>
          </p:cNvPr>
          <p:cNvSpPr/>
          <p:nvPr/>
        </p:nvSpPr>
        <p:spPr>
          <a:xfrm>
            <a:off x="5012436" y="3656146"/>
            <a:ext cx="6626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AutoNum type="romanUcPeriod"/>
            </a:pPr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Расставаться – глагол, (что делать?), инфинитив. 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2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Постоянные признаки: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- 1-е спряжение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непереходный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несовершенный вид </a:t>
            </a:r>
          </a:p>
          <a:p>
            <a:r>
              <a:rPr lang="ru-RU" sz="22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Непостоянные признаки: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изъявительное наклонение.</a:t>
            </a:r>
          </a:p>
          <a:p>
            <a:r>
              <a:rPr lang="ru-RU" sz="2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  Не хотелось (чего?) расставаться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5C37C3-2F45-4728-B0F3-30C9ACF32AA2}"/>
              </a:ext>
            </a:extLst>
          </p:cNvPr>
          <p:cNvSpPr/>
          <p:nvPr/>
        </p:nvSpPr>
        <p:spPr>
          <a:xfrm>
            <a:off x="822851" y="3804660"/>
            <a:ext cx="386952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МОРФОЛОГИЧЕСКИЙ РАЗБОР </a:t>
            </a:r>
          </a:p>
          <a:p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Расставаться</a:t>
            </a:r>
            <a:endParaRPr lang="ru-RU" sz="2800" b="1" i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9" name="Picture 2" descr="C:\Users\User\Downloads\0_7f858_88159389_XL.png">
            <a:extLst>
              <a:ext uri="{FF2B5EF4-FFF2-40B4-BE49-F238E27FC236}">
                <a16:creationId xmlns:a16="http://schemas.microsoft.com/office/drawing/2014/main" id="{073E3FC5-77A6-405E-AEB3-BFC3CCCCD2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2" r="19855" b="14982"/>
          <a:stretch/>
        </p:blipFill>
        <p:spPr bwMode="auto">
          <a:xfrm>
            <a:off x="5096256" y="3654723"/>
            <a:ext cx="2281227" cy="309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9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383D84-A5F3-456F-822F-9949CB159EC1}"/>
              </a:ext>
            </a:extLst>
          </p:cNvPr>
          <p:cNvSpPr/>
          <p:nvPr/>
        </p:nvSpPr>
        <p:spPr>
          <a:xfrm>
            <a:off x="923544" y="413248"/>
            <a:ext cx="107411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Слова служебных частей речи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 не имеют лексической самостоятельности, т. е. не называют предметы, их действия и признаки, не указывают на них и не являются членами предложения. Употребляются: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7EB4230-E5CB-46D3-80D5-3807B5028B0A}"/>
              </a:ext>
            </a:extLst>
          </p:cNvPr>
          <p:cNvGrpSpPr/>
          <p:nvPr/>
        </p:nvGrpSpPr>
        <p:grpSpPr>
          <a:xfrm>
            <a:off x="1386840" y="2106447"/>
            <a:ext cx="3255264" cy="914400"/>
            <a:chOff x="1764792" y="2229129"/>
            <a:chExt cx="3255264" cy="914400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DD8147F2-EFA6-451C-809F-9C458B9B17B1}"/>
                </a:ext>
              </a:extLst>
            </p:cNvPr>
            <p:cNvSpPr/>
            <p:nvPr/>
          </p:nvSpPr>
          <p:spPr>
            <a:xfrm>
              <a:off x="1764792" y="2229129"/>
              <a:ext cx="3255264" cy="914400"/>
            </a:xfrm>
            <a:prstGeom prst="roundRect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90A15DD4-B50C-4CEE-A399-888E8C195469}"/>
                </a:ext>
              </a:extLst>
            </p:cNvPr>
            <p:cNvSpPr/>
            <p:nvPr/>
          </p:nvSpPr>
          <p:spPr>
            <a:xfrm>
              <a:off x="1925940" y="2229129"/>
              <a:ext cx="300611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6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для выражения различных связей</a:t>
              </a:r>
              <a:endParaRPr lang="ru-RU" sz="2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4A2E38EC-3931-4188-A10D-1605C0BC2109}"/>
              </a:ext>
            </a:extLst>
          </p:cNvPr>
          <p:cNvGrpSpPr/>
          <p:nvPr/>
        </p:nvGrpSpPr>
        <p:grpSpPr>
          <a:xfrm>
            <a:off x="100584" y="3336209"/>
            <a:ext cx="3328416" cy="1361215"/>
            <a:chOff x="100584" y="3336209"/>
            <a:chExt cx="3328416" cy="1361215"/>
          </a:xfrm>
        </p:grpSpPr>
        <p:sp>
          <p:nvSpPr>
            <p:cNvPr id="11" name="Прямоугольник: скругленные противолежащие углы 10">
              <a:extLst>
                <a:ext uri="{FF2B5EF4-FFF2-40B4-BE49-F238E27FC236}">
                  <a16:creationId xmlns:a16="http://schemas.microsoft.com/office/drawing/2014/main" id="{67C15CFC-09A1-496B-A08C-67BC8D712B06}"/>
                </a:ext>
              </a:extLst>
            </p:cNvPr>
            <p:cNvSpPr/>
            <p:nvPr/>
          </p:nvSpPr>
          <p:spPr>
            <a:xfrm>
              <a:off x="201167" y="3404763"/>
              <a:ext cx="3227832" cy="1292661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D5CFC18F-7BBF-46E8-A342-03DF725D3CA9}"/>
                </a:ext>
              </a:extLst>
            </p:cNvPr>
            <p:cNvSpPr/>
            <p:nvPr/>
          </p:nvSpPr>
          <p:spPr>
            <a:xfrm>
              <a:off x="100584" y="3336209"/>
              <a:ext cx="3328416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между словами в предложении (предлоги и союзы) </a:t>
              </a:r>
              <a:endParaRPr lang="ru-RU" sz="2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278009FA-118F-40E3-996B-1985A1F13296}"/>
              </a:ext>
            </a:extLst>
          </p:cNvPr>
          <p:cNvGrpSpPr/>
          <p:nvPr/>
        </p:nvGrpSpPr>
        <p:grpSpPr>
          <a:xfrm>
            <a:off x="3609272" y="3305890"/>
            <a:ext cx="3568325" cy="1365598"/>
            <a:chOff x="3609272" y="3305890"/>
            <a:chExt cx="3568325" cy="1365598"/>
          </a:xfrm>
        </p:grpSpPr>
        <p:sp>
          <p:nvSpPr>
            <p:cNvPr id="12" name="Прямоугольник: скругленные противолежащие углы 11">
              <a:extLst>
                <a:ext uri="{FF2B5EF4-FFF2-40B4-BE49-F238E27FC236}">
                  <a16:creationId xmlns:a16="http://schemas.microsoft.com/office/drawing/2014/main" id="{C2103E06-3681-4FCD-BFE0-38608C747C82}"/>
                </a:ext>
              </a:extLst>
            </p:cNvPr>
            <p:cNvSpPr/>
            <p:nvPr/>
          </p:nvSpPr>
          <p:spPr>
            <a:xfrm>
              <a:off x="3609272" y="3378827"/>
              <a:ext cx="3568325" cy="1292661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E9AE2613-FE70-4DC8-B61F-16D2A5EFA78A}"/>
                </a:ext>
              </a:extLst>
            </p:cNvPr>
            <p:cNvSpPr/>
            <p:nvPr/>
          </p:nvSpPr>
          <p:spPr>
            <a:xfrm>
              <a:off x="3699831" y="3305890"/>
              <a:ext cx="3453384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между предложениями или частями сложных предложений (союзы) </a:t>
              </a:r>
              <a:endParaRPr lang="ru-RU" sz="2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991ED28-9FD8-498A-9968-960D6BEDAC07}"/>
              </a:ext>
            </a:extLst>
          </p:cNvPr>
          <p:cNvGrpSpPr/>
          <p:nvPr/>
        </p:nvGrpSpPr>
        <p:grpSpPr>
          <a:xfrm>
            <a:off x="8071989" y="2037305"/>
            <a:ext cx="3636705" cy="1384995"/>
            <a:chOff x="7832919" y="2229128"/>
            <a:chExt cx="3636705" cy="1384995"/>
          </a:xfrm>
        </p:grpSpPr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14495BD1-FD7B-4F4F-B1CF-922446B0D919}"/>
                </a:ext>
              </a:extLst>
            </p:cNvPr>
            <p:cNvSpPr/>
            <p:nvPr/>
          </p:nvSpPr>
          <p:spPr>
            <a:xfrm>
              <a:off x="8013192" y="2229128"/>
              <a:ext cx="3255264" cy="1384995"/>
            </a:xfrm>
            <a:prstGeom prst="roundRect">
              <a:avLst/>
            </a:prstGeom>
            <a:solidFill>
              <a:srgbClr val="4C403E"/>
            </a:solidFill>
            <a:ln w="19050">
              <a:solidFill>
                <a:srgbClr val="8D7673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B04987EE-9238-4FE5-B563-9561521BA8C4}"/>
                </a:ext>
              </a:extLst>
            </p:cNvPr>
            <p:cNvSpPr/>
            <p:nvPr/>
          </p:nvSpPr>
          <p:spPr>
            <a:xfrm>
              <a:off x="7832919" y="2229129"/>
              <a:ext cx="3636705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6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для выражения различных оттенков значения </a:t>
              </a:r>
              <a:endParaRPr lang="ru-RU" sz="2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CF3F8CFC-BB80-45BF-998A-199EDA9BBF3F}"/>
              </a:ext>
            </a:extLst>
          </p:cNvPr>
          <p:cNvGrpSpPr/>
          <p:nvPr/>
        </p:nvGrpSpPr>
        <p:grpSpPr>
          <a:xfrm>
            <a:off x="8384062" y="3630214"/>
            <a:ext cx="2884393" cy="1384995"/>
            <a:chOff x="8384062" y="3630214"/>
            <a:chExt cx="2884393" cy="1384995"/>
          </a:xfrm>
        </p:grpSpPr>
        <p:sp>
          <p:nvSpPr>
            <p:cNvPr id="13" name="Прямоугольник: скругленные противолежащие углы 12">
              <a:extLst>
                <a:ext uri="{FF2B5EF4-FFF2-40B4-BE49-F238E27FC236}">
                  <a16:creationId xmlns:a16="http://schemas.microsoft.com/office/drawing/2014/main" id="{A0774636-3937-4223-9C6C-F6524E04E05A}"/>
                </a:ext>
              </a:extLst>
            </p:cNvPr>
            <p:cNvSpPr/>
            <p:nvPr/>
          </p:nvSpPr>
          <p:spPr>
            <a:xfrm>
              <a:off x="8384062" y="3716946"/>
              <a:ext cx="2884393" cy="1292661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8A362163-08F5-482D-9B2D-5745BB612532}"/>
                </a:ext>
              </a:extLst>
            </p:cNvPr>
            <p:cNvSpPr/>
            <p:nvPr/>
          </p:nvSpPr>
          <p:spPr>
            <a:xfrm>
              <a:off x="8463309" y="3630214"/>
              <a:ext cx="272589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частицы</a:t>
              </a:r>
            </a:p>
            <a:p>
              <a:pPr algn="ctr"/>
              <a:r>
                <a:rPr lang="ru-RU" sz="2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 </a:t>
              </a:r>
              <a:r>
                <a:rPr lang="ru-RU" sz="2800" i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только, вот, же, не</a:t>
              </a:r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 и др.</a:t>
              </a:r>
              <a:endParaRPr lang="ru-RU" sz="2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758B3C0-E172-4005-8032-9B03B7387318}"/>
              </a:ext>
            </a:extLst>
          </p:cNvPr>
          <p:cNvSpPr/>
          <p:nvPr/>
        </p:nvSpPr>
        <p:spPr>
          <a:xfrm>
            <a:off x="233708" y="5028981"/>
            <a:ext cx="903122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Особые группы слов, не относящихся ни к знаменательным, ни к служебным частям речи, составляют </a:t>
            </a:r>
            <a:r>
              <a:rPr lang="ru-RU" sz="26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междометия и звукоподражательные слова </a:t>
            </a:r>
            <a:r>
              <a:rPr lang="ru-RU" sz="26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</a:t>
            </a:r>
            <a:r>
              <a:rPr lang="ru-RU" sz="26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ура, увы, эх</a:t>
            </a:r>
            <a:r>
              <a:rPr lang="ru-RU" sz="26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 и др.).</a:t>
            </a:r>
            <a:endParaRPr lang="ru-RU" sz="2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Myriad Pro"/>
            </a:endParaRP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0C8A5931-349E-4845-AE20-44842F6CCC41}"/>
              </a:ext>
            </a:extLst>
          </p:cNvPr>
          <p:cNvSpPr/>
          <p:nvPr/>
        </p:nvSpPr>
        <p:spPr>
          <a:xfrm rot="3093391">
            <a:off x="4843219" y="2056974"/>
            <a:ext cx="484632" cy="914400"/>
          </a:xfrm>
          <a:prstGeom prst="downArrow">
            <a:avLst/>
          </a:prstGeom>
          <a:solidFill>
            <a:srgbClr val="4C403E"/>
          </a:solidFill>
          <a:ln w="3810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4B4204A0-36DE-43AA-9854-A5C36473E6F1}"/>
              </a:ext>
            </a:extLst>
          </p:cNvPr>
          <p:cNvSpPr/>
          <p:nvPr/>
        </p:nvSpPr>
        <p:spPr>
          <a:xfrm rot="18886981">
            <a:off x="7577817" y="2095522"/>
            <a:ext cx="484632" cy="914400"/>
          </a:xfrm>
          <a:prstGeom prst="downArrow">
            <a:avLst/>
          </a:prstGeom>
          <a:solidFill>
            <a:srgbClr val="4C403E"/>
          </a:solidFill>
          <a:ln w="3810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72C383B8-4E27-47A4-8A3C-DFBB399E96B0}"/>
              </a:ext>
            </a:extLst>
          </p:cNvPr>
          <p:cNvSpPr/>
          <p:nvPr/>
        </p:nvSpPr>
        <p:spPr>
          <a:xfrm rot="1490647">
            <a:off x="1232500" y="2862330"/>
            <a:ext cx="302429" cy="594951"/>
          </a:xfrm>
          <a:prstGeom prst="downArrow">
            <a:avLst/>
          </a:prstGeom>
          <a:solidFill>
            <a:srgbClr val="4C403E"/>
          </a:solidFill>
          <a:ln w="3810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AB000171-1E03-4BB4-802E-E7050E6A1199}"/>
              </a:ext>
            </a:extLst>
          </p:cNvPr>
          <p:cNvSpPr/>
          <p:nvPr/>
        </p:nvSpPr>
        <p:spPr>
          <a:xfrm rot="19432379">
            <a:off x="4579106" y="2861890"/>
            <a:ext cx="289687" cy="579081"/>
          </a:xfrm>
          <a:prstGeom prst="downArrow">
            <a:avLst/>
          </a:prstGeom>
          <a:solidFill>
            <a:srgbClr val="4C403E"/>
          </a:solidFill>
          <a:ln w="3810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F082A39A-F5F5-409F-ACB4-34195F468C78}"/>
              </a:ext>
            </a:extLst>
          </p:cNvPr>
          <p:cNvSpPr/>
          <p:nvPr/>
        </p:nvSpPr>
        <p:spPr>
          <a:xfrm>
            <a:off x="8469563" y="3329968"/>
            <a:ext cx="289687" cy="549524"/>
          </a:xfrm>
          <a:prstGeom prst="downArrow">
            <a:avLst/>
          </a:prstGeom>
          <a:solidFill>
            <a:srgbClr val="4C403E"/>
          </a:solidFill>
          <a:ln w="38100">
            <a:solidFill>
              <a:srgbClr val="8D76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83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B7B0E9-BAC1-43B8-BB14-15852DEBB746}"/>
              </a:ext>
            </a:extLst>
          </p:cNvPr>
          <p:cNvSpPr/>
          <p:nvPr/>
        </p:nvSpPr>
        <p:spPr>
          <a:xfrm>
            <a:off x="667512" y="683544"/>
            <a:ext cx="108569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4C403E"/>
                  </a:solidFill>
                </a:ln>
                <a:solidFill>
                  <a:srgbClr val="4C4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 е задания и запишите ответы столбиком:</a:t>
            </a:r>
            <a:br>
              <a:rPr lang="ru-RU" sz="2800" dirty="0">
                <a:ln>
                  <a:solidFill>
                    <a:srgbClr val="4C403E"/>
                  </a:solidFill>
                </a:ln>
                <a:solidFill>
                  <a:srgbClr val="4C4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Поставьте ударение в слове </a:t>
            </a:r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мизерный.</a:t>
            </a:r>
            <a:b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Образуйте повелительное наклонение глагола </a:t>
            </a:r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проститься.</a:t>
            </a:r>
            <a:b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Определите склонение существительного </a:t>
            </a:r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всадник.</a:t>
            </a:r>
            <a:b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Обоих (обеих)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сестер.</a:t>
            </a:r>
            <a:b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5.Определите количество звуков в слове </a:t>
            </a:r>
            <a:r>
              <a:rPr lang="ru-RU" sz="32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вьется.</a:t>
            </a:r>
            <a:endParaRPr lang="ru-RU" sz="2800" b="1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DB8F37-9925-4A40-818B-E067D7B199DB}"/>
              </a:ext>
            </a:extLst>
          </p:cNvPr>
          <p:cNvSpPr/>
          <p:nvPr/>
        </p:nvSpPr>
        <p:spPr>
          <a:xfrm>
            <a:off x="3922776" y="3680354"/>
            <a:ext cx="8156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4C4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правильность выполнения задания:</a:t>
            </a:r>
            <a:b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4C40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Миз</a:t>
            </a:r>
            <a:r>
              <a:rPr lang="ru-RU" sz="2800" b="1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рный</a:t>
            </a:r>
            <a:b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Простись (проститесь)</a:t>
            </a:r>
            <a:b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2 склонение</a:t>
            </a:r>
            <a:b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Обеих сестер</a:t>
            </a:r>
            <a:b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5 звуков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253B5F8-E552-45C2-8DE3-4A9378289F8F}"/>
              </a:ext>
            </a:extLst>
          </p:cNvPr>
          <p:cNvSpPr/>
          <p:nvPr/>
        </p:nvSpPr>
        <p:spPr>
          <a:xfrm>
            <a:off x="4267124" y="260908"/>
            <a:ext cx="3291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ТЕСТ-ЭКСПРЕСС</a:t>
            </a:r>
          </a:p>
        </p:txBody>
      </p:sp>
      <p:pic>
        <p:nvPicPr>
          <p:cNvPr id="6" name="Picture 2" descr="https://avatars.mds.yandex.net/get-pdb/228251/bd73ac62-69a8-405f-aab5-986e1a48513a/s1200?webp=false">
            <a:extLst>
              <a:ext uri="{FF2B5EF4-FFF2-40B4-BE49-F238E27FC236}">
                <a16:creationId xmlns:a16="http://schemas.microsoft.com/office/drawing/2014/main" id="{2CC49511-2750-4DBA-964B-5F1CF32AA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60" y="4031850"/>
            <a:ext cx="2624497" cy="229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30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64FB471-1995-45E2-8C4F-378FDF2D4A0B}"/>
              </a:ext>
            </a:extLst>
          </p:cNvPr>
          <p:cNvSpPr/>
          <p:nvPr/>
        </p:nvSpPr>
        <p:spPr>
          <a:xfrm>
            <a:off x="1050035" y="754588"/>
            <a:ext cx="10091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(Микро)тема,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целос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(?)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ность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текста,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извольное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и (не)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извольное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зап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минание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влекать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вн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..мание, (не)обычность, (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целе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)направленный, т..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зисы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..</a:t>
            </a:r>
            <a:r>
              <a:rPr lang="ru-RU" sz="32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возмогать</a:t>
            </a:r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32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253B5F8-E552-45C2-8DE3-4A9378289F8F}"/>
              </a:ext>
            </a:extLst>
          </p:cNvPr>
          <p:cNvSpPr/>
          <p:nvPr/>
        </p:nvSpPr>
        <p:spPr>
          <a:xfrm>
            <a:off x="3047921" y="153701"/>
            <a:ext cx="609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НАПИСАНИЕ СЛОВ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3A4B41-ED64-49E1-8473-07F16E7A2A41}"/>
              </a:ext>
            </a:extLst>
          </p:cNvPr>
          <p:cNvSpPr/>
          <p:nvPr/>
        </p:nvSpPr>
        <p:spPr>
          <a:xfrm>
            <a:off x="1050035" y="2994869"/>
            <a:ext cx="10091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Микротема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–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сложное слово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целос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Т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ность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текста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(краткое прилагательное «целостен»)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пр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извольное и </a:t>
            </a:r>
            <a:r>
              <a:rPr lang="ru-RU" sz="2800" u="sng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неп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р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извольное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(автоматически)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зап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минание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</a:t>
            </a:r>
            <a:r>
              <a:rPr lang="ru-RU" sz="2800" i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п</a:t>
            </a:r>
            <a:r>
              <a:rPr lang="ru-RU" sz="2800" b="1" i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О</a:t>
            </a:r>
            <a:r>
              <a:rPr lang="ru-RU" sz="2800" i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мнить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),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И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влекать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(в значении приближения\присоединения)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вн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И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мание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(словарное слово)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нео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бычность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(особенность, странность),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цел</a:t>
            </a:r>
            <a:r>
              <a:rPr lang="ru-RU" sz="2800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ен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аправленный 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(сложное слово)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т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зисы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пр</a:t>
            </a:r>
            <a:r>
              <a:rPr lang="ru-RU" sz="2800" b="1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Е</a:t>
            </a:r>
            <a:r>
              <a:rPr lang="ru-RU" sz="28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возмогать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(= пере = </a:t>
            </a:r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пере</a:t>
            </a:r>
            <a:r>
              <a:rPr lang="ru-RU" sz="2800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</a:rPr>
              <a:t>силить).</a:t>
            </a:r>
            <a:endParaRPr lang="ru-RU" sz="2800" i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69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7951" y="639485"/>
            <a:ext cx="27109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прод</a:t>
            </a:r>
            <a:r>
              <a:rPr lang="ru-RU" sz="30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Е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рёшься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988" y="629172"/>
            <a:ext cx="51058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- чередование Е/И; нет  а </a:t>
            </a:r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477085" y="439446"/>
            <a:ext cx="482478" cy="482083"/>
            <a:chOff x="6432672" y="4067175"/>
            <a:chExt cx="482478" cy="276225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6667500" y="4076700"/>
              <a:ext cx="247650" cy="2667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6432672" y="4067175"/>
              <a:ext cx="253878" cy="2667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Стрелка: изогнутая вниз 13"/>
          <p:cNvSpPr/>
          <p:nvPr/>
        </p:nvSpPr>
        <p:spPr>
          <a:xfrm>
            <a:off x="1789804" y="528429"/>
            <a:ext cx="693916" cy="222111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86107" y="1436355"/>
            <a:ext cx="167545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л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Е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сные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57951" y="2197063"/>
            <a:ext cx="177805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зар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О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сли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53243" y="3024322"/>
            <a:ext cx="300274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почу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В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ствуешь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86717" y="3927128"/>
            <a:ext cx="31357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поверхнос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Т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ный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235781" y="4829934"/>
            <a:ext cx="164339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зел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Е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ни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</a:t>
            </a:r>
            <a:endParaRPr lang="ru-RU" dirty="0"/>
          </a:p>
        </p:txBody>
      </p:sp>
      <p:sp>
        <p:nvSpPr>
          <p:cNvPr id="26" name="Стрелка: изогнутая вниз 25"/>
          <p:cNvSpPr/>
          <p:nvPr/>
        </p:nvSpPr>
        <p:spPr>
          <a:xfrm>
            <a:off x="1200881" y="1360362"/>
            <a:ext cx="693916" cy="222111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: изогнутая вниз 26"/>
          <p:cNvSpPr/>
          <p:nvPr/>
        </p:nvSpPr>
        <p:spPr>
          <a:xfrm>
            <a:off x="1582683" y="2140864"/>
            <a:ext cx="693916" cy="222111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97550" y="1424234"/>
            <a:ext cx="51074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- безударная гласная - лес </a:t>
            </a:r>
            <a:endParaRPr lang="ru-RU" dirty="0"/>
          </a:p>
        </p:txBody>
      </p:sp>
      <p:sp>
        <p:nvSpPr>
          <p:cNvPr id="30" name="Стрелка: изогнутая вниз 29"/>
          <p:cNvSpPr/>
          <p:nvPr/>
        </p:nvSpPr>
        <p:spPr>
          <a:xfrm>
            <a:off x="8257685" y="1375224"/>
            <a:ext cx="693916" cy="222111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38165" y="1362188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/</a:t>
            </a:r>
            <a:endParaRPr lang="ru-RU" sz="1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984720" y="2162153"/>
            <a:ext cx="37866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- чередование О/А; </a:t>
            </a:r>
            <a:endParaRPr lang="ru-RU" dirty="0">
              <a:latin typeface="Century Schoolbook" panose="020406040505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09231" y="2179985"/>
            <a:ext cx="35044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правописания корней </a:t>
            </a:r>
          </a:p>
          <a:p>
            <a:pPr algn="ctr"/>
            <a:r>
              <a:rPr lang="ru-RU" sz="2400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entury Schoolbook" panose="02040604050505020304" pitchFamily="18" charset="0"/>
              </a:rPr>
              <a:t>-</a:t>
            </a:r>
            <a:r>
              <a:rPr lang="ru-RU" sz="2400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entury Schoolbook" panose="02040604050505020304" pitchFamily="18" charset="0"/>
              </a:rPr>
              <a:t>раст</a:t>
            </a:r>
            <a:r>
              <a:rPr lang="ru-RU" sz="2400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entury Schoolbook" panose="02040604050505020304" pitchFamily="18" charset="0"/>
              </a:rPr>
              <a:t>-, -</a:t>
            </a:r>
            <a:r>
              <a:rPr lang="ru-RU" sz="2400" i="1" dirty="0" err="1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entury Schoolbook" panose="02040604050505020304" pitchFamily="18" charset="0"/>
              </a:rPr>
              <a:t>ращ</a:t>
            </a:r>
            <a:r>
              <a:rPr lang="ru-RU" sz="2400" i="1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Century Schoolbook" panose="02040604050505020304" pitchFamily="18" charset="0"/>
              </a:rPr>
              <a:t>-, -рос- </a:t>
            </a:r>
            <a:endParaRPr lang="ru-RU" sz="2400" i="1" dirty="0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84720" y="3017401"/>
            <a:ext cx="805220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- непроизносимый согласный звук [в] в корне,</a:t>
            </a:r>
          </a:p>
          <a:p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    написание надо запомнить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023614" y="3942144"/>
            <a:ext cx="8052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- непроизносимый согласный звук [т] в корне, проверить - </a:t>
            </a:r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ПОВЕРХНОС</a:t>
            </a:r>
            <a:r>
              <a:rPr lang="ru-RU" sz="24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Century Schoolbook" panose="02040604050505020304" pitchFamily="18" charset="0"/>
              </a:rPr>
              <a:t>Т</a:t>
            </a:r>
            <a:r>
              <a:rPr lang="ru-RU" sz="24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Ь</a:t>
            </a:r>
            <a:endParaRPr lang="ru-RU" sz="2800" i="1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47824" y="4863265"/>
            <a:ext cx="7847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Century Schoolbook" panose="02040604050505020304" pitchFamily="18" charset="0"/>
              </a:rPr>
              <a:t>- зелёный, безударная гласная в корне слова</a:t>
            </a:r>
            <a:endParaRPr lang="ru-RU" sz="2800" i="1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8" name="Стрелка: изогнутая вниз 37"/>
          <p:cNvSpPr/>
          <p:nvPr/>
        </p:nvSpPr>
        <p:spPr>
          <a:xfrm>
            <a:off x="4197136" y="4882077"/>
            <a:ext cx="819150" cy="153196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47824" y="5493330"/>
            <a:ext cx="7157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Century Schoolbook" panose="02040604050505020304" pitchFamily="18" charset="0"/>
              </a:rPr>
              <a:t>- проверить можно наречием "</a:t>
            </a:r>
            <a:r>
              <a:rPr lang="ru-RU" sz="2800" b="1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Century Schoolbook" panose="02040604050505020304" pitchFamily="18" charset="0"/>
              </a:rPr>
              <a:t>сплошь</a:t>
            </a:r>
            <a:r>
              <a:rPr lang="ru-RU" sz="28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effectLst/>
                <a:latin typeface="Century Schoolbook" panose="02040604050505020304" pitchFamily="18" charset="0"/>
              </a:rPr>
              <a:t>"</a:t>
            </a:r>
            <a:endParaRPr lang="ru-RU" sz="2800" i="1" dirty="0">
              <a:ln>
                <a:solidFill>
                  <a:srgbClr val="000099"/>
                </a:solidFill>
              </a:ln>
              <a:solidFill>
                <a:srgbClr val="000099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78283" y="5511113"/>
            <a:ext cx="22637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спл</a:t>
            </a:r>
            <a:r>
              <a:rPr lang="ru-RU" sz="3000" b="1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О</a:t>
            </a:r>
            <a:r>
              <a:rPr lang="ru-RU" sz="3000" i="1" dirty="0" err="1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шная</a:t>
            </a:r>
            <a:r>
              <a:rPr lang="ru-RU" sz="3000" i="1" dirty="0">
                <a:ln>
                  <a:solidFill>
                    <a:srgbClr val="000099"/>
                  </a:solidFill>
                </a:ln>
                <a:solidFill>
                  <a:srgbClr val="000099"/>
                </a:solidFill>
                <a:latin typeface="Century Schoolbook" panose="02040604050505020304" pitchFamily="18" charset="0"/>
              </a:rPr>
              <a:t> </a:t>
            </a:r>
            <a:endParaRPr lang="ru-RU" dirty="0"/>
          </a:p>
        </p:txBody>
      </p:sp>
      <p:sp>
        <p:nvSpPr>
          <p:cNvPr id="41" name="Стрелка: изогнутая вниз 40"/>
          <p:cNvSpPr/>
          <p:nvPr/>
        </p:nvSpPr>
        <p:spPr>
          <a:xfrm>
            <a:off x="1236480" y="5437235"/>
            <a:ext cx="1147047" cy="192226"/>
          </a:xfrm>
          <a:prstGeom prst="curvedDownArrow">
            <a:avLst>
              <a:gd name="adj1" fmla="val 50000"/>
              <a:gd name="adj2" fmla="val 44781"/>
              <a:gd name="adj3" fmla="val 15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5" grpId="0"/>
      <p:bldP spid="16" grpId="0"/>
      <p:bldP spid="18" grpId="0"/>
      <p:bldP spid="19" grpId="0"/>
      <p:bldP spid="20" grpId="0"/>
      <p:bldP spid="26" grpId="0" animBg="1"/>
      <p:bldP spid="27" grpId="0" animBg="1"/>
      <p:bldP spid="23" grpId="0"/>
      <p:bldP spid="30" grpId="0" animBg="1"/>
      <p:bldP spid="24" grpId="0"/>
      <p:bldP spid="25" grpId="0"/>
      <p:bldP spid="28" grpId="0"/>
      <p:bldP spid="29" grpId="0"/>
      <p:bldP spid="32" grpId="0"/>
      <p:bldP spid="33" grpId="0"/>
      <p:bldP spid="38" grpId="0" animBg="1"/>
      <p:bldP spid="34" grpId="0"/>
      <p:bldP spid="4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1E318E-55A4-4EC5-9688-4D0B9640511C}"/>
              </a:ext>
            </a:extLst>
          </p:cNvPr>
          <p:cNvSpPr/>
          <p:nvPr/>
        </p:nvSpPr>
        <p:spPr>
          <a:xfrm>
            <a:off x="1089957" y="1496458"/>
            <a:ext cx="92436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Любили – это глагол изъявительного наклонения, прошедшего времени. </a:t>
            </a:r>
          </a:p>
          <a:p>
            <a:pPr marL="342900" indent="-342900">
              <a:buAutoNum type="arabicPeriod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Деревенская – качественное прилагательное, так как обозначает качество материала. </a:t>
            </a:r>
          </a:p>
          <a:p>
            <a:pPr marL="342900" indent="-342900">
              <a:buAutoNum type="arabicPeriod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Ушибёшься – глагол изъявительного наклонения, настоящего времени. </a:t>
            </a:r>
          </a:p>
          <a:p>
            <a:pPr marL="342900" indent="-342900">
              <a:buAutoNum type="arabicPeriod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– нарицательное существительное в винительном падеже.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61E05FE-585E-48D4-93BA-9F818A4E7D21}"/>
              </a:ext>
            </a:extLst>
          </p:cNvPr>
          <p:cNvSpPr/>
          <p:nvPr/>
        </p:nvSpPr>
        <p:spPr>
          <a:xfrm>
            <a:off x="4149794" y="292692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«ВЕРЮ – НЕ ВЕРЮ».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D32E87-6E02-4053-8FB9-836E689B0DE1}"/>
              </a:ext>
            </a:extLst>
          </p:cNvPr>
          <p:cNvSpPr/>
          <p:nvPr/>
        </p:nvSpPr>
        <p:spPr>
          <a:xfrm>
            <a:off x="979354" y="842224"/>
            <a:ext cx="10441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Утверждения, с которыми нужно согласиться или не согласиться: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ACF0EEE-BEA8-491B-BACA-3DDF32AD45EF}"/>
              </a:ext>
            </a:extLst>
          </p:cNvPr>
          <p:cNvSpPr/>
          <p:nvPr/>
        </p:nvSpPr>
        <p:spPr>
          <a:xfrm>
            <a:off x="1096689" y="1507034"/>
            <a:ext cx="8740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Tx/>
              <a:buAutoNum type="arabicPeriod"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Любили – это глагол изъявительного наклонения, прошедшего времени.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D972697-35BB-4700-A1B2-3C88C72DE12B}"/>
              </a:ext>
            </a:extLst>
          </p:cNvPr>
          <p:cNvSpPr/>
          <p:nvPr/>
        </p:nvSpPr>
        <p:spPr>
          <a:xfrm>
            <a:off x="6560160" y="2768392"/>
            <a:ext cx="3099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(Относительное) </a:t>
            </a:r>
            <a:endParaRPr lang="ru-RU" sz="2000" b="1" i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1D25A5-D545-43B7-BEA1-E8E0F49DD76B}"/>
              </a:ext>
            </a:extLst>
          </p:cNvPr>
          <p:cNvSpPr/>
          <p:nvPr/>
        </p:nvSpPr>
        <p:spPr>
          <a:xfrm>
            <a:off x="5067705" y="3640530"/>
            <a:ext cx="2056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(Будущего) </a:t>
            </a:r>
            <a:endParaRPr lang="ru-RU" sz="2000" b="1" i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54F159-8AFE-4D46-97BE-49B59381D721}"/>
              </a:ext>
            </a:extLst>
          </p:cNvPr>
          <p:cNvSpPr/>
          <p:nvPr/>
        </p:nvSpPr>
        <p:spPr>
          <a:xfrm>
            <a:off x="3167937" y="4587168"/>
            <a:ext cx="25438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(Родительном)</a:t>
            </a:r>
            <a:endParaRPr lang="ru-RU" sz="2000" b="1" i="1" dirty="0">
              <a:ln>
                <a:solidFill>
                  <a:srgbClr val="00206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10" name="Picture 4" descr="https://coolsen.ru/wp-content/uploads/2022/02/56-20220208_175523.png">
            <a:extLst>
              <a:ext uri="{FF2B5EF4-FFF2-40B4-BE49-F238E27FC236}">
                <a16:creationId xmlns:a16="http://schemas.microsoft.com/office/drawing/2014/main" id="{BABD33BC-2292-434D-B320-A8F55C2A0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193" y="4848778"/>
            <a:ext cx="2286637" cy="151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47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усский язык 7 класс (Урок№67 - Разделы науки о русском языке.)">
            <a:hlinkClick r:id="" action="ppaction://media"/>
            <a:extLst>
              <a:ext uri="{FF2B5EF4-FFF2-40B4-BE49-F238E27FC236}">
                <a16:creationId xmlns:a16="http://schemas.microsoft.com/office/drawing/2014/main" id="{DD9B8BF7-CCCF-4B8E-B19F-1B67523FD7F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345" end="15120.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2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CCEB56-8057-4403-B3D3-A79AF1EAE470}"/>
              </a:ext>
            </a:extLst>
          </p:cNvPr>
          <p:cNvSpPr/>
          <p:nvPr/>
        </p:nvSpPr>
        <p:spPr>
          <a:xfrm>
            <a:off x="2365248" y="118417"/>
            <a:ext cx="7461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</a:rPr>
              <a:t>НАЙДИТЕ СООТВЕТСТВИЕ РАЗДЕЛА И ЕГО ЗНАЧЕНИЯ. ЗАПИШИТЕ ШИФР СООТВЕТСТВИЯ.</a:t>
            </a:r>
            <a:endParaRPr lang="ru-RU" sz="2000" dirty="0">
              <a:ln>
                <a:solidFill>
                  <a:srgbClr val="9A0000"/>
                </a:solidFill>
              </a:ln>
              <a:solidFill>
                <a:srgbClr val="9A000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DC99EF3-F258-4857-981C-EB5F7718C3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727090"/>
              </p:ext>
            </p:extLst>
          </p:nvPr>
        </p:nvGraphicFramePr>
        <p:xfrm>
          <a:off x="586740" y="1052670"/>
          <a:ext cx="11018520" cy="4389120"/>
        </p:xfrm>
        <a:graphic>
          <a:graphicData uri="http://schemas.openxmlformats.org/drawingml/2006/table">
            <a:tbl>
              <a:tblPr/>
              <a:tblGrid>
                <a:gridCol w="2540508">
                  <a:extLst>
                    <a:ext uri="{9D8B030D-6E8A-4147-A177-3AD203B41FA5}">
                      <a16:colId xmlns:a16="http://schemas.microsoft.com/office/drawing/2014/main" val="565552025"/>
                    </a:ext>
                  </a:extLst>
                </a:gridCol>
                <a:gridCol w="8478012">
                  <a:extLst>
                    <a:ext uri="{9D8B030D-6E8A-4147-A177-3AD203B41FA5}">
                      <a16:colId xmlns:a16="http://schemas.microsoft.com/office/drawing/2014/main" val="1852395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1.Лексика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1.Раздел науки о языке, в котором изучается, от чего и с помощью чего образованы слова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439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2.Фразеология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2. Раздел науки о языке, в котором изучается слово как основная единица языка, а также его словарный состав.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7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3.Словообразование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3. Раздел науки о языке, в котором изучаются устойчивые словосочетания, цельные по своему значению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43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4.Синтаксис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4. Раздел науки о языке, в котором изучается, из каких значимых частей состоит слово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60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5.Морфология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5. Раздел науки о языке, в котором изучаются правила написания слов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733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6.Фонетика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6.Раздел науки о языке, в котором изучаются словосочетания и предложения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822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7.Морфемика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7. Раздел науки о языке, в котором изучается слово как часть речи.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095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8.Орфография</a:t>
                      </a:r>
                      <a:endParaRPr lang="ru-RU" sz="180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8. Раздел науки о языке, в котором изучается звук.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950517"/>
                  </a:ext>
                </a:extLst>
              </a:tr>
            </a:tbl>
          </a:graphicData>
        </a:graphic>
      </p:graphicFrame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C06B01F-7810-443C-9530-F47542180187}"/>
              </a:ext>
            </a:extLst>
          </p:cNvPr>
          <p:cNvGrpSpPr/>
          <p:nvPr/>
        </p:nvGrpSpPr>
        <p:grpSpPr>
          <a:xfrm>
            <a:off x="2029968" y="5668157"/>
            <a:ext cx="7690103" cy="914400"/>
            <a:chOff x="2029968" y="5668157"/>
            <a:chExt cx="7690103" cy="914400"/>
          </a:xfrm>
        </p:grpSpPr>
        <p:sp>
          <p:nvSpPr>
            <p:cNvPr id="6" name="Прямоугольник: скругленные противолежащие углы 5">
              <a:extLst>
                <a:ext uri="{FF2B5EF4-FFF2-40B4-BE49-F238E27FC236}">
                  <a16:creationId xmlns:a16="http://schemas.microsoft.com/office/drawing/2014/main" id="{D91DEE83-E3F5-4932-9F84-988E7EA67EB4}"/>
                </a:ext>
              </a:extLst>
            </p:cNvPr>
            <p:cNvSpPr/>
            <p:nvPr/>
          </p:nvSpPr>
          <p:spPr>
            <a:xfrm>
              <a:off x="2029968" y="5668157"/>
              <a:ext cx="7690103" cy="914400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C2AD56A-5F85-4C87-B18A-E063BE539108}"/>
                </a:ext>
              </a:extLst>
            </p:cNvPr>
            <p:cNvSpPr/>
            <p:nvPr/>
          </p:nvSpPr>
          <p:spPr>
            <a:xfrm>
              <a:off x="2471928" y="5894524"/>
              <a:ext cx="70583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1 – 2;  2 – 3;  3 – 1;  4 – 6;  5 – 7;  6 – 8;  7 – 4;  8 – 5. </a:t>
              </a:r>
              <a:endPara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31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96F00AC-FFB7-4C09-938D-57E8B8B31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259873"/>
              </p:ext>
            </p:extLst>
          </p:nvPr>
        </p:nvGraphicFramePr>
        <p:xfrm>
          <a:off x="586739" y="1563624"/>
          <a:ext cx="11018520" cy="3200400"/>
        </p:xfrm>
        <a:graphic>
          <a:graphicData uri="http://schemas.openxmlformats.org/drawingml/2006/table">
            <a:tbl>
              <a:tblPr/>
              <a:tblGrid>
                <a:gridCol w="2540508">
                  <a:extLst>
                    <a:ext uri="{9D8B030D-6E8A-4147-A177-3AD203B41FA5}">
                      <a16:colId xmlns:a16="http://schemas.microsoft.com/office/drawing/2014/main" val="565552025"/>
                    </a:ext>
                  </a:extLst>
                </a:gridCol>
                <a:gridCol w="8478012">
                  <a:extLst>
                    <a:ext uri="{9D8B030D-6E8A-4147-A177-3AD203B41FA5}">
                      <a16:colId xmlns:a16="http://schemas.microsoft.com/office/drawing/2014/main" val="1852395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9. Графика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9.Раздел науки о языке,  который изучает нормы литературного языка, а также правила пользования языком как основным средством общения.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439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10. Орфоэпия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10. Раздел науки о языке, который изучает начертание букв алфавита и их соотношение со звуками.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72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11. Пунктуация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11. Раздел науки о языке, который изучает функциональные стили речи.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43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12. Стилистика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12. Раздел науки о языке, который изучает нормы современного русского литературного произношения.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60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13. Культура речи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0" i="0" u="none" strike="noStrike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13.  Раздел науки о языке, который изучает правила расстановки знаков препинания.</a:t>
                      </a:r>
                      <a:endParaRPr lang="ru-RU" sz="1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6733603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3CAE08-2993-4B64-96D9-1CF1CC425B79}"/>
              </a:ext>
            </a:extLst>
          </p:cNvPr>
          <p:cNvSpPr/>
          <p:nvPr/>
        </p:nvSpPr>
        <p:spPr>
          <a:xfrm>
            <a:off x="2365248" y="550683"/>
            <a:ext cx="7461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</a:rPr>
              <a:t>НАЙДИТЕ СООТВЕТСТВИЕ РАЗДЕЛА И ЕГО ЗНАЧЕНИЯ. ЗАПИШИТЕ ШИФР СООТВЕТСТВИЯ.</a:t>
            </a:r>
            <a:endParaRPr lang="ru-RU" sz="2000" dirty="0">
              <a:ln>
                <a:solidFill>
                  <a:srgbClr val="9A0000"/>
                </a:solidFill>
              </a:ln>
              <a:solidFill>
                <a:srgbClr val="9A0000"/>
              </a:solidFill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A1FE049-8BD2-4FCC-B2A2-3A5A57FFA5B6}"/>
              </a:ext>
            </a:extLst>
          </p:cNvPr>
          <p:cNvGrpSpPr/>
          <p:nvPr/>
        </p:nvGrpSpPr>
        <p:grpSpPr>
          <a:xfrm>
            <a:off x="1700784" y="5182605"/>
            <a:ext cx="8567928" cy="914400"/>
            <a:chOff x="1700784" y="5182605"/>
            <a:chExt cx="8567928" cy="914400"/>
          </a:xfrm>
        </p:grpSpPr>
        <p:sp>
          <p:nvSpPr>
            <p:cNvPr id="6" name="Прямоугольник: скругленные противолежащие углы 5">
              <a:extLst>
                <a:ext uri="{FF2B5EF4-FFF2-40B4-BE49-F238E27FC236}">
                  <a16:creationId xmlns:a16="http://schemas.microsoft.com/office/drawing/2014/main" id="{7D3B989E-9C8E-4D1A-B4EB-5E3F36274DF8}"/>
                </a:ext>
              </a:extLst>
            </p:cNvPr>
            <p:cNvSpPr/>
            <p:nvPr/>
          </p:nvSpPr>
          <p:spPr>
            <a:xfrm>
              <a:off x="1700784" y="5182605"/>
              <a:ext cx="8567928" cy="914400"/>
            </a:xfrm>
            <a:prstGeom prst="round2DiagRect">
              <a:avLst/>
            </a:prstGeom>
            <a:solidFill>
              <a:srgbClr val="8D7673"/>
            </a:solidFill>
            <a:ln>
              <a:solidFill>
                <a:srgbClr val="4C403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6D7DC822-B535-4A89-89B1-21E899D14FBA}"/>
                </a:ext>
              </a:extLst>
            </p:cNvPr>
            <p:cNvSpPr/>
            <p:nvPr/>
          </p:nvSpPr>
          <p:spPr>
            <a:xfrm>
              <a:off x="2178816" y="5378195"/>
              <a:ext cx="798693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</a:rPr>
                <a:t>9 – 10;      10 – 12;     11 – 13;      12 – 11;      13 – 9.  </a:t>
              </a:r>
              <a:endPara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843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5274A1-1C5E-4936-8CC0-024303EFC81D}"/>
              </a:ext>
            </a:extLst>
          </p:cNvPr>
          <p:cNvSpPr/>
          <p:nvPr/>
        </p:nvSpPr>
        <p:spPr>
          <a:xfrm>
            <a:off x="4185860" y="140512"/>
            <a:ext cx="3820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О Р Ф О Л О Г И Я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7910D6-38DB-48B5-8BEF-54654072EECD}"/>
              </a:ext>
            </a:extLst>
          </p:cNvPr>
          <p:cNvSpPr/>
          <p:nvPr/>
        </p:nvSpPr>
        <p:spPr>
          <a:xfrm>
            <a:off x="3368744" y="596255"/>
            <a:ext cx="5454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>
                  <a:solidFill>
                    <a:srgbClr val="9A0000"/>
                  </a:solidFill>
                </a:ln>
                <a:solidFill>
                  <a:srgbClr val="9A0000"/>
                </a:solidFill>
                <a:latin typeface="Times New Roman" panose="02020603050405020304" pitchFamily="18" charset="0"/>
              </a:rPr>
              <a:t>Система частей речи в русском языке</a:t>
            </a:r>
            <a:endParaRPr lang="ru-RU" sz="2400" dirty="0">
              <a:ln>
                <a:solidFill>
                  <a:srgbClr val="9A0000"/>
                </a:solidFill>
              </a:ln>
              <a:solidFill>
                <a:srgbClr val="9A0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6E180D-D277-4D4A-9A73-68210E40CCDA}"/>
              </a:ext>
            </a:extLst>
          </p:cNvPr>
          <p:cNvSpPr/>
          <p:nvPr/>
        </p:nvSpPr>
        <p:spPr>
          <a:xfrm>
            <a:off x="566928" y="1057920"/>
            <a:ext cx="112654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науки о языке, изучающий слова как части речи, называется </a:t>
            </a:r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МОРФОЛОГИЯ.</a:t>
            </a:r>
          </a:p>
          <a:p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слова в русском языке можно распределить по группам, которые называются частями речи.</a:t>
            </a:r>
          </a:p>
          <a:p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РЕЧИ 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группы слов, объединенные грамматическими и морфологическими  признаками и синтаксической ролью.</a:t>
            </a:r>
          </a:p>
          <a:p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ГРАММАТИЧЕСКИЕ ПРИЗНАКИ 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признаки, одинаковые для всех слов, относящихся к одной части речи. Например, для имен существительных – это значение предмета, для глагола – действие и т.д.</a:t>
            </a:r>
          </a:p>
          <a:p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МОРФОЛОГИЧЕСКИЕ ПРИЗНАКИ 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общие свойства, постоянные и непостоянные признаки, по которым слова одной части речи делятся на группы. Каждая часть речи имеет свои морфологические признаки. Например, для имени существительного – род, число, падеж, склонение и другие, для глагола – время, лицо, наклонение, спряжение и другие.</a:t>
            </a:r>
          </a:p>
          <a:p>
            <a:r>
              <a:rPr lang="ru-RU" sz="20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СИНТАКСИЧЕСКИЕ ПРИЗНАКИ  </a:t>
            </a:r>
            <a:r>
              <a:rPr lang="ru-RU" sz="20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 на способность частей речи сочетаться в предложении со словами  других частей речи и выступать в роли определённого члена предложения. Например, имена прилагательный чаще всего в предложении являются определением, глаголы – сказуемым, наречие – обстоятельством.</a:t>
            </a:r>
          </a:p>
          <a:p>
            <a:r>
              <a:rPr lang="ru-RU" sz="2400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части речи делятся на самостоятельные, служебные и междометия.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416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1491</Words>
  <Application>Microsoft Office PowerPoint</Application>
  <PresentationFormat>Широкоэкранный</PresentationFormat>
  <Paragraphs>194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Century Schoolbook</vt:lpstr>
      <vt:lpstr>Myriad Pro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Дёмина</dc:creator>
  <cp:lastModifiedBy>Марина Дёмина</cp:lastModifiedBy>
  <cp:revision>41</cp:revision>
  <dcterms:created xsi:type="dcterms:W3CDTF">2023-10-02T06:28:33Z</dcterms:created>
  <dcterms:modified xsi:type="dcterms:W3CDTF">2023-10-03T12:20:52Z</dcterms:modified>
</cp:coreProperties>
</file>