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6"/>
  </p:notesMasterIdLst>
  <p:sldIdLst>
    <p:sldId id="300" r:id="rId4"/>
    <p:sldId id="302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3" r:id="rId18"/>
    <p:sldId id="272" r:id="rId19"/>
    <p:sldId id="274" r:id="rId20"/>
    <p:sldId id="275" r:id="rId21"/>
    <p:sldId id="276" r:id="rId22"/>
    <p:sldId id="279" r:id="rId23"/>
    <p:sldId id="277" r:id="rId24"/>
    <p:sldId id="278" r:id="rId25"/>
    <p:sldId id="280" r:id="rId26"/>
    <p:sldId id="281" r:id="rId27"/>
    <p:sldId id="282" r:id="rId28"/>
    <p:sldId id="283" r:id="rId29"/>
    <p:sldId id="285" r:id="rId30"/>
    <p:sldId id="286" r:id="rId31"/>
    <p:sldId id="288" r:id="rId32"/>
    <p:sldId id="289" r:id="rId33"/>
    <p:sldId id="284" r:id="rId34"/>
    <p:sldId id="287" r:id="rId35"/>
    <p:sldId id="290" r:id="rId36"/>
    <p:sldId id="293" r:id="rId37"/>
    <p:sldId id="291" r:id="rId38"/>
    <p:sldId id="292" r:id="rId39"/>
    <p:sldId id="294" r:id="rId40"/>
    <p:sldId id="296" r:id="rId41"/>
    <p:sldId id="297" r:id="rId42"/>
    <p:sldId id="298" r:id="rId43"/>
    <p:sldId id="303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9814FE-8ACA-4D17-934C-3BEB8C219F3D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BD9970-6D8C-4166-B01D-3CB031C6C69F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Распределение 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EDA8366A-B0D1-40E6-800F-0AD54A6D6F08}" type="parTrans" cxnId="{4BA8D76D-82AA-44A4-85CE-BCF4A7A09B31}">
      <dgm:prSet/>
      <dgm:spPr/>
      <dgm:t>
        <a:bodyPr/>
        <a:lstStyle/>
        <a:p>
          <a:endParaRPr lang="ru-RU"/>
        </a:p>
      </dgm:t>
    </dgm:pt>
    <dgm:pt modelId="{4051EA44-727B-468B-BBF5-256654A307BB}" type="sibTrans" cxnId="{4BA8D76D-82AA-44A4-85CE-BCF4A7A09B31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271D46F7-C736-452B-9C01-EBFB94566B4C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Обмен 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26BF8E4B-7C05-4CFE-9162-E860D7FB4E27}" type="parTrans" cxnId="{CEFB5A57-2B3D-4EFC-A930-02C06F19F7DD}">
      <dgm:prSet/>
      <dgm:spPr/>
      <dgm:t>
        <a:bodyPr/>
        <a:lstStyle/>
        <a:p>
          <a:endParaRPr lang="ru-RU"/>
        </a:p>
      </dgm:t>
    </dgm:pt>
    <dgm:pt modelId="{DD96E888-3561-46C3-8602-8683A62F2120}" type="sibTrans" cxnId="{CEFB5A57-2B3D-4EFC-A930-02C06F19F7DD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1FFD6027-7AA1-4285-BDDA-5D1C63F072CF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Потребление 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5B005117-8AA1-425E-9A35-883D8BE6FD2F}" type="parTrans" cxnId="{F48E3AB1-2F4F-49D8-A464-A433ECBD279A}">
      <dgm:prSet/>
      <dgm:spPr/>
      <dgm:t>
        <a:bodyPr/>
        <a:lstStyle/>
        <a:p>
          <a:endParaRPr lang="ru-RU"/>
        </a:p>
      </dgm:t>
    </dgm:pt>
    <dgm:pt modelId="{4AEFF851-7B3B-4E8C-9D10-18C7EEF989A4}" type="sibTrans" cxnId="{F48E3AB1-2F4F-49D8-A464-A433ECBD279A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49F9D915-0832-43E3-B8BF-E5ADC49BD3C0}">
      <dgm:prSet phldrT="[Текст]"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Производство 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E8ED4DFA-73D8-4EB4-AFB1-F699DC67E076}" type="parTrans" cxnId="{4047856A-2A79-4E38-8812-A3D6AC674D75}">
      <dgm:prSet/>
      <dgm:spPr/>
      <dgm:t>
        <a:bodyPr/>
        <a:lstStyle/>
        <a:p>
          <a:endParaRPr lang="ru-RU"/>
        </a:p>
      </dgm:t>
    </dgm:pt>
    <dgm:pt modelId="{253ADC76-5F5F-4A93-B6A1-817F41736485}" type="sibTrans" cxnId="{4047856A-2A79-4E38-8812-A3D6AC674D75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F6A2D5F7-196B-4032-957D-BCC46C639DDB}" type="pres">
      <dgm:prSet presAssocID="{FD9814FE-8ACA-4D17-934C-3BEB8C219F3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532DE-EB4B-4423-A400-3094F4587F70}" type="pres">
      <dgm:prSet presAssocID="{B8BD9970-6D8C-4166-B01D-3CB031C6C69F}" presName="dummy" presStyleCnt="0"/>
      <dgm:spPr/>
    </dgm:pt>
    <dgm:pt modelId="{0FDBC4ED-C001-44D5-8FC9-B0047A8DFFDC}" type="pres">
      <dgm:prSet presAssocID="{B8BD9970-6D8C-4166-B01D-3CB031C6C69F}" presName="node" presStyleLbl="revTx" presStyleIdx="0" presStyleCnt="4" custRadScaleRad="102267" custRadScaleInc="-9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4D6C9-E043-41F1-9FB6-F3582833E52B}" type="pres">
      <dgm:prSet presAssocID="{4051EA44-727B-468B-BBF5-256654A307BB}" presName="sibTrans" presStyleLbl="node1" presStyleIdx="0" presStyleCnt="4" custLinFactNeighborX="573" custLinFactNeighborY="-1559"/>
      <dgm:spPr/>
      <dgm:t>
        <a:bodyPr/>
        <a:lstStyle/>
        <a:p>
          <a:endParaRPr lang="ru-RU"/>
        </a:p>
      </dgm:t>
    </dgm:pt>
    <dgm:pt modelId="{3FC02BAF-6256-4E9E-B33C-54B5DFF17C12}" type="pres">
      <dgm:prSet presAssocID="{271D46F7-C736-452B-9C01-EBFB94566B4C}" presName="dummy" presStyleCnt="0"/>
      <dgm:spPr/>
    </dgm:pt>
    <dgm:pt modelId="{27B6BAAC-B3E5-4B35-B5A0-DDBDA76E10DA}" type="pres">
      <dgm:prSet presAssocID="{271D46F7-C736-452B-9C01-EBFB94566B4C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1C364-C718-48C7-943D-D2AB8D680F42}" type="pres">
      <dgm:prSet presAssocID="{DD96E888-3561-46C3-8602-8683A62F2120}" presName="sibTrans" presStyleLbl="node1" presStyleIdx="1" presStyleCnt="4"/>
      <dgm:spPr/>
      <dgm:t>
        <a:bodyPr/>
        <a:lstStyle/>
        <a:p>
          <a:endParaRPr lang="ru-RU"/>
        </a:p>
      </dgm:t>
    </dgm:pt>
    <dgm:pt modelId="{B6E94B2D-95C7-4FD9-87C8-B0365A53492F}" type="pres">
      <dgm:prSet presAssocID="{1FFD6027-7AA1-4285-BDDA-5D1C63F072CF}" presName="dummy" presStyleCnt="0"/>
      <dgm:spPr/>
    </dgm:pt>
    <dgm:pt modelId="{C012BC71-7F1F-4404-8165-DA398102AF58}" type="pres">
      <dgm:prSet presAssocID="{1FFD6027-7AA1-4285-BDDA-5D1C63F072CF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42D728-94EE-47FB-AC1B-42A88827927F}" type="pres">
      <dgm:prSet presAssocID="{4AEFF851-7B3B-4E8C-9D10-18C7EEF989A4}" presName="sibTrans" presStyleLbl="node1" presStyleIdx="2" presStyleCnt="4"/>
      <dgm:spPr/>
      <dgm:t>
        <a:bodyPr/>
        <a:lstStyle/>
        <a:p>
          <a:endParaRPr lang="ru-RU"/>
        </a:p>
      </dgm:t>
    </dgm:pt>
    <dgm:pt modelId="{B3397E05-AAFE-40ED-961C-67513F049A5A}" type="pres">
      <dgm:prSet presAssocID="{49F9D915-0832-43E3-B8BF-E5ADC49BD3C0}" presName="dummy" presStyleCnt="0"/>
      <dgm:spPr/>
    </dgm:pt>
    <dgm:pt modelId="{09608F2B-35D2-4651-AC5E-657EFAE43247}" type="pres">
      <dgm:prSet presAssocID="{49F9D915-0832-43E3-B8BF-E5ADC49BD3C0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BC1D7-9308-4251-9247-787CDDBC653C}" type="pres">
      <dgm:prSet presAssocID="{253ADC76-5F5F-4A93-B6A1-817F41736485}" presName="sibTrans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F51E0851-A075-46BF-8FB2-A7FB435CEBA5}" type="presOf" srcId="{271D46F7-C736-452B-9C01-EBFB94566B4C}" destId="{27B6BAAC-B3E5-4B35-B5A0-DDBDA76E10DA}" srcOrd="0" destOrd="0" presId="urn:microsoft.com/office/officeart/2005/8/layout/cycle1"/>
    <dgm:cxn modelId="{FC5E1088-F50F-4458-9880-CC2554E99BCA}" type="presOf" srcId="{1FFD6027-7AA1-4285-BDDA-5D1C63F072CF}" destId="{C012BC71-7F1F-4404-8165-DA398102AF58}" srcOrd="0" destOrd="0" presId="urn:microsoft.com/office/officeart/2005/8/layout/cycle1"/>
    <dgm:cxn modelId="{F48E3AB1-2F4F-49D8-A464-A433ECBD279A}" srcId="{FD9814FE-8ACA-4D17-934C-3BEB8C219F3D}" destId="{1FFD6027-7AA1-4285-BDDA-5D1C63F072CF}" srcOrd="2" destOrd="0" parTransId="{5B005117-8AA1-425E-9A35-883D8BE6FD2F}" sibTransId="{4AEFF851-7B3B-4E8C-9D10-18C7EEF989A4}"/>
    <dgm:cxn modelId="{6D18FEA6-2FC8-495D-B638-722D7592A71D}" type="presOf" srcId="{FD9814FE-8ACA-4D17-934C-3BEB8C219F3D}" destId="{F6A2D5F7-196B-4032-957D-BCC46C639DDB}" srcOrd="0" destOrd="0" presId="urn:microsoft.com/office/officeart/2005/8/layout/cycle1"/>
    <dgm:cxn modelId="{CEFB5A57-2B3D-4EFC-A930-02C06F19F7DD}" srcId="{FD9814FE-8ACA-4D17-934C-3BEB8C219F3D}" destId="{271D46F7-C736-452B-9C01-EBFB94566B4C}" srcOrd="1" destOrd="0" parTransId="{26BF8E4B-7C05-4CFE-9162-E860D7FB4E27}" sibTransId="{DD96E888-3561-46C3-8602-8683A62F2120}"/>
    <dgm:cxn modelId="{4047856A-2A79-4E38-8812-A3D6AC674D75}" srcId="{FD9814FE-8ACA-4D17-934C-3BEB8C219F3D}" destId="{49F9D915-0832-43E3-B8BF-E5ADC49BD3C0}" srcOrd="3" destOrd="0" parTransId="{E8ED4DFA-73D8-4EB4-AFB1-F699DC67E076}" sibTransId="{253ADC76-5F5F-4A93-B6A1-817F41736485}"/>
    <dgm:cxn modelId="{4BA8D76D-82AA-44A4-85CE-BCF4A7A09B31}" srcId="{FD9814FE-8ACA-4D17-934C-3BEB8C219F3D}" destId="{B8BD9970-6D8C-4166-B01D-3CB031C6C69F}" srcOrd="0" destOrd="0" parTransId="{EDA8366A-B0D1-40E6-800F-0AD54A6D6F08}" sibTransId="{4051EA44-727B-468B-BBF5-256654A307BB}"/>
    <dgm:cxn modelId="{31859277-B167-4401-9067-4CCAB81FAC7D}" type="presOf" srcId="{49F9D915-0832-43E3-B8BF-E5ADC49BD3C0}" destId="{09608F2B-35D2-4651-AC5E-657EFAE43247}" srcOrd="0" destOrd="0" presId="urn:microsoft.com/office/officeart/2005/8/layout/cycle1"/>
    <dgm:cxn modelId="{07049293-402A-484C-BE9E-668CA2CF0CE3}" type="presOf" srcId="{B8BD9970-6D8C-4166-B01D-3CB031C6C69F}" destId="{0FDBC4ED-C001-44D5-8FC9-B0047A8DFFDC}" srcOrd="0" destOrd="0" presId="urn:microsoft.com/office/officeart/2005/8/layout/cycle1"/>
    <dgm:cxn modelId="{AE45549D-4980-429E-B995-920482E8A896}" type="presOf" srcId="{DD96E888-3561-46C3-8602-8683A62F2120}" destId="{F8D1C364-C718-48C7-943D-D2AB8D680F42}" srcOrd="0" destOrd="0" presId="urn:microsoft.com/office/officeart/2005/8/layout/cycle1"/>
    <dgm:cxn modelId="{3322400C-8851-48C7-9556-B976F5C97EA0}" type="presOf" srcId="{253ADC76-5F5F-4A93-B6A1-817F41736485}" destId="{48BBC1D7-9308-4251-9247-787CDDBC653C}" srcOrd="0" destOrd="0" presId="urn:microsoft.com/office/officeart/2005/8/layout/cycle1"/>
    <dgm:cxn modelId="{AFEAA22F-46CD-4582-BC6E-70E7089FEC04}" type="presOf" srcId="{4051EA44-727B-468B-BBF5-256654A307BB}" destId="{9474D6C9-E043-41F1-9FB6-F3582833E52B}" srcOrd="0" destOrd="0" presId="urn:microsoft.com/office/officeart/2005/8/layout/cycle1"/>
    <dgm:cxn modelId="{65CE45D8-3D4D-4E9B-8D1E-C2CD402CE575}" type="presOf" srcId="{4AEFF851-7B3B-4E8C-9D10-18C7EEF989A4}" destId="{4B42D728-94EE-47FB-AC1B-42A88827927F}" srcOrd="0" destOrd="0" presId="urn:microsoft.com/office/officeart/2005/8/layout/cycle1"/>
    <dgm:cxn modelId="{965EF25A-A9CA-419F-8878-D0032411D531}" type="presParOf" srcId="{F6A2D5F7-196B-4032-957D-BCC46C639DDB}" destId="{683532DE-EB4B-4423-A400-3094F4587F70}" srcOrd="0" destOrd="0" presId="urn:microsoft.com/office/officeart/2005/8/layout/cycle1"/>
    <dgm:cxn modelId="{8CA77D09-97F4-4167-A1C7-489B68C6C7D9}" type="presParOf" srcId="{F6A2D5F7-196B-4032-957D-BCC46C639DDB}" destId="{0FDBC4ED-C001-44D5-8FC9-B0047A8DFFDC}" srcOrd="1" destOrd="0" presId="urn:microsoft.com/office/officeart/2005/8/layout/cycle1"/>
    <dgm:cxn modelId="{927C0359-2981-4A7C-8102-7A789377906C}" type="presParOf" srcId="{F6A2D5F7-196B-4032-957D-BCC46C639DDB}" destId="{9474D6C9-E043-41F1-9FB6-F3582833E52B}" srcOrd="2" destOrd="0" presId="urn:microsoft.com/office/officeart/2005/8/layout/cycle1"/>
    <dgm:cxn modelId="{83620A05-D729-4336-B6DE-1FD503695343}" type="presParOf" srcId="{F6A2D5F7-196B-4032-957D-BCC46C639DDB}" destId="{3FC02BAF-6256-4E9E-B33C-54B5DFF17C12}" srcOrd="3" destOrd="0" presId="urn:microsoft.com/office/officeart/2005/8/layout/cycle1"/>
    <dgm:cxn modelId="{A86D77A0-DC4F-4880-97AE-697460624494}" type="presParOf" srcId="{F6A2D5F7-196B-4032-957D-BCC46C639DDB}" destId="{27B6BAAC-B3E5-4B35-B5A0-DDBDA76E10DA}" srcOrd="4" destOrd="0" presId="urn:microsoft.com/office/officeart/2005/8/layout/cycle1"/>
    <dgm:cxn modelId="{AC5EA6BE-7BC5-4CE2-990C-1522767FE363}" type="presParOf" srcId="{F6A2D5F7-196B-4032-957D-BCC46C639DDB}" destId="{F8D1C364-C718-48C7-943D-D2AB8D680F42}" srcOrd="5" destOrd="0" presId="urn:microsoft.com/office/officeart/2005/8/layout/cycle1"/>
    <dgm:cxn modelId="{747AADC8-0930-4121-A4D9-903626F5D88D}" type="presParOf" srcId="{F6A2D5F7-196B-4032-957D-BCC46C639DDB}" destId="{B6E94B2D-95C7-4FD9-87C8-B0365A53492F}" srcOrd="6" destOrd="0" presId="urn:microsoft.com/office/officeart/2005/8/layout/cycle1"/>
    <dgm:cxn modelId="{F35926EF-185D-401F-AB26-7D6B30BA5166}" type="presParOf" srcId="{F6A2D5F7-196B-4032-957D-BCC46C639DDB}" destId="{C012BC71-7F1F-4404-8165-DA398102AF58}" srcOrd="7" destOrd="0" presId="urn:microsoft.com/office/officeart/2005/8/layout/cycle1"/>
    <dgm:cxn modelId="{BB874D8B-7B73-46EE-AE03-2C48ADB1C1B6}" type="presParOf" srcId="{F6A2D5F7-196B-4032-957D-BCC46C639DDB}" destId="{4B42D728-94EE-47FB-AC1B-42A88827927F}" srcOrd="8" destOrd="0" presId="urn:microsoft.com/office/officeart/2005/8/layout/cycle1"/>
    <dgm:cxn modelId="{6C990232-3AC0-487E-9DF5-8821D5F870EC}" type="presParOf" srcId="{F6A2D5F7-196B-4032-957D-BCC46C639DDB}" destId="{B3397E05-AAFE-40ED-961C-67513F049A5A}" srcOrd="9" destOrd="0" presId="urn:microsoft.com/office/officeart/2005/8/layout/cycle1"/>
    <dgm:cxn modelId="{64018516-4CA0-464F-A7C0-666A9B02CD4C}" type="presParOf" srcId="{F6A2D5F7-196B-4032-957D-BCC46C639DDB}" destId="{09608F2B-35D2-4651-AC5E-657EFAE43247}" srcOrd="10" destOrd="0" presId="urn:microsoft.com/office/officeart/2005/8/layout/cycle1"/>
    <dgm:cxn modelId="{778195F9-AC25-4763-8895-4BF640DD60B5}" type="presParOf" srcId="{F6A2D5F7-196B-4032-957D-BCC46C639DDB}" destId="{48BBC1D7-9308-4251-9247-787CDDBC653C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BC4ED-C001-44D5-8FC9-B0047A8DFFDC}">
      <dsp:nvSpPr>
        <dsp:cNvPr id="0" name=""/>
        <dsp:cNvSpPr/>
      </dsp:nvSpPr>
      <dsp:spPr>
        <a:xfrm>
          <a:off x="5357820" y="9"/>
          <a:ext cx="2428875" cy="2428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Распределение 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357820" y="9"/>
        <a:ext cx="2428875" cy="2428875"/>
      </dsp:txXfrm>
    </dsp:sp>
    <dsp:sp modelId="{9474D6C9-E043-41F1-9FB6-F3582833E52B}">
      <dsp:nvSpPr>
        <dsp:cNvPr id="0" name=""/>
        <dsp:cNvSpPr/>
      </dsp:nvSpPr>
      <dsp:spPr>
        <a:xfrm>
          <a:off x="1214385" y="-214315"/>
          <a:ext cx="6862238" cy="6862238"/>
        </a:xfrm>
        <a:prstGeom prst="circularArrow">
          <a:avLst>
            <a:gd name="adj1" fmla="val 6902"/>
            <a:gd name="adj2" fmla="val 465346"/>
            <a:gd name="adj3" fmla="val 679781"/>
            <a:gd name="adj4" fmla="val 20528440"/>
            <a:gd name="adj5" fmla="val 8052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B6BAAC-B3E5-4B35-B5A0-DDBDA76E10DA}">
      <dsp:nvSpPr>
        <dsp:cNvPr id="0" name=""/>
        <dsp:cNvSpPr/>
      </dsp:nvSpPr>
      <dsp:spPr>
        <a:xfrm>
          <a:off x="5420913" y="4277913"/>
          <a:ext cx="2428875" cy="2428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Обмен 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5420913" y="4277913"/>
        <a:ext cx="2428875" cy="2428875"/>
      </dsp:txXfrm>
    </dsp:sp>
    <dsp:sp modelId="{F8D1C364-C718-48C7-943D-D2AB8D680F42}">
      <dsp:nvSpPr>
        <dsp:cNvPr id="0" name=""/>
        <dsp:cNvSpPr/>
      </dsp:nvSpPr>
      <dsp:spPr>
        <a:xfrm>
          <a:off x="1140880" y="-2119"/>
          <a:ext cx="6862238" cy="6862238"/>
        </a:xfrm>
        <a:prstGeom prst="circularArrow">
          <a:avLst>
            <a:gd name="adj1" fmla="val 6902"/>
            <a:gd name="adj2" fmla="val 465346"/>
            <a:gd name="adj3" fmla="val 5949441"/>
            <a:gd name="adj4" fmla="val 4385213"/>
            <a:gd name="adj5" fmla="val 8052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2BC71-7F1F-4404-8165-DA398102AF58}">
      <dsp:nvSpPr>
        <dsp:cNvPr id="0" name=""/>
        <dsp:cNvSpPr/>
      </dsp:nvSpPr>
      <dsp:spPr>
        <a:xfrm>
          <a:off x="1294211" y="4277913"/>
          <a:ext cx="2428875" cy="2428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Потребление 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1294211" y="4277913"/>
        <a:ext cx="2428875" cy="2428875"/>
      </dsp:txXfrm>
    </dsp:sp>
    <dsp:sp modelId="{4B42D728-94EE-47FB-AC1B-42A88827927F}">
      <dsp:nvSpPr>
        <dsp:cNvPr id="0" name=""/>
        <dsp:cNvSpPr/>
      </dsp:nvSpPr>
      <dsp:spPr>
        <a:xfrm>
          <a:off x="1140880" y="-2119"/>
          <a:ext cx="6862238" cy="6862238"/>
        </a:xfrm>
        <a:prstGeom prst="circularArrow">
          <a:avLst>
            <a:gd name="adj1" fmla="val 6902"/>
            <a:gd name="adj2" fmla="val 465346"/>
            <a:gd name="adj3" fmla="val 11349441"/>
            <a:gd name="adj4" fmla="val 9785213"/>
            <a:gd name="adj5" fmla="val 8052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608F2B-35D2-4651-AC5E-657EFAE43247}">
      <dsp:nvSpPr>
        <dsp:cNvPr id="0" name=""/>
        <dsp:cNvSpPr/>
      </dsp:nvSpPr>
      <dsp:spPr>
        <a:xfrm>
          <a:off x="1294211" y="151211"/>
          <a:ext cx="2428875" cy="2428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Производство </a:t>
          </a:r>
          <a:endParaRPr lang="ru-RU" sz="2400" b="1" kern="1200" dirty="0">
            <a:latin typeface="Arial" pitchFamily="34" charset="0"/>
            <a:cs typeface="Arial" pitchFamily="34" charset="0"/>
          </a:endParaRPr>
        </a:p>
      </dsp:txBody>
      <dsp:txXfrm>
        <a:off x="1294211" y="151211"/>
        <a:ext cx="2428875" cy="2428875"/>
      </dsp:txXfrm>
    </dsp:sp>
    <dsp:sp modelId="{48BBC1D7-9308-4251-9247-787CDDBC653C}">
      <dsp:nvSpPr>
        <dsp:cNvPr id="0" name=""/>
        <dsp:cNvSpPr/>
      </dsp:nvSpPr>
      <dsp:spPr>
        <a:xfrm>
          <a:off x="1258254" y="-40541"/>
          <a:ext cx="6862238" cy="6862238"/>
        </a:xfrm>
        <a:prstGeom prst="circularArrow">
          <a:avLst>
            <a:gd name="adj1" fmla="val 6902"/>
            <a:gd name="adj2" fmla="val 465346"/>
            <a:gd name="adj3" fmla="val 16529213"/>
            <a:gd name="adj4" fmla="val 15039703"/>
            <a:gd name="adj5" fmla="val 8052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DD23B-71F1-48A6-8F43-946B1B241124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725FA-1FB5-4D61-9017-30BC3EA104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93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15B0F-EE47-4B60-A60F-4EBD65A1FBB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EC892-3A3E-4AC1-8BBB-337741F8452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Скажите, что происходит в процессе производства.</a:t>
            </a:r>
          </a:p>
          <a:p>
            <a:pPr lvl="0" algn="just"/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Могут ли потребление и распределение людьми товаров и услуг существенно влиять на производство? Приведите примеры, подтверждающие ваши размышления.</a:t>
            </a:r>
          </a:p>
          <a:p>
            <a:pPr lvl="0" algn="just"/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вы относитесь к уравнительному принципу распределения? Объясните свое мнение.</a:t>
            </a:r>
          </a:p>
          <a:p>
            <a:pPr lvl="0" algn="just"/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вы думаете, почему важным проявлением экономической жизни общества являются отношения обмена между людьми?</a:t>
            </a:r>
          </a:p>
          <a:p>
            <a:pPr lvl="0" algn="just"/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связаны между собой развитие общества и развитие его экономической жизни?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A725FA-1FB5-4D61-9017-30BC3EA104D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Большую роль в регулировании экономических отношений играют экономические институты.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A725FA-1FB5-4D61-9017-30BC3EA104D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EC892-3A3E-4AC1-8BBB-337741F8452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4DD948-A4C6-42E9-A136-A08F80F7D182}" type="slidenum">
              <a:rPr lang="ru-RU" smtClean="0">
                <a:latin typeface="Arial" pitchFamily="34" charset="0"/>
              </a:rPr>
              <a:pPr/>
              <a:t>20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 eaLnBrk="1" hangingPunct="1">
              <a:spcBef>
                <a:spcPct val="0"/>
              </a:spcBef>
            </a:pPr>
            <a:r>
              <a:rPr lang="ru-RU" smtClean="0">
                <a:latin typeface="Arial" pitchFamily="34" charset="0"/>
              </a:rPr>
              <a:t> </a:t>
            </a:r>
            <a:r>
              <a:rPr lang="ru-RU" sz="1400" smtClean="0">
                <a:latin typeface="Arial" pitchFamily="34" charset="0"/>
              </a:rPr>
              <a:t>Для оценки и сравнения достижений разных стран в области как экономического, так и общественного развития эксперты ООН используют специальный показатель - ИЧР</a:t>
            </a:r>
          </a:p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Следствие неэффективности экономики - черта бедности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Следовательно, уровень экономического развития прямо влияет на уровень жизни в стране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A725FA-1FB5-4D61-9017-30BC3EA104D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706B06-CCCE-480D-984E-B7FA9BE3D0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8600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AEE1A9-B3C4-4940-9F88-A25C9A172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6848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F02D98-6228-4B32-A059-00938CE454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8706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64BDA6-9A24-400D-B7C5-A4882F8091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932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E4A91C-B94D-4CF4-8544-8BA7B2DFAB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5348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71F5AE-60F5-4844-B85E-B7ACA42336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60665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6C4E0-417C-4F1A-9BFA-EE183B2D26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9669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11B52D-EDDF-4501-8205-84A5D271E7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4367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9CD067-3106-41CE-AD2D-8E0FD31E2A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86253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6F1CF-2D2A-4C43-8347-3518340FE6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1389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F27F63-2F3D-4422-80A6-672A40AFD8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8355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E70FE-3C7B-4271-BE05-BDE789A89C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3005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3B40D-9A3E-4477-8F1E-1E37012AAE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0115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B0EE-8436-4712-89BF-21FEEE6D97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23802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696EC-89E3-4967-8FB9-606770D85B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75077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F9E50-6863-41CB-9E4F-DBEE4E69A2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11000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DEBF7-0939-4ED6-A14E-224CF58296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2917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14C9BB-A324-47DF-9B33-A060029E1B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708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855D7-F533-4787-9670-84198C5883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7966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2C6C9-BCFF-4052-9364-DCFD955B7C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00319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CE50A-64B2-495C-9501-6F5D86A7DE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8008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C037F-4330-4B3C-9B1F-3A0F8096D4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F5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32B8A4-7539-4D73-8E95-BC9D36949B7D}" type="slidenum">
              <a:rPr lang="ru-RU" alt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07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5A54C3-7A2C-44F8-B91A-1A18787B9507}" type="slidenum">
              <a:rPr lang="ru-RU" altLang="ru-RU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72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604867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ли общество развиваться без экономики?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Как связаны экономика и уровень жизни?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Каков портрет новой экономики начала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XXI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века?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utoShape 2" descr="ᐈ Картинки экономическая система фотографии, картинки экономическая система  | скачать на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0375" y="179275"/>
            <a:ext cx="8288089" cy="657437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Актуализация…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8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ink_the_deal_p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44" y="-60314"/>
            <a:ext cx="9144000" cy="6886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71600" y="332656"/>
            <a:ext cx="784887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44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Экономические институты </a:t>
            </a:r>
          </a:p>
          <a:p>
            <a:pPr algn="ctr"/>
            <a:endParaRPr lang="ru-RU" sz="4400" b="1" i="1" u="sng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400" i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нормы и правила, по которым взаимодействуют и осуществляют экономическую деятельность ее участники. 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14290"/>
            <a:ext cx="507209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Экономические институты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1714488"/>
            <a:ext cx="6572296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Формальные правила </a:t>
            </a:r>
            <a:r>
              <a:rPr lang="ru-RU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кодексы, законы, подзаконные акты и т. д.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3643314"/>
            <a:ext cx="6572296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Неформальные правила </a:t>
            </a:r>
            <a:r>
              <a:rPr lang="ru-RU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традиции, обычаи, привычки, стереотипы поведения субъектов экономики.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hape 6"/>
          <p:cNvCxnSpPr>
            <a:stCxn id="2" idx="1"/>
          </p:cNvCxnSpPr>
          <p:nvPr/>
        </p:nvCxnSpPr>
        <p:spPr>
          <a:xfrm rot="10800000" flipV="1">
            <a:off x="1214414" y="671490"/>
            <a:ext cx="857256" cy="3971956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214414" y="4643446"/>
            <a:ext cx="8572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3" idx="1"/>
          </p:cNvCxnSpPr>
          <p:nvPr/>
        </p:nvCxnSpPr>
        <p:spPr>
          <a:xfrm flipV="1">
            <a:off x="1214414" y="2464587"/>
            <a:ext cx="857256" cy="357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14290"/>
            <a:ext cx="507209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Экономические институты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(экономические категории)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00174"/>
            <a:ext cx="150019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Рынок 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643182"/>
            <a:ext cx="307183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Собственность 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2643182"/>
            <a:ext cx="285752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Конкуренция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1500174"/>
            <a:ext cx="150019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Налоги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2250265" y="1535893"/>
            <a:ext cx="1500198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071670" y="1214422"/>
            <a:ext cx="357190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4643438" y="1500174"/>
            <a:ext cx="1500198" cy="7858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6643702" y="1214422"/>
            <a:ext cx="357190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smart_guy_think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890" y="1268760"/>
            <a:ext cx="2500298" cy="3839743"/>
          </a:xfrm>
          <a:prstGeom prst="rect">
            <a:avLst/>
          </a:prstGeom>
          <a:noFill/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729912" y="14859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0148" y="1484784"/>
            <a:ext cx="778634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Задание в классе.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Назовите основные направления развития экономической сферы жизни современного общества на рубеже двух веков. 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Оцените в целом эти перемены. </a:t>
            </a: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Стр. 7</a:t>
            </a:r>
            <a:endParaRPr lang="ru-RU" sz="36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нформатизация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6464" y="4653136"/>
            <a:ext cx="4708196" cy="220486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826016"/>
            <a:ext cx="8715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компьютеризация, информатизация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новые технологии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появление </a:t>
            </a:r>
            <a:r>
              <a:rPr lang="ru-RU" sz="2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экономики</a:t>
            </a: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знаний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человеческий интеллект </a:t>
            </a: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фактор определяющий масштабы и облик современного производства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развитие творческих индивидуальных качеств и способностей </a:t>
            </a:r>
            <a:r>
              <a:rPr lang="ru-RU" sz="2800" b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человека</a:t>
            </a:r>
            <a:r>
              <a:rPr lang="ru-RU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- основного участника производства.</a:t>
            </a:r>
            <a:endParaRPr lang="ru-RU" sz="28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0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Основные направления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развития экономической сферы: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алог на имущество.jpg"/>
          <p:cNvPicPr>
            <a:picLocks noChangeAspect="1"/>
          </p:cNvPicPr>
          <p:nvPr/>
        </p:nvPicPr>
        <p:blipFill>
          <a:blip r:embed="rId2" cstate="print"/>
          <a:srcRect l="8573"/>
          <a:stretch>
            <a:fillRect/>
          </a:stretch>
        </p:blipFill>
        <p:spPr>
          <a:xfrm>
            <a:off x="0" y="-1"/>
            <a:ext cx="9165594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0648" y="2967335"/>
            <a:ext cx="7582717" cy="175432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</a:rPr>
              <a:t>2  Экономика и уровень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</a:rPr>
              <a:t>жизни</a:t>
            </a:r>
            <a:endParaRPr lang="ru-RU" sz="5400" b="1" cap="none" spc="50" dirty="0">
              <a:ln w="11430">
                <a:solidFill>
                  <a:schemeClr val="bg1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ink_the_deal_p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259632" y="260648"/>
            <a:ext cx="7704856" cy="61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8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Уровень </a:t>
            </a:r>
            <a:r>
              <a:rPr lang="ru-RU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жизни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(благосостояния) - это уровень материального благополучия, характеризующийся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объёмом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реальных доходов на душу населения и соответствующим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объёмом </a:t>
            </a:r>
            <a:r>
              <a:rPr lang="ru-RU" sz="4000" dirty="0">
                <a:latin typeface="Arial" pitchFamily="34" charset="0"/>
                <a:cs typeface="Arial" pitchFamily="34" charset="0"/>
              </a:rPr>
              <a:t>потребления.</a:t>
            </a:r>
          </a:p>
          <a:p>
            <a:pPr algn="just">
              <a:lnSpc>
                <a:spcPct val="128000"/>
              </a:lnSpc>
              <a:spcBef>
                <a:spcPts val="600"/>
              </a:spcBef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714480" y="1643050"/>
            <a:ext cx="7250008" cy="379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128000"/>
              </a:lnSpc>
              <a:spcBef>
                <a:spcPts val="600"/>
              </a:spcBef>
            </a:pP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Почему </a:t>
            </a:r>
            <a:r>
              <a:rPr lang="ru-RU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одним странам удается добиться высокого уровня экономического развития и процветания, а другие никак не выбьются из нищеты</a:t>
            </a:r>
            <a:r>
              <a:rPr lang="ru-RU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just">
              <a:lnSpc>
                <a:spcPct val="128000"/>
              </a:lnSpc>
              <a:spcBef>
                <a:spcPts val="600"/>
              </a:spcBef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2500298" cy="3839743"/>
          </a:xfrm>
          <a:prstGeom prst="rect">
            <a:avLst/>
          </a:prstGeom>
          <a:noFill/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714480" y="571480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5229200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Сравните уровень валового национального продукта на душу населения. ( 90-гг. </a:t>
            </a:r>
            <a:r>
              <a:rPr lang="ru-RU" sz="24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ХХв</a:t>
            </a:r>
            <a:r>
              <a:rPr lang="ru-RU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sz="2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Диаграмма" r:id="rId3" imgW="6096075" imgH="4067089" progId="MSGraph.Chart.8">
                  <p:embed followColorScheme="full"/>
                </p:oleObj>
              </mc:Choice>
              <mc:Fallback>
                <p:oleObj name="Диаграмма" r:id="rId3" imgW="6096075" imgH="4067089" progId="MSGraph.Chart.8">
                  <p:embed followColorScheme="full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643306" y="500042"/>
            <a:ext cx="5143535" cy="83099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От каких факторов, по вашему мнению, зависит ВНП?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2571736" y="285728"/>
            <a:ext cx="3581400" cy="914400"/>
          </a:xfrm>
          <a:prstGeom prst="ellipse">
            <a:avLst/>
          </a:prstGeom>
          <a:solidFill>
            <a:schemeClr val="bg1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Уровень жизни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357422" y="1428736"/>
            <a:ext cx="6607066" cy="7858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Уровень здоровья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людей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357422" y="2357430"/>
            <a:ext cx="6607066" cy="7858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Состояние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окружающей среды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357422" y="3286124"/>
            <a:ext cx="6607066" cy="8572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Степень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неравномерности распределения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доходов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обществе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285984" y="4286256"/>
            <a:ext cx="6678504" cy="78581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Доступность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культуры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285984" y="5214950"/>
            <a:ext cx="6678504" cy="7143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Прожиточный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минимум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285984" y="6143644"/>
            <a:ext cx="6678504" cy="7143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Индекс человеческого развития (для ООН)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2610439">
            <a:off x="1560256" y="349453"/>
            <a:ext cx="1093140" cy="1535018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Picture 7" descr="на помой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339" y="3735290"/>
            <a:ext cx="2438400" cy="2233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Дата 1"/>
          <p:cNvSpPr>
            <a:spLocks noGrp="1"/>
          </p:cNvSpPr>
          <p:nvPr>
            <p:ph type="dt" sz="quarter" idx="10"/>
          </p:nvPr>
        </p:nvSpPr>
        <p:spPr>
          <a:xfrm>
            <a:off x="165368" y="209550"/>
            <a:ext cx="2459038" cy="476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</a:rPr>
              <a:t> </a:t>
            </a:r>
            <a:endParaRPr lang="ru-RU" alt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905000" y="685800"/>
            <a:ext cx="14382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kern="10" smtClean="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  <a:cs typeface="Arial" charset="0"/>
            </a:endParaRPr>
          </a:p>
        </p:txBody>
      </p:sp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4800600" y="152400"/>
            <a:ext cx="41910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  <a:cs typeface="Arial" charset="0"/>
              </a:rPr>
              <a:t>Обществознание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11112" y="971550"/>
            <a:ext cx="9144000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Глава 1 «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Экономичесческая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жизнь общества».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Тема: «Роль экономики в жизни общества»,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68" y="2607176"/>
            <a:ext cx="5976664" cy="4032176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228600" y="6669088"/>
            <a:ext cx="9144000" cy="1889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ru-RU" altLang="ru-RU" sz="10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4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07504" y="188640"/>
            <a:ext cx="8366571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ru-RU" dirty="0">
              <a:latin typeface="Arial" pitchFamily="34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Arial" pitchFamily="34" charset="0"/>
              </a:rPr>
              <a:t>ИЧР</a:t>
            </a:r>
            <a:r>
              <a:rPr lang="ru-RU" sz="2800" dirty="0">
                <a:solidFill>
                  <a:schemeClr val="accent2"/>
                </a:solidFill>
                <a:latin typeface="Arial" pitchFamily="34" charset="0"/>
              </a:rPr>
              <a:t> </a:t>
            </a:r>
            <a:r>
              <a:rPr lang="ru-RU" sz="2800" dirty="0">
                <a:latin typeface="Arial" pitchFamily="34" charset="0"/>
              </a:rPr>
              <a:t>– индекс человеческого развития</a:t>
            </a:r>
          </a:p>
          <a:p>
            <a:pPr algn="just">
              <a:buFontTx/>
              <a:buChar char="•"/>
            </a:pPr>
            <a:r>
              <a:rPr lang="ru-RU" sz="2400" b="1" dirty="0" smtClean="0">
                <a:latin typeface="Arial" pitchFamily="34" charset="0"/>
              </a:rPr>
              <a:t> </a:t>
            </a:r>
            <a:r>
              <a:rPr lang="ru-RU" sz="3200" dirty="0">
                <a:solidFill>
                  <a:srgbClr val="00B0F0"/>
                </a:solidFill>
                <a:latin typeface="Arial" pitchFamily="34" charset="0"/>
              </a:rPr>
              <a:t>образование</a:t>
            </a:r>
          </a:p>
          <a:p>
            <a:pPr algn="just">
              <a:buFontTx/>
              <a:buChar char="•"/>
            </a:pPr>
            <a:r>
              <a:rPr lang="ru-RU" sz="3200" dirty="0">
                <a:solidFill>
                  <a:srgbClr val="00B0F0"/>
                </a:solidFill>
                <a:latin typeface="Arial" pitchFamily="34" charset="0"/>
              </a:rPr>
              <a:t> здоровье</a:t>
            </a:r>
          </a:p>
          <a:p>
            <a:pPr algn="just">
              <a:buFontTx/>
              <a:buChar char="•"/>
            </a:pPr>
            <a:r>
              <a:rPr lang="ru-RU" sz="3200" dirty="0">
                <a:solidFill>
                  <a:srgbClr val="00B0F0"/>
                </a:solidFill>
                <a:latin typeface="Arial" pitchFamily="34" charset="0"/>
              </a:rPr>
              <a:t> долголетие</a:t>
            </a:r>
          </a:p>
          <a:p>
            <a:pPr algn="just">
              <a:buFontTx/>
              <a:buChar char="•"/>
            </a:pPr>
            <a:r>
              <a:rPr lang="ru-RU" sz="3200" dirty="0">
                <a:solidFill>
                  <a:srgbClr val="00B0F0"/>
                </a:solidFill>
                <a:latin typeface="Arial" pitchFamily="34" charset="0"/>
              </a:rPr>
              <a:t> материальный уровень жизни</a:t>
            </a:r>
          </a:p>
        </p:txBody>
      </p:sp>
      <p:pic>
        <p:nvPicPr>
          <p:cNvPr id="12292" name="Picture 5" descr="японские школьн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58629"/>
            <a:ext cx="4896544" cy="330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642910" y="6215082"/>
            <a:ext cx="3063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</a:rPr>
              <a:t>Японские школьники</a:t>
            </a:r>
          </a:p>
        </p:txBody>
      </p:sp>
      <p:pic>
        <p:nvPicPr>
          <p:cNvPr id="12294" name="Picture 7" descr="операция на сердц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628800"/>
            <a:ext cx="2771800" cy="443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5929322" y="6149975"/>
            <a:ext cx="2714644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</a:rPr>
              <a:t>Операция на сердце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55981"/>
            <a:ext cx="86073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Как добиться высокого уровня развития и процветания?</a:t>
            </a:r>
            <a:endParaRPr lang="ru-RU" sz="28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7158" y="1412776"/>
            <a:ext cx="392681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Первая точка зрения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Захват в процессе войн территорий и богатств других народов с богатыми ресурсами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1474331"/>
            <a:ext cx="45353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Вторая точка зрения</a:t>
            </a:r>
          </a:p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«Самый бедный - это тот, кто не умеет пользоваться тем, чем располагает» </a:t>
            </a:r>
          </a:p>
          <a:p>
            <a:pPr algn="ctr"/>
            <a:r>
              <a:rPr lang="ru-RU" sz="3600" i="1" dirty="0" smtClean="0">
                <a:latin typeface="Arial" pitchFamily="34" charset="0"/>
                <a:cs typeface="Arial" pitchFamily="34" charset="0"/>
              </a:rPr>
              <a:t>               (П. </a:t>
            </a:r>
            <a:r>
              <a:rPr lang="ru-RU" sz="3600" i="1" dirty="0" err="1" smtClean="0">
                <a:latin typeface="Arial" pitchFamily="34" charset="0"/>
                <a:cs typeface="Arial" pitchFamily="34" charset="0"/>
              </a:rPr>
              <a:t>Буаст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07504" y="3974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57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Уровень благосостояния</a:t>
            </a: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зависит от совершенства экономических механизмов:</a:t>
            </a:r>
          </a:p>
          <a:p>
            <a:pPr marL="0" marR="0" lvl="0" indent="857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857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разделения труда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857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специализации </a:t>
            </a:r>
            <a:endParaRPr lang="ru-RU" sz="2800" dirty="0" smtClean="0">
              <a:solidFill>
                <a:srgbClr val="00B05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857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торговли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928662" y="2485905"/>
            <a:ext cx="8107834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" algn="l"/>
              </a:tabLst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Причины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низкой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эффективности экономики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325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устаревшие технологии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низкий уровень квалификации кадров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032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расточительное использование природных богатств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_2869.jpg"/>
          <p:cNvPicPr>
            <a:picLocks noChangeAspect="1"/>
          </p:cNvPicPr>
          <p:nvPr/>
        </p:nvPicPr>
        <p:blipFill>
          <a:blip r:embed="rId2" cstate="print"/>
          <a:srcRect t="20328"/>
          <a:stretch>
            <a:fillRect/>
          </a:stretch>
        </p:blipFill>
        <p:spPr>
          <a:xfrm>
            <a:off x="0" y="0"/>
            <a:ext cx="911861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0100" y="1428736"/>
            <a:ext cx="6875600" cy="212365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3  Экономика и </a:t>
            </a:r>
          </a:p>
          <a:p>
            <a:pPr algn="ctr"/>
            <a:r>
              <a:rPr lang="ru-RU" sz="4400" b="1" cap="none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социальная</a:t>
            </a:r>
          </a:p>
          <a:p>
            <a:pPr algn="ctr"/>
            <a:r>
              <a:rPr lang="ru-RU" sz="4400" b="1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 Black" pitchFamily="34" charset="0"/>
              </a:rPr>
              <a:t>структура общества</a:t>
            </a:r>
            <a:endParaRPr lang="ru-RU" sz="4400" b="1" cap="none" spc="50" dirty="0">
              <a:ln w="11430"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05501" y="2143116"/>
            <a:ext cx="892899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общая численность населения и темпы его роста;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состояние здоровья общества;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формирование профессиональных социальных общностей;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085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неравенство в доходах и богатстве.</a:t>
            </a:r>
          </a:p>
          <a:p>
            <a:pPr marL="0" marR="0" lvl="0" indent="2095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85728"/>
            <a:ext cx="792961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Взаимосвязь экономики и социальной структуры общества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857224" y="1214422"/>
            <a:ext cx="7572428" cy="92869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взаимосвязь экономики с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Взаимосвязь общей численности населения и темпов его роста с экономическим развитием общества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142984"/>
            <a:ext cx="28575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Экономика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1142984"/>
            <a:ext cx="28575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Народонаселение 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214554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Влияет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на уровень рождаемости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Зависит: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от материальных благ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обеспечения жильем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степени вовлечения женщин в производство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2143116"/>
            <a:ext cx="38576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Влияет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на уровень экономики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Зависит: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от общей численности населения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плотности населения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темпов роста населения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 flipH="1" flipV="1">
            <a:off x="2964645" y="3464719"/>
            <a:ext cx="264320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357554" y="3500438"/>
            <a:ext cx="271464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Взаимосвязь состояния здоровья населения и уровня экономического развития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285860"/>
            <a:ext cx="28575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Развитая экономика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285860"/>
            <a:ext cx="28575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Слабое состояние здоровья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214554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Фактор хорошего здоровья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2285992"/>
            <a:ext cx="3786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снижение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производи-тельности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труда</a:t>
            </a:r>
          </a:p>
          <a:p>
            <a:pPr algn="just">
              <a:buFont typeface="Arial" pitchFamily="34" charset="0"/>
              <a:buChar char="•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сокращение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продолжи-тельности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жизни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 t="2912" r="5664" b="6806"/>
          <a:stretch>
            <a:fillRect/>
          </a:stretch>
        </p:blipFill>
        <p:spPr bwMode="auto">
          <a:xfrm>
            <a:off x="-1" y="0"/>
            <a:ext cx="5604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00694" y="214290"/>
            <a:ext cx="342902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75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Взаимосвязь экономической жизни общества и формирования </a:t>
            </a: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про-фессиональных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общностей 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206375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0850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богатые занимают самые лучшие должности и имеют самые престижные профессии</a:t>
            </a:r>
          </a:p>
          <a:p>
            <a:pPr indent="206375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0850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как правило, они лучше оплачиваются и связаны с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ум-ственным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трудом,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вы-полнением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управлен-ческих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функций.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indent="206375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0850" algn="l"/>
              </a:tabLs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57188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к зажиточным слоям, составляющим средний класс, в американском обществе относят юристов, квалифицированных служащих, среднюю и мелкую буржуазию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57188" algn="l"/>
              </a:tabLst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к низшим слоям относятся неквалифицированные рабочие, безработные, нищие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57188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р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абочий класс согласно современным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пред-ставлениям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составляет самостоятельную группу, которая занимает промежуточное положение между средним и низшим классами общества.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57188" algn="l"/>
              </a:tabLs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57188" algn="l"/>
              </a:tabLst>
            </a:pP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м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000108"/>
            <a:ext cx="4386344" cy="58578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285728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Модель социальной структуры стран  с эффективной экономикой </a:t>
            </a:r>
          </a:p>
          <a:p>
            <a:pPr algn="ctr"/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307181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Развитая центральная часть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(средние слои)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128586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Высший класс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21495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Беднейшие слои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214290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Arial Black" pitchFamily="34" charset="0"/>
              </a:rPr>
              <a:t>Цель урока:</a:t>
            </a:r>
          </a:p>
          <a:p>
            <a:pPr algn="ctr"/>
            <a:endParaRPr lang="ru-RU" sz="2400" b="1" i="1" dirty="0" smtClean="0">
              <a:latin typeface="Arial Black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дать характеристику экономики как общественной сферы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071678"/>
            <a:ext cx="84296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Задачи урока: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познакомить с местом и ролью экономики в жизни общества, показать причины процветания страны, проблемы рыночной экономики, раскрыть роль культуры в развитии цивилизованной рыночной экономики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развивать умения анализировать и классифицировать социальную информацию, сравнивать социальные объекты, оценивать разные суждения о социальных объектах с точки зрения общественных наук, участвовать в дискуссии, работать с документами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формировать отношение к проблемам экономики.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Z:\newtek\_backgrounds_1.02\Ryan\Power Point Templates2\School Presentation_not_done\Elements\apple_rotat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0"/>
            <a:ext cx="3524275" cy="2643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857232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7200" b="1" i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parisian_hike_qx"/>
          <p:cNvPicPr>
            <a:picLocks noChangeAspect="1" noChangeArrowheads="1"/>
          </p:cNvPicPr>
          <p:nvPr/>
        </p:nvPicPr>
        <p:blipFill>
          <a:blip r:embed="rId2" cstate="print"/>
          <a:srcRect l="18342" r="44973"/>
          <a:stretch>
            <a:fillRect/>
          </a:stretch>
        </p:blipFill>
        <p:spPr bwMode="auto">
          <a:xfrm>
            <a:off x="0" y="0"/>
            <a:ext cx="3354480" cy="68580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071934" y="357166"/>
            <a:ext cx="4214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Латиноамериканские  страны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428736"/>
            <a:ext cx="53285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«Эйфелева башня» с широким основанием (беднейшие слои), вытянутой средней частью (средние слои) и верхушкой (элита).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5786454"/>
            <a:ext cx="2071702" cy="830997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Беднейшие слои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85728"/>
            <a:ext cx="1857388" cy="830997"/>
          </a:xfrm>
          <a:prstGeom prst="rect">
            <a:avLst/>
          </a:prstGeom>
          <a:solidFill>
            <a:schemeClr val="accent6">
              <a:lumMod val="20000"/>
              <a:lumOff val="80000"/>
              <a:alpha val="3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Верхушка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(элита)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571744"/>
            <a:ext cx="1714480" cy="830997"/>
          </a:xfrm>
          <a:prstGeom prst="rect">
            <a:avLst/>
          </a:prstGeom>
          <a:solidFill>
            <a:schemeClr val="accent6">
              <a:lumMod val="20000"/>
              <a:lumOff val="80000"/>
              <a:alpha val="4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Средняя часть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0" y="1041458"/>
            <a:ext cx="9144000" cy="212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58377" tIns="914112" rIns="1910748" bIns="45705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718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14290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Страны  Восточной и Центральной Европы, современная Россия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Блок-схема: извлечение 5"/>
          <p:cNvSpPr/>
          <p:nvPr/>
        </p:nvSpPr>
        <p:spPr>
          <a:xfrm>
            <a:off x="0" y="1142984"/>
            <a:ext cx="9144000" cy="2214578"/>
          </a:xfrm>
          <a:prstGeom prst="flowChartExtra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85918" y="135729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Вершина (30,5%)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2857496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     Бедные слои (80%)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1857364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     Средний класс (13%)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бедность.jpg"/>
          <p:cNvPicPr>
            <a:picLocks noChangeAspect="1"/>
          </p:cNvPicPr>
          <p:nvPr/>
        </p:nvPicPr>
        <p:blipFill>
          <a:blip r:embed="rId2" cstate="print"/>
          <a:srcRect l="29237" t="8192" r="3390"/>
          <a:stretch>
            <a:fillRect/>
          </a:stretch>
        </p:blipFill>
        <p:spPr>
          <a:xfrm>
            <a:off x="0" y="2389818"/>
            <a:ext cx="3643306" cy="446818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14282" y="1214422"/>
            <a:ext cx="87154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3810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Социальное расслоение общества, которое напрямую связано с экономическим развитием, обостряет противоречия интересов различных социальных групп.</a:t>
            </a:r>
          </a:p>
          <a:p>
            <a:pPr marL="0" marR="0" lvl="0" indent="2127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3810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3810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Рыночную экономику необходимо корректировать путем проведения определенной социальной политики, чтобы не допустить социального взрыва.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57166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Выводы: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377866"/>
            <a:ext cx="4643438" cy="348013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79512" y="-26803"/>
            <a:ext cx="878497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3.Социальная политика Российского государства на современном этапе предполагает: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поддержку малоимущих граждан;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регулирование трудовых отношений;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содействие в трудоустройстве незанятого населения;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свободу выбора профессии;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доступности образования и помощь в переподготовке кадров;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свободы предпринимательства.</a:t>
            </a: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81000" algn="l"/>
              </a:tabLst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810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4.Согласование интересов различных участников экономической жизни общества остается актуальным, поэтому экономическая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социальная сферы должны взаимно поддерживать друг друга.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CAFKA8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9167837" cy="5500702"/>
          </a:xfrm>
          <a:prstGeom prst="rect">
            <a:avLst/>
          </a:prstGeom>
        </p:spPr>
      </p:pic>
      <p:pic>
        <p:nvPicPr>
          <p:cNvPr id="4" name="Рисунок 3" descr="532130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0"/>
            <a:ext cx="4876800" cy="404812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28596" y="3786190"/>
            <a:ext cx="8103885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4  Экономика и политика</a:t>
            </a:r>
            <a:endParaRPr lang="ru-RU" sz="5400" b="1" cap="none" spc="50" dirty="0">
              <a:ln w="11430">
                <a:solidFill>
                  <a:schemeClr val="bg1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 descr="элит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929190" cy="3196403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856984" cy="10834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помощь рыночной экономике государство реализует следующие политические цели: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00174"/>
            <a:ext cx="3071802" cy="47149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Свободное развитие общества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Чем выше ценится свобода отдельного человека в обществе, тем более значимой воспринимается экономическая свобода в государстве.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500174"/>
            <a:ext cx="3000396" cy="47149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Правовой порядок:</a:t>
            </a:r>
          </a:p>
          <a:p>
            <a:pPr algn="ctr"/>
            <a:r>
              <a:rPr lang="ru-RU" sz="2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обеспечение с помощью законов права:</a:t>
            </a:r>
          </a:p>
          <a:p>
            <a:pPr algn="ctr">
              <a:buFontTx/>
              <a:buChar char="-"/>
            </a:pPr>
            <a:r>
              <a:rPr lang="ru-RU" sz="2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на собственность и её защиту</a:t>
            </a:r>
          </a:p>
          <a:p>
            <a:pPr algn="ctr">
              <a:buFontTx/>
              <a:buChar char="-"/>
            </a:pPr>
            <a:r>
              <a:rPr lang="ru-RU" sz="2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на свободу </a:t>
            </a:r>
            <a:r>
              <a:rPr lang="ru-RU" sz="2200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пред-принимательства</a:t>
            </a:r>
            <a:endParaRPr lang="ru-RU" sz="22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</a:pPr>
            <a:r>
              <a:rPr lang="ru-RU" sz="2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на систему хозяйственных договоров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1500174"/>
            <a:ext cx="2857488" cy="47149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Внешняя и внутренняя безопасность: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создание институтов по поддержанию общественного порядка в стране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наличие профессионально подготовленной армии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88640"/>
            <a:ext cx="8750206" cy="10114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Важнейшая задача государства: охрана и поддержание в национальной экономике конкуренции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285860"/>
            <a:ext cx="6500858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Цель государственной политики: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обеспечение полной занятости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справедливое распределение доходов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защита окружающей среды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214686"/>
            <a:ext cx="792961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Важнейшая функция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разработка оптимальной национальной стратегии экономического развития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214282" y="4143380"/>
            <a:ext cx="8929718" cy="2453972"/>
          </a:xfrm>
          <a:prstGeom prst="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Рыночная экономика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основа демократии,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правово-го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государства, гражданского общества.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5869886" cy="1857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сокращается возможность попасть под власть безответственного работодателя или организации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право выбора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132856"/>
            <a:ext cx="6572296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ответственное отношение к своему делу, окружающим, принятию решений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573016"/>
            <a:ext cx="6715172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заинтересованность в существовании в рамках правового государства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4786322"/>
            <a:ext cx="6715172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структурные единицы гражданского общества в экономической сфере – частные предприятия, кооперативы и т.д.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CAFKA8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9167837" cy="5500702"/>
          </a:xfrm>
          <a:prstGeom prst="rect">
            <a:avLst/>
          </a:prstGeom>
        </p:spPr>
      </p:pic>
      <p:pic>
        <p:nvPicPr>
          <p:cNvPr id="6" name="Рисунок 5" descr="урбанизация.jpg"/>
          <p:cNvPicPr>
            <a:picLocks noChangeAspect="1"/>
          </p:cNvPicPr>
          <p:nvPr/>
        </p:nvPicPr>
        <p:blipFill>
          <a:blip r:embed="rId3" cstate="print"/>
          <a:srcRect l="6666" t="4910" r="3333" b="6710"/>
          <a:stretch>
            <a:fillRect/>
          </a:stretch>
        </p:blipFill>
        <p:spPr>
          <a:xfrm>
            <a:off x="3679028" y="0"/>
            <a:ext cx="5464971" cy="364331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4684" y="2967335"/>
            <a:ext cx="8074647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5  </a:t>
            </a:r>
            <a:r>
              <a:rPr lang="ru-RU" sz="5400" b="1" cap="none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 Экономика и </a:t>
            </a:r>
            <a:r>
              <a:rPr lang="ru-RU" sz="5400" b="1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культура</a:t>
            </a:r>
            <a:endParaRPr lang="ru-RU" sz="5400" b="1" cap="none" spc="50" dirty="0">
              <a:ln w="11430">
                <a:solidFill>
                  <a:schemeClr val="bg1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 descr="человек абстракц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48"/>
            <a:ext cx="4572000" cy="342595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92961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Влияние процессов глобализации, проходящих в мировой экономике на культуру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500174"/>
            <a:ext cx="3464364" cy="12087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Стирание культурных различий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500174"/>
            <a:ext cx="3816424" cy="12087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Культурная интеграция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928934"/>
            <a:ext cx="3744416" cy="12201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Культурный обмен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250265" y="1250141"/>
            <a:ext cx="285752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4643438" y="1214422"/>
            <a:ext cx="570" cy="17145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750859" y="1250141"/>
            <a:ext cx="285752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25252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урока:</a:t>
            </a:r>
          </a:p>
          <a:p>
            <a:pPr marL="514350" lvl="0" indent="-514350" algn="ctr">
              <a:buFont typeface="+mj-lt"/>
              <a:buAutoNum type="arabicPeriod"/>
            </a:pPr>
            <a:r>
              <a:rPr lang="ru-RU" sz="36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как подсистема общества.</a:t>
            </a:r>
          </a:p>
          <a:p>
            <a:pPr marL="514350" lvl="0" indent="-514350" algn="ctr">
              <a:buFont typeface="+mj-lt"/>
              <a:buAutoNum type="arabicPeriod"/>
            </a:pPr>
            <a:endParaRPr lang="ru-RU" sz="3600" b="1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ctr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и уровень жизни.</a:t>
            </a:r>
          </a:p>
          <a:p>
            <a:pPr marL="514350" lvl="0" indent="-514350" algn="ctr">
              <a:buFont typeface="+mj-lt"/>
              <a:buAutoNum type="arabicPeriod"/>
            </a:pP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ctr">
              <a:buFont typeface="+mj-lt"/>
              <a:buAutoNum type="arabicPeriod"/>
            </a:pPr>
            <a:r>
              <a:rPr lang="ru-RU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и социальная структура общества.</a:t>
            </a:r>
          </a:p>
          <a:p>
            <a:pPr marL="514350" lvl="0" indent="-514350" algn="ctr">
              <a:buFont typeface="+mj-lt"/>
              <a:buAutoNum type="arabicPeriod"/>
            </a:pPr>
            <a:endParaRPr lang="ru-RU" sz="3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ctr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и политика.</a:t>
            </a:r>
          </a:p>
          <a:p>
            <a:pPr marL="514350" lvl="0" indent="-514350" algn="ctr">
              <a:buFont typeface="+mj-lt"/>
              <a:buAutoNum type="arabicPeriod"/>
            </a:pPr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ctr">
              <a:buFont typeface="+mj-lt"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Экономика и культура</a:t>
            </a:r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14356"/>
            <a:ext cx="785818" cy="52149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Культура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14290"/>
            <a:ext cx="785818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Наука 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571612"/>
            <a:ext cx="785818" cy="21431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Образование  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857628"/>
            <a:ext cx="785818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СМИ 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000636"/>
            <a:ext cx="785818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Искусства   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49625"/>
            <a:ext cx="700089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определяет творческую направленность экономической деятельности общества и людей в процессе производства и потребления</a:t>
            </a:r>
          </a:p>
          <a:p>
            <a:pPr algn="ctr">
              <a:buFont typeface="Wingdings" pitchFamily="2" charset="2"/>
              <a:buChar char="v"/>
            </a:pP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Наука – главная движущая сила экономического прогресса</a:t>
            </a:r>
          </a:p>
          <a:p>
            <a:pPr algn="ctr">
              <a:buFont typeface="Wingdings" pitchFamily="2" charset="2"/>
              <a:buChar char="v"/>
            </a:pP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СМИ – важнейшее средство экономической информации (например, реклама)</a:t>
            </a:r>
          </a:p>
          <a:p>
            <a:pPr algn="ctr">
              <a:buFont typeface="Wingdings" pitchFamily="2" charset="2"/>
              <a:buChar char="v"/>
            </a:pP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 Образование влияет на качество трудовых ресурсов: определяет уровень квалификации и профессионализма работников</a:t>
            </a:r>
            <a:endParaRPr lang="ru-RU" sz="2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1538" y="1142984"/>
            <a:ext cx="2857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071538" y="5572140"/>
            <a:ext cx="276228" cy="95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4429132"/>
            <a:ext cx="2857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71538" y="2571744"/>
            <a:ext cx="2857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425501" y="188640"/>
            <a:ext cx="8229600" cy="10661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Выводы стр. 13</a:t>
            </a:r>
            <a:endParaRPr lang="ru-RU" b="1" dirty="0">
              <a:solidFill>
                <a:srgbClr val="0070C0"/>
              </a:solidFill>
              <a:latin typeface="Arial Black" panose="020B0A04020102020204" pitchFamily="34" charset="0"/>
              <a:ea typeface="PMingLiU-ExtB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1746" name="Picture 2" descr="https://funart.pro/uploads/posts/2020-05/1588493535_16-p-foni-na-temu-ekonomiki-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20891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16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173" y="153728"/>
            <a:ext cx="47525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Arial Black" pitchFamily="34" charset="0"/>
              </a:rPr>
              <a:t>Д/задание:</a:t>
            </a:r>
          </a:p>
          <a:p>
            <a:pPr algn="ctr"/>
            <a:endParaRPr lang="ru-RU" sz="3200" b="1" i="1" dirty="0" smtClean="0">
              <a:latin typeface="Arial Black" pitchFamily="34" charset="0"/>
            </a:endParaRPr>
          </a:p>
          <a:p>
            <a:pPr algn="just"/>
            <a:r>
              <a:rPr lang="ru-RU" sz="3200" dirty="0" smtClean="0">
                <a:latin typeface="Arial" pitchFamily="34" charset="0"/>
                <a:cs typeface="Arial" pitchFamily="34" charset="0"/>
              </a:rPr>
              <a:t>§ 1, стр. 5-15, </a:t>
            </a:r>
          </a:p>
          <a:p>
            <a:pPr algn="just"/>
            <a:r>
              <a:rPr lang="ru-RU" sz="3200" dirty="0" smtClean="0">
                <a:latin typeface="Arial" pitchFamily="34" charset="0"/>
                <a:cs typeface="Arial" pitchFamily="34" charset="0"/>
              </a:rPr>
              <a:t>- устно вопросы стр. 14</a:t>
            </a:r>
          </a:p>
          <a:p>
            <a:pPr algn="just"/>
            <a:r>
              <a:rPr lang="ru-RU" sz="3200" dirty="0" smtClean="0">
                <a:latin typeface="Arial" pitchFamily="34" charset="0"/>
                <a:cs typeface="Arial" pitchFamily="34" charset="0"/>
              </a:rPr>
              <a:t>- Задания стр. 14-15 письменно. </a:t>
            </a:r>
          </a:p>
          <a:p>
            <a:pPr algn="ctr"/>
            <a:endParaRPr lang="ru-RU" sz="2800" b="1" i="1" dirty="0">
              <a:latin typeface="Arial Black" pitchFamily="34" charset="0"/>
            </a:endParaRPr>
          </a:p>
        </p:txBody>
      </p:sp>
      <p:pic>
        <p:nvPicPr>
          <p:cNvPr id="3" name="Рисунок 2" descr="книг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88640"/>
            <a:ext cx="4104456" cy="292411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1538" y="2500306"/>
            <a:ext cx="7055971" cy="175432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/>
            <a:r>
              <a:rPr lang="ru-RU" sz="5400" b="1" cap="none" spc="50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1 Экономика как </a:t>
            </a:r>
          </a:p>
          <a:p>
            <a:pPr marL="914400" indent="-914400" algn="ctr"/>
            <a:r>
              <a:rPr lang="ru-RU" sz="5400" b="1" cap="none" spc="50" dirty="0" smtClean="0">
                <a:ln w="28575">
                  <a:solidFill>
                    <a:sysClr val="windowText" lastClr="00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подсистема общества</a:t>
            </a:r>
            <a:endParaRPr lang="ru-RU" sz="5400" b="1" cap="none" spc="50" dirty="0">
              <a:ln w="28575">
                <a:solidFill>
                  <a:sysClr val="windowText" lastClr="000000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808993" y="135411"/>
            <a:ext cx="53217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itchFamily="34" charset="0"/>
                <a:cs typeface="Arial" pitchFamily="34" charset="0"/>
              </a:rPr>
              <a:t>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Считается, что впервые понятие «экономика»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было введено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древ-негреческим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писателем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ис-ториком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Ксенофонтом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написав-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шим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книгу о том, как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правильно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вести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домашнее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хозяйство.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В других источниках авторство понятия «экономика» приписывают Аристотелю.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древней Греции домашнее хозяйство – это производство,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организованное рабовладельцем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8593" y="4797152"/>
            <a:ext cx="882221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Таким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образом, </a:t>
            </a: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экономика (греч.) </a:t>
            </a:r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это искусство ведения домашнего хозяйства.</a:t>
            </a:r>
          </a:p>
        </p:txBody>
      </p:sp>
      <p:pic>
        <p:nvPicPr>
          <p:cNvPr id="6" name="Рисунок 5" descr="Ксенофонт.jpg"/>
          <p:cNvPicPr>
            <a:picLocks noChangeAspect="1"/>
          </p:cNvPicPr>
          <p:nvPr/>
        </p:nvPicPr>
        <p:blipFill>
          <a:blip r:embed="rId2" cstate="print"/>
          <a:srcRect t="11413"/>
          <a:stretch>
            <a:fillRect/>
          </a:stretch>
        </p:blipFill>
        <p:spPr>
          <a:xfrm>
            <a:off x="107504" y="116633"/>
            <a:ext cx="3607240" cy="4543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835696" y="1322185"/>
            <a:ext cx="7200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 Проанализируйте </a:t>
            </a:r>
          </a:p>
          <a:p>
            <a:pPr algn="ctr"/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схему, сформулируйте определение </a:t>
            </a:r>
            <a:r>
              <a:rPr lang="ru-RU" sz="36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понятия «экономика»? </a:t>
            </a:r>
            <a:endParaRPr lang="ru-RU" sz="36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 descr="smart_guy_think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2500298" cy="3839743"/>
          </a:xfrm>
          <a:prstGeom prst="rect">
            <a:avLst/>
          </a:prstGeom>
          <a:noFill/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714480" y="571480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70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071942"/>
            <a:ext cx="1920561" cy="1285860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99792" y="2134717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Экономическая жизнь общества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14290"/>
            <a:ext cx="507209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Экономическая жизнь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928802"/>
            <a:ext cx="3429024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Общественная жизнь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1928802"/>
            <a:ext cx="3500462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Общество в целом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>
            <a:stCxn id="3" idx="0"/>
          </p:cNvCxnSpPr>
          <p:nvPr/>
        </p:nvCxnSpPr>
        <p:spPr>
          <a:xfrm rot="5400000" flipH="1" flipV="1">
            <a:off x="2285984" y="1000108"/>
            <a:ext cx="785818" cy="10715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1571604" y="1142984"/>
            <a:ext cx="928694" cy="7858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5572132" y="1214422"/>
            <a:ext cx="785818" cy="6429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4" idx="0"/>
          </p:cNvCxnSpPr>
          <p:nvPr/>
        </p:nvCxnSpPr>
        <p:spPr>
          <a:xfrm rot="16200000" flipH="1">
            <a:off x="6197214" y="1232281"/>
            <a:ext cx="785818" cy="60722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2" y="3140968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Развитие общества и развитие его экономической жизни соотносятся между собой как целое и его часть, осуществляя взаимное влияние друг на друга. </a:t>
            </a:r>
            <a:endParaRPr lang="ru-RU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1372</Words>
  <Application>Microsoft Office PowerPoint</Application>
  <PresentationFormat>Экран (4:3)</PresentationFormat>
  <Paragraphs>245</Paragraphs>
  <Slides>42</Slides>
  <Notes>7</Notes>
  <HiddenSlides>2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3" baseType="lpstr">
      <vt:lpstr>PMingLiU-ExtB</vt:lpstr>
      <vt:lpstr>Arial</vt:lpstr>
      <vt:lpstr>Arial Black</vt:lpstr>
      <vt:lpstr>Calibri</vt:lpstr>
      <vt:lpstr>Impact</vt:lpstr>
      <vt:lpstr>Times New Roman</vt:lpstr>
      <vt:lpstr>Wingdings</vt:lpstr>
      <vt:lpstr>Тема Office</vt:lpstr>
      <vt:lpstr>Оформление по умолчанию</vt:lpstr>
      <vt:lpstr>4_Тема Office</vt:lpstr>
      <vt:lpstr>Диаграмма</vt:lpstr>
      <vt:lpstr>1. Может ли общество развиваться без экономики?  2. Как связаны экономика и уровень жизни?  3. Каков портрет новой экономики начала XXIвека?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 стр. 13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Nina</dc:creator>
  <cp:lastModifiedBy>История</cp:lastModifiedBy>
  <cp:revision>38</cp:revision>
  <dcterms:created xsi:type="dcterms:W3CDTF">2012-09-17T02:07:45Z</dcterms:created>
  <dcterms:modified xsi:type="dcterms:W3CDTF">2023-10-03T16:04:01Z</dcterms:modified>
</cp:coreProperties>
</file>