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59" r:id="rId4"/>
    <p:sldId id="258" r:id="rId5"/>
    <p:sldId id="261" r:id="rId6"/>
    <p:sldId id="260" r:id="rId7"/>
    <p:sldId id="262" r:id="rId8"/>
    <p:sldId id="257" r:id="rId9"/>
    <p:sldId id="263" r:id="rId10"/>
    <p:sldId id="265" r:id="rId11"/>
    <p:sldId id="266" r:id="rId12"/>
    <p:sldId id="268" r:id="rId13"/>
    <p:sldId id="269" r:id="rId14"/>
    <p:sldId id="270" r:id="rId15"/>
    <p:sldId id="271" r:id="rId16"/>
    <p:sldId id="272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1301" y="3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03ABD-D7D8-4E8F-AA8F-985E1E9348BA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62BA5-3E28-44BF-80F4-F160796383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2796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03ABD-D7D8-4E8F-AA8F-985E1E9348BA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62BA5-3E28-44BF-80F4-F160796383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15957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03ABD-D7D8-4E8F-AA8F-985E1E9348BA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62BA5-3E28-44BF-80F4-F16079638368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992947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03ABD-D7D8-4E8F-AA8F-985E1E9348BA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62BA5-3E28-44BF-80F4-F160796383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57699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03ABD-D7D8-4E8F-AA8F-985E1E9348BA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62BA5-3E28-44BF-80F4-F16079638368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508879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03ABD-D7D8-4E8F-AA8F-985E1E9348BA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62BA5-3E28-44BF-80F4-F160796383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63553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03ABD-D7D8-4E8F-AA8F-985E1E9348BA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62BA5-3E28-44BF-80F4-F160796383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1949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03ABD-D7D8-4E8F-AA8F-985E1E9348BA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62BA5-3E28-44BF-80F4-F160796383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62763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03ABD-D7D8-4E8F-AA8F-985E1E9348BA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62BA5-3E28-44BF-80F4-F160796383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2832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03ABD-D7D8-4E8F-AA8F-985E1E9348BA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62BA5-3E28-44BF-80F4-F160796383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61008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03ABD-D7D8-4E8F-AA8F-985E1E9348BA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62BA5-3E28-44BF-80F4-F160796383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81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03ABD-D7D8-4E8F-AA8F-985E1E9348BA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62BA5-3E28-44BF-80F4-F160796383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9828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03ABD-D7D8-4E8F-AA8F-985E1E9348BA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62BA5-3E28-44BF-80F4-F160796383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61293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03ABD-D7D8-4E8F-AA8F-985E1E9348BA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62BA5-3E28-44BF-80F4-F160796383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3178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03ABD-D7D8-4E8F-AA8F-985E1E9348BA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62BA5-3E28-44BF-80F4-F160796383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177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03ABD-D7D8-4E8F-AA8F-985E1E9348BA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62BA5-3E28-44BF-80F4-F160796383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3922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003ABD-D7D8-4E8F-AA8F-985E1E9348BA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FC62BA5-3E28-44BF-80F4-F160796383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9634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AEE365-58ED-04EF-189D-944E9E5C57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0136" y="2392959"/>
            <a:ext cx="7766936" cy="1646302"/>
          </a:xfrm>
        </p:spPr>
        <p:txBody>
          <a:bodyPr/>
          <a:lstStyle/>
          <a:p>
            <a:pPr algn="ctr"/>
            <a:r>
              <a:rPr lang="ru-RU" sz="6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Стили речи. </a:t>
            </a:r>
            <a:br>
              <a:rPr lang="ru-RU" sz="6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Языковые средства.</a:t>
            </a:r>
            <a:endParaRPr lang="ru-RU" sz="60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3433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ACC335F-3A0D-0857-CBC7-2BE9BD19FA22}"/>
              </a:ext>
            </a:extLst>
          </p:cNvPr>
          <p:cNvSpPr txBox="1"/>
          <p:nvPr/>
        </p:nvSpPr>
        <p:spPr>
          <a:xfrm>
            <a:off x="497711" y="0"/>
            <a:ext cx="8903824" cy="64018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80340" algn="just"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Как-то в беседе с ребятами таксист поведал о забавном случае:</a:t>
            </a:r>
          </a:p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- Представьте себе. Сижу за рулем. Ночь. Скорость – 70. Вокруг – ни души. Уверен, что машине я один. И вдруг чувствую: на плечо мне опустилась рука… Я резко повернулся, чтобы защититься!.. Но… защищаться было не от кого. Точнее – незачем: на плече у меня сидел… котенок. Видимо, его оставил кто-то из пассажиров. Я пожалел малыша и отвез его к себе домой.</a:t>
            </a:r>
          </a:p>
        </p:txBody>
      </p:sp>
    </p:spTree>
    <p:extLst>
      <p:ext uri="{BB962C8B-B14F-4D97-AF65-F5344CB8AC3E}">
        <p14:creationId xmlns:p14="http://schemas.microsoft.com/office/powerpoint/2010/main" val="2812520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ACC335F-3A0D-0857-CBC7-2BE9BD19FA22}"/>
              </a:ext>
            </a:extLst>
          </p:cNvPr>
          <p:cNvSpPr txBox="1"/>
          <p:nvPr/>
        </p:nvSpPr>
        <p:spPr>
          <a:xfrm>
            <a:off x="544010" y="485405"/>
            <a:ext cx="8903824" cy="58871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3000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ru-RU" sz="3000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ОБАКА</a:t>
            </a:r>
            <a:r>
              <a:rPr lang="en-US" sz="3000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— </a:t>
            </a:r>
            <a:r>
              <a:rPr lang="ru-RU" sz="30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одомашненное млекопитающее семейства псовых</a:t>
            </a:r>
            <a:r>
              <a:rPr lang="ru-RU" sz="3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30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отряда хищных, одно из самых популярных домашних животных. Вероятно, человек приручил собаку не менее </a:t>
            </a:r>
            <a:br>
              <a:rPr lang="en-US" sz="30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0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14 000 лет назад. Именно такой возраст был определен для ископаемых зубов и челюсти домашней собаки, найденных в одной из пещер в </a:t>
            </a:r>
            <a:r>
              <a:rPr lang="ru-RU" sz="3000" b="0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Ираке</a:t>
            </a:r>
            <a:r>
              <a:rPr lang="ru-RU" sz="30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На ее стенах и в других местах обнаружены рисунки, запечатлевшие собак, напоминающих некоторые современные породы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3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67777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ACC335F-3A0D-0857-CBC7-2BE9BD19FA22}"/>
              </a:ext>
            </a:extLst>
          </p:cNvPr>
          <p:cNvSpPr txBox="1"/>
          <p:nvPr/>
        </p:nvSpPr>
        <p:spPr>
          <a:xfrm>
            <a:off x="544010" y="302535"/>
            <a:ext cx="8903824" cy="6252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Кирилл Смородин – путешественник из России, который вышел из дома в июле 2017 года и за полтора года успел объехать весь земной шар и побывать на всех континентах, кроме Африки. </a:t>
            </a:r>
            <a:endParaRPr lang="en-US" sz="280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Кирилл </a:t>
            </a:r>
            <a:r>
              <a:rPr lang="ru-RU" sz="280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автостопил</a:t>
            </a:r>
            <a:r>
              <a:rPr lang="ru-RU" sz="280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в России, гонял на байке по Азии, сплавлялся на плоту в Лаосе, стоял у штурвала старой шхуны в Атлантическом океане – в общем, испробовал на себе почти все существующие виды транспорта. </a:t>
            </a:r>
            <a:endParaRPr lang="en-US" sz="280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 том, как кругосветка стала хорошим лекарством от депрессии и почему тревел-</a:t>
            </a:r>
            <a:r>
              <a:rPr lang="ru-RU" sz="280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блогинг</a:t>
            </a:r>
            <a:r>
              <a:rPr lang="ru-RU" sz="280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умер – в большом разговоре с путешественником. </a:t>
            </a:r>
            <a:endParaRPr lang="ru-RU" sz="2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64869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ACC335F-3A0D-0857-CBC7-2BE9BD19FA22}"/>
              </a:ext>
            </a:extLst>
          </p:cNvPr>
          <p:cNvSpPr txBox="1"/>
          <p:nvPr/>
        </p:nvSpPr>
        <p:spPr>
          <a:xfrm>
            <a:off x="544010" y="302535"/>
            <a:ext cx="8903824" cy="55009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Семья </a:t>
            </a:r>
            <a:r>
              <a:rPr lang="ru-RU" sz="28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Дурсль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ей имела все, чего только можно пожелать. Но был у них и один секрет. Причем больше всего на свете они боялись, что кто-нибудь о нем узнает. </a:t>
            </a:r>
            <a:r>
              <a:rPr lang="ru-RU" sz="28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Дурсли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даже представить себе не могли, что с ними будет, если выплывет правда о Поттерах. Миссис Поттер приходилась миссис </a:t>
            </a:r>
            <a:r>
              <a:rPr lang="ru-RU" sz="28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Дурсль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родной сестрой, но они не виделись вот уже несколько лет. Миссис </a:t>
            </a:r>
            <a:r>
              <a:rPr lang="ru-RU" sz="28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Дурсль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даже делала вид, что у нее вовсе нет никакой сестры, потому что сестра и ее никчемный муж были полной противоположностью </a:t>
            </a:r>
            <a:r>
              <a:rPr lang="ru-RU" sz="28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Дурслям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</a:t>
            </a:r>
            <a:endParaRPr lang="ru-RU" sz="2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88247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ACC335F-3A0D-0857-CBC7-2BE9BD19FA22}"/>
              </a:ext>
            </a:extLst>
          </p:cNvPr>
          <p:cNvSpPr txBox="1"/>
          <p:nvPr/>
        </p:nvSpPr>
        <p:spPr>
          <a:xfrm>
            <a:off x="567159" y="733935"/>
            <a:ext cx="8903824" cy="5390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Работник должен: 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соблюдать требования по охране труда, Правила внутреннего трудового распорядка государственного учреждения;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использовать и правильно применять средства индивидуальной и коллективной защиты;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немедленно сообщать руководителю работ о любой ситуации, угрожающей жизни и здоровью работающих и окружающих, нарушении правил по охране труда, аварии, несчастном случае.</a:t>
            </a:r>
            <a:endParaRPr lang="ru-RU" sz="2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75696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C494AA-03D0-5100-2226-40E8D1E1C0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 какому стилю относятся?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E9829B8-BA04-0A69-DFCD-718D3970C9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8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Диссертация, реферат, отчёт, роман, рассказ, репортаж, поэма, заявление, акт, конспект, докладная, диалог, басня, закон, постановление, характеристика, ода, сказка, статья, заметка, договор, указ, монолог, аннотация, трагедия, словарь, телефонный разговор, спор, эссе, рецензия, личные письма, справка, песня,  курсовая работа, монография, обозрение, полилог.</a:t>
            </a:r>
          </a:p>
          <a:p>
            <a:endParaRPr lang="ru-RU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1161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E3D3608F-9BDA-C99D-B649-4C3473526A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635151"/>
            <a:ext cx="8596668" cy="3880773"/>
          </a:xfrm>
        </p:spPr>
        <p:txBody>
          <a:bodyPr>
            <a:no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научный стиль,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официально – деловой стиль,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публицистический стиль,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разговорный стиль.</a:t>
            </a:r>
          </a:p>
          <a:p>
            <a:endParaRPr lang="ru-RU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6C7664F3-38FA-BA00-FDC4-003FE63905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Вспомните и запишите названия передач</a:t>
            </a:r>
            <a:r>
              <a:rPr lang="en-US" dirty="0"/>
              <a:t>/</a:t>
            </a:r>
            <a:r>
              <a:rPr lang="ru-RU" dirty="0"/>
              <a:t>книг</a:t>
            </a:r>
            <a:r>
              <a:rPr lang="en-US" dirty="0"/>
              <a:t>/</a:t>
            </a:r>
            <a:r>
              <a:rPr lang="ru-RU" dirty="0"/>
              <a:t>подкастов и </a:t>
            </a:r>
            <a:r>
              <a:rPr lang="ru-RU" dirty="0" err="1"/>
              <a:t>т.д</a:t>
            </a:r>
            <a:r>
              <a:rPr lang="ru-RU" dirty="0"/>
              <a:t>, где употребляются:</a:t>
            </a:r>
          </a:p>
        </p:txBody>
      </p:sp>
    </p:spTree>
    <p:extLst>
      <p:ext uri="{BB962C8B-B14F-4D97-AF65-F5344CB8AC3E}">
        <p14:creationId xmlns:p14="http://schemas.microsoft.com/office/powerpoint/2010/main" val="33682327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2D7669D-5472-540E-4037-3908A51CF265}"/>
              </a:ext>
            </a:extLst>
          </p:cNvPr>
          <p:cNvSpPr/>
          <p:nvPr/>
        </p:nvSpPr>
        <p:spPr>
          <a:xfrm>
            <a:off x="2083444" y="1296364"/>
            <a:ext cx="2430683" cy="821803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Разговорный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3542A53-9B41-EAF5-C06A-22491B5C3AD9}"/>
              </a:ext>
            </a:extLst>
          </p:cNvPr>
          <p:cNvSpPr/>
          <p:nvPr/>
        </p:nvSpPr>
        <p:spPr>
          <a:xfrm>
            <a:off x="5685099" y="1296364"/>
            <a:ext cx="2430683" cy="821803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Книжный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44FE6B9-14D1-14E0-D369-5432306E83CA}"/>
              </a:ext>
            </a:extLst>
          </p:cNvPr>
          <p:cNvSpPr/>
          <p:nvPr/>
        </p:nvSpPr>
        <p:spPr>
          <a:xfrm>
            <a:off x="5373546" y="2430686"/>
            <a:ext cx="3053787" cy="821803"/>
          </a:xfrm>
          <a:prstGeom prst="re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Публицистический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BE0765B-994B-90C7-8BFF-F8E00AE13948}"/>
              </a:ext>
            </a:extLst>
          </p:cNvPr>
          <p:cNvSpPr/>
          <p:nvPr/>
        </p:nvSpPr>
        <p:spPr>
          <a:xfrm>
            <a:off x="5373546" y="3534142"/>
            <a:ext cx="3053787" cy="821803"/>
          </a:xfrm>
          <a:prstGeom prst="re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Художественный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384EE606-C9DE-43AB-1B68-1B9A2539F8F5}"/>
              </a:ext>
            </a:extLst>
          </p:cNvPr>
          <p:cNvSpPr/>
          <p:nvPr/>
        </p:nvSpPr>
        <p:spPr>
          <a:xfrm>
            <a:off x="5373545" y="4637598"/>
            <a:ext cx="3053787" cy="821803"/>
          </a:xfrm>
          <a:prstGeom prst="re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Научный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CD8858EF-9E6B-4302-2CE4-B9593F0CA8F0}"/>
              </a:ext>
            </a:extLst>
          </p:cNvPr>
          <p:cNvSpPr/>
          <p:nvPr/>
        </p:nvSpPr>
        <p:spPr>
          <a:xfrm>
            <a:off x="5373544" y="5737195"/>
            <a:ext cx="3053787" cy="821803"/>
          </a:xfrm>
          <a:prstGeom prst="re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Официально-деловой</a:t>
            </a:r>
          </a:p>
        </p:txBody>
      </p: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911A72B7-8E89-586F-D066-D33DD539EF01}"/>
              </a:ext>
            </a:extLst>
          </p:cNvPr>
          <p:cNvCxnSpPr>
            <a:cxnSpLocks/>
            <a:stCxn id="12" idx="2"/>
            <a:endCxn id="4" idx="0"/>
          </p:cNvCxnSpPr>
          <p:nvPr/>
        </p:nvCxnSpPr>
        <p:spPr>
          <a:xfrm flipH="1">
            <a:off x="3298786" y="1014711"/>
            <a:ext cx="1762241" cy="28165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8341AD82-9DD6-723A-E138-9364B4A505D0}"/>
              </a:ext>
            </a:extLst>
          </p:cNvPr>
          <p:cNvSpPr/>
          <p:nvPr/>
        </p:nvSpPr>
        <p:spPr>
          <a:xfrm>
            <a:off x="3534133" y="192908"/>
            <a:ext cx="3053787" cy="82180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Стили речи</a:t>
            </a:r>
          </a:p>
        </p:txBody>
      </p: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F1087EA4-E22B-8B3D-4C7F-50E236065D00}"/>
              </a:ext>
            </a:extLst>
          </p:cNvPr>
          <p:cNvCxnSpPr>
            <a:stCxn id="12" idx="2"/>
            <a:endCxn id="5" idx="0"/>
          </p:cNvCxnSpPr>
          <p:nvPr/>
        </p:nvCxnSpPr>
        <p:spPr>
          <a:xfrm>
            <a:off x="5061027" y="1014711"/>
            <a:ext cx="1839414" cy="28165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15835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0644BF-855C-F5F7-FC0B-43A1F040BC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/>
              <a:t>Разговорный стиль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D09FE67-F7CE-2347-376C-8FEB1418D5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200" b="1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Разговорной стиль</a:t>
            </a:r>
            <a:r>
              <a:rPr lang="ru-RU" sz="32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— функциональный стиль речи, используемый </a:t>
            </a:r>
            <a:br>
              <a:rPr lang="ru-RU" sz="32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</a:br>
            <a:r>
              <a:rPr lang="ru-RU" sz="32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для неформального общения, в частности для обсуждения бытовых вопросов </a:t>
            </a:r>
            <a:br>
              <a:rPr lang="ru-RU" sz="32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</a:br>
            <a:r>
              <a:rPr lang="ru-RU" sz="32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в неофициальной обстановке.</a:t>
            </a:r>
            <a:endParaRPr lang="en-US" sz="3200" b="0" i="0" dirty="0">
              <a:solidFill>
                <a:srgbClr val="202122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70614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0644BF-855C-F5F7-FC0B-43A1F040BC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/>
              <a:t>Литературно-художественный стиль 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D09FE67-F7CE-2347-376C-8FEB1418D5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Литературно-художественный стиль </a:t>
            </a:r>
            <a:r>
              <a:rPr lang="ru-RU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—функциональный стиль речи, который применяется в художественной литературе. </a:t>
            </a:r>
          </a:p>
        </p:txBody>
      </p:sp>
    </p:spTree>
    <p:extLst>
      <p:ext uri="{BB962C8B-B14F-4D97-AF65-F5344CB8AC3E}">
        <p14:creationId xmlns:p14="http://schemas.microsoft.com/office/powerpoint/2010/main" val="39747243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0C75CE-AA18-00EF-5A30-BD22529F7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Публицистический стиль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8DC238C-D6FC-2DC4-174F-29682AA922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200" b="1" i="0" u="none" strike="noStrike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Публицистический</a:t>
            </a:r>
            <a:r>
              <a:rPr lang="ru-RU" sz="3200" b="1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ru-RU" sz="3200" b="1" i="0" u="none" strike="noStrike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стиль</a:t>
            </a:r>
            <a:r>
              <a:rPr lang="ru-RU" sz="32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служит для воздействия на людей через </a:t>
            </a:r>
            <a:r>
              <a:rPr lang="ru-RU" sz="3200" b="0" i="0" u="none" strike="noStrike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средства массовой информации</a:t>
            </a:r>
            <a:r>
              <a:rPr lang="ru-RU" sz="32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(газеты, журналы, телевидение, афиши, буклеты). </a:t>
            </a:r>
            <a:br>
              <a:rPr lang="ru-RU" sz="32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lang="ru-RU" sz="32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Он характеризуется наличием общественно-политической лексики, логичностью, эмоциональностью, </a:t>
            </a:r>
            <a:r>
              <a:rPr lang="ru-RU" sz="3200" b="0" i="0" dirty="0" err="1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оценочностью</a:t>
            </a:r>
            <a:r>
              <a:rPr lang="ru-RU" sz="32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, побудительностью. 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5617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CCBDC0-2871-40EA-63FE-F4FD235A41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21175"/>
            <a:ext cx="8596668" cy="1320800"/>
          </a:xfrm>
        </p:spPr>
        <p:txBody>
          <a:bodyPr/>
          <a:lstStyle/>
          <a:p>
            <a:r>
              <a:rPr lang="ru-RU" dirty="0"/>
              <a:t>Официально-деловой стиль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22903CD-A613-EC2B-2C31-E1DC7CB21B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200" b="1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Официально-деловой стиль</a:t>
            </a:r>
            <a:r>
              <a:rPr lang="ru-RU" sz="32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— </a:t>
            </a:r>
            <a:r>
              <a:rPr lang="ru-RU" sz="3200" b="0" i="0" u="none" strike="noStrike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функциональный стиль речи</a:t>
            </a:r>
            <a:r>
              <a:rPr lang="ru-RU" sz="32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, средство письменного </a:t>
            </a:r>
            <a:r>
              <a:rPr lang="ru-RU" sz="3200" b="0" i="0" u="none" strike="noStrike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общения</a:t>
            </a:r>
            <a:r>
              <a:rPr lang="ru-RU" sz="32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в сфере деловых отношений: в сфере правовых отношений и управления. </a:t>
            </a:r>
          </a:p>
        </p:txBody>
      </p:sp>
    </p:spTree>
    <p:extLst>
      <p:ext uri="{BB962C8B-B14F-4D97-AF65-F5344CB8AC3E}">
        <p14:creationId xmlns:p14="http://schemas.microsoft.com/office/powerpoint/2010/main" val="4357729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F0C79F-FBC2-208E-E9F2-51AFB24DA6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Научный стиль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3B97540-CB44-7872-C82A-9A8931A824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200" b="1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Научный стиль</a:t>
            </a:r>
            <a:r>
              <a:rPr lang="ru-RU" sz="32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—</a:t>
            </a:r>
            <a:r>
              <a:rPr lang="ru-RU" sz="3200" b="0" i="0" u="none" strike="noStrike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функциональный</a:t>
            </a:r>
            <a:r>
              <a:rPr lang="ru-RU" sz="32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ru-RU" sz="3200" b="0" i="0" u="none" strike="noStrike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стиль</a:t>
            </a:r>
            <a:r>
              <a:rPr lang="ru-RU" sz="32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ru-RU" sz="3200" b="0" i="0" u="none" strike="noStrike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речи</a:t>
            </a:r>
            <a:r>
              <a:rPr lang="ru-RU" sz="32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</a:t>
            </a:r>
            <a:br>
              <a:rPr lang="ru-RU" sz="32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lang="ru-RU" sz="3200" b="0" i="0" u="none" strike="noStrike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литературного языка</a:t>
            </a:r>
            <a:r>
              <a:rPr lang="ru-RU" sz="32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, которому присущ ряд особенностей: предварительное обдумывание высказывания, </a:t>
            </a:r>
            <a:br>
              <a:rPr lang="ru-RU" sz="32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lang="ru-RU" sz="3200" b="0" i="0" u="none" strike="noStrike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монологический</a:t>
            </a:r>
            <a:r>
              <a:rPr lang="ru-RU" sz="32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характер, строгий отбор языковых средств, тяготение </a:t>
            </a:r>
            <a:br>
              <a:rPr lang="ru-RU" sz="32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lang="ru-RU" sz="32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к нормированной речи.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18878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id="{1C8EED59-06B0-43C1-DA3C-4F8A98C3B2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7026919"/>
              </p:ext>
            </p:extLst>
          </p:nvPr>
        </p:nvGraphicFramePr>
        <p:xfrm>
          <a:off x="0" y="1"/>
          <a:ext cx="12192000" cy="73064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10789">
                  <a:extLst>
                    <a:ext uri="{9D8B030D-6E8A-4147-A177-3AD203B41FA5}">
                      <a16:colId xmlns:a16="http://schemas.microsoft.com/office/drawing/2014/main" val="1279159962"/>
                    </a:ext>
                  </a:extLst>
                </a:gridCol>
                <a:gridCol w="2509798">
                  <a:extLst>
                    <a:ext uri="{9D8B030D-6E8A-4147-A177-3AD203B41FA5}">
                      <a16:colId xmlns:a16="http://schemas.microsoft.com/office/drawing/2014/main" val="3910116048"/>
                    </a:ext>
                  </a:extLst>
                </a:gridCol>
                <a:gridCol w="2476983">
                  <a:extLst>
                    <a:ext uri="{9D8B030D-6E8A-4147-A177-3AD203B41FA5}">
                      <a16:colId xmlns:a16="http://schemas.microsoft.com/office/drawing/2014/main" val="1163457212"/>
                    </a:ext>
                  </a:extLst>
                </a:gridCol>
                <a:gridCol w="1914614">
                  <a:extLst>
                    <a:ext uri="{9D8B030D-6E8A-4147-A177-3AD203B41FA5}">
                      <a16:colId xmlns:a16="http://schemas.microsoft.com/office/drawing/2014/main" val="2129383521"/>
                    </a:ext>
                  </a:extLst>
                </a:gridCol>
                <a:gridCol w="1711775">
                  <a:extLst>
                    <a:ext uri="{9D8B030D-6E8A-4147-A177-3AD203B41FA5}">
                      <a16:colId xmlns:a16="http://schemas.microsoft.com/office/drawing/2014/main" val="769227097"/>
                    </a:ext>
                  </a:extLst>
                </a:gridCol>
                <a:gridCol w="1968041">
                  <a:extLst>
                    <a:ext uri="{9D8B030D-6E8A-4147-A177-3AD203B41FA5}">
                      <a16:colId xmlns:a16="http://schemas.microsoft.com/office/drawing/2014/main" val="721813411"/>
                    </a:ext>
                  </a:extLst>
                </a:gridCol>
              </a:tblGrid>
              <a:tr h="784910"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</a:pPr>
                      <a:r>
                        <a:rPr lang="ru-RU" sz="1600">
                          <a:effectLst/>
                        </a:rPr>
                        <a:t>Функцио-</a:t>
                      </a:r>
                    </a:p>
                    <a:p>
                      <a:pPr marL="0" algn="ctr">
                        <a:lnSpc>
                          <a:spcPct val="115000"/>
                        </a:lnSpc>
                      </a:pPr>
                      <a:r>
                        <a:rPr lang="ru-RU" sz="1600">
                          <a:effectLst/>
                        </a:rPr>
                        <a:t>нальный стиль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67" marR="106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</a:pPr>
                      <a:r>
                        <a:rPr lang="ru-RU" sz="1600">
                          <a:effectLst/>
                        </a:rPr>
                        <a:t>Разговорный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67" marR="106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</a:pPr>
                      <a:r>
                        <a:rPr lang="ru-RU" sz="1600">
                          <a:effectLst/>
                        </a:rPr>
                        <a:t>Художественный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67" marR="106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</a:pPr>
                      <a:r>
                        <a:rPr lang="ru-RU" sz="1600">
                          <a:effectLst/>
                        </a:rPr>
                        <a:t>Публицистический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67" marR="106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</a:pPr>
                      <a:r>
                        <a:rPr lang="ru-RU" sz="1600">
                          <a:effectLst/>
                        </a:rPr>
                        <a:t>Официально-деловой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67" marR="106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Научный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67" marR="106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2835683"/>
                  </a:ext>
                </a:extLst>
              </a:tr>
              <a:tr h="853329"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</a:pPr>
                      <a:r>
                        <a:rPr lang="ru-RU" sz="1600">
                          <a:effectLst/>
                        </a:rPr>
                        <a:t> </a:t>
                      </a:r>
                    </a:p>
                    <a:p>
                      <a:pPr marL="0" algn="ctr">
                        <a:lnSpc>
                          <a:spcPct val="115000"/>
                        </a:lnSpc>
                      </a:pPr>
                      <a:r>
                        <a:rPr lang="ru-RU" sz="1600">
                          <a:effectLst/>
                        </a:rPr>
                        <a:t>Цель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67" marR="106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</a:pPr>
                      <a:r>
                        <a:rPr lang="ru-RU" sz="1600">
                          <a:effectLst/>
                        </a:rPr>
                        <a:t>Обменяться мыслями, поделиться чувствами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67" marR="106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</a:pPr>
                      <a:r>
                        <a:rPr lang="ru-RU" sz="1600" dirty="0">
                          <a:effectLst/>
                        </a:rPr>
                        <a:t>Изобразить предмет, событие; вызвать сопереживание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67" marR="106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</a:pPr>
                      <a:r>
                        <a:rPr lang="ru-RU" sz="1600">
                          <a:effectLst/>
                        </a:rPr>
                        <a:t>Информировать; убеждать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67" marR="106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</a:pPr>
                      <a:r>
                        <a:rPr lang="ru-RU" sz="1600" dirty="0">
                          <a:effectLst/>
                        </a:rPr>
                        <a:t>Информировать, дать указания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67" marR="106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Сообщить точные сведения, проанализировать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67" marR="106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2461491"/>
                  </a:ext>
                </a:extLst>
              </a:tr>
              <a:tr h="886139"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</a:pPr>
                      <a:r>
                        <a:rPr lang="ru-RU" sz="1600">
                          <a:effectLst/>
                        </a:rPr>
                        <a:t> </a:t>
                      </a:r>
                    </a:p>
                    <a:p>
                      <a:pPr marL="0" algn="ctr">
                        <a:lnSpc>
                          <a:spcPct val="115000"/>
                        </a:lnSpc>
                      </a:pPr>
                      <a:r>
                        <a:rPr lang="ru-RU" sz="1600">
                          <a:effectLst/>
                        </a:rPr>
                        <a:t>Сфера использования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67" marR="106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</a:pPr>
                      <a:r>
                        <a:rPr lang="ru-RU" sz="1600" dirty="0">
                          <a:effectLst/>
                        </a:rPr>
                        <a:t>Неофициальные беседы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67" marR="106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</a:pPr>
                      <a:r>
                        <a:rPr lang="ru-RU" sz="1600" dirty="0">
                          <a:effectLst/>
                        </a:rPr>
                        <a:t>Художественная литература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67" marR="106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</a:pPr>
                      <a:r>
                        <a:rPr lang="ru-RU" sz="1600" dirty="0">
                          <a:effectLst/>
                        </a:rPr>
                        <a:t>Телевидение, радио, газеты, митинги, собрания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67" marR="106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</a:pPr>
                      <a:r>
                        <a:rPr lang="ru-RU" sz="1600" dirty="0">
                          <a:effectLst/>
                        </a:rPr>
                        <a:t>Документация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67" marR="106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Научные труды, учебники, конференции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67" marR="106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6922092"/>
                  </a:ext>
                </a:extLst>
              </a:tr>
              <a:tr h="886139"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</a:pPr>
                      <a:r>
                        <a:rPr lang="ru-RU" sz="1600">
                          <a:effectLst/>
                        </a:rPr>
                        <a:t> </a:t>
                      </a:r>
                    </a:p>
                    <a:p>
                      <a:pPr marL="0" algn="ctr">
                        <a:lnSpc>
                          <a:spcPct val="115000"/>
                        </a:lnSpc>
                      </a:pPr>
                      <a:r>
                        <a:rPr lang="ru-RU" sz="1600">
                          <a:effectLst/>
                        </a:rPr>
                        <a:t>Стилевые черты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67" marR="106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</a:pPr>
                      <a:r>
                        <a:rPr lang="ru-RU" sz="1600" dirty="0">
                          <a:effectLst/>
                        </a:rPr>
                        <a:t>Неофициальность, эмоциональность, неподготовленность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67" marR="106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</a:pPr>
                      <a:r>
                        <a:rPr lang="ru-RU" sz="1600">
                          <a:effectLst/>
                        </a:rPr>
                        <a:t>Образность, выразительность, эмоциональность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67" marR="106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</a:pPr>
                      <a:r>
                        <a:rPr lang="ru-RU" sz="1600">
                          <a:effectLst/>
                        </a:rPr>
                        <a:t>Эмоциональ-</a:t>
                      </a:r>
                    </a:p>
                    <a:p>
                      <a:pPr marL="0" algn="ctr">
                        <a:lnSpc>
                          <a:spcPct val="115000"/>
                        </a:lnSpc>
                      </a:pPr>
                      <a:r>
                        <a:rPr lang="ru-RU" sz="1600">
                          <a:effectLst/>
                        </a:rPr>
                        <a:t>ность, призывность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67" marR="106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</a:pPr>
                      <a:r>
                        <a:rPr lang="ru-RU" sz="1600">
                          <a:effectLst/>
                        </a:rPr>
                        <a:t>Точность, четкость, строгость, бесстрастность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67" marR="106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Точность, доказательность, логичность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67" marR="106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1225669"/>
                  </a:ext>
                </a:extLst>
              </a:tr>
              <a:tr h="2013878"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</a:pPr>
                      <a:r>
                        <a:rPr lang="ru-RU" sz="1600">
                          <a:effectLst/>
                        </a:rPr>
                        <a:t> </a:t>
                      </a:r>
                    </a:p>
                    <a:p>
                      <a:pPr marL="0" algn="ctr">
                        <a:lnSpc>
                          <a:spcPct val="115000"/>
                        </a:lnSpc>
                      </a:pPr>
                      <a:r>
                        <a:rPr lang="ru-RU" sz="1600">
                          <a:effectLst/>
                        </a:rPr>
                        <a:t> </a:t>
                      </a:r>
                    </a:p>
                    <a:p>
                      <a:pPr marL="0" algn="ctr">
                        <a:lnSpc>
                          <a:spcPct val="115000"/>
                        </a:lnSpc>
                      </a:pPr>
                      <a:r>
                        <a:rPr lang="ru-RU" sz="1600">
                          <a:effectLst/>
                        </a:rPr>
                        <a:t> </a:t>
                      </a:r>
                    </a:p>
                    <a:p>
                      <a:pPr marL="0" algn="ctr">
                        <a:lnSpc>
                          <a:spcPct val="115000"/>
                        </a:lnSpc>
                      </a:pPr>
                      <a:r>
                        <a:rPr lang="ru-RU" sz="1600">
                          <a:effectLst/>
                        </a:rPr>
                        <a:t>Языковые средства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67" marR="106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</a:pPr>
                      <a:r>
                        <a:rPr lang="ru-RU" sz="1600">
                          <a:effectLst/>
                        </a:rPr>
                        <a:t>Разговорная лексика, эмоционально-оценочные слова, вопросительные, побудительные, восклицательные предложения, обращения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67" marR="106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</a:pPr>
                      <a:r>
                        <a:rPr lang="ru-RU" sz="1600" dirty="0">
                          <a:effectLst/>
                        </a:rPr>
                        <a:t>Средства художественной выразительности (тропы и фигуры речи)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67" marR="106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</a:pPr>
                      <a:r>
                        <a:rPr lang="ru-RU" sz="1600" dirty="0">
                          <a:effectLst/>
                        </a:rPr>
                        <a:t>Обращения, риторические вопросы, восклицания, побудительные предложения; речевые клише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67" marR="106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</a:pPr>
                      <a:r>
                        <a:rPr lang="ru-RU" sz="1600" dirty="0">
                          <a:effectLst/>
                        </a:rPr>
                        <a:t>Клише; нейтральная лексика; слова типа «должен», «обязан», «необходимо» и т.д.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67" marR="106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</a:rPr>
                        <a:t>Термины, числа, сложный синтаксис, абстрактные существительные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67" marR="106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8504030"/>
                  </a:ext>
                </a:extLst>
              </a:tr>
              <a:tr h="1433603"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</a:pPr>
                      <a:r>
                        <a:rPr lang="ru-RU" sz="1600">
                          <a:effectLst/>
                        </a:rPr>
                        <a:t> </a:t>
                      </a:r>
                    </a:p>
                    <a:p>
                      <a:pPr marL="0" algn="ctr">
                        <a:lnSpc>
                          <a:spcPct val="115000"/>
                        </a:lnSpc>
                      </a:pPr>
                      <a:r>
                        <a:rPr lang="ru-RU" sz="1600">
                          <a:effectLst/>
                        </a:rPr>
                        <a:t> </a:t>
                      </a:r>
                    </a:p>
                    <a:p>
                      <a:pPr marL="0" algn="ctr">
                        <a:lnSpc>
                          <a:spcPct val="115000"/>
                        </a:lnSpc>
                      </a:pPr>
                      <a:r>
                        <a:rPr lang="ru-RU" sz="1600">
                          <a:effectLst/>
                        </a:rPr>
                        <a:t>Жанры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67" marR="106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</a:pPr>
                      <a:r>
                        <a:rPr lang="ru-RU" sz="1600">
                          <a:effectLst/>
                        </a:rPr>
                        <a:t>Беседа, телефонный разговор, письмо и т.д.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67" marR="106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</a:pPr>
                      <a:r>
                        <a:rPr lang="ru-RU" sz="1600" dirty="0">
                          <a:effectLst/>
                        </a:rPr>
                        <a:t>Роман, рассказ, стихотворение, поэма, басня, элегия, сказка, пьеса и т.д.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67" marR="106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</a:pPr>
                      <a:r>
                        <a:rPr lang="ru-RU" sz="1600" dirty="0">
                          <a:effectLst/>
                        </a:rPr>
                        <a:t>Репортаж, очерк, статья, заметка, интервью, выступление, сообщение и т.д.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67" marR="106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</a:pPr>
                      <a:r>
                        <a:rPr lang="ru-RU" sz="1600" dirty="0">
                          <a:effectLst/>
                        </a:rPr>
                        <a:t>Инструкция, протокол, заявление, справка, договор, отчёт и т.д.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67" marR="106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</a:rPr>
                        <a:t>Научная статья, доклад, монография, реферат и т.д.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67" marR="106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95357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21359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BBE279A-6B3C-A036-EE2E-7AAEE3A04697}"/>
              </a:ext>
            </a:extLst>
          </p:cNvPr>
          <p:cNvSpPr txBox="1"/>
          <p:nvPr/>
        </p:nvSpPr>
        <p:spPr>
          <a:xfrm>
            <a:off x="636608" y="1232469"/>
            <a:ext cx="8718629" cy="43930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ru-RU" sz="3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Прочитайте</a:t>
            </a:r>
            <a:r>
              <a:rPr lang="ru-RU" sz="32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3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тексты и определите их принадлежность к определённому стилю речи. При выполнении этого задания используйте опорную схему.</a:t>
            </a:r>
            <a:endParaRPr lang="ru-RU" sz="3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  <a:tabLst>
                <a:tab pos="914400" algn="l"/>
              </a:tabLst>
            </a:pPr>
            <a:r>
              <a:rPr lang="ru-RU" sz="32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Цель употребления стиля.</a:t>
            </a:r>
            <a:endParaRPr lang="ru-RU" sz="3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  <a:tabLst>
                <a:tab pos="914400" algn="l"/>
              </a:tabLst>
            </a:pPr>
            <a:r>
              <a:rPr lang="ru-RU" sz="32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Сфера употребления стиля.</a:t>
            </a:r>
            <a:endParaRPr lang="ru-RU" sz="3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  <a:tabLst>
                <a:tab pos="914400" algn="l"/>
              </a:tabLst>
            </a:pPr>
            <a:r>
              <a:rPr lang="ru-RU" sz="32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Характерные особенности стиля.</a:t>
            </a:r>
            <a:endParaRPr lang="ru-RU" sz="3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3550901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81</TotalTime>
  <Words>942</Words>
  <Application>Microsoft Office PowerPoint</Application>
  <PresentationFormat>Широкоэкранный</PresentationFormat>
  <Paragraphs>86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Arial</vt:lpstr>
      <vt:lpstr>Calibri</vt:lpstr>
      <vt:lpstr>Symbol</vt:lpstr>
      <vt:lpstr>Times New Roman</vt:lpstr>
      <vt:lpstr>Trebuchet MS</vt:lpstr>
      <vt:lpstr>Wingdings 3</vt:lpstr>
      <vt:lpstr>Аспект</vt:lpstr>
      <vt:lpstr>Стили речи.  Языковые средства.</vt:lpstr>
      <vt:lpstr>Презентация PowerPoint</vt:lpstr>
      <vt:lpstr>Разговорный стиль</vt:lpstr>
      <vt:lpstr>Литературно-художественный стиль </vt:lpstr>
      <vt:lpstr>Публицистический стиль</vt:lpstr>
      <vt:lpstr>Официально-деловой стиль</vt:lpstr>
      <vt:lpstr>Научный стиль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 какому стилю относятся?</vt:lpstr>
      <vt:lpstr>Вспомните и запишите названия передач/книг/подкастов и т.д, где употребляются: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Стили речи.  Языковые средства.</dc:title>
  <dc:creator>Victory</dc:creator>
  <cp:lastModifiedBy>Victory</cp:lastModifiedBy>
  <cp:revision>3</cp:revision>
  <dcterms:created xsi:type="dcterms:W3CDTF">2023-10-03T14:39:35Z</dcterms:created>
  <dcterms:modified xsi:type="dcterms:W3CDTF">2023-10-03T16:01:33Z</dcterms:modified>
</cp:coreProperties>
</file>