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5" r:id="rId1"/>
  </p:sldMasterIdLst>
  <p:sldIdLst>
    <p:sldId id="256" r:id="rId2"/>
    <p:sldId id="258" r:id="rId3"/>
    <p:sldId id="257" r:id="rId4"/>
    <p:sldId id="260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33" d="100"/>
          <a:sy n="33" d="100"/>
        </p:scale>
        <p:origin x="2332" y="14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DCE32-6274-429F-8AD7-16B19CD31957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5ECD2-1B06-4593-9E78-F5D987E9BC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10758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DCE32-6274-429F-8AD7-16B19CD31957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5ECD2-1B06-4593-9E78-F5D987E9BC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66836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DCE32-6274-429F-8AD7-16B19CD31957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5ECD2-1B06-4593-9E78-F5D987E9BC5F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094408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DCE32-6274-429F-8AD7-16B19CD31957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5ECD2-1B06-4593-9E78-F5D987E9BC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08710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DCE32-6274-429F-8AD7-16B19CD31957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5ECD2-1B06-4593-9E78-F5D987E9BC5F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015804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DCE32-6274-429F-8AD7-16B19CD31957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5ECD2-1B06-4593-9E78-F5D987E9BC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03777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DCE32-6274-429F-8AD7-16B19CD31957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5ECD2-1B06-4593-9E78-F5D987E9BC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71482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DCE32-6274-429F-8AD7-16B19CD31957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5ECD2-1B06-4593-9E78-F5D987E9BC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530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DCE32-6274-429F-8AD7-16B19CD31957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5ECD2-1B06-4593-9E78-F5D987E9BC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12049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DCE32-6274-429F-8AD7-16B19CD31957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5ECD2-1B06-4593-9E78-F5D987E9BC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58775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DCE32-6274-429F-8AD7-16B19CD31957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5ECD2-1B06-4593-9E78-F5D987E9BC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95382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DCE32-6274-429F-8AD7-16B19CD31957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5ECD2-1B06-4593-9E78-F5D987E9BC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74101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DCE32-6274-429F-8AD7-16B19CD31957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5ECD2-1B06-4593-9E78-F5D987E9BC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95703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DCE32-6274-429F-8AD7-16B19CD31957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5ECD2-1B06-4593-9E78-F5D987E9BC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88286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DCE32-6274-429F-8AD7-16B19CD31957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5ECD2-1B06-4593-9E78-F5D987E9BC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40781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DCE32-6274-429F-8AD7-16B19CD31957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5ECD2-1B06-4593-9E78-F5D987E9BC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69798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FDCE32-6274-429F-8AD7-16B19CD31957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9AF5ECD2-1B06-4593-9E78-F5D987E9BC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070813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86" r:id="rId1"/>
    <p:sldLayoutId id="2147483787" r:id="rId2"/>
    <p:sldLayoutId id="2147483788" r:id="rId3"/>
    <p:sldLayoutId id="2147483789" r:id="rId4"/>
    <p:sldLayoutId id="2147483790" r:id="rId5"/>
    <p:sldLayoutId id="2147483791" r:id="rId6"/>
    <p:sldLayoutId id="2147483792" r:id="rId7"/>
    <p:sldLayoutId id="2147483793" r:id="rId8"/>
    <p:sldLayoutId id="2147483794" r:id="rId9"/>
    <p:sldLayoutId id="2147483795" r:id="rId10"/>
    <p:sldLayoutId id="2147483796" r:id="rId11"/>
    <p:sldLayoutId id="2147483797" r:id="rId12"/>
    <p:sldLayoutId id="2147483798" r:id="rId13"/>
    <p:sldLayoutId id="2147483799" r:id="rId14"/>
    <p:sldLayoutId id="2147483800" r:id="rId15"/>
    <p:sldLayoutId id="2147483801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87816" y="2810399"/>
            <a:ext cx="7766936" cy="1646302"/>
          </a:xfrm>
        </p:spPr>
        <p:txBody>
          <a:bodyPr/>
          <a:lstStyle/>
          <a:p>
            <a:r>
              <a:rPr lang="ru-RU" b="1" dirty="0" smtClean="0"/>
              <a:t>Букет золотой осени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00675" y="4859355"/>
            <a:ext cx="7766936" cy="1096899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Урок изобразительного искусства</a:t>
            </a:r>
          </a:p>
          <a:p>
            <a:r>
              <a:rPr lang="ru-RU" dirty="0" smtClean="0"/>
              <a:t>Учитель Панушина Е.М.</a:t>
            </a:r>
          </a:p>
          <a:p>
            <a:r>
              <a:rPr lang="ru-RU" dirty="0" smtClean="0"/>
              <a:t>МБОУ СШ №31</a:t>
            </a:r>
          </a:p>
        </p:txBody>
      </p:sp>
      <p:pic>
        <p:nvPicPr>
          <p:cNvPr id="1026" name="Picture 2" descr="https://catherineasquithgallery.com/uploads/posts/2021-03/1614631848_3-p-fon-listev-dlya-fotoshopa-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32832" y="-4040996"/>
            <a:ext cx="14325600" cy="7789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DDT_-_CHto_takoe_osen_4795019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66318" y="5337410"/>
            <a:ext cx="1021498" cy="1021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781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779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70408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849187" y="1228926"/>
            <a:ext cx="3664446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800" dirty="0" smtClean="0">
                <a:ln w="1016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Наметить овалы, показывающие объем вазы:</a:t>
            </a:r>
          </a:p>
          <a:p>
            <a:r>
              <a:rPr lang="ru-RU" sz="2800" dirty="0" smtClean="0">
                <a:ln w="1016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Самый верхний самый узкий по высоте,  а самый нижний – самый «открытый». Ширина овалов сокращается из-за перспективы.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1897" y="0"/>
            <a:ext cx="487560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6952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849187" y="1501300"/>
            <a:ext cx="3664446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800" dirty="0" smtClean="0">
                <a:ln w="1016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Нарисовать окно за вазой, нарисовать линии на столе – это будет ткань под вазой. </a:t>
            </a:r>
            <a:r>
              <a:rPr lang="ru-RU" sz="2800" dirty="0">
                <a:ln w="1016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sz="2800" dirty="0">
                <a:ln w="1016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2800" dirty="0" smtClean="0">
                <a:ln w="1016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Дорисовать яблоко.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0263" y="0"/>
            <a:ext cx="487560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0530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829732" y="489623"/>
            <a:ext cx="3664446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800" dirty="0" smtClean="0">
                <a:ln w="1016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Нарисуйте линии – веточки, стоящие в вазе. </a:t>
            </a:r>
          </a:p>
          <a:p>
            <a:r>
              <a:rPr lang="ru-RU" sz="2800" dirty="0" smtClean="0">
                <a:ln w="1016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Из веточек дорисуйте цветы, листья (кленовые, дубовые, осиновые, рябиновые)</a:t>
            </a:r>
          </a:p>
          <a:p>
            <a:r>
              <a:rPr lang="ru-RU" sz="2800" dirty="0" smtClean="0">
                <a:ln w="1016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Добавьте яркие ягоды рябины.</a:t>
            </a:r>
          </a:p>
          <a:p>
            <a:r>
              <a:rPr lang="ru-RU" sz="2800" dirty="0" smtClean="0">
                <a:ln w="1016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По желанию можно нарисовать несколько листиков на столе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995" y="0"/>
            <a:ext cx="487560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589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1316710" y="470168"/>
            <a:ext cx="3644991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dirty="0" smtClean="0">
                <a:ln w="1016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Используя </a:t>
            </a:r>
            <a:r>
              <a:rPr lang="ru-RU" sz="4400" b="1" dirty="0" smtClean="0">
                <a:ln w="1016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ТОЛЬКО </a:t>
            </a:r>
            <a:r>
              <a:rPr lang="ru-RU" sz="4400" b="1" dirty="0" smtClean="0">
                <a:ln w="10160">
                  <a:noFill/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Т</a:t>
            </a:r>
            <a:r>
              <a:rPr lang="ru-RU" sz="4400" b="1" dirty="0" smtClean="0">
                <a:ln w="10160">
                  <a:noFill/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Ё</a:t>
            </a:r>
            <a:r>
              <a:rPr lang="ru-RU" sz="4400" b="1" dirty="0" smtClean="0">
                <a:ln w="10160">
                  <a:noFill/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П</a:t>
            </a:r>
            <a:r>
              <a:rPr lang="ru-RU" sz="4400" b="1" dirty="0" smtClean="0">
                <a:ln w="10160">
                  <a:noFill/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Л</a:t>
            </a:r>
            <a:r>
              <a:rPr lang="ru-RU" sz="4400" b="1" dirty="0" smtClean="0">
                <a:ln w="10160">
                  <a:noFill/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Ы</a:t>
            </a:r>
            <a:r>
              <a:rPr lang="ru-RU" sz="4400" b="1" dirty="0" smtClean="0">
                <a:ln w="10160">
                  <a:noFill/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Е</a:t>
            </a:r>
            <a:r>
              <a:rPr lang="ru-RU" sz="4400" b="1" dirty="0" smtClean="0">
                <a:ln w="1016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4400" b="1" dirty="0" smtClean="0">
                <a:ln w="10160">
                  <a:noFill/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ЦВЕТА</a:t>
            </a:r>
          </a:p>
          <a:p>
            <a:r>
              <a:rPr lang="ru-RU" dirty="0" smtClean="0">
                <a:ln w="1016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раскрасьте рисунок красками. </a:t>
            </a:r>
          </a:p>
          <a:p>
            <a:r>
              <a:rPr lang="ru-RU" sz="4400" b="1" dirty="0" smtClean="0">
                <a:ln w="1016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НАЧИНАТЬ </a:t>
            </a:r>
          </a:p>
          <a:p>
            <a:r>
              <a:rPr lang="ru-RU" sz="4400" b="1" dirty="0" smtClean="0">
                <a:ln w="1016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С ФОНА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0808" y="0"/>
            <a:ext cx="5579058" cy="7704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1845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9709" y="2380034"/>
            <a:ext cx="8596668" cy="1320800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solidFill>
                  <a:srgbClr val="FFC000"/>
                </a:solidFill>
              </a:rPr>
              <a:t>ВЫ БОЛЬШИЕ МОЛОДЦЫ!</a:t>
            </a:r>
            <a:br>
              <a:rPr lang="ru-RU" sz="4400" b="1" dirty="0" smtClean="0">
                <a:solidFill>
                  <a:srgbClr val="FFC000"/>
                </a:solidFill>
              </a:rPr>
            </a:br>
            <a:r>
              <a:rPr lang="ru-RU" sz="4400" b="1" dirty="0" smtClean="0">
                <a:solidFill>
                  <a:srgbClr val="FFC000"/>
                </a:solidFill>
              </a:rPr>
              <a:t>СПАСИБО ЗА УРОК.</a:t>
            </a:r>
            <a:endParaRPr lang="ru-RU" sz="44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02080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thepresentation.ru/img/tmb/5/477684/a50ceca05beed40b8a3eec5c4ceed93b-800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918" y="28876"/>
            <a:ext cx="9105499" cy="6829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7309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cf2.ppt-online.org/files2/slide/l/LsJpflNFVzv6GgkOR2DjZcHwC9i0UTqaQMBxA8/slide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74002" cy="6946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1306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s://danceon.ru/wp-content/uploads/0/2/e/02e4e0b0cb6bf96f34bc58041c390543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809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27612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fsd.multiurok.ru/html/2023/02/18/s_63f02570aede5/phpbwqZMt_Dizajn-moej-komnaty_html_a9c5dbc1417a87d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898" y="0"/>
            <a:ext cx="915698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84506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Назовите, на какой картине теплые цвета, а на какой – холодные?</a:t>
            </a:r>
            <a:endParaRPr lang="ru-RU" dirty="0"/>
          </a:p>
        </p:txBody>
      </p:sp>
      <p:pic>
        <p:nvPicPr>
          <p:cNvPr id="6146" name="Picture 2" descr="https://flomaster.club/uploads/posts/2023-01/1674485297_flomaster-club-p-risunok-v-teplikh-tonakh-krasivo-5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328" y="2242047"/>
            <a:ext cx="5831339" cy="3842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papik.pro/uploads/posts/2023-02/1677483414_papik-pro-p-risunki-kholodnimi-tsvetami-legkie-1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49" y="2242047"/>
            <a:ext cx="5599840" cy="3842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72379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Натюрморт 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430867"/>
            <a:ext cx="5452533" cy="5181600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Натюрморт </a:t>
            </a:r>
            <a:r>
              <a:rPr lang="ru-RU" sz="2800" dirty="0" smtClean="0"/>
              <a:t>– это </a:t>
            </a:r>
            <a:r>
              <a:rPr lang="ru-RU" sz="2800" b="1" dirty="0" smtClean="0"/>
              <a:t>изображение предметов на плоскости</a:t>
            </a:r>
            <a:r>
              <a:rPr lang="ru-RU" sz="2800" dirty="0" smtClean="0"/>
              <a:t>, чаще всего – </a:t>
            </a:r>
            <a:r>
              <a:rPr lang="ru-RU" sz="2800" b="1" dirty="0" smtClean="0"/>
              <a:t>на столе. </a:t>
            </a:r>
          </a:p>
          <a:p>
            <a:r>
              <a:rPr lang="ru-RU" sz="2800" dirty="0" smtClean="0"/>
              <a:t>С помощью разных предметов и цветов можно отразить разное настроение и даже рассказать историю. А как с помощью цвета и с помощью разных предметов можно передать настроение?</a:t>
            </a:r>
            <a:endParaRPr lang="ru-RU" sz="2800" dirty="0"/>
          </a:p>
        </p:txBody>
      </p:sp>
      <p:pic>
        <p:nvPicPr>
          <p:cNvPr id="7170" name="Picture 2" descr="https://gagaru.club/uploads/posts/2023-05/1685548787_gagaru-club-p-osennii-natyurmort-risunok-karandashom-kra-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6940" y="1153268"/>
            <a:ext cx="5394124" cy="5014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55957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3" y="181583"/>
            <a:ext cx="9478343" cy="1320800"/>
          </a:xfrm>
        </p:spPr>
        <p:txBody>
          <a:bodyPr>
            <a:noAutofit/>
          </a:bodyPr>
          <a:lstStyle/>
          <a:p>
            <a:r>
              <a:rPr lang="ru-RU" sz="4000" b="1" dirty="0" smtClean="0"/>
              <a:t>Выполняем творческую работу: осенний натюрморт</a:t>
            </a:r>
            <a:endParaRPr lang="ru-RU" sz="4000" b="1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121563" y="1870952"/>
            <a:ext cx="3664446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742950" indent="-742950">
              <a:buAutoNum type="arabicPeriod"/>
            </a:pPr>
            <a:r>
              <a:rPr lang="ru-RU" sz="2800" dirty="0" smtClean="0">
                <a:ln w="1016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Расположить лист вертикально.</a:t>
            </a:r>
          </a:p>
          <a:p>
            <a:pPr marL="742950" indent="-742950">
              <a:buAutoNum type="arabicPeriod"/>
            </a:pPr>
            <a:r>
              <a:rPr lang="ru-RU" sz="2800" dirty="0" smtClean="0">
                <a:ln w="1016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Нарисовать вертикальную линию симметрии.</a:t>
            </a:r>
          </a:p>
          <a:p>
            <a:pPr marL="742950" indent="-742950">
              <a:buAutoNum type="arabicPeriod"/>
            </a:pPr>
            <a:r>
              <a:rPr lang="ru-RU" sz="2800" dirty="0" smtClean="0">
                <a:ln w="1016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Наметить линию стола, вазу и яблоко.</a:t>
            </a:r>
            <a:endParaRPr lang="ru-RU" sz="2800" dirty="0">
              <a:ln w="10160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6504" y="1658026"/>
            <a:ext cx="3572103" cy="5024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732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635179" y="2454612"/>
            <a:ext cx="3664446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800" dirty="0" smtClean="0">
                <a:ln w="1016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Нарисовать форму вазы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9523" y="0"/>
            <a:ext cx="487560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383579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Оранжевый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Другая 1">
      <a:majorFont>
        <a:latin typeface="Bodoni"/>
        <a:ea typeface=""/>
        <a:cs typeface=""/>
      </a:majorFont>
      <a:minorFont>
        <a:latin typeface="Times New Roman"/>
        <a:ea typeface=""/>
        <a:cs typeface="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61</TotalTime>
  <Words>194</Words>
  <Application>Microsoft Office PowerPoint</Application>
  <PresentationFormat>Широкоэкранный</PresentationFormat>
  <Paragraphs>25</Paragraphs>
  <Slides>14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Bodoni</vt:lpstr>
      <vt:lpstr>Times New Roman</vt:lpstr>
      <vt:lpstr>Wingdings 3</vt:lpstr>
      <vt:lpstr>Грань</vt:lpstr>
      <vt:lpstr>Букет золотой осени</vt:lpstr>
      <vt:lpstr>Презентация PowerPoint</vt:lpstr>
      <vt:lpstr>Презентация PowerPoint</vt:lpstr>
      <vt:lpstr>Презентация PowerPoint</vt:lpstr>
      <vt:lpstr>Презентация PowerPoint</vt:lpstr>
      <vt:lpstr>Назовите, на какой картине теплые цвета, а на какой – холодные?</vt:lpstr>
      <vt:lpstr>Натюрморт </vt:lpstr>
      <vt:lpstr>Выполняем творческую работу: осенний натюрморт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ВЫ БОЛЬШИЕ МОЛОДЦЫ! СПАСИБО ЗА УРОК.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Букет золотой осени</dc:title>
  <dc:creator>Учетная запись Майкрософт</dc:creator>
  <cp:lastModifiedBy>Учетная запись Майкрософт</cp:lastModifiedBy>
  <cp:revision>13</cp:revision>
  <dcterms:created xsi:type="dcterms:W3CDTF">2023-10-03T15:03:15Z</dcterms:created>
  <dcterms:modified xsi:type="dcterms:W3CDTF">2023-10-03T16:04:58Z</dcterms:modified>
</cp:coreProperties>
</file>