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5" r:id="rId1"/>
  </p:sldMasterIdLst>
  <p:notesMasterIdLst>
    <p:notesMasterId r:id="rId17"/>
  </p:notes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2" autoAdjust="0"/>
    <p:restoredTop sz="94660"/>
  </p:normalViewPr>
  <p:slideViewPr>
    <p:cSldViewPr>
      <p:cViewPr>
        <p:scale>
          <a:sx n="76" d="100"/>
          <a:sy n="76" d="100"/>
        </p:scale>
        <p:origin x="-48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presProps" Target="presProps.xml" /><Relationship Id="rId3" Type="http://schemas.openxmlformats.org/officeDocument/2006/relationships/slide" Target="slides/slide2.xml" /><Relationship Id="rId21" Type="http://schemas.openxmlformats.org/officeDocument/2006/relationships/tableStyles" Target="tableStyle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8386307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 /><Relationship Id="rId1" Type="http://schemas.openxmlformats.org/officeDocument/2006/relationships/notesMaster" Target="../notesMasters/notesMaster1.xml" 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 /><Relationship Id="rId1" Type="http://schemas.openxmlformats.org/officeDocument/2006/relationships/notesMaster" Target="../notesMasters/notesMaster1.xml" 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Shape 2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8801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Shape 14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Shape 1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Shape 1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hape 13" descr="C1-HD-BTM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Times New Roman"/>
              <a:buNone/>
              <a:defRPr sz="6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7909561" y="4314328"/>
            <a:ext cx="2910840" cy="37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371600" y="4323845"/>
            <a:ext cx="640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8077200" y="143086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анорамная фотография с подписью">
  <p:cSld name="Панорамная фотография с подписью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 New Roman"/>
              <a:buNone/>
              <a:defRPr sz="32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3" name="Shape 73"/>
          <p:cNvSpPr>
            <a:spLocks noGrp="1"/>
          </p:cNvSpPr>
          <p:nvPr>
            <p:ph type="pic" idx="2"/>
          </p:nvPr>
        </p:nvSpPr>
        <p:spPr>
          <a:xfrm>
            <a:off x="681727" y="941439"/>
            <a:ext cx="10821840" cy="34781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5516715"/>
            <a:ext cx="10820400" cy="701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подпись">
  <p:cSld name="Заголовок и подпись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Shape 79" descr="C1-HD-BTM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 New Roman"/>
              <a:buNone/>
              <a:defRPr sz="32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1024467" y="3649133"/>
            <a:ext cx="10130516" cy="999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dt" idx="10"/>
          </p:nvPr>
        </p:nvSpPr>
        <p:spPr>
          <a:xfrm>
            <a:off x="7814452" y="38100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ftr" idx="11"/>
          </p:nvPr>
        </p:nvSpPr>
        <p:spPr>
          <a:xfrm>
            <a:off x="685800" y="379941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Цитата с подписью">
  <p:cSld name="Цитата с подписью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Shape 86" descr="C1-HD-BTM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 New Roman"/>
              <a:buNone/>
              <a:defRPr sz="32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1303865" y="3365556"/>
            <a:ext cx="9592736" cy="444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2"/>
          </p:nvPr>
        </p:nvSpPr>
        <p:spPr>
          <a:xfrm>
            <a:off x="1024467" y="3959862"/>
            <a:ext cx="10151533" cy="679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7814452" y="38100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ftr" idx="11"/>
          </p:nvPr>
        </p:nvSpPr>
        <p:spPr>
          <a:xfrm>
            <a:off x="685800" y="379941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sldNum" idx="12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93" name="Shape 93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Arial"/>
              <a:buNone/>
            </a:pPr>
            <a:r>
              <a:rPr lang="ru-RU" sz="8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94" name="Shape 94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Arial"/>
              <a:buNone/>
            </a:pPr>
            <a:r>
              <a:rPr lang="ru-RU" sz="8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арточка имени">
  <p:cSld name="Карточка имени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Shape 96" descr="C1-HD-BTM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 New Roman"/>
              <a:buNone/>
              <a:defRPr sz="32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1024467" y="3648315"/>
            <a:ext cx="10144654" cy="999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dt" idx="10"/>
          </p:nvPr>
        </p:nvSpPr>
        <p:spPr>
          <a:xfrm>
            <a:off x="7814452" y="378883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ftr" idx="11"/>
          </p:nvPr>
        </p:nvSpPr>
        <p:spPr>
          <a:xfrm>
            <a:off x="685800" y="378883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sldNum" idx="12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ри колонки">
  <p:cSld name="Три колонки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Times New Roman"/>
              <a:buNone/>
              <a:defRPr sz="4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body" idx="2"/>
          </p:nvPr>
        </p:nvSpPr>
        <p:spPr>
          <a:xfrm>
            <a:off x="685799" y="2904565"/>
            <a:ext cx="3456432" cy="3314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body" idx="3"/>
          </p:nvPr>
        </p:nvSpPr>
        <p:spPr>
          <a:xfrm>
            <a:off x="4368800" y="2201333"/>
            <a:ext cx="3456432" cy="626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4"/>
          </p:nvPr>
        </p:nvSpPr>
        <p:spPr>
          <a:xfrm>
            <a:off x="4366858" y="2904067"/>
            <a:ext cx="3456432" cy="3314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body" idx="5"/>
          </p:nvPr>
        </p:nvSpPr>
        <p:spPr>
          <a:xfrm>
            <a:off x="8051800" y="2192866"/>
            <a:ext cx="3456432" cy="626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6"/>
          </p:nvPr>
        </p:nvSpPr>
        <p:spPr>
          <a:xfrm>
            <a:off x="8051801" y="2904565"/>
            <a:ext cx="3456432" cy="3314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dt" idx="10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ftr" idx="11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sldNum" idx="12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толбец с тремя рисунками">
  <p:cSld name="Столбец с тремя рисунками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Times New Roman"/>
              <a:buNone/>
              <a:defRPr sz="4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body" idx="3"/>
          </p:nvPr>
        </p:nvSpPr>
        <p:spPr>
          <a:xfrm>
            <a:off x="688618" y="4873764"/>
            <a:ext cx="3451582" cy="1344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body" idx="4"/>
          </p:nvPr>
        </p:nvSpPr>
        <p:spPr>
          <a:xfrm>
            <a:off x="4374263" y="4191000"/>
            <a:ext cx="3448935" cy="68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Shape 119"/>
          <p:cNvSpPr>
            <a:spLocks noGrp="1"/>
          </p:cNvSpPr>
          <p:nvPr>
            <p:ph type="pic" idx="5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6"/>
          </p:nvPr>
        </p:nvSpPr>
        <p:spPr>
          <a:xfrm>
            <a:off x="4374264" y="4873763"/>
            <a:ext cx="3448935" cy="1344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body" idx="7"/>
          </p:nvPr>
        </p:nvSpPr>
        <p:spPr>
          <a:xfrm>
            <a:off x="8049731" y="4191000"/>
            <a:ext cx="3456469" cy="68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pic" idx="8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>
            <a:outerShdw blurRad="50800" dist="50800" dir="5400000" algn="tl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body" idx="9"/>
          </p:nvPr>
        </p:nvSpPr>
        <p:spPr>
          <a:xfrm>
            <a:off x="8049731" y="4873761"/>
            <a:ext cx="3452445" cy="1344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dt" idx="10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Shape 125"/>
          <p:cNvSpPr txBox="1">
            <a:spLocks noGrp="1"/>
          </p:cNvSpPr>
          <p:nvPr>
            <p:ph type="ftr" idx="11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" name="Shape 126"/>
          <p:cNvSpPr txBox="1">
            <a:spLocks noGrp="1"/>
          </p:cNvSpPr>
          <p:nvPr>
            <p:ph type="sldNum" idx="12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Times New Roman"/>
              <a:buNone/>
              <a:defRPr sz="4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 rot="5400000">
            <a:off x="4083937" y="-1203579"/>
            <a:ext cx="4024125" cy="108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dt" idx="10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ftr" idx="11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>
  <p:cSld name="VERTICAL_TITLE_AND_VERTICAL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Shape 134" descr="C1-HD-BTM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 rot="5400000">
            <a:off x="8525933" y="1667933"/>
            <a:ext cx="3903133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Times New Roman"/>
              <a:buNone/>
              <a:defRPr sz="4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 rot="5400000">
            <a:off x="3175000" y="-1405467"/>
            <a:ext cx="3903133" cy="8204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dt" idx="10"/>
          </p:nvPr>
        </p:nvSpPr>
        <p:spPr>
          <a:xfrm>
            <a:off x="7814452" y="379941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8" name="Shape 138"/>
          <p:cNvSpPr txBox="1">
            <a:spLocks noGrp="1"/>
          </p:cNvSpPr>
          <p:nvPr>
            <p:ph type="ftr" idx="11"/>
          </p:nvPr>
        </p:nvSpPr>
        <p:spPr>
          <a:xfrm>
            <a:off x="685800" y="381000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sldNum" idx="12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Times New Roman"/>
              <a:buNone/>
              <a:defRPr sz="4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SECTION_HEADER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Shape 26" descr="C1-HD-BTM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Times New Roman"/>
              <a:buNone/>
              <a:defRPr sz="4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None/>
              <a:defRPr sz="2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7814452" y="38100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xfrm>
            <a:off x="685800" y="381001"/>
            <a:ext cx="6991492" cy="364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Times New Roman"/>
              <a:buNone/>
              <a:defRPr sz="4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2194559"/>
            <a:ext cx="5334000" cy="4024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6172200" y="2194559"/>
            <a:ext cx="5334000" cy="4024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Times New Roman"/>
              <a:buNone/>
              <a:defRPr sz="4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2"/>
          </p:nvPr>
        </p:nvSpPr>
        <p:spPr>
          <a:xfrm>
            <a:off x="685800" y="3132666"/>
            <a:ext cx="5311775" cy="3086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3"/>
          </p:nvPr>
        </p:nvSpPr>
        <p:spPr>
          <a:xfrm>
            <a:off x="6400800" y="2183802"/>
            <a:ext cx="510540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4"/>
          </p:nvPr>
        </p:nvSpPr>
        <p:spPr>
          <a:xfrm>
            <a:off x="6172200" y="3132666"/>
            <a:ext cx="5334000" cy="3086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dt" idx="10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Times New Roman"/>
              <a:buNone/>
              <a:defRPr sz="4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 New Roman"/>
              <a:buNone/>
              <a:defRPr sz="32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995582" y="746759"/>
            <a:ext cx="6510618" cy="547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685800" y="3124199"/>
            <a:ext cx="4114800" cy="3094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imes New Roman"/>
              <a:buNone/>
              <a:defRPr sz="32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pic" idx="2"/>
          </p:nvPr>
        </p:nvSpPr>
        <p:spPr>
          <a:xfrm>
            <a:off x="7861238" y="751241"/>
            <a:ext cx="3644962" cy="5467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3124199"/>
            <a:ext cx="6873240" cy="3094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19" Type="http://schemas.openxmlformats.org/officeDocument/2006/relationships/image" Target="../media/image1.png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hape 6" descr="C1-HD-TOP.png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0" y="0"/>
            <a:ext cx="12192000" cy="14414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Times New Roman"/>
              <a:buNone/>
              <a:defRPr sz="40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dt" idx="10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ftr" idx="11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ldNum" idx="12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 /><Relationship Id="rId2" Type="http://schemas.openxmlformats.org/officeDocument/2006/relationships/notesSlide" Target="../notesSlides/notesSlide10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7.jpg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 /><Relationship Id="rId2" Type="http://schemas.openxmlformats.org/officeDocument/2006/relationships/notesSlide" Target="../notesSlides/notesSlide11.xml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 /><Relationship Id="rId2" Type="http://schemas.openxmlformats.org/officeDocument/2006/relationships/notesSlide" Target="../notesSlides/notesSlide12.xml" /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 /><Relationship Id="rId2" Type="http://schemas.openxmlformats.org/officeDocument/2006/relationships/notesSlide" Target="../notesSlides/notesSlide13.xml" /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 /><Relationship Id="rId2" Type="http://schemas.openxmlformats.org/officeDocument/2006/relationships/notesSlide" Target="../notesSlides/notesSlide14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22.jpg" 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 /><Relationship Id="rId3" Type="http://schemas.openxmlformats.org/officeDocument/2006/relationships/image" Target="../media/image23.png" /><Relationship Id="rId7" Type="http://schemas.openxmlformats.org/officeDocument/2006/relationships/image" Target="../media/image27.png" /><Relationship Id="rId2" Type="http://schemas.openxmlformats.org/officeDocument/2006/relationships/notesSlide" Target="../notesSlides/notesSlide15.xml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26.png" /><Relationship Id="rId5" Type="http://schemas.openxmlformats.org/officeDocument/2006/relationships/image" Target="../media/image25.png" /><Relationship Id="rId4" Type="http://schemas.openxmlformats.org/officeDocument/2006/relationships/image" Target="../media/image24.png" /><Relationship Id="rId9" Type="http://schemas.openxmlformats.org/officeDocument/2006/relationships/image" Target="../media/image29.png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6.jp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8.png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0.jpg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 /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2.jpg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E%D0%B4%D0%BE%D1%80%D0%BE%D0%B4" TargetMode="External" /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3.jpg" /><Relationship Id="rId5" Type="http://schemas.openxmlformats.org/officeDocument/2006/relationships/hyperlink" Target="https://ru.wikipedia.org/wiki/%D0%91%D0%BE%D0%BB%D1%8C%D1%88%D0%BE%D0%B5_%D0%BA%D1%80%D0%B0%D1%81%D0%BD%D0%BE%D0%B5_%D0%BF%D1%8F%D1%82%D0%BD%D0%BE" TargetMode="External" /><Relationship Id="rId4" Type="http://schemas.openxmlformats.org/officeDocument/2006/relationships/hyperlink" Target="https://ru.wikipedia.org/wiki/%D0%93%D0%B5%D0%BB%D0%B8%D0%B9" TargetMode="Externa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 /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5.jp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ctrTitle"/>
          </p:nvPr>
        </p:nvSpPr>
        <p:spPr>
          <a:xfrm>
            <a:off x="1440711" y="2551814"/>
            <a:ext cx="9310577" cy="789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Times New Roman"/>
              <a:buNone/>
            </a:pPr>
            <a:r>
              <a:rPr lang="ru-RU" sz="4400" b="0" i="0" u="none" strike="noStrike" cap="none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СОЛНЕЧНАЯ СИСТЕМА</a:t>
            </a:r>
            <a:endParaRPr sz="4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subTitle" idx="1"/>
          </p:nvPr>
        </p:nvSpPr>
        <p:spPr>
          <a:xfrm>
            <a:off x="8420975" y="4059875"/>
            <a:ext cx="2571300" cy="23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Выполнил</a:t>
            </a:r>
            <a:r>
              <a:rPr lang="ru-RU"/>
              <a:t>и</a:t>
            </a:r>
            <a:r>
              <a:rPr lang="ru-RU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marL="0" marR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Студенты гр. ИС-17</a:t>
            </a:r>
            <a:endParaRPr/>
          </a:p>
          <a:p>
            <a:pPr marL="0" marR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Вдовенко В. А.</a:t>
            </a:r>
            <a:endParaRPr/>
          </a:p>
          <a:p>
            <a:pPr marL="0" marR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Пестова С. </a:t>
            </a:r>
            <a:r>
              <a:rPr lang="ru-RU"/>
              <a:t>И</a:t>
            </a:r>
            <a:r>
              <a:rPr lang="ru-RU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marL="0" marR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Проверила:</a:t>
            </a:r>
            <a:endParaRPr/>
          </a:p>
          <a:p>
            <a:pPr marL="0" marR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Шкуратова Г. А.</a:t>
            </a:r>
            <a:endParaRPr/>
          </a:p>
          <a:p>
            <a:pPr marL="0" marR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Shape 146"/>
          <p:cNvSpPr txBox="1"/>
          <p:nvPr/>
        </p:nvSpPr>
        <p:spPr>
          <a:xfrm>
            <a:off x="1199706" y="202018"/>
            <a:ext cx="979258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Министерство образования красноярского края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краевое государственное автономное профессиональное образовательное учреждение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“Ачинский техникум нефти и газа”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695400" y="980728"/>
            <a:ext cx="10820400" cy="4024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2000" dirty="0"/>
              <a:t>Уран: </a:t>
            </a:r>
            <a:r>
              <a:rPr lang="ru-RU" sz="2000" dirty="0">
                <a:solidFill>
                  <a:srgbClr val="FFFFFF"/>
                </a:solidFill>
              </a:rPr>
              <a:t>Планета Солнечной системы, седьмая по удалённости от Солнца, третья по диаметру и четвёртая по массе. Названа в честь греческого бога неба Урана. Уран с массой в 14 раз больше, чем у Земли, является самой лёгкой из планет-гигантов. Уникальным среди других планет его делает то, что он вращается «лёжа на боку»: наклон оси его вращения к плоскости эклиптики равен примерно 98°</a:t>
            </a:r>
            <a:r>
              <a:rPr lang="ru-RU" sz="2000" baseline="30000" dirty="0">
                <a:solidFill>
                  <a:srgbClr val="FFFFFF"/>
                </a:solidFill>
              </a:rPr>
              <a:t>  </a:t>
            </a:r>
            <a:r>
              <a:rPr lang="ru-RU" sz="2000" dirty="0">
                <a:solidFill>
                  <a:srgbClr val="FFFFFF"/>
                </a:solidFill>
              </a:rPr>
              <a:t>У Урана открыты 27 спутников</a:t>
            </a:r>
            <a:endParaRPr sz="2000" baseline="30000" dirty="0">
              <a:solidFill>
                <a:srgbClr val="FFFFFF"/>
              </a:solidFill>
            </a:endParaRPr>
          </a:p>
        </p:txBody>
      </p:sp>
      <p:pic>
        <p:nvPicPr>
          <p:cNvPr id="220" name="Shape 2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379925"/>
            <a:ext cx="4019626" cy="22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Shape 2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81450" y="3943598"/>
            <a:ext cx="3909561" cy="2515125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Shape 222"/>
          <p:cNvSpPr txBox="1"/>
          <p:nvPr/>
        </p:nvSpPr>
        <p:spPr>
          <a:xfrm>
            <a:off x="3253500" y="2861375"/>
            <a:ext cx="5215200" cy="35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15000"/>
              </a:lnSpc>
              <a:spcBef>
                <a:spcPts val="280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Площадь 8 115 600 000 км²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Масса 8.68×10²⁵ кг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Вторая космическая скорость 21,3 км/с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Спутники Титания, Умбриэль, Миранда, Кольца Урана, Ариэль, Оберон, Пердита, Крессида, Пак, Корделия….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Дата открытия 13 марта 1781 г.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Перво открыватель Уильям Гершель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endParaRPr sz="2000">
              <a:solidFill>
                <a:srgbClr val="FFFFFF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136235"/>
            <a:ext cx="10820400" cy="4024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/>
              <a:t>Нептун:</a:t>
            </a:r>
            <a:r>
              <a:rPr lang="ru-RU" sz="2000">
                <a:solidFill>
                  <a:srgbClr val="FFFFFF"/>
                </a:solidFill>
              </a:rPr>
              <a:t> Восьмая и самая дальняя от Земли планета Солнечной системы. Нептун также является четвёртой по диаметру и третьей по массе планетой. Масса Нептуна в 17,2 раза, а диаметр экватора в 3,9 раза больше земных. Планета была названа в честь римского бога морей. Её астрономический символ - стилизованная версия трезубца Нептуна. У Нептуна имеется 14 известных спутников. Крупнейший — Тритон, является геологически активным, с гейзерами жидкого азота. Тритон — единственный крупный спутник, движущийся в обратном направлении.</a:t>
            </a:r>
            <a:endParaRPr sz="2000">
              <a:solidFill>
                <a:srgbClr val="FFFFFF"/>
              </a:solidFill>
            </a:endParaRPr>
          </a:p>
        </p:txBody>
      </p:sp>
      <p:pic>
        <p:nvPicPr>
          <p:cNvPr id="228" name="Shape 2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9275" y="2797856"/>
            <a:ext cx="4361151" cy="3270869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Shape 229"/>
          <p:cNvSpPr txBox="1"/>
          <p:nvPr/>
        </p:nvSpPr>
        <p:spPr>
          <a:xfrm>
            <a:off x="5150425" y="3009000"/>
            <a:ext cx="5639700" cy="35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Площадь 7 640 800 000 км²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Масса 1.02×10²⁶ кг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Средняя температура-201 °C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Вторая космическая скорость 23,5 км/с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Спутники: Тритон, Нереида, Кольца Нептуна, Лариса, Наяда, Протей, Деспина, Несо, Таласса, Галатея...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Дата открытия 23 сентября 1846 г.</a:t>
            </a:r>
            <a:endParaRPr sz="2000">
              <a:solidFill>
                <a:srgbClr val="FFFFFF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807725" y="246981"/>
            <a:ext cx="10805700" cy="1432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2000"/>
              <a:t>Пояса астероидов: Астероиды — самые распространенные малые тела Солнечной системы. Пояс астероидов занимает орбиту между Марсом и Юпитером, между 2,3 и 3,3 а. е. от Солнца</a:t>
            </a:r>
            <a:endParaRPr sz="2000"/>
          </a:p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endParaRPr sz="2000"/>
          </a:p>
        </p:txBody>
      </p:sp>
      <p:pic>
        <p:nvPicPr>
          <p:cNvPr id="235" name="Shape 2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725" y="1458350"/>
            <a:ext cx="5071876" cy="5071876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Shape 236"/>
          <p:cNvSpPr txBox="1"/>
          <p:nvPr/>
        </p:nvSpPr>
        <p:spPr>
          <a:xfrm>
            <a:off x="6110325" y="3756575"/>
            <a:ext cx="5205900" cy="103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rgbClr val="FFFFFF"/>
                </a:solidFill>
              </a:rPr>
              <a:t>Пояс астероидов (белый цвет)</a:t>
            </a:r>
            <a:endParaRPr sz="2000">
              <a:solidFill>
                <a:srgbClr val="FFFFFF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rgbClr val="FFFFFF"/>
                </a:solidFill>
              </a:rPr>
              <a:t>Троянские астероиды (зелёный цвет) </a:t>
            </a:r>
            <a:endParaRPr sz="2000">
              <a:solidFill>
                <a:srgbClr val="FFFFFF"/>
              </a:solidFill>
            </a:endParaRPr>
          </a:p>
        </p:txBody>
      </p:sp>
      <p:sp>
        <p:nvSpPr>
          <p:cNvPr id="237" name="Shape 237"/>
          <p:cNvSpPr txBox="1"/>
          <p:nvPr/>
        </p:nvSpPr>
        <p:spPr>
          <a:xfrm>
            <a:off x="6184175" y="1458350"/>
            <a:ext cx="5307300" cy="17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rgbClr val="FFFFFF"/>
                </a:solidFill>
              </a:rPr>
              <a:t>Троянские астероиды Юпитера — это две крупные группы астероидов, движущихся вокруг Солнца Эти астероиды называют по именам персонажей Троянской войны, описанных в Илиаде.</a:t>
            </a:r>
            <a:endParaRPr sz="20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685800" y="378425"/>
            <a:ext cx="10898100" cy="3221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2000" dirty="0" err="1">
                <a:solidFill>
                  <a:srgbClr val="FFFFFF"/>
                </a:solidFill>
              </a:rPr>
              <a:t>Цере́ра</a:t>
            </a:r>
            <a:r>
              <a:rPr lang="ru-RU" sz="2000" dirty="0">
                <a:solidFill>
                  <a:srgbClr val="FFFFFF"/>
                </a:solidFill>
              </a:rPr>
              <a:t> — ближайшая к Солнцу и наименьшая среди известных карликовых планет Солнечной системы. Расположена в поясе астероидов. Церера была открыта вечером </a:t>
            </a:r>
            <a:br>
              <a:rPr lang="ru-RU" sz="2000" dirty="0">
                <a:solidFill>
                  <a:srgbClr val="FFFFFF"/>
                </a:solidFill>
              </a:rPr>
            </a:br>
            <a:r>
              <a:rPr lang="ru-RU" sz="2000" dirty="0">
                <a:solidFill>
                  <a:srgbClr val="FFFFFF"/>
                </a:solidFill>
              </a:rPr>
              <a:t>1 января 1801 года итальянским астрономом Джузеппе </a:t>
            </a:r>
            <a:r>
              <a:rPr lang="ru-RU" sz="2000" dirty="0" err="1">
                <a:solidFill>
                  <a:srgbClr val="FFFFFF"/>
                </a:solidFill>
              </a:rPr>
              <a:t>Пиацци</a:t>
            </a:r>
            <a:r>
              <a:rPr lang="ru-RU" sz="2000" dirty="0">
                <a:solidFill>
                  <a:srgbClr val="FFFFFF"/>
                </a:solidFill>
              </a:rPr>
              <a:t> в </a:t>
            </a:r>
            <a:r>
              <a:rPr lang="ru-RU" sz="2000" dirty="0" err="1">
                <a:solidFill>
                  <a:srgbClr val="FFFFFF"/>
                </a:solidFill>
              </a:rPr>
              <a:t>Палермской</a:t>
            </a:r>
            <a:r>
              <a:rPr lang="ru-RU" sz="2000" dirty="0">
                <a:solidFill>
                  <a:srgbClr val="FFFFFF"/>
                </a:solidFill>
              </a:rPr>
              <a:t> астрономической обсерватории. Некоторое время Церера рассматривалась как полноценная планета Солнечной системы. Она была названа в честь древнеримской богини плодородия Цереры.</a:t>
            </a:r>
            <a:endParaRPr sz="2000" dirty="0">
              <a:solidFill>
                <a:srgbClr val="FFFFFF"/>
              </a:solidFill>
            </a:endParaRPr>
          </a:p>
        </p:txBody>
      </p:sp>
      <p:pic>
        <p:nvPicPr>
          <p:cNvPr id="243" name="Shape 2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5588" y="3599825"/>
            <a:ext cx="3161225" cy="316122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Shape 244"/>
          <p:cNvSpPr txBox="1"/>
          <p:nvPr/>
        </p:nvSpPr>
        <p:spPr>
          <a:xfrm>
            <a:off x="4796800" y="4040438"/>
            <a:ext cx="5741100" cy="22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Масса 9.39×10²⁰ кг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Средняя температура-106 °C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Вторая космическая скорость 0,51 км/с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Дата открытия 1 января 1801 г.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Первооткрыватель Джузеппе Пиацци</a:t>
            </a:r>
            <a:endParaRPr sz="2000">
              <a:solidFill>
                <a:srgbClr val="FFFFFF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 spd="slow">
    <p:push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685800" y="683026"/>
            <a:ext cx="10820400" cy="1753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rgbClr val="FFFFFF"/>
                </a:solidFill>
              </a:rPr>
              <a:t>Коме́та (от др.-греч. </a:t>
            </a:r>
            <a:r>
              <a:rPr lang="ru-RU" sz="20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κομήτης</a:t>
            </a:r>
            <a:r>
              <a:rPr lang="ru-RU" sz="2000">
                <a:solidFill>
                  <a:srgbClr val="FFFFFF"/>
                </a:solidFill>
              </a:rPr>
              <a:t>, komḗtēs — волосатый, косматый) — небольшое небесное тело, обращающееся вокруг Солнца по весьма вытянутой орбите в виде конического сечения. При приближении к Солнцу комета образует кому и иногда хвост из газа и пыли.</a:t>
            </a:r>
            <a:endParaRPr sz="2000">
              <a:solidFill>
                <a:srgbClr val="FFFFFF"/>
              </a:solidFill>
            </a:endParaRPr>
          </a:p>
        </p:txBody>
      </p:sp>
      <p:pic>
        <p:nvPicPr>
          <p:cNvPr id="250" name="Shape 2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5800" y="2083128"/>
            <a:ext cx="3567350" cy="4329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Shape 2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53150" y="2079930"/>
            <a:ext cx="6126696" cy="43322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39873" y="2682230"/>
            <a:ext cx="4968552" cy="735538"/>
          </a:xfrm>
        </p:spPr>
        <p:txBody>
          <a:bodyPr/>
          <a:lstStyle/>
          <a:p>
            <a:r>
              <a:rPr lang="ru-RU" sz="3200" dirty="0"/>
              <a:t>Спасибо за внимание</a:t>
            </a:r>
            <a:r>
              <a:rPr lang="ru-RU" dirty="0"/>
              <a:t>!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543"/>
            <a:ext cx="35283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824" y="3871539"/>
            <a:ext cx="2589806" cy="2824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29620" cy="2682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887" y="3993213"/>
            <a:ext cx="2719189" cy="271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728" y="-179251"/>
            <a:ext cx="5266272" cy="417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460" y="3995682"/>
            <a:ext cx="3816424" cy="286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553" y="140934"/>
            <a:ext cx="4067175" cy="240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5286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707065" y="1124744"/>
            <a:ext cx="10820400" cy="1701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</a:pPr>
            <a:r>
              <a:rPr lang="ru-RU" sz="22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Солнечная система</a:t>
            </a:r>
            <a:r>
              <a:rPr lang="ru-RU" sz="22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 — планетная система, включающая в себя центральную звезду — Солнце — и все естественные космические объекты, вращающиеся вокруг Солнца. </a:t>
            </a:r>
            <a:endParaRPr sz="22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2" name="Shape 1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98528" y="2363950"/>
            <a:ext cx="7437475" cy="4121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Shape 19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82311" y="1583025"/>
            <a:ext cx="9827400" cy="4024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 txBox="1"/>
          <p:nvPr/>
        </p:nvSpPr>
        <p:spPr>
          <a:xfrm>
            <a:off x="1286786" y="2503775"/>
            <a:ext cx="1238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Меркурий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Shape 197"/>
          <p:cNvSpPr txBox="1"/>
          <p:nvPr/>
        </p:nvSpPr>
        <p:spPr>
          <a:xfrm>
            <a:off x="3333425" y="1583025"/>
            <a:ext cx="1743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Венера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Shape 198"/>
          <p:cNvSpPr txBox="1"/>
          <p:nvPr/>
        </p:nvSpPr>
        <p:spPr>
          <a:xfrm>
            <a:off x="6924350" y="1583025"/>
            <a:ext cx="1200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Земля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Shape 199"/>
          <p:cNvSpPr txBox="1"/>
          <p:nvPr/>
        </p:nvSpPr>
        <p:spPr>
          <a:xfrm>
            <a:off x="9544900" y="2393025"/>
            <a:ext cx="952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Марс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 thruBlk="1"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496959" y="1052736"/>
            <a:ext cx="10982400" cy="549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Times New Roman"/>
              <a:buAutoNum type="arabicPeriod"/>
            </a:pPr>
            <a:r>
              <a:rPr lang="ru-RU" sz="2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Планеты земной группы (Четыре ближайшие к Солнцу планеты):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20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Меркурий: </a:t>
            </a:r>
            <a:r>
              <a:rPr lang="ru-RU" sz="2000" dirty="0">
                <a:solidFill>
                  <a:srgbClr val="FFFFFF"/>
                </a:solidFill>
              </a:rPr>
              <a:t>Ближайшая к Солнцу планета Солнечной системы, наименьшая из планет земной группы. Названа в честь древнеримского бога торговли - Меркурия.</a:t>
            </a:r>
            <a:r>
              <a:rPr lang="ru-RU" sz="2000" dirty="0"/>
              <a:t> </a:t>
            </a:r>
            <a:endParaRPr sz="2000" dirty="0"/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endParaRPr sz="2000" dirty="0">
              <a:solidFill>
                <a:srgbClr val="FFFFFF"/>
              </a:solidFill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3647728" y="3243781"/>
            <a:ext cx="4181100" cy="219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 dirty="0">
                <a:solidFill>
                  <a:srgbClr val="FFFFFF"/>
                </a:solidFill>
              </a:rPr>
              <a:t>Площадь 74 800 000 км²</a:t>
            </a:r>
            <a:endParaRPr sz="2000" dirty="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 dirty="0">
                <a:solidFill>
                  <a:srgbClr val="FFFFFF"/>
                </a:solidFill>
              </a:rPr>
              <a:t>Масса 3.33×10²³ кг</a:t>
            </a:r>
            <a:endParaRPr sz="2000" dirty="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 dirty="0">
                <a:solidFill>
                  <a:srgbClr val="FFFFFF"/>
                </a:solidFill>
              </a:rPr>
              <a:t>Средняя температура 66,8 °C</a:t>
            </a:r>
            <a:endParaRPr sz="2000" dirty="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 dirty="0">
                <a:solidFill>
                  <a:srgbClr val="FFFFFF"/>
                </a:solidFill>
              </a:rPr>
              <a:t>Вторая космическая скорость 4,25 км/с</a:t>
            </a:r>
            <a:endParaRPr sz="2000" dirty="0">
              <a:solidFill>
                <a:srgbClr val="FFFFFF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59" name="Shape 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959" y="2719150"/>
            <a:ext cx="3349624" cy="3284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Shape 1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54775" y="2719150"/>
            <a:ext cx="4637224" cy="328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95400" y="884074"/>
            <a:ext cx="10820400" cy="2559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2000" dirty="0"/>
              <a:t>Венера: </a:t>
            </a:r>
            <a:r>
              <a:rPr lang="ru-RU" sz="2000" dirty="0">
                <a:solidFill>
                  <a:srgbClr val="FFFFFF"/>
                </a:solidFill>
              </a:rPr>
              <a:t>Вторая по удалённости от Солнца планета Солнечной системы. Названа в честь древнеримской богини любви Венеры. Венерианский год составляет 224,7 земных суток. Она имеет самый длинный период вращения вокруг своей оси среди всех планет. Она</a:t>
            </a:r>
            <a:r>
              <a:rPr lang="ru-RU" sz="2000" dirty="0"/>
              <a:t> имеет толстую силикатную оболочку вокруг железного ядра и атмосферу. Расположена на 0,723 а.е.</a:t>
            </a:r>
            <a:r>
              <a:rPr lang="ru-RU" sz="2000" b="1" dirty="0"/>
              <a:t> </a:t>
            </a:r>
            <a:r>
              <a:rPr lang="ru-RU" sz="2000" dirty="0"/>
              <a:t>от Солнца. У планеты нет спутников.</a:t>
            </a:r>
            <a:endParaRPr sz="2000" dirty="0"/>
          </a:p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endParaRPr sz="2000" dirty="0">
              <a:solidFill>
                <a:srgbClr val="FFFFFF"/>
              </a:solidFill>
            </a:endParaRPr>
          </a:p>
        </p:txBody>
      </p:sp>
      <p:pic>
        <p:nvPicPr>
          <p:cNvPr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20612" y="2818014"/>
            <a:ext cx="7208450" cy="360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Shape 167"/>
          <p:cNvSpPr txBox="1"/>
          <p:nvPr/>
        </p:nvSpPr>
        <p:spPr>
          <a:xfrm>
            <a:off x="7827175" y="3147475"/>
            <a:ext cx="4244700" cy="26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Площадь 460 000 000 км²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Масса 4.87×10²⁴ кг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Средняя температура 463 °C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Вторая космическая скорость 10,4 км/с</a:t>
            </a:r>
            <a:endParaRPr sz="2000">
              <a:solidFill>
                <a:srgbClr val="FFFFFF"/>
              </a:solidFill>
            </a:endParaRPr>
          </a:p>
        </p:txBody>
      </p:sp>
      <p:pic>
        <p:nvPicPr>
          <p:cNvPr id="168" name="Shape 1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0250" y="2645275"/>
            <a:ext cx="3562350" cy="33718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9" name="Shape 169"/>
          <p:cNvCxnSpPr/>
          <p:nvPr/>
        </p:nvCxnSpPr>
        <p:spPr>
          <a:xfrm>
            <a:off x="2270625" y="3913575"/>
            <a:ext cx="895200" cy="1689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0" name="Shape 170"/>
          <p:cNvSpPr txBox="1"/>
          <p:nvPr/>
        </p:nvSpPr>
        <p:spPr>
          <a:xfrm>
            <a:off x="2196800" y="5482700"/>
            <a:ext cx="2122800" cy="7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rgbClr val="FFFFFF"/>
                </a:solidFill>
              </a:rPr>
              <a:t>ядро частично состоит из расплавленного металла</a:t>
            </a:r>
            <a:endParaRPr>
              <a:solidFill>
                <a:srgbClr val="FFFFFF"/>
              </a:solidFill>
            </a:endParaRPr>
          </a:p>
        </p:txBody>
      </p:sp>
      <p:cxnSp>
        <p:nvCxnSpPr>
          <p:cNvPr id="171" name="Shape 171"/>
          <p:cNvCxnSpPr/>
          <p:nvPr/>
        </p:nvCxnSpPr>
        <p:spPr>
          <a:xfrm rot="10800000" flipH="1">
            <a:off x="2667525" y="3008950"/>
            <a:ext cx="701400" cy="9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2" name="Shape 172"/>
          <p:cNvSpPr txBox="1"/>
          <p:nvPr/>
        </p:nvSpPr>
        <p:spPr>
          <a:xfrm>
            <a:off x="3442850" y="2861350"/>
            <a:ext cx="895200" cy="3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solidFill>
                  <a:srgbClr val="FFFFFF"/>
                </a:solidFill>
              </a:rPr>
              <a:t>кора</a:t>
            </a:r>
            <a:endParaRPr>
              <a:solidFill>
                <a:srgbClr val="FFFFFF"/>
              </a:solidFill>
            </a:endParaRPr>
          </a:p>
        </p:txBody>
      </p:sp>
      <p:cxnSp>
        <p:nvCxnSpPr>
          <p:cNvPr id="173" name="Shape 173"/>
          <p:cNvCxnSpPr/>
          <p:nvPr/>
        </p:nvCxnSpPr>
        <p:spPr>
          <a:xfrm rot="10800000" flipH="1">
            <a:off x="2842875" y="3664325"/>
            <a:ext cx="1080000" cy="46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4" name="Shape 174"/>
          <p:cNvSpPr txBox="1"/>
          <p:nvPr/>
        </p:nvSpPr>
        <p:spPr>
          <a:xfrm>
            <a:off x="3784350" y="3470525"/>
            <a:ext cx="784500" cy="3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FFFFFF"/>
                </a:solidFill>
              </a:rPr>
              <a:t>мантия</a:t>
            </a:r>
            <a:endParaRPr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23392" y="1196752"/>
            <a:ext cx="10820400" cy="4024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2000" dirty="0"/>
              <a:t>Земля: </a:t>
            </a:r>
            <a:r>
              <a:rPr lang="ru-RU" sz="2000" dirty="0">
                <a:solidFill>
                  <a:srgbClr val="FFFFFF"/>
                </a:solidFill>
              </a:rPr>
              <a:t>Третья по удаленности от Солнца планета Солнечной системы. Пятая по диаметру, массе и плотности среди всех планет и крупнейшая среди планет земной группы. </a:t>
            </a:r>
            <a:r>
              <a:rPr lang="ru-RU" sz="2000" dirty="0"/>
              <a:t>Расположена на 1 а. е. от Солнца У Земли есть один естественный спутник — Луна, единственный большой спутник планет земной группы Солнечной системы.</a:t>
            </a:r>
            <a:endParaRPr dirty="0"/>
          </a:p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endParaRPr sz="2000" dirty="0">
              <a:solidFill>
                <a:srgbClr val="FFFFFF"/>
              </a:solidFill>
            </a:endParaRPr>
          </a:p>
        </p:txBody>
      </p:sp>
      <p:pic>
        <p:nvPicPr>
          <p:cNvPr id="180" name="Shape 180"/>
          <p:cNvPicPr preferRelativeResize="0"/>
          <p:nvPr/>
        </p:nvPicPr>
        <p:blipFill rotWithShape="1">
          <a:blip r:embed="rId3">
            <a:alphaModFix/>
          </a:blip>
          <a:srcRect l="21580" t="9989" r="26097" b="4099"/>
          <a:stretch/>
        </p:blipFill>
        <p:spPr>
          <a:xfrm>
            <a:off x="125405" y="2780928"/>
            <a:ext cx="2990372" cy="3068877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Shape 181"/>
          <p:cNvSpPr txBox="1"/>
          <p:nvPr/>
        </p:nvSpPr>
        <p:spPr>
          <a:xfrm>
            <a:off x="3172425" y="2755476"/>
            <a:ext cx="4827300" cy="27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 dirty="0">
                <a:solidFill>
                  <a:srgbClr val="FFFFFF"/>
                </a:solidFill>
              </a:rPr>
              <a:t>Площадь 510 072 000 км²</a:t>
            </a:r>
            <a:endParaRPr sz="2000" dirty="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 dirty="0">
                <a:solidFill>
                  <a:srgbClr val="FFFFFF"/>
                </a:solidFill>
              </a:rPr>
              <a:t>Масса 5.97×10²⁴ кг</a:t>
            </a:r>
            <a:endParaRPr sz="2000" dirty="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 dirty="0">
                <a:solidFill>
                  <a:srgbClr val="FFFFFF"/>
                </a:solidFill>
              </a:rPr>
              <a:t>Средняя температура 14,8 °C</a:t>
            </a:r>
            <a:endParaRPr sz="2000" dirty="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 dirty="0">
                <a:solidFill>
                  <a:srgbClr val="FFFFFF"/>
                </a:solidFill>
              </a:rPr>
              <a:t>Спутники Луна, Искусственный спутник Земли</a:t>
            </a:r>
            <a:endParaRPr sz="2000" dirty="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 dirty="0">
                <a:solidFill>
                  <a:srgbClr val="FFFFFF"/>
                </a:solidFill>
              </a:rPr>
              <a:t>Население 7 530 103 737 чел. </a:t>
            </a:r>
            <a:br>
              <a:rPr lang="ru-RU" sz="2000" dirty="0">
                <a:solidFill>
                  <a:srgbClr val="FFFFFF"/>
                </a:solidFill>
              </a:rPr>
            </a:br>
            <a:r>
              <a:rPr lang="ru-RU" sz="2000" dirty="0">
                <a:solidFill>
                  <a:srgbClr val="FFFFFF"/>
                </a:solidFill>
              </a:rPr>
              <a:t>(5 сентября 2017 г.)</a:t>
            </a:r>
            <a:endParaRPr sz="2000" dirty="0">
              <a:solidFill>
                <a:srgbClr val="FFFFFF"/>
              </a:solidFill>
            </a:endParaRPr>
          </a:p>
        </p:txBody>
      </p:sp>
      <p:pic>
        <p:nvPicPr>
          <p:cNvPr id="182" name="Shape 1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07276" y="2780928"/>
            <a:ext cx="4119450" cy="339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59304"/>
            <a:ext cx="10820400" cy="2448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2000"/>
              <a:t>Марс: </a:t>
            </a:r>
            <a:r>
              <a:rPr lang="ru-RU" sz="2000">
                <a:solidFill>
                  <a:srgbClr val="FFFFFF"/>
                </a:solidFill>
              </a:rPr>
              <a:t>Четвёртая по удалённости от Солнца и седьмая по размерам планета Солнечной системы; масса планеты составляет 10,7% массы Земли. Названа в честь Марса - древнеримского бога войны, соответствующего древнегреческому Аресу. Иногда Марс называют «красной планетой» из-за красноватого оттенка поверхности, придаваемого ей минералом маггемитом - γ -оксидом железа.</a:t>
            </a:r>
            <a:r>
              <a:rPr lang="ru-RU" sz="2000"/>
              <a:t> Расположена на 1,5 а. е. от Солнца. У планеты есть два спутника — Фобос и Деймос.</a:t>
            </a:r>
            <a:endParaRPr/>
          </a:p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</a:endParaRPr>
          </a:p>
        </p:txBody>
      </p:sp>
      <p:pic>
        <p:nvPicPr>
          <p:cNvPr id="188" name="Shape 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663104"/>
            <a:ext cx="4860794" cy="3645596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Shape 189"/>
          <p:cNvSpPr txBox="1"/>
          <p:nvPr/>
        </p:nvSpPr>
        <p:spPr>
          <a:xfrm>
            <a:off x="3719750" y="2852125"/>
            <a:ext cx="4015200" cy="301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Площадь 144 370 000 км²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Масса 6.42×10²³ кг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Средняя температура-63,1°C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Вторая космическая скорость 5,03 км/с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Спутники: Фобос, Деймос</a:t>
            </a:r>
            <a:endParaRPr sz="2000">
              <a:solidFill>
                <a:srgbClr val="FFFFFF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</a:endParaRPr>
          </a:p>
        </p:txBody>
      </p:sp>
      <p:pic>
        <p:nvPicPr>
          <p:cNvPr id="190" name="Shape 190" descr="Строение Марса.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95802" y="2852125"/>
            <a:ext cx="4659274" cy="301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95400" y="764704"/>
            <a:ext cx="10820400" cy="4024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dirty="0"/>
              <a:t>2. Планеты-гиганты (</a:t>
            </a:r>
            <a:r>
              <a:rPr lang="ru-RU" sz="2000" dirty="0">
                <a:solidFill>
                  <a:srgbClr val="FFFFFF"/>
                </a:solidFill>
              </a:rPr>
              <a:t>также называемые газовыми гигантами):</a:t>
            </a:r>
            <a:endParaRPr sz="2000" dirty="0">
              <a:solidFill>
                <a:srgbClr val="FFFFFF"/>
              </a:solidFill>
            </a:endParaRPr>
          </a:p>
          <a:p>
            <a:pPr marL="457200" lvl="0" indent="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rgbClr val="FFFFFF"/>
                </a:solidFill>
              </a:rPr>
              <a:t>Юпитер: крупнейшая планета Солнечной системы, пятая по удалённости от Солнца. Наряду с Сатурном, Ураном и Нептуном Юпитер классифицируется как газовый гигант. Он состоит главным образом из </a:t>
            </a:r>
            <a:r>
              <a:rPr lang="ru-RU" sz="2000" dirty="0">
                <a:solidFill>
                  <a:srgbClr val="FFFFFF"/>
                </a:solidFill>
                <a:uFill>
                  <a:noFill/>
                </a:uFill>
                <a:hlinkClick r:id="rId3"/>
              </a:rPr>
              <a:t>водорода</a:t>
            </a:r>
            <a:r>
              <a:rPr lang="ru-RU" sz="2000" dirty="0">
                <a:solidFill>
                  <a:srgbClr val="FFFFFF"/>
                </a:solidFill>
              </a:rPr>
              <a:t> и </a:t>
            </a:r>
            <a:r>
              <a:rPr lang="ru-RU" sz="2000" dirty="0">
                <a:solidFill>
                  <a:srgbClr val="FFFFFF"/>
                </a:solidFill>
                <a:uFill>
                  <a:noFill/>
                </a:uFill>
                <a:hlinkClick r:id="rId4"/>
              </a:rPr>
              <a:t>гелия</a:t>
            </a:r>
            <a:r>
              <a:rPr lang="ru-RU" sz="2000" dirty="0">
                <a:solidFill>
                  <a:srgbClr val="FFFFFF"/>
                </a:solidFill>
              </a:rPr>
              <a:t>. Высокая внутренняя температура Юпитера вызывает множество полупостоянных вихревых структур в его атмосфере, таких как полосы облаков и 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uFill>
                  <a:noFill/>
                </a:uFill>
                <a:hlinkClick r:id="rId5"/>
              </a:rPr>
              <a:t>Большое красное пятно</a:t>
            </a:r>
            <a:r>
              <a:rPr lang="ru-RU" sz="2000" dirty="0">
                <a:solidFill>
                  <a:srgbClr val="FFFFFF"/>
                </a:solidFill>
              </a:rPr>
              <a:t>. У Юпитера имеется 69 спутников.</a:t>
            </a:r>
            <a:endParaRPr sz="2000" dirty="0">
              <a:solidFill>
                <a:srgbClr val="FFFFFF"/>
              </a:solidFill>
            </a:endParaRPr>
          </a:p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endParaRPr sz="2000" dirty="0">
              <a:solidFill>
                <a:srgbClr val="FFFFFF"/>
              </a:solidFill>
            </a:endParaRPr>
          </a:p>
        </p:txBody>
      </p:sp>
      <p:pic>
        <p:nvPicPr>
          <p:cNvPr id="205" name="Shape 2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3978200"/>
            <a:ext cx="4784925" cy="27274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Shape 206"/>
          <p:cNvSpPr txBox="1"/>
          <p:nvPr/>
        </p:nvSpPr>
        <p:spPr>
          <a:xfrm>
            <a:off x="4255100" y="3636675"/>
            <a:ext cx="4956600" cy="295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Масса 1.9×10²⁷ кг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Средняя температура-108 °C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Вторая космическая скорость 59,5 км/с</a:t>
            </a:r>
            <a:endParaRPr sz="200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>
                <a:solidFill>
                  <a:srgbClr val="FFFFFF"/>
                </a:solidFill>
              </a:rPr>
              <a:t>Спутники Ио, Ганимед, Каллисто, Европа, Кольца Юпитера, Амальтея, Фива, Лиситея, Гималия, Метида...</a:t>
            </a:r>
            <a:endParaRPr sz="2000">
              <a:solidFill>
                <a:srgbClr val="FFFFFF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228529"/>
            <a:ext cx="10820400" cy="2355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2000"/>
              <a:t>Сатурн:</a:t>
            </a:r>
            <a:r>
              <a:rPr lang="ru-RU" sz="2000">
                <a:solidFill>
                  <a:srgbClr val="FFFFFF"/>
                </a:solidFill>
              </a:rPr>
              <a:t> шестая планета от Солнца и вторая по размерам планета в Солнечной системе после Юпитера. У Сатурна имеется 62 подтверждённых спутника; два из них — Титан и Энцелад </a:t>
            </a:r>
            <a:endParaRPr sz="2000">
              <a:solidFill>
                <a:srgbClr val="FFFFFF"/>
              </a:solidFill>
            </a:endParaRPr>
          </a:p>
        </p:txBody>
      </p:sp>
      <p:pic>
        <p:nvPicPr>
          <p:cNvPr id="212" name="Shape 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384" y="1844824"/>
            <a:ext cx="5685590" cy="319815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Shape 213"/>
          <p:cNvSpPr txBox="1"/>
          <p:nvPr/>
        </p:nvSpPr>
        <p:spPr>
          <a:xfrm>
            <a:off x="6020950" y="1844824"/>
            <a:ext cx="4522800" cy="270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 dirty="0">
                <a:solidFill>
                  <a:srgbClr val="FFFFFF"/>
                </a:solidFill>
              </a:rPr>
              <a:t>Масса 5.68×10²⁶ кг</a:t>
            </a:r>
            <a:endParaRPr sz="2000" dirty="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 dirty="0">
                <a:solidFill>
                  <a:srgbClr val="FFFFFF"/>
                </a:solidFill>
              </a:rPr>
              <a:t>Вторая космическая скорость 35,5 км/с</a:t>
            </a:r>
            <a:endParaRPr sz="2000" dirty="0">
              <a:solidFill>
                <a:srgbClr val="FFFFFF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</a:pPr>
            <a:r>
              <a:rPr lang="ru-RU" sz="2000" dirty="0">
                <a:solidFill>
                  <a:srgbClr val="FFFFFF"/>
                </a:solidFill>
              </a:rPr>
              <a:t>Спутники: Титан, Кольца Сатурна, </a:t>
            </a:r>
            <a:r>
              <a:rPr lang="ru-RU" sz="2000" dirty="0" err="1">
                <a:solidFill>
                  <a:srgbClr val="FFFFFF"/>
                </a:solidFill>
              </a:rPr>
              <a:t>Энцелад</a:t>
            </a:r>
            <a:r>
              <a:rPr lang="ru-RU" sz="2000" dirty="0">
                <a:solidFill>
                  <a:srgbClr val="FFFFFF"/>
                </a:solidFill>
              </a:rPr>
              <a:t>, Япет, </a:t>
            </a:r>
            <a:r>
              <a:rPr lang="ru-RU" sz="2000" dirty="0" err="1">
                <a:solidFill>
                  <a:srgbClr val="FFFFFF"/>
                </a:solidFill>
              </a:rPr>
              <a:t>Мимас</a:t>
            </a:r>
            <a:r>
              <a:rPr lang="ru-RU" sz="2000" dirty="0">
                <a:solidFill>
                  <a:srgbClr val="FFFFFF"/>
                </a:solidFill>
              </a:rPr>
              <a:t>, </a:t>
            </a:r>
            <a:r>
              <a:rPr lang="ru-RU" sz="2000" dirty="0" err="1">
                <a:solidFill>
                  <a:srgbClr val="FFFFFF"/>
                </a:solidFill>
              </a:rPr>
              <a:t>Диона</a:t>
            </a:r>
            <a:r>
              <a:rPr lang="ru-RU" sz="2000" dirty="0">
                <a:solidFill>
                  <a:srgbClr val="FFFFFF"/>
                </a:solidFill>
              </a:rPr>
              <a:t>, Пандора, </a:t>
            </a:r>
            <a:r>
              <a:rPr lang="ru-RU" sz="2000" dirty="0" err="1">
                <a:solidFill>
                  <a:srgbClr val="FFFFFF"/>
                </a:solidFill>
              </a:rPr>
              <a:t>Тефия</a:t>
            </a:r>
            <a:r>
              <a:rPr lang="ru-RU" sz="2000" dirty="0">
                <a:solidFill>
                  <a:srgbClr val="FFFFFF"/>
                </a:solidFill>
              </a:rPr>
              <a:t>, Рея, </a:t>
            </a:r>
            <a:r>
              <a:rPr lang="ru-RU" sz="2000" dirty="0" err="1">
                <a:solidFill>
                  <a:srgbClr val="FFFFFF"/>
                </a:solidFill>
              </a:rPr>
              <a:t>Гиперион</a:t>
            </a:r>
            <a:r>
              <a:rPr lang="ru-RU" sz="2000" dirty="0">
                <a:solidFill>
                  <a:srgbClr val="FFFFFF"/>
                </a:solidFill>
              </a:rPr>
              <a:t>...</a:t>
            </a:r>
            <a:endParaRPr sz="2000" dirty="0">
              <a:solidFill>
                <a:srgbClr val="FFFFFF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FFFFFF"/>
              </a:solidFill>
            </a:endParaRPr>
          </a:p>
        </p:txBody>
      </p:sp>
      <p:pic>
        <p:nvPicPr>
          <p:cNvPr id="214" name="Shape 2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34501" y="4214342"/>
            <a:ext cx="3457499" cy="2415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rgbClr val="000000"/>
      </a:dk1>
      <a:lt1>
        <a:srgbClr val="FFFFFF"/>
      </a:lt1>
      <a:dk2>
        <a:srgbClr val="454545"/>
      </a:dk2>
      <a:lt2>
        <a:srgbClr val="DADADA"/>
      </a:lt2>
      <a:accent1>
        <a:srgbClr val="01D17D"/>
      </a:accent1>
      <a:accent2>
        <a:srgbClr val="84C72A"/>
      </a:accent2>
      <a:accent3>
        <a:srgbClr val="E1D126"/>
      </a:accent3>
      <a:accent4>
        <a:srgbClr val="E29932"/>
      </a:accent4>
      <a:accent5>
        <a:srgbClr val="E56526"/>
      </a:accent5>
      <a:accent6>
        <a:srgbClr val="D63731"/>
      </a:accent6>
      <a:hlink>
        <a:srgbClr val="35FA7F"/>
      </a:hlink>
      <a:folHlink>
        <a:srgbClr val="BAFC8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927</Words>
  <Application>Microsoft Office PowerPoint</Application>
  <PresentationFormat>Широкоэкранный</PresentationFormat>
  <Paragraphs>77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След самолета</vt:lpstr>
      <vt:lpstr>СОЛНЕЧНАЯ СИСТЕМА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СОЛНЕЧНАЯ СИСТЕМА</dc:title>
  <dc:creator>User</dc:creator>
  <cp:lastModifiedBy>User</cp:lastModifiedBy>
  <cp:revision>7</cp:revision>
  <dcterms:modified xsi:type="dcterms:W3CDTF">2018-06-14T03:06:25Z</dcterms:modified>
</cp:coreProperties>
</file>