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</p:sldIdLst>
  <p:sldSz cx="18288000" cy="10287000"/>
  <p:notesSz cx="6858000" cy="9144000"/>
  <p:embeddedFontLst>
    <p:embeddedFont>
      <p:font typeface="Montserrat Classic Bold" charset="0"/>
      <p:regular r:id="rId17"/>
    </p:embeddedFont>
    <p:embeddedFont>
      <p:font typeface="Century Gothic" pitchFamily="34" charset="0"/>
      <p:regular r:id="rId18"/>
      <p:bold r:id="rId19"/>
      <p:italic r:id="rId20"/>
      <p:boldItalic r:id="rId21"/>
    </p:embeddedFont>
    <p:embeddedFont>
      <p:font typeface="Fira Sans" charset="0"/>
      <p:regular r:id="rId22"/>
    </p:embeddedFont>
    <p:embeddedFont>
      <p:font typeface="Fira Sans Bold" charset="0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Montserrat Bold" charset="-52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5" d="100"/>
          <a:sy n="35" d="100"/>
        </p:scale>
        <p:origin x="-135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svg"/><Relationship Id="rId7" Type="http://schemas.openxmlformats.org/officeDocument/2006/relationships/image" Target="../media/image1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1.svg"/><Relationship Id="rId5" Type="http://schemas.openxmlformats.org/officeDocument/2006/relationships/image" Target="../media/image2.svg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svg"/><Relationship Id="rId7" Type="http://schemas.openxmlformats.org/officeDocument/2006/relationships/image" Target="../media/image2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2.svg"/><Relationship Id="rId10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03723" y="2644585"/>
            <a:ext cx="13751948" cy="4997829"/>
            <a:chOff x="0" y="0"/>
            <a:chExt cx="3621912" cy="131630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21912" cy="1316301"/>
            </a:xfrm>
            <a:custGeom>
              <a:avLst/>
              <a:gdLst/>
              <a:ahLst/>
              <a:cxnLst/>
              <a:rect l="l" t="t" r="r" b="b"/>
              <a:pathLst>
                <a:path w="3621912" h="1316301">
                  <a:moveTo>
                    <a:pt x="28711" y="0"/>
                  </a:moveTo>
                  <a:lnTo>
                    <a:pt x="3593201" y="0"/>
                  </a:lnTo>
                  <a:cubicBezTo>
                    <a:pt x="3600815" y="0"/>
                    <a:pt x="3608119" y="3025"/>
                    <a:pt x="3613503" y="8409"/>
                  </a:cubicBezTo>
                  <a:cubicBezTo>
                    <a:pt x="3618887" y="13794"/>
                    <a:pt x="3621912" y="21097"/>
                    <a:pt x="3621912" y="28711"/>
                  </a:cubicBezTo>
                  <a:lnTo>
                    <a:pt x="3621912" y="1287589"/>
                  </a:lnTo>
                  <a:cubicBezTo>
                    <a:pt x="3621912" y="1303446"/>
                    <a:pt x="3609058" y="1316301"/>
                    <a:pt x="3593201" y="1316301"/>
                  </a:cubicBezTo>
                  <a:lnTo>
                    <a:pt x="28711" y="1316301"/>
                  </a:lnTo>
                  <a:cubicBezTo>
                    <a:pt x="12855" y="1316301"/>
                    <a:pt x="0" y="1303446"/>
                    <a:pt x="0" y="1287589"/>
                  </a:cubicBezTo>
                  <a:lnTo>
                    <a:pt x="0" y="28711"/>
                  </a:lnTo>
                  <a:cubicBezTo>
                    <a:pt x="0" y="12855"/>
                    <a:pt x="12855" y="0"/>
                    <a:pt x="28711" y="0"/>
                  </a:cubicBez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427272" y="5678714"/>
            <a:ext cx="4460958" cy="4925296"/>
          </a:xfrm>
          <a:custGeom>
            <a:avLst/>
            <a:gdLst/>
            <a:ahLst/>
            <a:cxnLst/>
            <a:rect l="l" t="t" r="r" b="b"/>
            <a:pathLst>
              <a:path w="4460958" h="4925296">
                <a:moveTo>
                  <a:pt x="0" y="0"/>
                </a:moveTo>
                <a:lnTo>
                  <a:pt x="4460958" y="0"/>
                </a:lnTo>
                <a:lnTo>
                  <a:pt x="4460958" y="4925296"/>
                </a:lnTo>
                <a:lnTo>
                  <a:pt x="0" y="4925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427272" y="-874192"/>
            <a:ext cx="9123216" cy="3672095"/>
          </a:xfrm>
          <a:custGeom>
            <a:avLst/>
            <a:gdLst/>
            <a:ahLst/>
            <a:cxnLst/>
            <a:rect l="l" t="t" r="r" b="b"/>
            <a:pathLst>
              <a:path w="9123216" h="3672095">
                <a:moveTo>
                  <a:pt x="0" y="0"/>
                </a:moveTo>
                <a:lnTo>
                  <a:pt x="9123216" y="0"/>
                </a:lnTo>
                <a:lnTo>
                  <a:pt x="9123216" y="3672095"/>
                </a:lnTo>
                <a:lnTo>
                  <a:pt x="0" y="3672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144000" y="7937690"/>
            <a:ext cx="9123216" cy="3672095"/>
          </a:xfrm>
          <a:custGeom>
            <a:avLst/>
            <a:gdLst/>
            <a:ahLst/>
            <a:cxnLst/>
            <a:rect l="l" t="t" r="r" b="b"/>
            <a:pathLst>
              <a:path w="9123216" h="3672095">
                <a:moveTo>
                  <a:pt x="0" y="0"/>
                </a:moveTo>
                <a:lnTo>
                  <a:pt x="9123216" y="0"/>
                </a:lnTo>
                <a:lnTo>
                  <a:pt x="9123216" y="3672094"/>
                </a:lnTo>
                <a:lnTo>
                  <a:pt x="0" y="36720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831326" y="5795694"/>
            <a:ext cx="12922094" cy="1348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 dirty="0" err="1">
                <a:solidFill>
                  <a:srgbClr val="932712"/>
                </a:solidFill>
                <a:latin typeface="Montserrat Bold"/>
              </a:rPr>
              <a:t>Подготовлена</a:t>
            </a:r>
            <a:r>
              <a:rPr lang="en-US" sz="390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900" dirty="0" err="1">
                <a:solidFill>
                  <a:srgbClr val="932712"/>
                </a:solidFill>
                <a:latin typeface="Montserrat Bold"/>
              </a:rPr>
              <a:t>учителем</a:t>
            </a:r>
            <a:r>
              <a:rPr lang="en-US" sz="390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900" dirty="0" err="1">
                <a:solidFill>
                  <a:srgbClr val="932712"/>
                </a:solidFill>
                <a:latin typeface="Montserrat Bold"/>
              </a:rPr>
              <a:t>русского</a:t>
            </a:r>
            <a:r>
              <a:rPr lang="en-US" sz="390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900" dirty="0" err="1">
                <a:solidFill>
                  <a:srgbClr val="932712"/>
                </a:solidFill>
                <a:latin typeface="Montserrat Bold"/>
              </a:rPr>
              <a:t>языка</a:t>
            </a:r>
            <a:r>
              <a:rPr lang="en-US" sz="3900" dirty="0">
                <a:solidFill>
                  <a:srgbClr val="932712"/>
                </a:solidFill>
                <a:latin typeface="Montserrat Bold"/>
              </a:rPr>
              <a:t> и </a:t>
            </a:r>
            <a:r>
              <a:rPr lang="en-US" sz="3900" dirty="0" err="1">
                <a:solidFill>
                  <a:srgbClr val="932712"/>
                </a:solidFill>
                <a:latin typeface="Montserrat Bold"/>
              </a:rPr>
              <a:t>литературы</a:t>
            </a:r>
            <a:r>
              <a:rPr lang="en-US" sz="3900" dirty="0">
                <a:solidFill>
                  <a:srgbClr val="932712"/>
                </a:solidFill>
                <a:latin typeface="Montserrat Bold"/>
              </a:rPr>
              <a:t> МБОУ СОШ №79 </a:t>
            </a:r>
            <a:r>
              <a:rPr lang="en-US" sz="3900" dirty="0" err="1">
                <a:solidFill>
                  <a:srgbClr val="932712"/>
                </a:solidFill>
                <a:latin typeface="Montserrat Bold"/>
              </a:rPr>
              <a:t>Михайловой</a:t>
            </a:r>
            <a:r>
              <a:rPr lang="en-US" sz="3900" dirty="0">
                <a:solidFill>
                  <a:srgbClr val="932712"/>
                </a:solidFill>
                <a:latin typeface="Montserrat Bold"/>
              </a:rPr>
              <a:t> Ю. А.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18013" y="3644174"/>
            <a:ext cx="14251974" cy="2034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0"/>
              </a:lnSpc>
            </a:pPr>
            <a:r>
              <a:rPr lang="en-US" sz="7000" dirty="0">
                <a:solidFill>
                  <a:srgbClr val="932712"/>
                </a:solidFill>
                <a:latin typeface="Montserrat Classic Bold"/>
              </a:rPr>
              <a:t>ТИПЫ ПОДЧИНИТЕЛЬНОЙ СВЯЗИ В СЛОВОСОЧЕТАНИИ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702946" y="8486876"/>
            <a:ext cx="6882108" cy="533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6"/>
              </a:lnSpc>
            </a:pPr>
            <a:r>
              <a:rPr lang="en-US" sz="3126">
                <a:solidFill>
                  <a:srgbClr val="932712"/>
                </a:solidFill>
                <a:latin typeface="Montserrat Bold"/>
              </a:rPr>
              <a:t>Педагогический дебют 2023</a:t>
            </a:r>
          </a:p>
        </p:txBody>
      </p:sp>
      <p:sp>
        <p:nvSpPr>
          <p:cNvPr id="11" name="Freeform 11"/>
          <p:cNvSpPr/>
          <p:nvPr/>
        </p:nvSpPr>
        <p:spPr>
          <a:xfrm rot="10711731">
            <a:off x="15028821" y="-169810"/>
            <a:ext cx="4460958" cy="4925296"/>
          </a:xfrm>
          <a:custGeom>
            <a:avLst/>
            <a:gdLst/>
            <a:ahLst/>
            <a:cxnLst/>
            <a:rect l="l" t="t" r="r" b="b"/>
            <a:pathLst>
              <a:path w="4460958" h="4925296">
                <a:moveTo>
                  <a:pt x="0" y="0"/>
                </a:moveTo>
                <a:lnTo>
                  <a:pt x="4460958" y="0"/>
                </a:lnTo>
                <a:lnTo>
                  <a:pt x="4460958" y="4925296"/>
                </a:lnTo>
                <a:lnTo>
                  <a:pt x="0" y="4925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890634" y="-164749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895350"/>
            <a:ext cx="16230600" cy="11207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</a:pPr>
            <a:r>
              <a:rPr lang="en-US" sz="6500">
                <a:solidFill>
                  <a:srgbClr val="932712"/>
                </a:solidFill>
                <a:latin typeface="Montserrat Classic Bold"/>
              </a:rPr>
              <a:t>ИНДИВИДУАЛЬНАЯ РАБОТА</a:t>
            </a:r>
          </a:p>
        </p:txBody>
      </p:sp>
      <p:sp>
        <p:nvSpPr>
          <p:cNvPr id="7" name="Freeform 7"/>
          <p:cNvSpPr/>
          <p:nvPr/>
        </p:nvSpPr>
        <p:spPr>
          <a:xfrm>
            <a:off x="1832913" y="3144157"/>
            <a:ext cx="788383" cy="788383"/>
          </a:xfrm>
          <a:custGeom>
            <a:avLst/>
            <a:gdLst/>
            <a:ahLst/>
            <a:cxnLst/>
            <a:rect l="l" t="t" r="r" b="b"/>
            <a:pathLst>
              <a:path w="788383" h="788383">
                <a:moveTo>
                  <a:pt x="0" y="0"/>
                </a:moveTo>
                <a:lnTo>
                  <a:pt x="788382" y="0"/>
                </a:lnTo>
                <a:lnTo>
                  <a:pt x="788382" y="788383"/>
                </a:lnTo>
                <a:lnTo>
                  <a:pt x="0" y="788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953383" y="4028141"/>
            <a:ext cx="5499127" cy="3245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39"/>
              </a:lnSpc>
            </a:pPr>
            <a:r>
              <a:rPr lang="en-US" sz="3099">
                <a:solidFill>
                  <a:srgbClr val="932712"/>
                </a:solidFill>
                <a:latin typeface="Montserrat Bold"/>
              </a:rPr>
              <a:t>Выполняете задание №2.</a:t>
            </a:r>
          </a:p>
          <a:p>
            <a:pPr>
              <a:lnSpc>
                <a:spcPts val="4339"/>
              </a:lnSpc>
            </a:pPr>
            <a:endParaRPr lang="en-US" sz="3099">
              <a:solidFill>
                <a:srgbClr val="932712"/>
              </a:solidFill>
              <a:latin typeface="Montserrat Bold"/>
            </a:endParaRPr>
          </a:p>
          <a:p>
            <a:pPr>
              <a:lnSpc>
                <a:spcPts val="4339"/>
              </a:lnSpc>
            </a:pPr>
            <a:r>
              <a:rPr lang="en-US" sz="3099">
                <a:solidFill>
                  <a:srgbClr val="932712"/>
                </a:solidFill>
                <a:latin typeface="Montserrat Bold"/>
              </a:rPr>
              <a:t>Укажите словосочетания, которые связаны по типу управления.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899074" y="3077482"/>
            <a:ext cx="4496004" cy="785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92"/>
              </a:lnSpc>
            </a:pPr>
            <a:r>
              <a:rPr lang="en-US" sz="4637">
                <a:solidFill>
                  <a:srgbClr val="932712"/>
                </a:solidFill>
                <a:latin typeface="Montserrat Bold"/>
              </a:rPr>
              <a:t>Вариант 1</a:t>
            </a:r>
          </a:p>
        </p:txBody>
      </p:sp>
      <p:sp>
        <p:nvSpPr>
          <p:cNvPr id="10" name="Freeform 10"/>
          <p:cNvSpPr/>
          <p:nvPr/>
        </p:nvSpPr>
        <p:spPr>
          <a:xfrm>
            <a:off x="9144000" y="3163207"/>
            <a:ext cx="788383" cy="788383"/>
          </a:xfrm>
          <a:custGeom>
            <a:avLst/>
            <a:gdLst/>
            <a:ahLst/>
            <a:cxnLst/>
            <a:rect l="l" t="t" r="r" b="b"/>
            <a:pathLst>
              <a:path w="788383" h="788383">
                <a:moveTo>
                  <a:pt x="0" y="0"/>
                </a:moveTo>
                <a:lnTo>
                  <a:pt x="788383" y="0"/>
                </a:lnTo>
                <a:lnTo>
                  <a:pt x="788383" y="788383"/>
                </a:lnTo>
                <a:lnTo>
                  <a:pt x="0" y="788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337052" y="3102952"/>
            <a:ext cx="4496004" cy="785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92"/>
              </a:lnSpc>
            </a:pPr>
            <a:r>
              <a:rPr lang="en-US" sz="4637">
                <a:solidFill>
                  <a:srgbClr val="932712"/>
                </a:solidFill>
                <a:latin typeface="Montserrat Bold"/>
              </a:rPr>
              <a:t>Вариант 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337052" y="4028141"/>
            <a:ext cx="5499127" cy="3245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39"/>
              </a:lnSpc>
            </a:pPr>
            <a:r>
              <a:rPr lang="en-US" sz="3099">
                <a:solidFill>
                  <a:srgbClr val="932712"/>
                </a:solidFill>
                <a:latin typeface="Montserrat Bold"/>
              </a:rPr>
              <a:t>Выполняете задание №3.</a:t>
            </a:r>
          </a:p>
          <a:p>
            <a:pPr>
              <a:lnSpc>
                <a:spcPts val="4339"/>
              </a:lnSpc>
            </a:pPr>
            <a:endParaRPr lang="en-US" sz="3099">
              <a:solidFill>
                <a:srgbClr val="932712"/>
              </a:solidFill>
              <a:latin typeface="Montserrat Bold"/>
            </a:endParaRPr>
          </a:p>
          <a:p>
            <a:pPr>
              <a:lnSpc>
                <a:spcPts val="4339"/>
              </a:lnSpc>
            </a:pPr>
            <a:r>
              <a:rPr lang="en-US" sz="3099">
                <a:solidFill>
                  <a:srgbClr val="932712"/>
                </a:solidFill>
                <a:latin typeface="Montserrat Bold"/>
              </a:rPr>
              <a:t>Укажите словосочетания, которые связаны по типу примыкание.</a:t>
            </a:r>
          </a:p>
        </p:txBody>
      </p:sp>
      <p:sp>
        <p:nvSpPr>
          <p:cNvPr id="13" name="Freeform 13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5702946" y="8809807"/>
            <a:ext cx="6882108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00">
                <a:solidFill>
                  <a:srgbClr val="932712"/>
                </a:solidFill>
                <a:latin typeface="Montserrat Bold"/>
              </a:rPr>
              <a:t>Взаимопроверка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53980" y="866775"/>
            <a:ext cx="1318003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КАРТОЧКИ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1173748" y="479777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850351" y="2888331"/>
            <a:ext cx="2906078" cy="4114800"/>
          </a:xfrm>
          <a:custGeom>
            <a:avLst/>
            <a:gdLst/>
            <a:ahLst/>
            <a:cxnLst/>
            <a:rect l="l" t="t" r="r" b="b"/>
            <a:pathLst>
              <a:path w="2906078" h="4114800">
                <a:moveTo>
                  <a:pt x="0" y="0"/>
                </a:moveTo>
                <a:lnTo>
                  <a:pt x="2906077" y="0"/>
                </a:lnTo>
                <a:lnTo>
                  <a:pt x="290607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788688" y="2888331"/>
            <a:ext cx="2710624" cy="4114800"/>
          </a:xfrm>
          <a:custGeom>
            <a:avLst/>
            <a:gdLst/>
            <a:ahLst/>
            <a:cxnLst/>
            <a:rect l="l" t="t" r="r" b="b"/>
            <a:pathLst>
              <a:path w="2710624" h="4114800">
                <a:moveTo>
                  <a:pt x="0" y="0"/>
                </a:moveTo>
                <a:lnTo>
                  <a:pt x="2710624" y="0"/>
                </a:lnTo>
                <a:lnTo>
                  <a:pt x="27106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871126" y="2888331"/>
            <a:ext cx="2603546" cy="4114800"/>
          </a:xfrm>
          <a:custGeom>
            <a:avLst/>
            <a:gdLst/>
            <a:ahLst/>
            <a:cxnLst/>
            <a:rect l="l" t="t" r="r" b="b"/>
            <a:pathLst>
              <a:path w="2603546" h="4114800">
                <a:moveTo>
                  <a:pt x="0" y="0"/>
                </a:moveTo>
                <a:lnTo>
                  <a:pt x="2603546" y="0"/>
                </a:lnTo>
                <a:lnTo>
                  <a:pt x="260354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58249" y="7441281"/>
            <a:ext cx="3290281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000">
                <a:solidFill>
                  <a:srgbClr val="932712"/>
                </a:solidFill>
                <a:latin typeface="Montserrat Bold"/>
              </a:rPr>
              <a:t>3 карточки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702946" y="8809807"/>
            <a:ext cx="6882108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00">
                <a:solidFill>
                  <a:srgbClr val="932712"/>
                </a:solidFill>
                <a:latin typeface="Montserrat Bold"/>
              </a:rPr>
              <a:t>Работа в парах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15313" y="7450806"/>
            <a:ext cx="5457375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ru-RU" sz="3999" dirty="0">
                <a:solidFill>
                  <a:srgbClr val="932712"/>
                </a:solidFill>
                <a:latin typeface="Montserrat Bold"/>
              </a:rPr>
              <a:t>О</a:t>
            </a:r>
            <a:r>
              <a:rPr lang="en-US" sz="3999" dirty="0" err="1" smtClean="0">
                <a:solidFill>
                  <a:srgbClr val="932712"/>
                </a:solidFill>
                <a:latin typeface="Montserrat Bold"/>
              </a:rPr>
              <a:t>бъясняете</a:t>
            </a:r>
            <a:r>
              <a:rPr lang="en-US" sz="3999" dirty="0" smtClean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999" dirty="0" err="1">
                <a:solidFill>
                  <a:srgbClr val="932712"/>
                </a:solidFill>
                <a:latin typeface="Montserrat Bold"/>
              </a:rPr>
              <a:t>соседу</a:t>
            </a:r>
            <a:endParaRPr lang="en-US" sz="3999" dirty="0">
              <a:solidFill>
                <a:srgbClr val="932712"/>
              </a:solidFill>
              <a:latin typeface="Montserrat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298087" y="7488906"/>
            <a:ext cx="3214685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ru-RU" sz="3999" dirty="0">
                <a:solidFill>
                  <a:srgbClr val="932712"/>
                </a:solidFill>
                <a:latin typeface="Montserrat Bold"/>
              </a:rPr>
              <a:t>М</a:t>
            </a:r>
            <a:r>
              <a:rPr lang="en-US" sz="3999" dirty="0" err="1" smtClean="0">
                <a:solidFill>
                  <a:srgbClr val="932712"/>
                </a:solidFill>
                <a:latin typeface="Montserrat Bold"/>
              </a:rPr>
              <a:t>еняетесь</a:t>
            </a:r>
            <a:endParaRPr lang="en-US" sz="3999" dirty="0">
              <a:solidFill>
                <a:srgbClr val="932712"/>
              </a:solidFill>
              <a:latin typeface="Montserrat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806788">
            <a:off x="1581283" y="-1540372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553980" y="866775"/>
            <a:ext cx="1318003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ЛЕСТНИЦА УСПЕХА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300281" y="4184892"/>
            <a:ext cx="6691747" cy="627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92"/>
              </a:lnSpc>
            </a:pPr>
            <a:r>
              <a:rPr lang="en-US" sz="3709">
                <a:solidFill>
                  <a:srgbClr val="932712"/>
                </a:solidFill>
                <a:latin typeface="Montserrat Bold"/>
              </a:rPr>
              <a:t>Мне всё понятно!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627362" y="0"/>
            <a:ext cx="937061" cy="10287000"/>
            <a:chOff x="0" y="0"/>
            <a:chExt cx="246798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6798" cy="2709333"/>
            </a:xfrm>
            <a:custGeom>
              <a:avLst/>
              <a:gdLst/>
              <a:ahLst/>
              <a:cxnLst/>
              <a:rect l="l" t="t" r="r" b="b"/>
              <a:pathLst>
                <a:path w="246798" h="2709333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405199" y="2890834"/>
            <a:ext cx="7056882" cy="7200900"/>
          </a:xfrm>
          <a:custGeom>
            <a:avLst/>
            <a:gdLst/>
            <a:ahLst/>
            <a:cxnLst/>
            <a:rect l="l" t="t" r="r" b="b"/>
            <a:pathLst>
              <a:path w="7056882" h="7200900">
                <a:moveTo>
                  <a:pt x="0" y="0"/>
                </a:moveTo>
                <a:lnTo>
                  <a:pt x="7056882" y="0"/>
                </a:lnTo>
                <a:lnTo>
                  <a:pt x="7056882" y="7200900"/>
                </a:lnTo>
                <a:lnTo>
                  <a:pt x="0" y="72009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 rot="-5400000">
            <a:off x="-2368974" y="4915852"/>
            <a:ext cx="6882108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00">
                <a:solidFill>
                  <a:srgbClr val="932712"/>
                </a:solidFill>
                <a:latin typeface="Montserrat Bold"/>
              </a:rPr>
              <a:t>Рефлексия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300281" y="8630753"/>
            <a:ext cx="6691747" cy="627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92"/>
              </a:lnSpc>
            </a:pPr>
            <a:r>
              <a:rPr lang="en-US" sz="3709">
                <a:solidFill>
                  <a:srgbClr val="932712"/>
                </a:solidFill>
                <a:latin typeface="Montserrat Bold"/>
              </a:rPr>
              <a:t>Есть затруднения...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300281" y="6230022"/>
            <a:ext cx="6691747" cy="1282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92"/>
              </a:lnSpc>
            </a:pPr>
            <a:r>
              <a:rPr lang="en-US" sz="3709">
                <a:solidFill>
                  <a:srgbClr val="932712"/>
                </a:solidFill>
                <a:latin typeface="Montserrat Bold"/>
              </a:rPr>
              <a:t>Нужно еще потренироваться!</a:t>
            </a:r>
          </a:p>
        </p:txBody>
      </p:sp>
      <p:pic>
        <p:nvPicPr>
          <p:cNvPr id="1026" name="Picture 2" descr="https://mykaleidoscope.ru/x/uploads/posts/2022-09/1663086443_4-mykaleidoscope-ru-p-veselii-kot-vkontakte-4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38" b="30717" l="51583" r="7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5000" b="69135"/>
          <a:stretch/>
        </p:blipFill>
        <p:spPr bwMode="auto">
          <a:xfrm>
            <a:off x="6378030" y="1914524"/>
            <a:ext cx="2857500" cy="258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ykaleidoscope.ru/x/uploads/posts/2022-09/1663086443_4-mykaleidoscope-ru-p-veselii-kot-vkontakte-4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267" b="64733" l="1500" r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7" t="34967" r="74299" b="32947"/>
          <a:stretch/>
        </p:blipFill>
        <p:spPr bwMode="auto">
          <a:xfrm>
            <a:off x="4578602" y="4000500"/>
            <a:ext cx="2892279" cy="268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mykaleidoscope.ru/x/uploads/posts/2022-09/1663086443_4-mykaleidoscope-ru-p-veselii-kot-vkontakte-4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966" b="96815" l="2417" r="23417">
                        <a14:foregroundMark x1="6000" y1="80887" x2="6000" y2="80887"/>
                        <a14:foregroundMark x1="11833" y1="80432" x2="11833" y2="80432"/>
                        <a14:foregroundMark x1="12500" y1="81115" x2="12500" y2="81115"/>
                        <a14:foregroundMark x1="7583" y1="80660" x2="7583" y2="80660"/>
                        <a14:foregroundMark x1="11417" y1="80887" x2="11417" y2="808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001" r="75828"/>
          <a:stretch/>
        </p:blipFill>
        <p:spPr bwMode="auto">
          <a:xfrm>
            <a:off x="2895600" y="6319788"/>
            <a:ext cx="2399901" cy="225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80893">
            <a:off x="1534820" y="-1126773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7" y="0"/>
                </a:lnTo>
                <a:lnTo>
                  <a:pt x="5930177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27362" y="0"/>
            <a:ext cx="937061" cy="10287000"/>
            <a:chOff x="0" y="0"/>
            <a:chExt cx="24679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6798" cy="2709333"/>
            </a:xfrm>
            <a:custGeom>
              <a:avLst/>
              <a:gdLst/>
              <a:ahLst/>
              <a:cxnLst/>
              <a:rect l="l" t="t" r="r" b="b"/>
              <a:pathLst>
                <a:path w="246798" h="2709333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553980" y="866775"/>
            <a:ext cx="1318003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ДОМАШНЕЕ ЗАДАНИЕ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553980" y="4589525"/>
            <a:ext cx="503827" cy="503827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32712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260980" y="4401066"/>
            <a:ext cx="5381802" cy="795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80"/>
              </a:lnSpc>
            </a:pPr>
            <a:r>
              <a:rPr lang="en-US" sz="4700">
                <a:solidFill>
                  <a:srgbClr val="932712"/>
                </a:solidFill>
                <a:latin typeface="Montserrat Bold"/>
              </a:rPr>
              <a:t>Всем: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260980" y="5310386"/>
            <a:ext cx="6490196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69"/>
              </a:lnSpc>
            </a:pPr>
            <a:r>
              <a:rPr lang="en-US" sz="3121" dirty="0" err="1">
                <a:solidFill>
                  <a:srgbClr val="932712"/>
                </a:solidFill>
                <a:latin typeface="Montserrat Bold"/>
              </a:rPr>
              <a:t>Параграф</a:t>
            </a:r>
            <a:r>
              <a:rPr lang="en-US" sz="3121" dirty="0">
                <a:solidFill>
                  <a:srgbClr val="932712"/>
                </a:solidFill>
                <a:latin typeface="Montserrat Bold"/>
              </a:rPr>
              <a:t> № </a:t>
            </a:r>
            <a:r>
              <a:rPr lang="ru-RU" sz="3121" dirty="0" smtClean="0">
                <a:solidFill>
                  <a:srgbClr val="932712"/>
                </a:solidFill>
                <a:latin typeface="Montserrat Bold"/>
              </a:rPr>
              <a:t>7</a:t>
            </a:r>
            <a:r>
              <a:rPr lang="en-US" sz="3121" dirty="0" smtClean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121" dirty="0" err="1">
                <a:solidFill>
                  <a:srgbClr val="932712"/>
                </a:solidFill>
                <a:latin typeface="Montserrat Bold"/>
              </a:rPr>
              <a:t>знать</a:t>
            </a:r>
            <a:r>
              <a:rPr lang="en-US" sz="3121" dirty="0">
                <a:solidFill>
                  <a:srgbClr val="932712"/>
                </a:solidFill>
                <a:latin typeface="Montserrat Bold"/>
              </a:rPr>
              <a:t> и </a:t>
            </a:r>
            <a:r>
              <a:rPr lang="en-US" sz="3121" dirty="0" err="1">
                <a:solidFill>
                  <a:srgbClr val="932712"/>
                </a:solidFill>
                <a:latin typeface="Montserrat Bold"/>
              </a:rPr>
              <a:t>уметь</a:t>
            </a:r>
            <a:r>
              <a:rPr lang="en-US" sz="3121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121" dirty="0" err="1">
                <a:solidFill>
                  <a:srgbClr val="932712"/>
                </a:solidFill>
                <a:latin typeface="Montserrat Bold"/>
              </a:rPr>
              <a:t>определять</a:t>
            </a:r>
            <a:r>
              <a:rPr lang="en-US" sz="3121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121" dirty="0" err="1">
                <a:solidFill>
                  <a:srgbClr val="932712"/>
                </a:solidFill>
                <a:latin typeface="Montserrat Bold"/>
              </a:rPr>
              <a:t>типы</a:t>
            </a:r>
            <a:r>
              <a:rPr lang="en-US" sz="3121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3121" dirty="0" err="1">
                <a:solidFill>
                  <a:srgbClr val="932712"/>
                </a:solidFill>
                <a:latin typeface="Montserrat Bold"/>
              </a:rPr>
              <a:t>связи</a:t>
            </a:r>
            <a:r>
              <a:rPr lang="en-US" sz="3121" dirty="0">
                <a:solidFill>
                  <a:srgbClr val="932712"/>
                </a:solidFill>
                <a:latin typeface="Montserrat Bold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-2368974" y="4915852"/>
            <a:ext cx="6882108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00">
                <a:solidFill>
                  <a:srgbClr val="932712"/>
                </a:solidFill>
                <a:latin typeface="Montserrat Bold"/>
              </a:rPr>
              <a:t>ВЫбор задания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9703942" y="2946411"/>
            <a:ext cx="503827" cy="503827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3271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410942" y="2757952"/>
            <a:ext cx="5381802" cy="795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80"/>
              </a:lnSpc>
            </a:pPr>
            <a:r>
              <a:rPr lang="en-US" sz="4700" dirty="0" err="1">
                <a:solidFill>
                  <a:srgbClr val="932712"/>
                </a:solidFill>
                <a:latin typeface="Montserrat Bold"/>
              </a:rPr>
              <a:t>Уровень</a:t>
            </a:r>
            <a:r>
              <a:rPr lang="en-US" sz="470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ru-RU" sz="4700" dirty="0" smtClean="0">
                <a:solidFill>
                  <a:srgbClr val="932712"/>
                </a:solidFill>
                <a:latin typeface="Montserrat Bold"/>
              </a:rPr>
              <a:t>1</a:t>
            </a:r>
            <a:r>
              <a:rPr lang="en-US" sz="4700" dirty="0" smtClean="0">
                <a:solidFill>
                  <a:srgbClr val="932712"/>
                </a:solidFill>
                <a:latin typeface="Montserrat Bold"/>
              </a:rPr>
              <a:t>:</a:t>
            </a:r>
            <a:endParaRPr lang="en-US" sz="4700" dirty="0">
              <a:solidFill>
                <a:srgbClr val="932712"/>
              </a:solidFill>
              <a:latin typeface="Montserrat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410942" y="3667272"/>
            <a:ext cx="6848358" cy="1634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69"/>
              </a:lnSpc>
            </a:pPr>
            <a:r>
              <a:rPr lang="en-US" sz="3121">
                <a:solidFill>
                  <a:srgbClr val="932712"/>
                </a:solidFill>
                <a:latin typeface="Montserrat Bold"/>
              </a:rPr>
              <a:t>выполнить 4 задание в рабочих листах.</a:t>
            </a:r>
          </a:p>
          <a:p>
            <a:pPr>
              <a:lnSpc>
                <a:spcPts val="4369"/>
              </a:lnSpc>
            </a:pPr>
            <a:endParaRPr lang="en-US" sz="3121">
              <a:solidFill>
                <a:srgbClr val="932712"/>
              </a:solidFill>
              <a:latin typeface="Montserrat Bold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9900082" y="6480234"/>
            <a:ext cx="503827" cy="503827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32712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0607081" y="6291775"/>
            <a:ext cx="5381802" cy="795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80"/>
              </a:lnSpc>
            </a:pPr>
            <a:r>
              <a:rPr lang="en-US" sz="4700" dirty="0" err="1">
                <a:solidFill>
                  <a:srgbClr val="932712"/>
                </a:solidFill>
                <a:latin typeface="Montserrat Bold"/>
              </a:rPr>
              <a:t>Уровень</a:t>
            </a:r>
            <a:r>
              <a:rPr lang="en-US" sz="470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ru-RU" sz="4700" dirty="0" smtClean="0">
                <a:solidFill>
                  <a:srgbClr val="932712"/>
                </a:solidFill>
                <a:latin typeface="Montserrat Bold"/>
              </a:rPr>
              <a:t>2</a:t>
            </a:r>
            <a:r>
              <a:rPr lang="en-US" sz="4700" dirty="0" smtClean="0">
                <a:solidFill>
                  <a:srgbClr val="932712"/>
                </a:solidFill>
                <a:latin typeface="Montserrat Bold"/>
              </a:rPr>
              <a:t>:</a:t>
            </a:r>
            <a:endParaRPr lang="en-US" sz="4700" dirty="0">
              <a:solidFill>
                <a:srgbClr val="932712"/>
              </a:solidFill>
              <a:latin typeface="Montserrat Bold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0607081" y="7201095"/>
            <a:ext cx="6848358" cy="2186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69"/>
              </a:lnSpc>
            </a:pPr>
            <a:r>
              <a:rPr lang="en-US" sz="3121">
                <a:solidFill>
                  <a:srgbClr val="932712"/>
                </a:solidFill>
                <a:latin typeface="Montserrat Bold"/>
              </a:rPr>
              <a:t>подготовить карточки с заданиями для одноклассников по пройденной теме. </a:t>
            </a:r>
          </a:p>
        </p:txBody>
      </p:sp>
      <p:sp>
        <p:nvSpPr>
          <p:cNvPr id="28" name="Freeform 28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75634" y="2940203"/>
            <a:ext cx="12936732" cy="4406594"/>
            <a:chOff x="0" y="0"/>
            <a:chExt cx="3407205" cy="11605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07205" cy="1160584"/>
            </a:xfrm>
            <a:custGeom>
              <a:avLst/>
              <a:gdLst/>
              <a:ahLst/>
              <a:cxnLst/>
              <a:rect l="l" t="t" r="r" b="b"/>
              <a:pathLst>
                <a:path w="3407205" h="1160584">
                  <a:moveTo>
                    <a:pt x="30521" y="0"/>
                  </a:moveTo>
                  <a:lnTo>
                    <a:pt x="3376685" y="0"/>
                  </a:lnTo>
                  <a:cubicBezTo>
                    <a:pt x="3393541" y="0"/>
                    <a:pt x="3407205" y="13665"/>
                    <a:pt x="3407205" y="30521"/>
                  </a:cubicBezTo>
                  <a:lnTo>
                    <a:pt x="3407205" y="1130064"/>
                  </a:lnTo>
                  <a:cubicBezTo>
                    <a:pt x="3407205" y="1146920"/>
                    <a:pt x="3393541" y="1160584"/>
                    <a:pt x="3376685" y="1160584"/>
                  </a:cubicBezTo>
                  <a:lnTo>
                    <a:pt x="30521" y="1160584"/>
                  </a:lnTo>
                  <a:cubicBezTo>
                    <a:pt x="13665" y="1160584"/>
                    <a:pt x="0" y="1146920"/>
                    <a:pt x="0" y="1130064"/>
                  </a:cubicBezTo>
                  <a:lnTo>
                    <a:pt x="0" y="30521"/>
                  </a:lnTo>
                  <a:cubicBezTo>
                    <a:pt x="0" y="13665"/>
                    <a:pt x="13665" y="0"/>
                    <a:pt x="30521" y="0"/>
                  </a:cubicBez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478099" y="3738510"/>
            <a:ext cx="13331802" cy="2260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73"/>
              </a:lnSpc>
            </a:pPr>
            <a:r>
              <a:rPr lang="ru-RU" sz="9600" dirty="0" smtClean="0">
                <a:solidFill>
                  <a:srgbClr val="932712"/>
                </a:solidFill>
                <a:latin typeface="Montserrat Classic Bold"/>
              </a:rPr>
              <a:t>Спасибо за внимание!</a:t>
            </a:r>
            <a:endParaRPr lang="en-US" sz="9600" dirty="0">
              <a:solidFill>
                <a:srgbClr val="932712"/>
              </a:solidFill>
              <a:latin typeface="Montserrat Classic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-427272" y="5678714"/>
            <a:ext cx="4460958" cy="4925296"/>
          </a:xfrm>
          <a:custGeom>
            <a:avLst/>
            <a:gdLst/>
            <a:ahLst/>
            <a:cxnLst/>
            <a:rect l="l" t="t" r="r" b="b"/>
            <a:pathLst>
              <a:path w="4460958" h="4925296">
                <a:moveTo>
                  <a:pt x="0" y="0"/>
                </a:moveTo>
                <a:lnTo>
                  <a:pt x="4460958" y="0"/>
                </a:lnTo>
                <a:lnTo>
                  <a:pt x="4460958" y="4925296"/>
                </a:lnTo>
                <a:lnTo>
                  <a:pt x="0" y="4925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427272" y="-874192"/>
            <a:ext cx="9123216" cy="3672095"/>
          </a:xfrm>
          <a:custGeom>
            <a:avLst/>
            <a:gdLst/>
            <a:ahLst/>
            <a:cxnLst/>
            <a:rect l="l" t="t" r="r" b="b"/>
            <a:pathLst>
              <a:path w="9123216" h="3672095">
                <a:moveTo>
                  <a:pt x="0" y="0"/>
                </a:moveTo>
                <a:lnTo>
                  <a:pt x="9123216" y="0"/>
                </a:lnTo>
                <a:lnTo>
                  <a:pt x="9123216" y="3672095"/>
                </a:lnTo>
                <a:lnTo>
                  <a:pt x="0" y="3672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144000" y="7937690"/>
            <a:ext cx="9123216" cy="3672095"/>
          </a:xfrm>
          <a:custGeom>
            <a:avLst/>
            <a:gdLst/>
            <a:ahLst/>
            <a:cxnLst/>
            <a:rect l="l" t="t" r="r" b="b"/>
            <a:pathLst>
              <a:path w="9123216" h="3672095">
                <a:moveTo>
                  <a:pt x="0" y="0"/>
                </a:moveTo>
                <a:lnTo>
                  <a:pt x="9123216" y="0"/>
                </a:lnTo>
                <a:lnTo>
                  <a:pt x="9123216" y="3672094"/>
                </a:lnTo>
                <a:lnTo>
                  <a:pt x="0" y="36720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9350850">
            <a:off x="15028821" y="-248253"/>
            <a:ext cx="4460958" cy="4925296"/>
          </a:xfrm>
          <a:custGeom>
            <a:avLst/>
            <a:gdLst/>
            <a:ahLst/>
            <a:cxnLst/>
            <a:rect l="l" t="t" r="r" b="b"/>
            <a:pathLst>
              <a:path w="4460958" h="4925296">
                <a:moveTo>
                  <a:pt x="0" y="0"/>
                </a:moveTo>
                <a:lnTo>
                  <a:pt x="4460958" y="0"/>
                </a:lnTo>
                <a:lnTo>
                  <a:pt x="4460958" y="4925295"/>
                </a:lnTo>
                <a:lnTo>
                  <a:pt x="0" y="49252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>
          <a:xfrm>
            <a:off x="-427272" y="5678714"/>
            <a:ext cx="4460958" cy="4925296"/>
          </a:xfrm>
          <a:custGeom>
            <a:avLst/>
            <a:gdLst/>
            <a:ahLst/>
            <a:cxnLst/>
            <a:rect l="l" t="t" r="r" b="b"/>
            <a:pathLst>
              <a:path w="4460958" h="4925296">
                <a:moveTo>
                  <a:pt x="0" y="0"/>
                </a:moveTo>
                <a:lnTo>
                  <a:pt x="4460958" y="0"/>
                </a:lnTo>
                <a:lnTo>
                  <a:pt x="4460958" y="4925296"/>
                </a:lnTo>
                <a:lnTo>
                  <a:pt x="0" y="49252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Group 2"/>
          <p:cNvGrpSpPr/>
          <p:nvPr/>
        </p:nvGrpSpPr>
        <p:grpSpPr>
          <a:xfrm>
            <a:off x="2675634" y="2940203"/>
            <a:ext cx="12936732" cy="4406594"/>
            <a:chOff x="0" y="0"/>
            <a:chExt cx="3407205" cy="11605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07205" cy="1160584"/>
            </a:xfrm>
            <a:custGeom>
              <a:avLst/>
              <a:gdLst/>
              <a:ahLst/>
              <a:cxnLst/>
              <a:rect l="l" t="t" r="r" b="b"/>
              <a:pathLst>
                <a:path w="3407205" h="1160584">
                  <a:moveTo>
                    <a:pt x="30521" y="0"/>
                  </a:moveTo>
                  <a:lnTo>
                    <a:pt x="3376685" y="0"/>
                  </a:lnTo>
                  <a:cubicBezTo>
                    <a:pt x="3393541" y="0"/>
                    <a:pt x="3407205" y="13665"/>
                    <a:pt x="3407205" y="30521"/>
                  </a:cubicBezTo>
                  <a:lnTo>
                    <a:pt x="3407205" y="1130064"/>
                  </a:lnTo>
                  <a:cubicBezTo>
                    <a:pt x="3407205" y="1146920"/>
                    <a:pt x="3393541" y="1160584"/>
                    <a:pt x="3376685" y="1160584"/>
                  </a:cubicBezTo>
                  <a:lnTo>
                    <a:pt x="30521" y="1160584"/>
                  </a:lnTo>
                  <a:cubicBezTo>
                    <a:pt x="13665" y="1160584"/>
                    <a:pt x="0" y="1146920"/>
                    <a:pt x="0" y="1130064"/>
                  </a:cubicBezTo>
                  <a:lnTo>
                    <a:pt x="0" y="30521"/>
                  </a:lnTo>
                  <a:cubicBezTo>
                    <a:pt x="0" y="13665"/>
                    <a:pt x="13665" y="0"/>
                    <a:pt x="30521" y="0"/>
                  </a:cubicBez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971800" y="3296838"/>
            <a:ext cx="12344400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6000" b="1" dirty="0" smtClean="0">
                <a:solidFill>
                  <a:srgbClr val="932712"/>
                </a:solidFill>
                <a:latin typeface="Century Gothic" pitchFamily="34" charset="0"/>
              </a:rPr>
              <a:t>Рабочий лист: </a:t>
            </a:r>
            <a:r>
              <a:rPr lang="en-US" sz="6000" dirty="0">
                <a:solidFill>
                  <a:srgbClr val="932712"/>
                </a:solidFill>
                <a:latin typeface="Century Gothic" pitchFamily="34" charset="0"/>
              </a:rPr>
              <a:t>https://drive.google.com/drive/folders/1p4q8CUbl_6KnGpAaX0Nm5dWf47J2ghEX?usp=drive_link</a:t>
            </a:r>
            <a:r>
              <a:rPr lang="ru-RU" sz="6000" dirty="0" smtClean="0">
                <a:solidFill>
                  <a:srgbClr val="932712"/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7" name="Freeform 7"/>
          <p:cNvSpPr/>
          <p:nvPr/>
        </p:nvSpPr>
        <p:spPr>
          <a:xfrm>
            <a:off x="-427272" y="-874192"/>
            <a:ext cx="9123216" cy="3672095"/>
          </a:xfrm>
          <a:custGeom>
            <a:avLst/>
            <a:gdLst/>
            <a:ahLst/>
            <a:cxnLst/>
            <a:rect l="l" t="t" r="r" b="b"/>
            <a:pathLst>
              <a:path w="9123216" h="3672095">
                <a:moveTo>
                  <a:pt x="0" y="0"/>
                </a:moveTo>
                <a:lnTo>
                  <a:pt x="9123216" y="0"/>
                </a:lnTo>
                <a:lnTo>
                  <a:pt x="9123216" y="3672095"/>
                </a:lnTo>
                <a:lnTo>
                  <a:pt x="0" y="36720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144000" y="7937690"/>
            <a:ext cx="9123216" cy="3672095"/>
          </a:xfrm>
          <a:custGeom>
            <a:avLst/>
            <a:gdLst/>
            <a:ahLst/>
            <a:cxnLst/>
            <a:rect l="l" t="t" r="r" b="b"/>
            <a:pathLst>
              <a:path w="9123216" h="3672095">
                <a:moveTo>
                  <a:pt x="0" y="0"/>
                </a:moveTo>
                <a:lnTo>
                  <a:pt x="9123216" y="0"/>
                </a:lnTo>
                <a:lnTo>
                  <a:pt x="9123216" y="3672094"/>
                </a:lnTo>
                <a:lnTo>
                  <a:pt x="0" y="36720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9350850">
            <a:off x="15028821" y="-248253"/>
            <a:ext cx="4460958" cy="4925296"/>
          </a:xfrm>
          <a:custGeom>
            <a:avLst/>
            <a:gdLst/>
            <a:ahLst/>
            <a:cxnLst/>
            <a:rect l="l" t="t" r="r" b="b"/>
            <a:pathLst>
              <a:path w="4460958" h="4925296">
                <a:moveTo>
                  <a:pt x="0" y="0"/>
                </a:moveTo>
                <a:lnTo>
                  <a:pt x="4460958" y="0"/>
                </a:lnTo>
                <a:lnTo>
                  <a:pt x="4460958" y="4925295"/>
                </a:lnTo>
                <a:lnTo>
                  <a:pt x="0" y="49252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92213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53980" y="800100"/>
            <a:ext cx="1318003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ПОСМОТРИТЕ</a:t>
            </a:r>
          </a:p>
        </p:txBody>
      </p:sp>
      <p:sp>
        <p:nvSpPr>
          <p:cNvPr id="3" name="Freeform 3"/>
          <p:cNvSpPr/>
          <p:nvPr/>
        </p:nvSpPr>
        <p:spPr>
          <a:xfrm rot="-655209">
            <a:off x="-1173748" y="540098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581725" y="2535540"/>
            <a:ext cx="8809738" cy="7482404"/>
          </a:xfrm>
          <a:custGeom>
            <a:avLst/>
            <a:gdLst/>
            <a:ahLst/>
            <a:cxnLst/>
            <a:rect l="l" t="t" r="r" b="b"/>
            <a:pathLst>
              <a:path w="8809738" h="7482404">
                <a:moveTo>
                  <a:pt x="0" y="0"/>
                </a:moveTo>
                <a:lnTo>
                  <a:pt x="8809738" y="0"/>
                </a:lnTo>
                <a:lnTo>
                  <a:pt x="8809738" y="7482404"/>
                </a:lnTo>
                <a:lnTo>
                  <a:pt x="0" y="74824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91340" y="2905505"/>
            <a:ext cx="14705320" cy="2923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2"/>
              </a:lnSpc>
            </a:pPr>
            <a:r>
              <a:rPr lang="en-US" sz="4180">
                <a:solidFill>
                  <a:srgbClr val="932712"/>
                </a:solidFill>
                <a:latin typeface="Montserrat Bold"/>
              </a:rPr>
              <a:t>Работа с мемо карточками:</a:t>
            </a:r>
          </a:p>
          <a:p>
            <a:pPr>
              <a:lnSpc>
                <a:spcPts val="5852"/>
              </a:lnSpc>
            </a:pPr>
            <a:endParaRPr lang="en-US" sz="4180">
              <a:solidFill>
                <a:srgbClr val="932712"/>
              </a:solidFill>
              <a:latin typeface="Montserrat Bold"/>
            </a:endParaRPr>
          </a:p>
          <a:p>
            <a:pPr>
              <a:lnSpc>
                <a:spcPts val="5852"/>
              </a:lnSpc>
            </a:pPr>
            <a:r>
              <a:rPr lang="en-US" sz="4180">
                <a:solidFill>
                  <a:srgbClr val="932712"/>
                </a:solidFill>
                <a:latin typeface="Montserrat Bold"/>
              </a:rPr>
              <a:t>https://www.chegg.com/flashcards/deck-86a3e67f-694c-4687-8e5d-4365b455c25b/flip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553980" y="866775"/>
            <a:ext cx="1318003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ВСПОМНИМ!</a:t>
            </a:r>
          </a:p>
        </p:txBody>
      </p:sp>
      <p:sp>
        <p:nvSpPr>
          <p:cNvPr id="7" name="Freeform 7"/>
          <p:cNvSpPr/>
          <p:nvPr/>
        </p:nvSpPr>
        <p:spPr>
          <a:xfrm rot="-655209">
            <a:off x="-1173748" y="540098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53980" y="866775"/>
            <a:ext cx="1318003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В ЧЕМ РАЗНИЦА?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1535609" y="479777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138546" y="5050984"/>
            <a:ext cx="566582" cy="568650"/>
          </a:xfrm>
          <a:custGeom>
            <a:avLst/>
            <a:gdLst/>
            <a:ahLst/>
            <a:cxnLst/>
            <a:rect l="l" t="t" r="r" b="b"/>
            <a:pathLst>
              <a:path w="566582" h="568650">
                <a:moveTo>
                  <a:pt x="0" y="0"/>
                </a:moveTo>
                <a:lnTo>
                  <a:pt x="566582" y="0"/>
                </a:lnTo>
                <a:lnTo>
                  <a:pt x="566582" y="568650"/>
                </a:lnTo>
                <a:lnTo>
                  <a:pt x="0" y="5686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791340" y="5543434"/>
            <a:ext cx="14705320" cy="70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2"/>
              </a:lnSpc>
            </a:pP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Стеклянная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крыша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–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Крыша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из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стекла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. </a:t>
            </a:r>
          </a:p>
        </p:txBody>
      </p:sp>
      <p:sp>
        <p:nvSpPr>
          <p:cNvPr id="10" name="Freeform 10"/>
          <p:cNvSpPr/>
          <p:nvPr/>
        </p:nvSpPr>
        <p:spPr>
          <a:xfrm>
            <a:off x="8860709" y="5050984"/>
            <a:ext cx="566582" cy="568650"/>
          </a:xfrm>
          <a:custGeom>
            <a:avLst/>
            <a:gdLst/>
            <a:ahLst/>
            <a:cxnLst/>
            <a:rect l="l" t="t" r="r" b="b"/>
            <a:pathLst>
              <a:path w="566582" h="568650">
                <a:moveTo>
                  <a:pt x="0" y="0"/>
                </a:moveTo>
                <a:lnTo>
                  <a:pt x="566582" y="0"/>
                </a:lnTo>
                <a:lnTo>
                  <a:pt x="566582" y="568650"/>
                </a:lnTo>
                <a:lnTo>
                  <a:pt x="0" y="5686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800000">
            <a:off x="3780873" y="5050984"/>
            <a:ext cx="2206227" cy="623259"/>
          </a:xfrm>
          <a:custGeom>
            <a:avLst/>
            <a:gdLst/>
            <a:ahLst/>
            <a:cxnLst/>
            <a:rect l="l" t="t" r="r" b="b"/>
            <a:pathLst>
              <a:path w="2206227" h="623259">
                <a:moveTo>
                  <a:pt x="0" y="0"/>
                </a:moveTo>
                <a:lnTo>
                  <a:pt x="2206227" y="0"/>
                </a:lnTo>
                <a:lnTo>
                  <a:pt x="2206227" y="623259"/>
                </a:lnTo>
                <a:lnTo>
                  <a:pt x="0" y="62325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791340" y="2905505"/>
            <a:ext cx="14705320" cy="70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2"/>
              </a:lnSpc>
            </a:pP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Стеклянная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крыша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–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Крыша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из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4180" dirty="0" err="1">
                <a:solidFill>
                  <a:srgbClr val="932712"/>
                </a:solidFill>
                <a:latin typeface="Montserrat Bold"/>
              </a:rPr>
              <a:t>стекла</a:t>
            </a:r>
            <a:r>
              <a:rPr lang="en-US" sz="4180" dirty="0">
                <a:solidFill>
                  <a:srgbClr val="932712"/>
                </a:solidFill>
                <a:latin typeface="Montserrat Bold"/>
              </a:rPr>
              <a:t>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629427" y="6318422"/>
            <a:ext cx="2509120" cy="40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32"/>
              </a:lnSpc>
            </a:pP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Согласование</a:t>
            </a:r>
            <a:endParaRPr lang="en-US" sz="2380" dirty="0">
              <a:solidFill>
                <a:srgbClr val="932712"/>
              </a:solidFill>
              <a:latin typeface="Montserrat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144000" y="6318422"/>
            <a:ext cx="2509120" cy="40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32"/>
              </a:lnSpc>
            </a:pP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Управление</a:t>
            </a:r>
            <a:endParaRPr lang="en-US" sz="2380" dirty="0">
              <a:solidFill>
                <a:srgbClr val="932712"/>
              </a:solidFill>
              <a:latin typeface="Montserrat Bold"/>
            </a:endParaRPr>
          </a:p>
        </p:txBody>
      </p:sp>
      <p:sp>
        <p:nvSpPr>
          <p:cNvPr id="15" name="Freeform 15"/>
          <p:cNvSpPr/>
          <p:nvPr/>
        </p:nvSpPr>
        <p:spPr>
          <a:xfrm rot="-10800000" flipH="1">
            <a:off x="9579691" y="4996375"/>
            <a:ext cx="2206227" cy="623259"/>
          </a:xfrm>
          <a:custGeom>
            <a:avLst/>
            <a:gdLst/>
            <a:ahLst/>
            <a:cxnLst/>
            <a:rect l="l" t="t" r="r" b="b"/>
            <a:pathLst>
              <a:path w="2206227" h="623259">
                <a:moveTo>
                  <a:pt x="2206227" y="0"/>
                </a:moveTo>
                <a:lnTo>
                  <a:pt x="0" y="0"/>
                </a:lnTo>
                <a:lnTo>
                  <a:pt x="0" y="623259"/>
                </a:lnTo>
                <a:lnTo>
                  <a:pt x="2206227" y="623259"/>
                </a:lnTo>
                <a:lnTo>
                  <a:pt x="220622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4305948" y="4558996"/>
            <a:ext cx="1425573" cy="40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32"/>
              </a:lnSpc>
            </a:pP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Какая</a:t>
            </a:r>
            <a:r>
              <a:rPr lang="en-US" sz="2380" dirty="0">
                <a:solidFill>
                  <a:srgbClr val="932712"/>
                </a:solidFill>
                <a:latin typeface="Montserrat Bold"/>
              </a:rPr>
              <a:t>?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869223" y="4504387"/>
            <a:ext cx="1627163" cy="40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32"/>
              </a:lnSpc>
            </a:pP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Из</a:t>
            </a:r>
            <a:r>
              <a:rPr lang="en-US" sz="2380" dirty="0">
                <a:solidFill>
                  <a:srgbClr val="932712"/>
                </a:solidFill>
                <a:latin typeface="Montserrat Bold"/>
              </a:rPr>
              <a:t> </a:t>
            </a: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чего</a:t>
            </a:r>
            <a:r>
              <a:rPr lang="en-US" sz="2380" dirty="0">
                <a:solidFill>
                  <a:srgbClr val="932712"/>
                </a:solidFill>
                <a:latin typeface="Montserrat Bold"/>
              </a:rPr>
              <a:t>?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920787" y="6762784"/>
            <a:ext cx="3945449" cy="40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32"/>
              </a:lnSpc>
            </a:pPr>
            <a:r>
              <a:rPr lang="en-US" sz="2380" dirty="0">
                <a:solidFill>
                  <a:srgbClr val="932712"/>
                </a:solidFill>
                <a:latin typeface="Montserrat Bold"/>
              </a:rPr>
              <a:t>(в </a:t>
            </a: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ед</a:t>
            </a:r>
            <a:r>
              <a:rPr lang="en-US" sz="2380" dirty="0">
                <a:solidFill>
                  <a:srgbClr val="932712"/>
                </a:solidFill>
                <a:latin typeface="Montserrat Bold"/>
              </a:rPr>
              <a:t>. ч., в </a:t>
            </a: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ж.р</a:t>
            </a:r>
            <a:r>
              <a:rPr lang="en-US" sz="2380" dirty="0">
                <a:solidFill>
                  <a:srgbClr val="932712"/>
                </a:solidFill>
                <a:latin typeface="Montserrat Bold"/>
              </a:rPr>
              <a:t>., в </a:t>
            </a:r>
            <a:r>
              <a:rPr lang="en-US" sz="2380" dirty="0" err="1">
                <a:solidFill>
                  <a:srgbClr val="932712"/>
                </a:solidFill>
                <a:latin typeface="Montserrat Bold"/>
              </a:rPr>
              <a:t>Им</a:t>
            </a:r>
            <a:r>
              <a:rPr lang="en-US" sz="2380" dirty="0">
                <a:solidFill>
                  <a:srgbClr val="932712"/>
                </a:solidFill>
                <a:latin typeface="Montserrat Bold"/>
              </a:rPr>
              <a:t>. п.)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579691" y="6762784"/>
            <a:ext cx="1427384" cy="40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32"/>
              </a:lnSpc>
            </a:pPr>
            <a:r>
              <a:rPr lang="en-US" sz="2380" dirty="0">
                <a:solidFill>
                  <a:srgbClr val="932712"/>
                </a:solidFill>
                <a:latin typeface="Montserrat Bold"/>
              </a:rPr>
              <a:t>(в Р. п.)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53980" y="3071968"/>
            <a:ext cx="13180039" cy="3307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20"/>
              </a:lnSpc>
            </a:pPr>
            <a:r>
              <a:rPr lang="en-US" sz="6300">
                <a:solidFill>
                  <a:srgbClr val="932712"/>
                </a:solidFill>
                <a:latin typeface="Montserrat Classic Bold"/>
              </a:rPr>
              <a:t>ТИПЫ ПОДЧИНИТЕЛЬНОЙ СВЯЗИ В СЛОВОСОЧЕТАНИИ.</a:t>
            </a:r>
          </a:p>
          <a:p>
            <a:pPr algn="ctr">
              <a:lnSpc>
                <a:spcPts val="8820"/>
              </a:lnSpc>
            </a:pPr>
            <a:r>
              <a:rPr lang="en-US" sz="6300">
                <a:solidFill>
                  <a:srgbClr val="932712"/>
                </a:solidFill>
                <a:latin typeface="Montserrat Classic Bold"/>
              </a:rPr>
              <a:t>ПРАКТИКА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147882">
            <a:off x="-1743102" y="1182734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7" y="0"/>
                </a:lnTo>
                <a:lnTo>
                  <a:pt x="5930177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391259">
            <a:off x="2242999" y="-1193448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27362" y="0"/>
            <a:ext cx="937061" cy="10287000"/>
            <a:chOff x="0" y="0"/>
            <a:chExt cx="24679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6798" cy="2709333"/>
            </a:xfrm>
            <a:custGeom>
              <a:avLst/>
              <a:gdLst/>
              <a:ahLst/>
              <a:cxnLst/>
              <a:rect l="l" t="t" r="r" b="b"/>
              <a:pathLst>
                <a:path w="246798" h="2709333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629494" y="2317751"/>
            <a:ext cx="5774075" cy="7698766"/>
          </a:xfrm>
          <a:custGeom>
            <a:avLst/>
            <a:gdLst/>
            <a:ahLst/>
            <a:cxnLst/>
            <a:rect l="l" t="t" r="r" b="b"/>
            <a:pathLst>
              <a:path w="5774075" h="7698766">
                <a:moveTo>
                  <a:pt x="0" y="0"/>
                </a:moveTo>
                <a:lnTo>
                  <a:pt x="5774075" y="0"/>
                </a:lnTo>
                <a:lnTo>
                  <a:pt x="5774075" y="7698766"/>
                </a:lnTo>
                <a:lnTo>
                  <a:pt x="0" y="76987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737069" y="2302627"/>
            <a:ext cx="5774075" cy="7698766"/>
          </a:xfrm>
          <a:custGeom>
            <a:avLst/>
            <a:gdLst/>
            <a:ahLst/>
            <a:cxnLst/>
            <a:rect l="l" t="t" r="r" b="b"/>
            <a:pathLst>
              <a:path w="5774075" h="7698766">
                <a:moveTo>
                  <a:pt x="0" y="0"/>
                </a:moveTo>
                <a:lnTo>
                  <a:pt x="5774075" y="0"/>
                </a:lnTo>
                <a:lnTo>
                  <a:pt x="5774075" y="7698766"/>
                </a:lnTo>
                <a:lnTo>
                  <a:pt x="0" y="769876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918390" y="866775"/>
            <a:ext cx="10451219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РАБОЧИЕ ЛИСТЫ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-2368974" y="4915852"/>
            <a:ext cx="6882108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00">
                <a:solidFill>
                  <a:srgbClr val="932712"/>
                </a:solidFill>
                <a:latin typeface="Montserrat Bold"/>
              </a:rPr>
              <a:t>Индивидуальные задания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866775"/>
            <a:ext cx="16230600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ПАМЯТКА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27362" y="0"/>
            <a:ext cx="937061" cy="10287000"/>
            <a:chOff x="0" y="0"/>
            <a:chExt cx="246798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6798" cy="2709333"/>
            </a:xfrm>
            <a:custGeom>
              <a:avLst/>
              <a:gdLst/>
              <a:ahLst/>
              <a:cxnLst/>
              <a:rect l="l" t="t" r="r" b="b"/>
              <a:pathLst>
                <a:path w="246798" h="2709333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8593052">
            <a:off x="15479898" y="-935919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8"/>
                </a:lnTo>
                <a:lnTo>
                  <a:pt x="0" y="39292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78401">
            <a:off x="2874640" y="9141177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7" y="0"/>
                </a:lnTo>
                <a:lnTo>
                  <a:pt x="5930177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692967">
            <a:off x="10640915" y="9093552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1523696" y="3623910"/>
            <a:ext cx="3593996" cy="3593996"/>
          </a:xfrm>
          <a:custGeom>
            <a:avLst/>
            <a:gdLst/>
            <a:ahLst/>
            <a:cxnLst/>
            <a:rect l="l" t="t" r="r" b="b"/>
            <a:pathLst>
              <a:path w="3593996" h="3593996">
                <a:moveTo>
                  <a:pt x="0" y="0"/>
                </a:moveTo>
                <a:lnTo>
                  <a:pt x="3593997" y="0"/>
                </a:lnTo>
                <a:lnTo>
                  <a:pt x="3593997" y="3593996"/>
                </a:lnTo>
                <a:lnTo>
                  <a:pt x="0" y="35939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686689" y="2644088"/>
            <a:ext cx="4960659" cy="6614212"/>
          </a:xfrm>
          <a:custGeom>
            <a:avLst/>
            <a:gdLst/>
            <a:ahLst/>
            <a:cxnLst/>
            <a:rect l="l" t="t" r="r" b="b"/>
            <a:pathLst>
              <a:path w="4960659" h="6614212">
                <a:moveTo>
                  <a:pt x="0" y="0"/>
                </a:moveTo>
                <a:lnTo>
                  <a:pt x="4960659" y="0"/>
                </a:lnTo>
                <a:lnTo>
                  <a:pt x="4960659" y="6614212"/>
                </a:lnTo>
                <a:lnTo>
                  <a:pt x="0" y="66142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 rot="-5400000">
            <a:off x="-2368974" y="4915852"/>
            <a:ext cx="6882108" cy="45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700">
                <a:solidFill>
                  <a:srgbClr val="932712"/>
                </a:solidFill>
                <a:latin typeface="Montserrat Bold"/>
              </a:rPr>
              <a:t>Borcelle University | 2024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650858" y="7478729"/>
            <a:ext cx="3320622" cy="70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2"/>
              </a:lnSpc>
            </a:pPr>
            <a:r>
              <a:rPr lang="en-US" sz="4180">
                <a:solidFill>
                  <a:srgbClr val="932712"/>
                </a:solidFill>
                <a:latin typeface="Montserrat Bold"/>
              </a:rPr>
              <a:t>Видеоурок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866775"/>
            <a:ext cx="16230600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ЗАДАНИЕ 1.</a:t>
            </a:r>
          </a:p>
        </p:txBody>
      </p:sp>
      <p:sp>
        <p:nvSpPr>
          <p:cNvPr id="6" name="Freeform 6"/>
          <p:cNvSpPr/>
          <p:nvPr/>
        </p:nvSpPr>
        <p:spPr>
          <a:xfrm>
            <a:off x="-1936388" y="-713671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0587021">
            <a:off x="16932176" y="-813852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7"/>
                </a:lnTo>
                <a:lnTo>
                  <a:pt x="0" y="39292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028700" y="4285415"/>
            <a:ext cx="5499072" cy="742579"/>
            <a:chOff x="0" y="0"/>
            <a:chExt cx="865842" cy="11692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5842" cy="116921"/>
            </a:xfrm>
            <a:custGeom>
              <a:avLst/>
              <a:gdLst/>
              <a:ahLst/>
              <a:cxnLst/>
              <a:rect l="l" t="t" r="r" b="b"/>
              <a:pathLst>
                <a:path w="865842" h="116921">
                  <a:moveTo>
                    <a:pt x="0" y="0"/>
                  </a:moveTo>
                  <a:lnTo>
                    <a:pt x="865842" y="0"/>
                  </a:lnTo>
                  <a:lnTo>
                    <a:pt x="865842" y="116921"/>
                  </a:lnTo>
                  <a:lnTo>
                    <a:pt x="0" y="116921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777091" y="4285415"/>
            <a:ext cx="5365750" cy="731739"/>
            <a:chOff x="0" y="0"/>
            <a:chExt cx="844850" cy="11521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4850" cy="115214"/>
            </a:xfrm>
            <a:custGeom>
              <a:avLst/>
              <a:gdLst/>
              <a:ahLst/>
              <a:cxnLst/>
              <a:rect l="l" t="t" r="r" b="b"/>
              <a:pathLst>
                <a:path w="844850" h="115214">
                  <a:moveTo>
                    <a:pt x="0" y="0"/>
                  </a:moveTo>
                  <a:lnTo>
                    <a:pt x="844850" y="0"/>
                  </a:lnTo>
                  <a:lnTo>
                    <a:pt x="844850" y="115214"/>
                  </a:lnTo>
                  <a:lnTo>
                    <a:pt x="0" y="115214"/>
                  </a:lnTo>
                  <a:close/>
                </a:path>
              </a:pathLst>
            </a:custGeom>
            <a:solidFill>
              <a:srgbClr val="FEAB41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392159" y="4285415"/>
            <a:ext cx="4952842" cy="684926"/>
            <a:chOff x="0" y="0"/>
            <a:chExt cx="779837" cy="10784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79837" cy="107843"/>
            </a:xfrm>
            <a:custGeom>
              <a:avLst/>
              <a:gdLst/>
              <a:ahLst/>
              <a:cxnLst/>
              <a:rect l="l" t="t" r="r" b="b"/>
              <a:pathLst>
                <a:path w="779837" h="107843">
                  <a:moveTo>
                    <a:pt x="0" y="0"/>
                  </a:moveTo>
                  <a:lnTo>
                    <a:pt x="779837" y="0"/>
                  </a:lnTo>
                  <a:lnTo>
                    <a:pt x="779837" y="107843"/>
                  </a:lnTo>
                  <a:lnTo>
                    <a:pt x="0" y="107843"/>
                  </a:ln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28700" y="5218473"/>
            <a:ext cx="5499072" cy="2379704"/>
            <a:chOff x="0" y="0"/>
            <a:chExt cx="865842" cy="37469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65842" cy="374690"/>
            </a:xfrm>
            <a:custGeom>
              <a:avLst/>
              <a:gdLst/>
              <a:ahLst/>
              <a:cxnLst/>
              <a:rect l="l" t="t" r="r" b="b"/>
              <a:pathLst>
                <a:path w="865842" h="374690">
                  <a:moveTo>
                    <a:pt x="0" y="0"/>
                  </a:moveTo>
                  <a:lnTo>
                    <a:pt x="865842" y="0"/>
                  </a:lnTo>
                  <a:lnTo>
                    <a:pt x="865842" y="374690"/>
                  </a:lnTo>
                  <a:lnTo>
                    <a:pt x="0" y="37469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777091" y="5218473"/>
            <a:ext cx="5365750" cy="2379704"/>
            <a:chOff x="0" y="0"/>
            <a:chExt cx="844850" cy="37469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44850" cy="374690"/>
            </a:xfrm>
            <a:custGeom>
              <a:avLst/>
              <a:gdLst/>
              <a:ahLst/>
              <a:cxnLst/>
              <a:rect l="l" t="t" r="r" b="b"/>
              <a:pathLst>
                <a:path w="844850" h="374690">
                  <a:moveTo>
                    <a:pt x="0" y="0"/>
                  </a:moveTo>
                  <a:lnTo>
                    <a:pt x="844850" y="0"/>
                  </a:lnTo>
                  <a:lnTo>
                    <a:pt x="844850" y="374690"/>
                  </a:lnTo>
                  <a:lnTo>
                    <a:pt x="0" y="374690"/>
                  </a:lnTo>
                  <a:close/>
                </a:path>
              </a:pathLst>
            </a:custGeom>
            <a:solidFill>
              <a:srgbClr val="FEAB41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413839" y="5218473"/>
            <a:ext cx="4931162" cy="2379704"/>
            <a:chOff x="0" y="0"/>
            <a:chExt cx="776423" cy="37469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76423" cy="374690"/>
            </a:xfrm>
            <a:custGeom>
              <a:avLst/>
              <a:gdLst/>
              <a:ahLst/>
              <a:cxnLst/>
              <a:rect l="l" t="t" r="r" b="b"/>
              <a:pathLst>
                <a:path w="776423" h="374690">
                  <a:moveTo>
                    <a:pt x="0" y="0"/>
                  </a:moveTo>
                  <a:lnTo>
                    <a:pt x="776423" y="0"/>
                  </a:lnTo>
                  <a:lnTo>
                    <a:pt x="776423" y="374690"/>
                  </a:lnTo>
                  <a:lnTo>
                    <a:pt x="0" y="374690"/>
                  </a:ln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973183" y="4359413"/>
            <a:ext cx="3610106" cy="55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9"/>
              </a:lnSpc>
            </a:pPr>
            <a:r>
              <a:rPr lang="en-US" sz="3072" spc="307">
                <a:solidFill>
                  <a:srgbClr val="000000"/>
                </a:solidFill>
                <a:latin typeface="Fira Sans Bold"/>
              </a:rPr>
              <a:t>СОГЛАСОВАНИЕ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018093" y="4417645"/>
            <a:ext cx="2882718" cy="55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9"/>
              </a:lnSpc>
            </a:pPr>
            <a:r>
              <a:rPr lang="en-US" sz="3072" spc="307">
                <a:solidFill>
                  <a:srgbClr val="000000"/>
                </a:solidFill>
                <a:latin typeface="Fira Sans Bold"/>
              </a:rPr>
              <a:t>УПРАВЛЕНИЕ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367753" y="4359413"/>
            <a:ext cx="3115140" cy="55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9"/>
              </a:lnSpc>
            </a:pPr>
            <a:r>
              <a:rPr lang="en-US" sz="3072" spc="307">
                <a:solidFill>
                  <a:srgbClr val="000000"/>
                </a:solidFill>
                <a:latin typeface="Fira Sans Bold"/>
              </a:rPr>
              <a:t>ПРИМЫКАНИЕ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28700" y="2829528"/>
            <a:ext cx="14705320" cy="70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2"/>
              </a:lnSpc>
            </a:pPr>
            <a:r>
              <a:rPr lang="en-US" sz="4180">
                <a:solidFill>
                  <a:srgbClr val="932712"/>
                </a:solidFill>
                <a:latin typeface="Montserrat Bold"/>
              </a:rPr>
              <a:t>Распределить словосочетания по типу связи.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14018" y="8661807"/>
            <a:ext cx="18702018" cy="867399"/>
            <a:chOff x="0" y="0"/>
            <a:chExt cx="4925634" cy="2284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25635" cy="228451"/>
            </a:xfrm>
            <a:custGeom>
              <a:avLst/>
              <a:gdLst/>
              <a:ahLst/>
              <a:cxnLst/>
              <a:rect l="l" t="t" r="r" b="b"/>
              <a:pathLst>
                <a:path w="4925635" h="228451">
                  <a:moveTo>
                    <a:pt x="0" y="0"/>
                  </a:moveTo>
                  <a:lnTo>
                    <a:pt x="4925635" y="0"/>
                  </a:lnTo>
                  <a:lnTo>
                    <a:pt x="4925635" y="228451"/>
                  </a:lnTo>
                  <a:lnTo>
                    <a:pt x="0" y="228451"/>
                  </a:lnTo>
                  <a:close/>
                </a:path>
              </a:pathLst>
            </a:custGeom>
            <a:solidFill>
              <a:srgbClr val="F397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866775"/>
            <a:ext cx="16230600" cy="1450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932712"/>
                </a:solidFill>
                <a:latin typeface="Montserrat Classic Bold"/>
              </a:rPr>
              <a:t>ВЗАИМОПРОВЕРКА</a:t>
            </a:r>
          </a:p>
        </p:txBody>
      </p:sp>
      <p:sp>
        <p:nvSpPr>
          <p:cNvPr id="6" name="Freeform 6"/>
          <p:cNvSpPr/>
          <p:nvPr/>
        </p:nvSpPr>
        <p:spPr>
          <a:xfrm>
            <a:off x="-1936388" y="-713671"/>
            <a:ext cx="5930176" cy="2386896"/>
          </a:xfrm>
          <a:custGeom>
            <a:avLst/>
            <a:gdLst/>
            <a:ahLst/>
            <a:cxnLst/>
            <a:rect l="l" t="t" r="r" b="b"/>
            <a:pathLst>
              <a:path w="5930176" h="2386896">
                <a:moveTo>
                  <a:pt x="0" y="0"/>
                </a:moveTo>
                <a:lnTo>
                  <a:pt x="5930176" y="0"/>
                </a:lnTo>
                <a:lnTo>
                  <a:pt x="5930176" y="2386896"/>
                </a:lnTo>
                <a:lnTo>
                  <a:pt x="0" y="23868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0587021">
            <a:off x="16932176" y="-813852"/>
            <a:ext cx="3558804" cy="3929237"/>
          </a:xfrm>
          <a:custGeom>
            <a:avLst/>
            <a:gdLst/>
            <a:ahLst/>
            <a:cxnLst/>
            <a:rect l="l" t="t" r="r" b="b"/>
            <a:pathLst>
              <a:path w="3558804" h="3929237">
                <a:moveTo>
                  <a:pt x="0" y="0"/>
                </a:moveTo>
                <a:lnTo>
                  <a:pt x="3558804" y="0"/>
                </a:lnTo>
                <a:lnTo>
                  <a:pt x="3558804" y="3929237"/>
                </a:lnTo>
                <a:lnTo>
                  <a:pt x="0" y="392923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028700" y="4285415"/>
            <a:ext cx="5499072" cy="742579"/>
            <a:chOff x="0" y="0"/>
            <a:chExt cx="865842" cy="11692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65842" cy="116921"/>
            </a:xfrm>
            <a:custGeom>
              <a:avLst/>
              <a:gdLst/>
              <a:ahLst/>
              <a:cxnLst/>
              <a:rect l="l" t="t" r="r" b="b"/>
              <a:pathLst>
                <a:path w="865842" h="116921">
                  <a:moveTo>
                    <a:pt x="0" y="0"/>
                  </a:moveTo>
                  <a:lnTo>
                    <a:pt x="865842" y="0"/>
                  </a:lnTo>
                  <a:lnTo>
                    <a:pt x="865842" y="116921"/>
                  </a:lnTo>
                  <a:lnTo>
                    <a:pt x="0" y="116921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777091" y="4285415"/>
            <a:ext cx="5365750" cy="731739"/>
            <a:chOff x="0" y="0"/>
            <a:chExt cx="844850" cy="11521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4850" cy="115214"/>
            </a:xfrm>
            <a:custGeom>
              <a:avLst/>
              <a:gdLst/>
              <a:ahLst/>
              <a:cxnLst/>
              <a:rect l="l" t="t" r="r" b="b"/>
              <a:pathLst>
                <a:path w="844850" h="115214">
                  <a:moveTo>
                    <a:pt x="0" y="0"/>
                  </a:moveTo>
                  <a:lnTo>
                    <a:pt x="844850" y="0"/>
                  </a:lnTo>
                  <a:lnTo>
                    <a:pt x="844850" y="115214"/>
                  </a:lnTo>
                  <a:lnTo>
                    <a:pt x="0" y="115214"/>
                  </a:lnTo>
                  <a:close/>
                </a:path>
              </a:pathLst>
            </a:custGeom>
            <a:solidFill>
              <a:srgbClr val="FEAB41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392159" y="4285415"/>
            <a:ext cx="4952842" cy="684926"/>
            <a:chOff x="0" y="0"/>
            <a:chExt cx="779837" cy="10784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79837" cy="107843"/>
            </a:xfrm>
            <a:custGeom>
              <a:avLst/>
              <a:gdLst/>
              <a:ahLst/>
              <a:cxnLst/>
              <a:rect l="l" t="t" r="r" b="b"/>
              <a:pathLst>
                <a:path w="779837" h="107843">
                  <a:moveTo>
                    <a:pt x="0" y="0"/>
                  </a:moveTo>
                  <a:lnTo>
                    <a:pt x="779837" y="0"/>
                  </a:lnTo>
                  <a:lnTo>
                    <a:pt x="779837" y="107843"/>
                  </a:lnTo>
                  <a:lnTo>
                    <a:pt x="0" y="107843"/>
                  </a:ln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28700" y="5218473"/>
            <a:ext cx="5499072" cy="3135666"/>
            <a:chOff x="0" y="0"/>
            <a:chExt cx="865842" cy="49371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65842" cy="493718"/>
            </a:xfrm>
            <a:custGeom>
              <a:avLst/>
              <a:gdLst/>
              <a:ahLst/>
              <a:cxnLst/>
              <a:rect l="l" t="t" r="r" b="b"/>
              <a:pathLst>
                <a:path w="865842" h="493718">
                  <a:moveTo>
                    <a:pt x="0" y="0"/>
                  </a:moveTo>
                  <a:lnTo>
                    <a:pt x="865842" y="0"/>
                  </a:lnTo>
                  <a:lnTo>
                    <a:pt x="865842" y="493718"/>
                  </a:lnTo>
                  <a:lnTo>
                    <a:pt x="0" y="493718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777091" y="5218473"/>
            <a:ext cx="5365750" cy="3135666"/>
            <a:chOff x="0" y="0"/>
            <a:chExt cx="844850" cy="49371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44850" cy="493718"/>
            </a:xfrm>
            <a:custGeom>
              <a:avLst/>
              <a:gdLst/>
              <a:ahLst/>
              <a:cxnLst/>
              <a:rect l="l" t="t" r="r" b="b"/>
              <a:pathLst>
                <a:path w="844850" h="493718">
                  <a:moveTo>
                    <a:pt x="0" y="0"/>
                  </a:moveTo>
                  <a:lnTo>
                    <a:pt x="844850" y="0"/>
                  </a:lnTo>
                  <a:lnTo>
                    <a:pt x="844850" y="493718"/>
                  </a:lnTo>
                  <a:lnTo>
                    <a:pt x="0" y="493718"/>
                  </a:lnTo>
                  <a:close/>
                </a:path>
              </a:pathLst>
            </a:custGeom>
            <a:solidFill>
              <a:srgbClr val="FEAB41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2413839" y="5218473"/>
            <a:ext cx="4931162" cy="3135666"/>
            <a:chOff x="0" y="0"/>
            <a:chExt cx="776423" cy="49371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76423" cy="493718"/>
            </a:xfrm>
            <a:custGeom>
              <a:avLst/>
              <a:gdLst/>
              <a:ahLst/>
              <a:cxnLst/>
              <a:rect l="l" t="t" r="r" b="b"/>
              <a:pathLst>
                <a:path w="776423" h="493718">
                  <a:moveTo>
                    <a:pt x="0" y="0"/>
                  </a:moveTo>
                  <a:lnTo>
                    <a:pt x="776423" y="0"/>
                  </a:lnTo>
                  <a:lnTo>
                    <a:pt x="776423" y="493718"/>
                  </a:lnTo>
                  <a:lnTo>
                    <a:pt x="0" y="493718"/>
                  </a:lnTo>
                  <a:close/>
                </a:path>
              </a:pathLst>
            </a:custGeom>
            <a:solidFill>
              <a:srgbClr val="FF914D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4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973183" y="4359413"/>
            <a:ext cx="3610106" cy="55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9"/>
              </a:lnSpc>
            </a:pPr>
            <a:r>
              <a:rPr lang="en-US" sz="3072" spc="307">
                <a:solidFill>
                  <a:srgbClr val="000000"/>
                </a:solidFill>
                <a:latin typeface="Fira Sans Bold"/>
              </a:rPr>
              <a:t>СОГЛАСОВАНИЕ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018093" y="4417645"/>
            <a:ext cx="2882718" cy="55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9"/>
              </a:lnSpc>
            </a:pPr>
            <a:r>
              <a:rPr lang="en-US" sz="3072" spc="307">
                <a:solidFill>
                  <a:srgbClr val="000000"/>
                </a:solidFill>
                <a:latin typeface="Fira Sans Bold"/>
              </a:rPr>
              <a:t>УПРАВЛЕНИЕ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367753" y="4359413"/>
            <a:ext cx="3115140" cy="552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09"/>
              </a:lnSpc>
            </a:pPr>
            <a:r>
              <a:rPr lang="en-US" sz="3072" spc="307">
                <a:solidFill>
                  <a:srgbClr val="000000"/>
                </a:solidFill>
                <a:latin typeface="Fira Sans Bold"/>
              </a:rPr>
              <a:t>ПРИМЫКАНИЕ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28700" y="2829528"/>
            <a:ext cx="14705320" cy="708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52"/>
              </a:lnSpc>
            </a:pPr>
            <a:r>
              <a:rPr lang="en-US" sz="4180">
                <a:solidFill>
                  <a:srgbClr val="932712"/>
                </a:solidFill>
                <a:latin typeface="Montserrat Bold"/>
              </a:rPr>
              <a:t>Распределить словосочетания по типу связи.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152525" y="5259951"/>
            <a:ext cx="5500741" cy="283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000" spc="300">
                <a:solidFill>
                  <a:srgbClr val="000000"/>
                </a:solidFill>
                <a:latin typeface="Fira Sans"/>
              </a:rPr>
              <a:t>Родительский контроль, волейбольный  мяч, шустрый малыш, моя оценка, малиновый закат.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850677" y="5123223"/>
            <a:ext cx="5365750" cy="3179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2800" spc="280">
                <a:solidFill>
                  <a:srgbClr val="000000"/>
                </a:solidFill>
                <a:latin typeface="Fira Sans"/>
              </a:rPr>
              <a:t>Килограмм картофеля, увидел ошибку, четверо зайчат, прочитал поэму, зарядиться энергией, признак равенства, заливая кипятком. 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2540277" y="5259951"/>
            <a:ext cx="4819520" cy="2838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00"/>
              </a:lnSpc>
            </a:pPr>
            <a:r>
              <a:rPr lang="en-US" sz="3000" spc="300">
                <a:solidFill>
                  <a:srgbClr val="000000"/>
                </a:solidFill>
                <a:latin typeface="Fira Sans"/>
              </a:rPr>
              <a:t>Внимательно смотреть, ушёл заниматься, писал отвлекаясь, робко произнося.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275</Words>
  <Application>Microsoft Office PowerPoint</Application>
  <PresentationFormat>Произвольный</PresentationFormat>
  <Paragraphs>67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Montserrat Classic Bold</vt:lpstr>
      <vt:lpstr>Century Gothic</vt:lpstr>
      <vt:lpstr>Fira Sans</vt:lpstr>
      <vt:lpstr>Fira Sans Bold</vt:lpstr>
      <vt:lpstr>Calibri</vt:lpstr>
      <vt:lpstr>Montserrat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Типы подчинительной связи в словосочетании</dc:title>
  <cp:lastModifiedBy>Юля</cp:lastModifiedBy>
  <cp:revision>5</cp:revision>
  <dcterms:created xsi:type="dcterms:W3CDTF">2006-08-16T00:00:00Z</dcterms:created>
  <dcterms:modified xsi:type="dcterms:W3CDTF">2023-10-03T16:11:17Z</dcterms:modified>
  <dc:identifier>DAFwLVwRUiI</dc:identifier>
</cp:coreProperties>
</file>