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413" r:id="rId2"/>
    <p:sldId id="408" r:id="rId3"/>
    <p:sldId id="414" r:id="rId4"/>
    <p:sldId id="415" r:id="rId5"/>
    <p:sldId id="416" r:id="rId6"/>
    <p:sldId id="385" r:id="rId7"/>
    <p:sldId id="403" r:id="rId8"/>
    <p:sldId id="406" r:id="rId9"/>
    <p:sldId id="409" r:id="rId10"/>
    <p:sldId id="381" r:id="rId11"/>
    <p:sldId id="411" r:id="rId12"/>
    <p:sldId id="386" r:id="rId13"/>
    <p:sldId id="382" r:id="rId14"/>
    <p:sldId id="412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600"/>
    <a:srgbClr val="006600"/>
    <a:srgbClr val="87A721"/>
    <a:srgbClr val="003300"/>
    <a:srgbClr val="E1ED9B"/>
    <a:srgbClr val="CCE056"/>
    <a:srgbClr val="96B925"/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89216" autoAdjust="0"/>
  </p:normalViewPr>
  <p:slideViewPr>
    <p:cSldViewPr>
      <p:cViewPr varScale="1">
        <p:scale>
          <a:sx n="46" d="100"/>
          <a:sy n="46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12" Type="http://schemas.openxmlformats.org/officeDocument/2006/relationships/image" Target="../media/image15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11" Type="http://schemas.openxmlformats.org/officeDocument/2006/relationships/image" Target="../media/image14.wmf"/><Relationship Id="rId5" Type="http://schemas.openxmlformats.org/officeDocument/2006/relationships/image" Target="../media/image8.wmf"/><Relationship Id="rId10" Type="http://schemas.openxmlformats.org/officeDocument/2006/relationships/image" Target="../media/image13.wmf"/><Relationship Id="rId4" Type="http://schemas.openxmlformats.org/officeDocument/2006/relationships/image" Target="../media/image7.wmf"/><Relationship Id="rId9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3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fld id="{B2833CF3-1197-47BA-9AB2-81E821CD07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fld id="{51FD3B56-C10A-4BC3-AE7E-BF8B8A96E6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FD3B56-C10A-4BC3-AE7E-BF8B8A96E619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5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/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6" name="Freeform 42"/>
          <p:cNvSpPr>
            <a:spLocks/>
          </p:cNvSpPr>
          <p:nvPr/>
        </p:nvSpPr>
        <p:spPr bwMode="gray">
          <a:xfrm>
            <a:off x="4400550" y="781050"/>
            <a:ext cx="4743450" cy="5048250"/>
          </a:xfrm>
          <a:custGeom>
            <a:avLst/>
            <a:gdLst/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7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8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9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" name="Line 47"/>
          <p:cNvSpPr>
            <a:spLocks noChangeShapeType="1"/>
          </p:cNvSpPr>
          <p:nvPr/>
        </p:nvSpPr>
        <p:spPr bwMode="gray">
          <a:xfrm>
            <a:off x="250825" y="1588"/>
            <a:ext cx="0" cy="601503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1" name="Line 48"/>
          <p:cNvSpPr>
            <a:spLocks noChangeShapeType="1"/>
          </p:cNvSpPr>
          <p:nvPr/>
        </p:nvSpPr>
        <p:spPr bwMode="gray">
          <a:xfrm>
            <a:off x="12938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2" name="Line 49"/>
          <p:cNvSpPr>
            <a:spLocks noChangeShapeType="1"/>
          </p:cNvSpPr>
          <p:nvPr/>
        </p:nvSpPr>
        <p:spPr bwMode="gray">
          <a:xfrm>
            <a:off x="2338388" y="1588"/>
            <a:ext cx="0" cy="6183312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3" name="Line 50"/>
          <p:cNvSpPr>
            <a:spLocks noChangeShapeType="1"/>
          </p:cNvSpPr>
          <p:nvPr/>
        </p:nvSpPr>
        <p:spPr bwMode="gray">
          <a:xfrm>
            <a:off x="3382963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4" name="Line 51"/>
          <p:cNvSpPr>
            <a:spLocks noChangeShapeType="1"/>
          </p:cNvSpPr>
          <p:nvPr/>
        </p:nvSpPr>
        <p:spPr bwMode="gray">
          <a:xfrm>
            <a:off x="4427538" y="1588"/>
            <a:ext cx="0" cy="54498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5" name="Line 53"/>
          <p:cNvSpPr>
            <a:spLocks noChangeShapeType="1"/>
          </p:cNvSpPr>
          <p:nvPr/>
        </p:nvSpPr>
        <p:spPr bwMode="gray">
          <a:xfrm rot="5400000">
            <a:off x="291306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6" name="Line 54"/>
          <p:cNvSpPr>
            <a:spLocks noChangeShapeType="1"/>
          </p:cNvSpPr>
          <p:nvPr/>
        </p:nvSpPr>
        <p:spPr bwMode="gray">
          <a:xfrm rot="5400000">
            <a:off x="3006725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7" name="Line 55"/>
          <p:cNvSpPr>
            <a:spLocks noChangeShapeType="1"/>
          </p:cNvSpPr>
          <p:nvPr/>
        </p:nvSpPr>
        <p:spPr bwMode="gray">
          <a:xfrm rot="5400000">
            <a:off x="30114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8" name="Line 56"/>
          <p:cNvSpPr>
            <a:spLocks noChangeShapeType="1"/>
          </p:cNvSpPr>
          <p:nvPr/>
        </p:nvSpPr>
        <p:spPr bwMode="gray">
          <a:xfrm rot="5400000">
            <a:off x="2907507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9" name="Line 57"/>
          <p:cNvSpPr>
            <a:spLocks noChangeShapeType="1"/>
          </p:cNvSpPr>
          <p:nvPr/>
        </p:nvSpPr>
        <p:spPr bwMode="gray">
          <a:xfrm rot="5400000">
            <a:off x="2666207" y="1854993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3" name="Rectangle 61"/>
          <p:cNvSpPr>
            <a:spLocks noChangeArrowheads="1"/>
          </p:cNvSpPr>
          <p:nvPr/>
        </p:nvSpPr>
        <p:spPr bwMode="gray"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5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6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7" name="Text Box 38"/>
          <p:cNvSpPr txBox="1">
            <a:spLocks noChangeArrowheads="1"/>
          </p:cNvSpPr>
          <p:nvPr/>
        </p:nvSpPr>
        <p:spPr bwMode="gray">
          <a:xfrm>
            <a:off x="333375" y="4714875"/>
            <a:ext cx="1303338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2200" smtClean="0">
                <a:effectLst/>
                <a:latin typeface="Arial Black" pitchFamily="34" charset="0"/>
              </a:rPr>
              <a:t>L/O/G/O</a:t>
            </a:r>
          </a:p>
        </p:txBody>
      </p:sp>
      <p:grpSp>
        <p:nvGrpSpPr>
          <p:cNvPr id="28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29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30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31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32" name="Line 81"/>
          <p:cNvSpPr>
            <a:spLocks noChangeShapeType="1"/>
          </p:cNvSpPr>
          <p:nvPr/>
        </p:nvSpPr>
        <p:spPr bwMode="gray">
          <a:xfrm>
            <a:off x="5480050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33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pic>
        <p:nvPicPr>
          <p:cNvPr id="34" name="Picture 83" descr="water"/>
          <p:cNvPicPr>
            <a:picLocks noChangeAspect="1" noChangeArrowheads="1"/>
          </p:cNvPicPr>
          <p:nvPr/>
        </p:nvPicPr>
        <p:blipFill>
          <a:blip r:embed="rId2" cstate="print"/>
          <a:srcRect l="22409" t="16374" b="27486"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3375" y="508476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r>
              <a:rPr lang="en-US"/>
              <a:t>Образец подзаголовка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Образец заголовка</a:t>
            </a:r>
          </a:p>
        </p:txBody>
      </p:sp>
      <p:sp>
        <p:nvSpPr>
          <p:cNvPr id="3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7A434A-E935-4D6B-B61D-1D701AE929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8976F-22BB-4FA6-B40A-5600BC46A1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46C4B-B169-4BEC-9A29-8A445D739E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65509-467D-40D7-BF48-BB691B1679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1F188-0E52-493A-8133-730AF0229C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23582A-ACCF-4926-A5A3-6107276250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AD2449-9E84-4C05-AB0B-E646162DD8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E31B6-7129-4D93-902A-2D4C108EBE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64960-7F85-47B1-AB86-49B85CFB54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9B891-8B13-49A8-AC21-6FEC293D20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8242F4-EB6F-403F-803D-32963B5820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7ACF87-F103-4713-AFA2-28B9CD7FCB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/>
            <a:ahLst/>
            <a:cxnLst>
              <a:cxn ang="0">
                <a:pos x="5766" y="605"/>
              </a:cxn>
              <a:cxn ang="0">
                <a:pos x="5768" y="4325"/>
              </a:cxn>
              <a:cxn ang="0">
                <a:pos x="1082" y="4329"/>
              </a:cxn>
              <a:cxn ang="0">
                <a:pos x="13" y="3351"/>
              </a:cxn>
              <a:cxn ang="0">
                <a:pos x="0" y="0"/>
              </a:cxn>
              <a:cxn ang="0">
                <a:pos x="2428" y="7"/>
              </a:cxn>
              <a:cxn ang="0">
                <a:pos x="5766" y="605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00"/>
              </a:cxn>
              <a:cxn ang="0">
                <a:pos x="1089" y="1100"/>
              </a:cxn>
              <a:cxn ang="0">
                <a:pos x="0" y="0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37" name="Line 13"/>
          <p:cNvSpPr>
            <a:spLocks noChangeShapeType="1"/>
          </p:cNvSpPr>
          <p:nvPr/>
        </p:nvSpPr>
        <p:spPr bwMode="gray">
          <a:xfrm>
            <a:off x="527050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gray">
          <a:xfrm>
            <a:off x="16779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gray">
          <a:xfrm>
            <a:off x="2830513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gray">
          <a:xfrm>
            <a:off x="398303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gray">
          <a:xfrm>
            <a:off x="5133975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42" name="Line 18"/>
          <p:cNvSpPr>
            <a:spLocks noChangeShapeType="1"/>
          </p:cNvSpPr>
          <p:nvPr/>
        </p:nvSpPr>
        <p:spPr bwMode="gray">
          <a:xfrm>
            <a:off x="62865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7439025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rot="5400000">
            <a:off x="2595563" y="-2176463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rot="5400000">
            <a:off x="4578350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48" name="Line 24"/>
          <p:cNvSpPr>
            <a:spLocks noChangeShapeType="1"/>
          </p:cNvSpPr>
          <p:nvPr/>
        </p:nvSpPr>
        <p:spPr bwMode="gray">
          <a:xfrm rot="5400000">
            <a:off x="4578350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49" name="Line 25"/>
          <p:cNvSpPr>
            <a:spLocks noChangeShapeType="1"/>
          </p:cNvSpPr>
          <p:nvPr/>
        </p:nvSpPr>
        <p:spPr bwMode="gray">
          <a:xfrm rot="5400000">
            <a:off x="4579938" y="-788988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rot="5400000">
            <a:off x="4579938" y="334962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gray">
          <a:xfrm rot="5400000">
            <a:off x="4905376" y="1824037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4361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текста</a:t>
            </a:r>
          </a:p>
          <a:p>
            <a:pPr lvl="1"/>
            <a:r>
              <a:rPr lang="en-US" altLang="ru-RU" smtClean="0"/>
              <a:t>Второй уровень</a:t>
            </a:r>
          </a:p>
          <a:p>
            <a:pPr lvl="2"/>
            <a:r>
              <a:rPr lang="en-US" altLang="ru-RU" smtClean="0"/>
              <a:t>Третий уровень</a:t>
            </a:r>
          </a:p>
          <a:p>
            <a:pPr lvl="3"/>
            <a:r>
              <a:rPr lang="en-US" altLang="ru-RU" smtClean="0"/>
              <a:t>Четвертый уровень</a:t>
            </a:r>
          </a:p>
          <a:p>
            <a:pPr lvl="4"/>
            <a:r>
              <a:rPr lang="en-US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  <a:latin typeface="Arial" charset="0"/>
              </a:defRPr>
            </a:lvl1pPr>
          </a:lstStyle>
          <a:p>
            <a:pPr>
              <a:defRPr/>
            </a:pPr>
            <a:fld id="{9B8A92A6-864B-4552-BF13-B2F0D4D1AA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/>
            <a:ahLst/>
            <a:cxnLst>
              <a:cxn ang="0">
                <a:pos x="3130" y="453"/>
              </a:cxn>
              <a:cxn ang="0">
                <a:pos x="3130" y="0"/>
              </a:cxn>
              <a:cxn ang="0">
                <a:pos x="0" y="0"/>
              </a:cxn>
              <a:cxn ang="0">
                <a:pos x="3130" y="453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заголовка</a:t>
            </a:r>
          </a:p>
        </p:txBody>
      </p:sp>
      <p:pic>
        <p:nvPicPr>
          <p:cNvPr id="14367" name="Picture 37" descr="water"/>
          <p:cNvPicPr>
            <a:picLocks noChangeAspect="1" noChangeArrowheads="1"/>
          </p:cNvPicPr>
          <p:nvPr/>
        </p:nvPicPr>
        <p:blipFill>
          <a:blip r:embed="rId14" cstate="print"/>
          <a:srcRect l="22409" t="16374" b="27486"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8" name="Picture 38" descr="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1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10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12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Relationship Id="rId14" Type="http://schemas.openxmlformats.org/officeDocument/2006/relationships/oleObject" Target="../embeddings/oleObject1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2.png"/><Relationship Id="rId4" Type="http://schemas.openxmlformats.org/officeDocument/2006/relationships/image" Target="../media/image27.png"/><Relationship Id="rId9" Type="http://schemas.openxmlformats.org/officeDocument/2006/relationships/oleObject" Target="../embeddings/oleObject13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26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8" name="Picture 6" descr="https://fs.znanio.ru/methodology/images/db/0b/db0b705b0f3f6879525e847da7ec95e54785b6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3273" y="0"/>
            <a:ext cx="9187273" cy="6890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28662" y="0"/>
            <a:ext cx="4579442" cy="476672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Решите неравенство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116" name="Object 20"/>
          <p:cNvGraphicFramePr>
            <a:graphicFrameLocks noChangeAspect="1"/>
          </p:cNvGraphicFramePr>
          <p:nvPr/>
        </p:nvGraphicFramePr>
        <p:xfrm>
          <a:off x="683568" y="908720"/>
          <a:ext cx="7045854" cy="841296"/>
        </p:xfrm>
        <a:graphic>
          <a:graphicData uri="http://schemas.openxmlformats.org/presentationml/2006/ole">
            <p:oleObj spid="_x0000_s4116" name="Формула" r:id="rId3" imgW="1917700" imgH="228600" progId="Equation.3">
              <p:embed/>
            </p:oleObj>
          </a:graphicData>
        </a:graphic>
      </p:graphicFrame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18" name="Rectangle 22"/>
          <p:cNvSpPr>
            <a:spLocks noChangeArrowheads="1"/>
          </p:cNvSpPr>
          <p:nvPr/>
        </p:nvSpPr>
        <p:spPr bwMode="auto">
          <a:xfrm>
            <a:off x="357158" y="1643050"/>
            <a:ext cx="50006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228600" y="3886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228600" y="481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228600" y="6400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6786578" y="4071942"/>
            <a:ext cx="12001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31" name="Rectangle 35"/>
          <p:cNvSpPr>
            <a:spLocks noChangeArrowheads="1"/>
          </p:cNvSpPr>
          <p:nvPr/>
        </p:nvSpPr>
        <p:spPr bwMode="auto">
          <a:xfrm>
            <a:off x="228600" y="846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32" name="Rectangle 36"/>
          <p:cNvSpPr>
            <a:spLocks noChangeArrowheads="1"/>
          </p:cNvSpPr>
          <p:nvPr/>
        </p:nvSpPr>
        <p:spPr bwMode="auto">
          <a:xfrm>
            <a:off x="228600" y="8934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33" name="Rectangle 37"/>
          <p:cNvSpPr>
            <a:spLocks noChangeArrowheads="1"/>
          </p:cNvSpPr>
          <p:nvPr/>
        </p:nvSpPr>
        <p:spPr bwMode="auto">
          <a:xfrm>
            <a:off x="-1785982" y="9215478"/>
            <a:ext cx="88582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U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35" name="Rectangle 39"/>
          <p:cNvSpPr>
            <a:spLocks noChangeArrowheads="1"/>
          </p:cNvSpPr>
          <p:nvPr/>
        </p:nvSpPr>
        <p:spPr bwMode="auto">
          <a:xfrm>
            <a:off x="228600" y="9591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36" name="Rectangle 40"/>
          <p:cNvSpPr>
            <a:spLocks noChangeArrowheads="1"/>
          </p:cNvSpPr>
          <p:nvPr/>
        </p:nvSpPr>
        <p:spPr bwMode="auto">
          <a:xfrm>
            <a:off x="228600" y="9810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Rectangle 37"/>
          <p:cNvSpPr>
            <a:spLocks noChangeArrowheads="1"/>
          </p:cNvSpPr>
          <p:nvPr/>
        </p:nvSpPr>
        <p:spPr bwMode="auto">
          <a:xfrm>
            <a:off x="-1633582" y="9367878"/>
            <a:ext cx="88582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U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39552" y="2132856"/>
            <a:ext cx="82868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tabLst>
                <a:tab pos="457200" algn="l"/>
              </a:tabLst>
            </a:pPr>
            <a:r>
              <a:rPr lang="ru-RU" sz="2000" b="1" dirty="0" smtClean="0"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 решения:</a:t>
            </a:r>
            <a:endParaRPr lang="ru-RU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ОДЗ</a:t>
            </a:r>
            <a:endParaRPr lang="ru-RU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выполнить замену логарифма на</a:t>
            </a:r>
            <a:endParaRPr lang="ru-RU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решить неравенство методом интервалов</a:t>
            </a:r>
            <a:endParaRPr lang="ru-RU" sz="2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tabLst>
                <a:tab pos="457200" algn="l"/>
              </a:tabLst>
            </a:pPr>
            <a:r>
              <a:rPr lang="ru-RU" sz="2000" dirty="0" smtClean="0"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записать ответ с учётом ОДЗ.</a:t>
            </a:r>
            <a:endParaRPr lang="ru-RU" sz="2000" dirty="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4427984" y="2780928"/>
          <a:ext cx="2590800" cy="357188"/>
        </p:xfrm>
        <a:graphic>
          <a:graphicData uri="http://schemas.openxmlformats.org/presentationml/2006/ole">
            <p:oleObj spid="_x0000_s4117" name="Формула" r:id="rId4" imgW="1586811" imgH="215806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Вариант 8</a:t>
            </a:r>
            <a:endParaRPr lang="ru-RU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825982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2565468"/>
            <a:ext cx="2803332" cy="4046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37" descr="Picture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6299200" y="1852613"/>
            <a:ext cx="569913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2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26" name="Формула" r:id="rId4" imgW="114120" imgH="215640" progId="Equation.3">
              <p:embed/>
            </p:oleObj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1052736"/>
            <a:ext cx="8158162" cy="864096"/>
          </a:xfrm>
        </p:spPr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Самостоятельная </a:t>
            </a:r>
            <a:r>
              <a:rPr lang="ru-RU" dirty="0" smtClean="0">
                <a:solidFill>
                  <a:srgbClr val="FF0000"/>
                </a:solidFill>
              </a:rPr>
              <a:t>работа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251520" y="47667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838200"/>
            <a:ext cx="2231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12863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47667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685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8175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3284984"/>
            <a:ext cx="88924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800" b="1" dirty="0" smtClean="0">
                <a:latin typeface="Times New Roman" pitchFamily="18" charset="0"/>
                <a:cs typeface="Times New Roman" pitchFamily="18" charset="0"/>
              </a:rPr>
              <a:t>https://kahoot.it/</a:t>
            </a: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1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3074" name="Формула" r:id="rId3" imgW="114120" imgH="215640" progId="Equation.3">
              <p:embed/>
            </p:oleObj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260648"/>
            <a:ext cx="7858180" cy="1944216"/>
          </a:xfrm>
        </p:spPr>
        <p:txBody>
          <a:bodyPr/>
          <a:lstStyle/>
          <a:p>
            <a:r>
              <a:rPr lang="ru-RU" sz="3600" dirty="0" smtClean="0"/>
              <a:t>Домашняя работа:</a:t>
            </a:r>
            <a:br>
              <a:rPr lang="ru-RU" sz="3600" dirty="0" smtClean="0"/>
            </a:br>
            <a:r>
              <a:rPr lang="ru-RU" sz="3600" dirty="0" smtClean="0"/>
              <a:t>Вариант 4, №15</a:t>
            </a:r>
            <a:br>
              <a:rPr lang="ru-RU" sz="3600" dirty="0" smtClean="0"/>
            </a:br>
            <a:r>
              <a:rPr lang="ru-RU" sz="3600" dirty="0" smtClean="0"/>
              <a:t>Вариант 7, №15</a:t>
            </a:r>
            <a:endParaRPr lang="ru-RU" sz="3600" dirty="0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57158" y="2786058"/>
            <a:ext cx="685804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 решения: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ОДЗ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выполнить замену логарифма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решить неравенство методом интервалов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записать ответ с учётом ОДЗ.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1928802"/>
            <a:ext cx="4539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effectLst/>
                <a:ea typeface="Times New Roman" pitchFamily="18" charset="0"/>
                <a:cs typeface="Arial" pitchFamily="34" charset="0"/>
              </a:rPr>
              <a:t> </a:t>
            </a:r>
            <a:endParaRPr lang="ru-RU" sz="2800" dirty="0" smtClean="0">
              <a:effectLst/>
              <a:cs typeface="Arial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1196752"/>
            <a:ext cx="2155260" cy="3111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трелка вправо 10"/>
          <p:cNvSpPr/>
          <p:nvPr/>
        </p:nvSpPr>
        <p:spPr bwMode="auto">
          <a:xfrm>
            <a:off x="4499992" y="1124744"/>
            <a:ext cx="2088232" cy="136815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836613"/>
            <a:ext cx="6635750" cy="466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3116"/>
            <a:ext cx="8358246" cy="3000396"/>
          </a:xfrm>
        </p:spPr>
        <p:txBody>
          <a:bodyPr/>
          <a:lstStyle/>
          <a:p>
            <a:pPr algn="ctr"/>
            <a:r>
              <a:rPr lang="ru-RU" dirty="0" smtClean="0"/>
              <a:t>РЕШЕНИЕ ЛОГАРИФМИЧЕСКИХ НЕРАВЕНСТВ МЕТОДОМ РАЦИОНАЛИЗАЦИИ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7772400" cy="606276"/>
          </a:xfrm>
        </p:spPr>
        <p:txBody>
          <a:bodyPr/>
          <a:lstStyle/>
          <a:p>
            <a:r>
              <a:rPr lang="ru-RU" dirty="0" smtClean="0"/>
              <a:t>Цели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1556792"/>
            <a:ext cx="84249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dirty="0" smtClean="0"/>
              <a:t>выработать у учащихся  умения применять метод рационализации на области допустимых значений при решении различных неравенств;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/>
              <a:t>выработать у учащихся умения применять полученные знания при решении заданий №15 из ЕГЭ – 2021;</a:t>
            </a:r>
            <a:endParaRPr lang="ru-RU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5407025"/>
          </a:xfrm>
        </p:spPr>
        <p:txBody>
          <a:bodyPr/>
          <a:lstStyle/>
          <a:p>
            <a:pPr indent="457200">
              <a:lnSpc>
                <a:spcPct val="150000"/>
              </a:lnSpc>
              <a:defRPr/>
            </a:pPr>
            <a:r>
              <a:rPr lang="ru-RU" altLang="ru-RU" sz="4000" smtClean="0">
                <a:latin typeface="Garamond" pitchFamily="18" charset="0"/>
              </a:rPr>
              <a:t/>
            </a:r>
            <a:br>
              <a:rPr lang="ru-RU" altLang="ru-RU" sz="4000" smtClean="0">
                <a:latin typeface="Garamond" pitchFamily="18" charset="0"/>
              </a:rPr>
            </a:br>
            <a:r>
              <a:rPr lang="ru-RU" altLang="ru-RU" sz="4000" smtClean="0">
                <a:latin typeface="Garamond" pitchFamily="18" charset="0"/>
              </a:rPr>
              <a:t>Метод рационализации неравенств известен около 50 лет, встречался под названиями:</a:t>
            </a:r>
            <a:br>
              <a:rPr lang="ru-RU" altLang="ru-RU" sz="4000" smtClean="0">
                <a:latin typeface="Garamond" pitchFamily="18" charset="0"/>
              </a:rPr>
            </a:br>
            <a:r>
              <a:rPr lang="ru-RU" altLang="ru-RU" sz="4000" smtClean="0">
                <a:latin typeface="Garamond" pitchFamily="18" charset="0"/>
              </a:rPr>
              <a:t> - метод декомпозиции;</a:t>
            </a:r>
            <a:br>
              <a:rPr lang="ru-RU" altLang="ru-RU" sz="4000" smtClean="0">
                <a:latin typeface="Garamond" pitchFamily="18" charset="0"/>
              </a:rPr>
            </a:br>
            <a:r>
              <a:rPr lang="ru-RU" altLang="ru-RU" sz="4000" smtClean="0">
                <a:latin typeface="Garamond" pitchFamily="18" charset="0"/>
              </a:rPr>
              <a:t> - метод замены множителей;</a:t>
            </a:r>
            <a:br>
              <a:rPr lang="ru-RU" altLang="ru-RU" sz="4000" smtClean="0">
                <a:latin typeface="Garamond" pitchFamily="18" charset="0"/>
              </a:rPr>
            </a:br>
            <a:r>
              <a:rPr lang="ru-RU" altLang="ru-RU" sz="4000" smtClean="0">
                <a:latin typeface="Garamond" pitchFamily="18" charset="0"/>
              </a:rPr>
              <a:t> - обобщение метода интервалов</a:t>
            </a:r>
            <a:r>
              <a:rPr lang="ru-RU" altLang="ru-RU" sz="3200" smtClean="0">
                <a:latin typeface="Garamond" pitchFamily="18" charset="0"/>
              </a:rPr>
              <a:t/>
            </a:r>
            <a:br>
              <a:rPr lang="ru-RU" altLang="ru-RU" sz="3200" smtClean="0">
                <a:latin typeface="Garamond" pitchFamily="18" charset="0"/>
              </a:rPr>
            </a:br>
            <a:endParaRPr lang="ru-RU" altLang="ru-RU" sz="3200" smtClean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250825" y="325438"/>
            <a:ext cx="8713788" cy="5695950"/>
          </a:xfrm>
        </p:spPr>
        <p:txBody>
          <a:bodyPr/>
          <a:lstStyle/>
          <a:p>
            <a:pPr algn="ctr">
              <a:defRPr/>
            </a:pPr>
            <a:r>
              <a:rPr lang="ru-RU" altLang="ru-RU" sz="4000" smtClean="0">
                <a:latin typeface="Garamond" pitchFamily="18" charset="0"/>
              </a:rPr>
              <a:t>Данный метод позволяет </a:t>
            </a:r>
            <a:br>
              <a:rPr lang="ru-RU" altLang="ru-RU" sz="4000" smtClean="0">
                <a:latin typeface="Garamond" pitchFamily="18" charset="0"/>
              </a:rPr>
            </a:br>
            <a:r>
              <a:rPr lang="ru-RU" altLang="ru-RU" sz="4000" smtClean="0">
                <a:latin typeface="Garamond" pitchFamily="18" charset="0"/>
              </a:rPr>
              <a:t>с помощью условий равносильности сводить решение целых классов сложных неравенств </a:t>
            </a:r>
            <a:br>
              <a:rPr lang="ru-RU" altLang="ru-RU" sz="4000" smtClean="0">
                <a:latin typeface="Garamond" pitchFamily="18" charset="0"/>
              </a:rPr>
            </a:br>
            <a:r>
              <a:rPr lang="ru-RU" altLang="ru-RU" sz="4000" smtClean="0">
                <a:latin typeface="Garamond" pitchFamily="18" charset="0"/>
              </a:rPr>
              <a:t>к решению </a:t>
            </a:r>
            <a:br>
              <a:rPr lang="ru-RU" altLang="ru-RU" sz="4000" smtClean="0">
                <a:latin typeface="Garamond" pitchFamily="18" charset="0"/>
              </a:rPr>
            </a:br>
            <a:r>
              <a:rPr lang="ru-RU" altLang="ru-RU" sz="4000" smtClean="0">
                <a:latin typeface="Garamond" pitchFamily="18" charset="0"/>
              </a:rPr>
              <a:t>простых рациональных неравенств классическим методом интервалов.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32191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latin typeface="Arial" charset="0"/>
            </a:endParaRPr>
          </a:p>
        </p:txBody>
      </p:sp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214282" y="214290"/>
            <a:ext cx="8229600" cy="927100"/>
          </a:xfrm>
        </p:spPr>
        <p:txBody>
          <a:bodyPr/>
          <a:lstStyle/>
          <a:p>
            <a:r>
              <a:rPr lang="ru-RU" dirty="0" smtClean="0"/>
              <a:t>Формулы рационализации</a:t>
            </a:r>
            <a:endParaRPr lang="ru-RU" dirty="0"/>
          </a:p>
        </p:txBody>
      </p:sp>
      <p:sp>
        <p:nvSpPr>
          <p:cNvPr id="2254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547" name="Object 19"/>
          <p:cNvGraphicFramePr>
            <a:graphicFrameLocks noChangeAspect="1"/>
          </p:cNvGraphicFramePr>
          <p:nvPr/>
        </p:nvGraphicFramePr>
        <p:xfrm>
          <a:off x="1142976" y="5214950"/>
          <a:ext cx="1896907" cy="857256"/>
        </p:xfrm>
        <a:graphic>
          <a:graphicData uri="http://schemas.openxmlformats.org/presentationml/2006/ole">
            <p:oleObj spid="_x0000_s22547" name="Формула" r:id="rId4" imgW="1002865" imgH="444307" progId="Equation.3">
              <p:embed/>
            </p:oleObj>
          </a:graphicData>
        </a:graphic>
      </p:graphicFrame>
      <p:sp>
        <p:nvSpPr>
          <p:cNvPr id="2255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549" name="Object 21"/>
          <p:cNvGraphicFramePr>
            <a:graphicFrameLocks noChangeAspect="1"/>
          </p:cNvGraphicFramePr>
          <p:nvPr/>
        </p:nvGraphicFramePr>
        <p:xfrm>
          <a:off x="4286248" y="5286388"/>
          <a:ext cx="1857388" cy="832622"/>
        </p:xfrm>
        <a:graphic>
          <a:graphicData uri="http://schemas.openxmlformats.org/presentationml/2006/ole">
            <p:oleObj spid="_x0000_s22549" name="Формула" r:id="rId5" imgW="876300" imgH="419100" progId="Equation.3">
              <p:embed/>
            </p:oleObj>
          </a:graphicData>
        </a:graphic>
      </p:graphicFrame>
      <p:sp>
        <p:nvSpPr>
          <p:cNvPr id="2255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554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14414" y="1357298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Выражение </a:t>
            </a:r>
            <a:r>
              <a:rPr lang="en-US" dirty="0" smtClean="0"/>
              <a:t>F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857620" y="1357298"/>
            <a:ext cx="2000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Выражение </a:t>
            </a:r>
            <a:r>
              <a:rPr lang="en-US" dirty="0" smtClean="0"/>
              <a:t>G</a:t>
            </a:r>
            <a:endParaRPr lang="ru-RU" dirty="0"/>
          </a:p>
        </p:txBody>
      </p:sp>
      <p:sp>
        <p:nvSpPr>
          <p:cNvPr id="22556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558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560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56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564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563" name="Object 35"/>
          <p:cNvGraphicFramePr>
            <a:graphicFrameLocks noChangeAspect="1"/>
          </p:cNvGraphicFramePr>
          <p:nvPr/>
        </p:nvGraphicFramePr>
        <p:xfrm>
          <a:off x="642910" y="2928934"/>
          <a:ext cx="3125434" cy="500066"/>
        </p:xfrm>
        <a:graphic>
          <a:graphicData uri="http://schemas.openxmlformats.org/presentationml/2006/ole">
            <p:oleObj spid="_x0000_s22563" name="Формула" r:id="rId6" imgW="977900" imgH="228600" progId="Equation.3">
              <p:embed/>
            </p:oleObj>
          </a:graphicData>
        </a:graphic>
      </p:graphicFrame>
      <p:sp>
        <p:nvSpPr>
          <p:cNvPr id="22566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565" name="Object 37"/>
          <p:cNvGraphicFramePr>
            <a:graphicFrameLocks noChangeAspect="1"/>
          </p:cNvGraphicFramePr>
          <p:nvPr/>
        </p:nvGraphicFramePr>
        <p:xfrm>
          <a:off x="4000496" y="3000372"/>
          <a:ext cx="1978522" cy="500066"/>
        </p:xfrm>
        <a:graphic>
          <a:graphicData uri="http://schemas.openxmlformats.org/presentationml/2006/ole">
            <p:oleObj spid="_x0000_s22565" name="Формула" r:id="rId7" imgW="863225" imgH="215806" progId="Equation.3">
              <p:embed/>
            </p:oleObj>
          </a:graphicData>
        </a:graphic>
      </p:graphicFrame>
      <p:sp>
        <p:nvSpPr>
          <p:cNvPr id="22570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569" name="Object 41"/>
          <p:cNvGraphicFramePr>
            <a:graphicFrameLocks noChangeAspect="1"/>
          </p:cNvGraphicFramePr>
          <p:nvPr/>
        </p:nvGraphicFramePr>
        <p:xfrm>
          <a:off x="1142976" y="3786190"/>
          <a:ext cx="1785950" cy="442067"/>
        </p:xfrm>
        <a:graphic>
          <a:graphicData uri="http://schemas.openxmlformats.org/presentationml/2006/ole">
            <p:oleObj spid="_x0000_s22569" name="Формула" r:id="rId8" imgW="965200" imgH="241300" progId="Equation.3">
              <p:embed/>
            </p:oleObj>
          </a:graphicData>
        </a:graphic>
      </p:graphicFrame>
      <p:sp>
        <p:nvSpPr>
          <p:cNvPr id="22572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571" name="Object 43"/>
          <p:cNvGraphicFramePr>
            <a:graphicFrameLocks noChangeAspect="1"/>
          </p:cNvGraphicFramePr>
          <p:nvPr/>
        </p:nvGraphicFramePr>
        <p:xfrm>
          <a:off x="4000496" y="3786190"/>
          <a:ext cx="3261300" cy="428628"/>
        </p:xfrm>
        <a:graphic>
          <a:graphicData uri="http://schemas.openxmlformats.org/presentationml/2006/ole">
            <p:oleObj spid="_x0000_s22571" name="Формула" r:id="rId9" imgW="1663700" imgH="215900" progId="Equation.3">
              <p:embed/>
            </p:oleObj>
          </a:graphicData>
        </a:graphic>
      </p:graphicFrame>
      <p:sp>
        <p:nvSpPr>
          <p:cNvPr id="22574" name="Rectangle 4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573" name="Object 45"/>
          <p:cNvGraphicFramePr>
            <a:graphicFrameLocks noChangeAspect="1"/>
          </p:cNvGraphicFramePr>
          <p:nvPr/>
        </p:nvGraphicFramePr>
        <p:xfrm>
          <a:off x="1500166" y="1785926"/>
          <a:ext cx="1071570" cy="547185"/>
        </p:xfrm>
        <a:graphic>
          <a:graphicData uri="http://schemas.openxmlformats.org/presentationml/2006/ole">
            <p:oleObj spid="_x0000_s22573" name="Формула" r:id="rId10" imgW="444307" imgH="228501" progId="Equation.3">
              <p:embed/>
            </p:oleObj>
          </a:graphicData>
        </a:graphic>
      </p:graphicFrame>
      <p:sp>
        <p:nvSpPr>
          <p:cNvPr id="22576" name="Rectangle 4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575" name="Object 47"/>
          <p:cNvGraphicFramePr>
            <a:graphicFrameLocks noChangeAspect="1"/>
          </p:cNvGraphicFramePr>
          <p:nvPr/>
        </p:nvGraphicFramePr>
        <p:xfrm>
          <a:off x="4000496" y="1785926"/>
          <a:ext cx="1602696" cy="428628"/>
        </p:xfrm>
        <a:graphic>
          <a:graphicData uri="http://schemas.openxmlformats.org/presentationml/2006/ole">
            <p:oleObj spid="_x0000_s22575" name="Формула" r:id="rId11" imgW="825142" imgH="215806" progId="Equation.3">
              <p:embed/>
            </p:oleObj>
          </a:graphicData>
        </a:graphic>
      </p:graphicFrame>
      <p:sp>
        <p:nvSpPr>
          <p:cNvPr id="22578" name="Rectangle 5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577" name="Object 49"/>
          <p:cNvGraphicFramePr>
            <a:graphicFrameLocks noChangeAspect="1"/>
          </p:cNvGraphicFramePr>
          <p:nvPr/>
        </p:nvGraphicFramePr>
        <p:xfrm>
          <a:off x="1357290" y="2428867"/>
          <a:ext cx="1143008" cy="403415"/>
        </p:xfrm>
        <a:graphic>
          <a:graphicData uri="http://schemas.openxmlformats.org/presentationml/2006/ole">
            <p:oleObj spid="_x0000_s22577" name="Формула" r:id="rId12" imgW="647700" imgH="228600" progId="Equation.3">
              <p:embed/>
            </p:oleObj>
          </a:graphicData>
        </a:graphic>
      </p:graphicFrame>
      <p:sp>
        <p:nvSpPr>
          <p:cNvPr id="22580" name="Rectangle 5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579" name="Object 51"/>
          <p:cNvGraphicFramePr>
            <a:graphicFrameLocks noChangeAspect="1"/>
          </p:cNvGraphicFramePr>
          <p:nvPr/>
        </p:nvGraphicFramePr>
        <p:xfrm>
          <a:off x="4000496" y="2428868"/>
          <a:ext cx="1658604" cy="428628"/>
        </p:xfrm>
        <a:graphic>
          <a:graphicData uri="http://schemas.openxmlformats.org/presentationml/2006/ole">
            <p:oleObj spid="_x0000_s22579" name="Формула" r:id="rId13" imgW="850531" imgH="215806" progId="Equation.3">
              <p:embed/>
            </p:oleObj>
          </a:graphicData>
        </a:graphic>
      </p:graphicFrame>
      <p:sp>
        <p:nvSpPr>
          <p:cNvPr id="22582" name="Rectangle 5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581" name="Object 53"/>
          <p:cNvGraphicFramePr>
            <a:graphicFrameLocks noChangeAspect="1"/>
          </p:cNvGraphicFramePr>
          <p:nvPr/>
        </p:nvGraphicFramePr>
        <p:xfrm>
          <a:off x="785786" y="4357694"/>
          <a:ext cx="2523667" cy="500066"/>
        </p:xfrm>
        <a:graphic>
          <a:graphicData uri="http://schemas.openxmlformats.org/presentationml/2006/ole">
            <p:oleObj spid="_x0000_s22581" name="Формула" r:id="rId14" imgW="927100" imgH="241300" progId="Equation.3">
              <p:embed/>
            </p:oleObj>
          </a:graphicData>
        </a:graphic>
      </p:graphicFrame>
      <p:sp>
        <p:nvSpPr>
          <p:cNvPr id="22584" name="Rectangle 5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583" name="Object 55"/>
          <p:cNvGraphicFramePr>
            <a:graphicFrameLocks noChangeAspect="1"/>
          </p:cNvGraphicFramePr>
          <p:nvPr/>
        </p:nvGraphicFramePr>
        <p:xfrm>
          <a:off x="3929058" y="4357694"/>
          <a:ext cx="3143272" cy="432906"/>
        </p:xfrm>
        <a:graphic>
          <a:graphicData uri="http://schemas.openxmlformats.org/presentationml/2006/ole">
            <p:oleObj spid="_x0000_s22583" name="Формула" r:id="rId15" imgW="1586811" imgH="215806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927100"/>
          </a:xfrm>
        </p:spPr>
        <p:txBody>
          <a:bodyPr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Проверка домашнего задания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39752" y="1052736"/>
            <a:ext cx="4572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№1 Решите неравенство:</a:t>
            </a:r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499992" y="6237312"/>
            <a:ext cx="9454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Ответ: </a:t>
            </a:r>
            <a:endParaRPr lang="ru-RU" dirty="0"/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8953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1772816"/>
            <a:ext cx="2359866" cy="798190"/>
          </a:xfrm>
          <a:prstGeom prst="rect">
            <a:avLst/>
          </a:prstGeom>
          <a:noFill/>
        </p:spPr>
      </p:pic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179512" y="2636912"/>
            <a:ext cx="82758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ОДЗ: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19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2636912"/>
            <a:ext cx="1333500" cy="1181100"/>
          </a:xfrm>
          <a:prstGeom prst="rect">
            <a:avLst/>
          </a:prstGeom>
          <a:noFill/>
        </p:spPr>
      </p:pic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45720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8922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2996952"/>
            <a:ext cx="257175" cy="381000"/>
          </a:xfrm>
          <a:prstGeom prst="rect">
            <a:avLst/>
          </a:prstGeom>
          <a:noFill/>
        </p:spPr>
      </p:pic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8924" name="Picture 1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2708920"/>
            <a:ext cx="2381250" cy="981075"/>
          </a:xfrm>
          <a:prstGeom prst="rect">
            <a:avLst/>
          </a:prstGeom>
          <a:noFill/>
        </p:spPr>
      </p:pic>
      <p:sp>
        <p:nvSpPr>
          <p:cNvPr id="38926" name="Rectangle 14"/>
          <p:cNvSpPr>
            <a:spLocks noChangeArrowheads="1"/>
          </p:cNvSpPr>
          <p:nvPr/>
        </p:nvSpPr>
        <p:spPr bwMode="auto">
          <a:xfrm>
            <a:off x="457200" y="1438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2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2924944"/>
            <a:ext cx="257175" cy="381000"/>
          </a:xfrm>
          <a:prstGeom prst="rect">
            <a:avLst/>
          </a:prstGeom>
          <a:noFill/>
        </p:spPr>
      </p:pic>
      <p:sp>
        <p:nvSpPr>
          <p:cNvPr id="38930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8929" name="Picture 1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2924944"/>
            <a:ext cx="1352550" cy="381000"/>
          </a:xfrm>
          <a:prstGeom prst="rect">
            <a:avLst/>
          </a:prstGeom>
          <a:noFill/>
        </p:spPr>
      </p:pic>
      <p:sp>
        <p:nvSpPr>
          <p:cNvPr id="38931" name="Rectangle 19"/>
          <p:cNvSpPr>
            <a:spLocks noChangeArrowheads="1"/>
          </p:cNvSpPr>
          <p:nvPr/>
        </p:nvSpPr>
        <p:spPr bwMode="auto">
          <a:xfrm>
            <a:off x="45720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55576" y="3717032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effectLst/>
              </a:rPr>
              <a:t>Решим неравенство методом рационализации:</a:t>
            </a:r>
            <a:endParaRPr lang="ru-RU" i="1" dirty="0">
              <a:effectLst/>
            </a:endParaRPr>
          </a:p>
        </p:txBody>
      </p:sp>
      <p:sp>
        <p:nvSpPr>
          <p:cNvPr id="38933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8932" name="Picture 2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4077072"/>
            <a:ext cx="3514725" cy="809625"/>
          </a:xfrm>
          <a:prstGeom prst="rect">
            <a:avLst/>
          </a:prstGeom>
          <a:noFill/>
        </p:spPr>
      </p:pic>
      <p:sp>
        <p:nvSpPr>
          <p:cNvPr id="38934" name="Rectangle 22"/>
          <p:cNvSpPr>
            <a:spLocks noChangeArrowheads="1"/>
          </p:cNvSpPr>
          <p:nvPr/>
        </p:nvSpPr>
        <p:spPr bwMode="auto">
          <a:xfrm>
            <a:off x="45720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36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8935" name="Picture 2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4941168"/>
            <a:ext cx="3886200" cy="809625"/>
          </a:xfrm>
          <a:prstGeom prst="rect">
            <a:avLst/>
          </a:prstGeom>
          <a:noFill/>
        </p:spPr>
      </p:pic>
      <p:sp>
        <p:nvSpPr>
          <p:cNvPr id="38937" name="Rectangle 25"/>
          <p:cNvSpPr>
            <a:spLocks noChangeArrowheads="1"/>
          </p:cNvSpPr>
          <p:nvPr/>
        </p:nvSpPr>
        <p:spPr bwMode="auto">
          <a:xfrm>
            <a:off x="45720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39" name="Rectangle 2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40" name="Rectangle 28"/>
          <p:cNvSpPr>
            <a:spLocks noChangeArrowheads="1"/>
          </p:cNvSpPr>
          <p:nvPr/>
        </p:nvSpPr>
        <p:spPr bwMode="auto">
          <a:xfrm>
            <a:off x="45720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42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8941" name="Picture 2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5877272"/>
            <a:ext cx="2276475" cy="781050"/>
          </a:xfrm>
          <a:prstGeom prst="rect">
            <a:avLst/>
          </a:prstGeom>
          <a:noFill/>
        </p:spPr>
      </p:pic>
      <p:sp>
        <p:nvSpPr>
          <p:cNvPr id="38943" name="Rectangle 31"/>
          <p:cNvSpPr>
            <a:spLocks noChangeArrowheads="1"/>
          </p:cNvSpPr>
          <p:nvPr/>
        </p:nvSpPr>
        <p:spPr bwMode="auto">
          <a:xfrm>
            <a:off x="457200" y="1238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Rectangle 99"/>
          <p:cNvSpPr>
            <a:spLocks noChangeArrowheads="1"/>
          </p:cNvSpPr>
          <p:nvPr/>
        </p:nvSpPr>
        <p:spPr bwMode="auto">
          <a:xfrm>
            <a:off x="6516216" y="4149080"/>
            <a:ext cx="720080" cy="1872208"/>
          </a:xfrm>
          <a:prstGeom prst="rect">
            <a:avLst/>
          </a:prstGeom>
          <a:solidFill>
            <a:srgbClr val="FFFF00">
              <a:alpha val="54117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 b="0">
              <a:latin typeface="Times New Roman" pitchFamily="18" charset="0"/>
            </a:endParaRPr>
          </a:p>
        </p:txBody>
      </p:sp>
      <p:sp>
        <p:nvSpPr>
          <p:cNvPr id="49" name="Rectangle 17"/>
          <p:cNvSpPr>
            <a:spLocks noChangeArrowheads="1"/>
          </p:cNvSpPr>
          <p:nvPr/>
        </p:nvSpPr>
        <p:spPr bwMode="auto">
          <a:xfrm>
            <a:off x="6516216" y="5373216"/>
            <a:ext cx="1728192" cy="247650"/>
          </a:xfrm>
          <a:prstGeom prst="rect">
            <a:avLst/>
          </a:prstGeom>
          <a:solidFill>
            <a:srgbClr val="00CCFF">
              <a:alpha val="52156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 b="0">
              <a:latin typeface="Times New Roman" pitchFamily="18" charset="0"/>
            </a:endParaRPr>
          </a:p>
        </p:txBody>
      </p:sp>
      <p:sp>
        <p:nvSpPr>
          <p:cNvPr id="50" name="Rectangle 94"/>
          <p:cNvSpPr>
            <a:spLocks noChangeArrowheads="1"/>
          </p:cNvSpPr>
          <p:nvPr/>
        </p:nvSpPr>
        <p:spPr bwMode="auto">
          <a:xfrm>
            <a:off x="6588224" y="4581128"/>
            <a:ext cx="648072" cy="239713"/>
          </a:xfrm>
          <a:prstGeom prst="rect">
            <a:avLst/>
          </a:prstGeom>
          <a:solidFill>
            <a:schemeClr val="folHlink">
              <a:alpha val="5098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 b="0">
              <a:latin typeface="Times New Roman" pitchFamily="18" charset="0"/>
            </a:endParaRPr>
          </a:p>
        </p:txBody>
      </p:sp>
      <p:sp>
        <p:nvSpPr>
          <p:cNvPr id="51" name="Rectangle 18"/>
          <p:cNvSpPr>
            <a:spLocks noChangeArrowheads="1"/>
          </p:cNvSpPr>
          <p:nvPr/>
        </p:nvSpPr>
        <p:spPr bwMode="auto">
          <a:xfrm>
            <a:off x="5076056" y="4581128"/>
            <a:ext cx="700088" cy="228600"/>
          </a:xfrm>
          <a:prstGeom prst="rect">
            <a:avLst/>
          </a:prstGeom>
          <a:solidFill>
            <a:schemeClr val="folHlink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 b="0">
              <a:latin typeface="Times New Roman" pitchFamily="18" charset="0"/>
            </a:endParaRPr>
          </a:p>
        </p:txBody>
      </p:sp>
      <p:sp>
        <p:nvSpPr>
          <p:cNvPr id="52" name="Line 19"/>
          <p:cNvSpPr>
            <a:spLocks noChangeShapeType="1"/>
          </p:cNvSpPr>
          <p:nvPr/>
        </p:nvSpPr>
        <p:spPr bwMode="auto">
          <a:xfrm flipV="1">
            <a:off x="5076056" y="4772720"/>
            <a:ext cx="3816275" cy="2443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3" name="Text Box 32"/>
          <p:cNvSpPr txBox="1">
            <a:spLocks noChangeArrowheads="1"/>
          </p:cNvSpPr>
          <p:nvPr/>
        </p:nvSpPr>
        <p:spPr bwMode="auto">
          <a:xfrm>
            <a:off x="5292080" y="4221088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600" dirty="0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54" name="Line 33"/>
          <p:cNvSpPr>
            <a:spLocks noChangeShapeType="1"/>
          </p:cNvSpPr>
          <p:nvPr/>
        </p:nvSpPr>
        <p:spPr bwMode="auto">
          <a:xfrm>
            <a:off x="5463331" y="5610920"/>
            <a:ext cx="3429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cxnSp>
        <p:nvCxnSpPr>
          <p:cNvPr id="55" name="AutoShape 70"/>
          <p:cNvCxnSpPr>
            <a:cxnSpLocks noChangeShapeType="1"/>
          </p:cNvCxnSpPr>
          <p:nvPr/>
        </p:nvCxnSpPr>
        <p:spPr bwMode="auto">
          <a:xfrm rot="5400000">
            <a:off x="6517431" y="4709220"/>
            <a:ext cx="25400" cy="12700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sp>
        <p:nvSpPr>
          <p:cNvPr id="57" name="Text Box 79"/>
          <p:cNvSpPr txBox="1">
            <a:spLocks noChangeArrowheads="1"/>
          </p:cNvSpPr>
          <p:nvPr/>
        </p:nvSpPr>
        <p:spPr bwMode="auto">
          <a:xfrm>
            <a:off x="6228184" y="5589240"/>
            <a:ext cx="609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800" dirty="0" smtClean="0">
                <a:latin typeface="Times New Roman" pitchFamily="18" charset="0"/>
              </a:rPr>
              <a:t>-1</a:t>
            </a:r>
            <a:endParaRPr lang="ru-RU" altLang="ru-RU" sz="2800" dirty="0">
              <a:latin typeface="Times New Roman" pitchFamily="18" charset="0"/>
            </a:endParaRPr>
          </a:p>
        </p:txBody>
      </p:sp>
      <p:sp>
        <p:nvSpPr>
          <p:cNvPr id="58" name="Text Box 95"/>
          <p:cNvSpPr txBox="1">
            <a:spLocks noChangeArrowheads="1"/>
          </p:cNvSpPr>
          <p:nvPr/>
        </p:nvSpPr>
        <p:spPr bwMode="auto">
          <a:xfrm>
            <a:off x="7164288" y="4797152"/>
            <a:ext cx="60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800" dirty="0" smtClean="0">
                <a:latin typeface="Times New Roman" pitchFamily="18" charset="0"/>
              </a:rPr>
              <a:t>0</a:t>
            </a:r>
            <a:endParaRPr lang="ru-RU" altLang="ru-RU" sz="2800" dirty="0">
              <a:latin typeface="Times New Roman" pitchFamily="18" charset="0"/>
            </a:endParaRPr>
          </a:p>
        </p:txBody>
      </p:sp>
      <p:sp>
        <p:nvSpPr>
          <p:cNvPr id="60" name="Oval 78"/>
          <p:cNvSpPr>
            <a:spLocks noChangeArrowheads="1"/>
          </p:cNvSpPr>
          <p:nvPr/>
        </p:nvSpPr>
        <p:spPr bwMode="auto">
          <a:xfrm>
            <a:off x="5761781" y="4688582"/>
            <a:ext cx="144463" cy="144463"/>
          </a:xfrm>
          <a:prstGeom prst="ellips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 b="0">
              <a:latin typeface="Times New Roman" pitchFamily="18" charset="0"/>
            </a:endParaRPr>
          </a:p>
        </p:txBody>
      </p:sp>
      <p:sp>
        <p:nvSpPr>
          <p:cNvPr id="61" name="Text Box 79"/>
          <p:cNvSpPr txBox="1">
            <a:spLocks noChangeArrowheads="1"/>
          </p:cNvSpPr>
          <p:nvPr/>
        </p:nvSpPr>
        <p:spPr bwMode="auto">
          <a:xfrm>
            <a:off x="5490319" y="4785420"/>
            <a:ext cx="609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dirty="0" smtClean="0">
                <a:latin typeface="Times New Roman" pitchFamily="18" charset="0"/>
              </a:rPr>
              <a:t>-</a:t>
            </a:r>
            <a:r>
              <a:rPr lang="en-US" altLang="ru-RU" sz="2800" dirty="0" smtClean="0">
                <a:latin typeface="Times New Roman" pitchFamily="18" charset="0"/>
              </a:rPr>
              <a:t>2</a:t>
            </a:r>
            <a:endParaRPr lang="ru-RU" altLang="ru-RU" sz="2800" dirty="0">
              <a:latin typeface="Times New Roman" pitchFamily="18" charset="0"/>
            </a:endParaRPr>
          </a:p>
        </p:txBody>
      </p:sp>
      <p:sp>
        <p:nvSpPr>
          <p:cNvPr id="62" name="Text Box 32"/>
          <p:cNvSpPr txBox="1">
            <a:spLocks noChangeArrowheads="1"/>
          </p:cNvSpPr>
          <p:nvPr/>
        </p:nvSpPr>
        <p:spPr bwMode="auto">
          <a:xfrm>
            <a:off x="5940152" y="4293096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3600" dirty="0">
                <a:solidFill>
                  <a:srgbClr val="FF0000"/>
                </a:solidFill>
              </a:rPr>
              <a:t>+</a:t>
            </a:r>
            <a:endParaRPr lang="ru-RU" altLang="ru-RU" sz="3600" dirty="0">
              <a:solidFill>
                <a:srgbClr val="FF0000"/>
              </a:solidFill>
            </a:endParaRPr>
          </a:p>
        </p:txBody>
      </p:sp>
      <p:sp>
        <p:nvSpPr>
          <p:cNvPr id="63" name="Text Box 32"/>
          <p:cNvSpPr txBox="1">
            <a:spLocks noChangeArrowheads="1"/>
          </p:cNvSpPr>
          <p:nvPr/>
        </p:nvSpPr>
        <p:spPr bwMode="auto">
          <a:xfrm>
            <a:off x="8316416" y="4221088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3600" dirty="0">
                <a:solidFill>
                  <a:srgbClr val="FF0000"/>
                </a:solidFill>
              </a:rPr>
              <a:t>+</a:t>
            </a:r>
            <a:endParaRPr lang="ru-RU" altLang="ru-RU" sz="3600" dirty="0">
              <a:solidFill>
                <a:srgbClr val="FF0000"/>
              </a:solidFill>
            </a:endParaRPr>
          </a:p>
        </p:txBody>
      </p:sp>
      <p:sp>
        <p:nvSpPr>
          <p:cNvPr id="65" name="Text Box 32"/>
          <p:cNvSpPr txBox="1">
            <a:spLocks noChangeArrowheads="1"/>
          </p:cNvSpPr>
          <p:nvPr/>
        </p:nvSpPr>
        <p:spPr bwMode="auto">
          <a:xfrm>
            <a:off x="6660232" y="4221088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600" dirty="0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70" name="Oval 78"/>
          <p:cNvSpPr>
            <a:spLocks noChangeArrowheads="1"/>
          </p:cNvSpPr>
          <p:nvPr/>
        </p:nvSpPr>
        <p:spPr bwMode="auto">
          <a:xfrm>
            <a:off x="6453931" y="4696520"/>
            <a:ext cx="144463" cy="144462"/>
          </a:xfrm>
          <a:prstGeom prst="ellips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 b="0">
              <a:latin typeface="Times New Roman" pitchFamily="18" charset="0"/>
            </a:endParaRPr>
          </a:p>
        </p:txBody>
      </p:sp>
      <p:sp>
        <p:nvSpPr>
          <p:cNvPr id="72" name="Oval 21"/>
          <p:cNvSpPr>
            <a:spLocks noChangeArrowheads="1"/>
          </p:cNvSpPr>
          <p:nvPr/>
        </p:nvSpPr>
        <p:spPr bwMode="auto">
          <a:xfrm>
            <a:off x="7236296" y="4653136"/>
            <a:ext cx="144463" cy="144462"/>
          </a:xfrm>
          <a:prstGeom prst="ellips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b="0">
              <a:latin typeface="Times New Roman" pitchFamily="18" charset="0"/>
            </a:endParaRPr>
          </a:p>
        </p:txBody>
      </p:sp>
      <p:sp>
        <p:nvSpPr>
          <p:cNvPr id="74" name="Oval 77"/>
          <p:cNvSpPr>
            <a:spLocks noChangeArrowheads="1"/>
          </p:cNvSpPr>
          <p:nvPr/>
        </p:nvSpPr>
        <p:spPr bwMode="auto">
          <a:xfrm>
            <a:off x="8130331" y="4677470"/>
            <a:ext cx="144463" cy="144462"/>
          </a:xfrm>
          <a:prstGeom prst="ellips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 b="0">
              <a:latin typeface="Times New Roman" pitchFamily="18" charset="0"/>
            </a:endParaRPr>
          </a:p>
        </p:txBody>
      </p:sp>
      <p:sp>
        <p:nvSpPr>
          <p:cNvPr id="77" name="Text Box 95"/>
          <p:cNvSpPr txBox="1">
            <a:spLocks noChangeArrowheads="1"/>
          </p:cNvSpPr>
          <p:nvPr/>
        </p:nvSpPr>
        <p:spPr bwMode="auto">
          <a:xfrm>
            <a:off x="8028384" y="4797152"/>
            <a:ext cx="609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800" dirty="0" smtClean="0">
                <a:latin typeface="Times New Roman" pitchFamily="18" charset="0"/>
              </a:rPr>
              <a:t>1</a:t>
            </a:r>
            <a:endParaRPr lang="ru-RU" altLang="ru-RU" sz="2800" dirty="0">
              <a:latin typeface="Times New Roman" pitchFamily="18" charset="0"/>
            </a:endParaRPr>
          </a:p>
        </p:txBody>
      </p:sp>
      <p:sp>
        <p:nvSpPr>
          <p:cNvPr id="78" name="Text Box 32"/>
          <p:cNvSpPr txBox="1">
            <a:spLocks noChangeArrowheads="1"/>
          </p:cNvSpPr>
          <p:nvPr/>
        </p:nvSpPr>
        <p:spPr bwMode="auto">
          <a:xfrm>
            <a:off x="7668344" y="4221088"/>
            <a:ext cx="45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600" dirty="0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80" name="Rectangle 94"/>
          <p:cNvSpPr>
            <a:spLocks noChangeArrowheads="1"/>
          </p:cNvSpPr>
          <p:nvPr/>
        </p:nvSpPr>
        <p:spPr bwMode="auto">
          <a:xfrm>
            <a:off x="7380312" y="4581128"/>
            <a:ext cx="792088" cy="239713"/>
          </a:xfrm>
          <a:prstGeom prst="rect">
            <a:avLst/>
          </a:prstGeom>
          <a:solidFill>
            <a:schemeClr val="folHlink">
              <a:alpha val="5098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 b="0">
              <a:latin typeface="Times New Roman" pitchFamily="18" charset="0"/>
            </a:endParaRPr>
          </a:p>
        </p:txBody>
      </p:sp>
      <p:sp>
        <p:nvSpPr>
          <p:cNvPr id="81" name="Rectangle 8"/>
          <p:cNvSpPr>
            <a:spLocks noChangeArrowheads="1"/>
          </p:cNvSpPr>
          <p:nvPr/>
        </p:nvSpPr>
        <p:spPr bwMode="auto">
          <a:xfrm>
            <a:off x="4788024" y="5229200"/>
            <a:ext cx="82758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ОДЗ: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Oval 78"/>
          <p:cNvSpPr>
            <a:spLocks noChangeArrowheads="1"/>
          </p:cNvSpPr>
          <p:nvPr/>
        </p:nvSpPr>
        <p:spPr bwMode="auto">
          <a:xfrm>
            <a:off x="6444208" y="5445224"/>
            <a:ext cx="144463" cy="144462"/>
          </a:xfrm>
          <a:prstGeom prst="ellips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 b="0">
              <a:latin typeface="Times New Roman" pitchFamily="18" charset="0"/>
            </a:endParaRPr>
          </a:p>
        </p:txBody>
      </p:sp>
      <p:sp>
        <p:nvSpPr>
          <p:cNvPr id="83" name="Text Box 79"/>
          <p:cNvSpPr txBox="1">
            <a:spLocks noChangeArrowheads="1"/>
          </p:cNvSpPr>
          <p:nvPr/>
        </p:nvSpPr>
        <p:spPr bwMode="auto">
          <a:xfrm>
            <a:off x="6300192" y="4797152"/>
            <a:ext cx="609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800" dirty="0" smtClean="0">
                <a:latin typeface="Times New Roman" pitchFamily="18" charset="0"/>
              </a:rPr>
              <a:t>-1</a:t>
            </a:r>
            <a:endParaRPr lang="ru-RU" altLang="ru-RU" sz="2800" dirty="0">
              <a:latin typeface="Times New Roman" pitchFamily="18" charset="0"/>
            </a:endParaRPr>
          </a:p>
        </p:txBody>
      </p:sp>
      <p:sp>
        <p:nvSpPr>
          <p:cNvPr id="84" name="Oval 77"/>
          <p:cNvSpPr>
            <a:spLocks noChangeArrowheads="1"/>
          </p:cNvSpPr>
          <p:nvPr/>
        </p:nvSpPr>
        <p:spPr bwMode="auto">
          <a:xfrm>
            <a:off x="8172400" y="5445224"/>
            <a:ext cx="144463" cy="144462"/>
          </a:xfrm>
          <a:prstGeom prst="ellips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 b="0">
              <a:latin typeface="Times New Roman" pitchFamily="18" charset="0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8100392" y="566124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400" dirty="0" smtClean="0">
                <a:latin typeface="Times New Roman" pitchFamily="18" charset="0"/>
              </a:rPr>
              <a:t>1</a:t>
            </a:r>
            <a:endParaRPr lang="ru-RU" altLang="ru-RU" sz="2400" dirty="0">
              <a:latin typeface="Times New Roman" pitchFamily="18" charset="0"/>
            </a:endParaRPr>
          </a:p>
        </p:txBody>
      </p:sp>
      <p:cxnSp>
        <p:nvCxnSpPr>
          <p:cNvPr id="87" name="Прямая соединительная линия 86"/>
          <p:cNvCxnSpPr/>
          <p:nvPr/>
        </p:nvCxnSpPr>
        <p:spPr bwMode="auto">
          <a:xfrm>
            <a:off x="6516216" y="4077072"/>
            <a:ext cx="0" cy="2016224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89" name="Прямая соединительная линия 88"/>
          <p:cNvCxnSpPr/>
          <p:nvPr/>
        </p:nvCxnSpPr>
        <p:spPr bwMode="auto">
          <a:xfrm>
            <a:off x="8244408" y="4077072"/>
            <a:ext cx="0" cy="2016224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90" name="Прямая соединительная линия 89"/>
          <p:cNvCxnSpPr/>
          <p:nvPr/>
        </p:nvCxnSpPr>
        <p:spPr bwMode="auto">
          <a:xfrm>
            <a:off x="7308304" y="4077072"/>
            <a:ext cx="0" cy="2016224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91" name="Rectangle 99"/>
          <p:cNvSpPr>
            <a:spLocks noChangeArrowheads="1"/>
          </p:cNvSpPr>
          <p:nvPr/>
        </p:nvSpPr>
        <p:spPr bwMode="auto">
          <a:xfrm>
            <a:off x="7380312" y="4149080"/>
            <a:ext cx="864096" cy="1872208"/>
          </a:xfrm>
          <a:prstGeom prst="rect">
            <a:avLst/>
          </a:prstGeom>
          <a:solidFill>
            <a:srgbClr val="FFFF00">
              <a:alpha val="54117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 b="0">
              <a:latin typeface="Times New Roman" pitchFamily="18" charset="0"/>
            </a:endParaRPr>
          </a:p>
        </p:txBody>
      </p:sp>
      <p:sp>
        <p:nvSpPr>
          <p:cNvPr id="38945" name="Rectangle 33"/>
          <p:cNvSpPr>
            <a:spLocks noChangeArrowheads="1"/>
          </p:cNvSpPr>
          <p:nvPr/>
        </p:nvSpPr>
        <p:spPr bwMode="auto">
          <a:xfrm>
            <a:off x="5364088" y="6165304"/>
            <a:ext cx="89959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(-1;0)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44" name="Picture 3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6237312"/>
            <a:ext cx="914400" cy="381000"/>
          </a:xfrm>
          <a:prstGeom prst="rect">
            <a:avLst/>
          </a:prstGeom>
          <a:noFill/>
        </p:spPr>
      </p:pic>
      <p:sp>
        <p:nvSpPr>
          <p:cNvPr id="38946" name="Rectangle 34"/>
          <p:cNvSpPr>
            <a:spLocks noChangeArrowheads="1"/>
          </p:cNvSpPr>
          <p:nvPr/>
        </p:nvSpPr>
        <p:spPr bwMode="auto">
          <a:xfrm>
            <a:off x="45720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4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6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 animBg="1"/>
      <p:bldP spid="57" grpId="0"/>
      <p:bldP spid="58" grpId="0"/>
      <p:bldP spid="60" grpId="0" animBg="1"/>
      <p:bldP spid="61" grpId="0"/>
      <p:bldP spid="62" grpId="0"/>
      <p:bldP spid="63" grpId="0"/>
      <p:bldP spid="65" grpId="0"/>
      <p:bldP spid="70" grpId="0" animBg="1"/>
      <p:bldP spid="72" grpId="0" animBg="1"/>
      <p:bldP spid="74" grpId="0" animBg="1"/>
      <p:bldP spid="77" grpId="0"/>
      <p:bldP spid="78" grpId="0"/>
      <p:bldP spid="80" grpId="0" animBg="1"/>
      <p:bldP spid="82" grpId="0" animBg="1"/>
      <p:bldP spid="83" grpId="0"/>
      <p:bldP spid="84" grpId="0" animBg="1"/>
      <p:bldP spid="9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857224" y="214290"/>
            <a:ext cx="6076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Решите  неравенства двумя способами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285728"/>
            <a:ext cx="9286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№2</a:t>
            </a:r>
            <a:endParaRPr lang="ru-RU" dirty="0"/>
          </a:p>
        </p:txBody>
      </p:sp>
      <p:pic>
        <p:nvPicPr>
          <p:cNvPr id="5220" name="Picture 1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3" y="1000109"/>
            <a:ext cx="1857388" cy="428628"/>
          </a:xfrm>
          <a:prstGeom prst="rect">
            <a:avLst/>
          </a:prstGeom>
          <a:noFill/>
        </p:spPr>
      </p:pic>
      <p:pic>
        <p:nvPicPr>
          <p:cNvPr id="5219" name="Picture 9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1714488"/>
            <a:ext cx="4000528" cy="327912"/>
          </a:xfrm>
          <a:prstGeom prst="rect">
            <a:avLst/>
          </a:prstGeom>
          <a:noFill/>
        </p:spPr>
      </p:pic>
      <p:pic>
        <p:nvPicPr>
          <p:cNvPr id="5211" name="Picture 9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2428868"/>
            <a:ext cx="2428892" cy="1108398"/>
          </a:xfrm>
          <a:prstGeom prst="rect">
            <a:avLst/>
          </a:prstGeom>
          <a:noFill/>
        </p:spPr>
      </p:pic>
      <p:pic>
        <p:nvPicPr>
          <p:cNvPr id="5210" name="Picture 9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2571744"/>
            <a:ext cx="1785950" cy="714379"/>
          </a:xfrm>
          <a:prstGeom prst="rect">
            <a:avLst/>
          </a:prstGeom>
          <a:noFill/>
        </p:spPr>
      </p:pic>
      <p:pic>
        <p:nvPicPr>
          <p:cNvPr id="5209" name="Picture 8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3714752"/>
            <a:ext cx="2214578" cy="571504"/>
          </a:xfrm>
          <a:prstGeom prst="rect">
            <a:avLst/>
          </a:prstGeom>
          <a:noFill/>
        </p:spPr>
      </p:pic>
      <p:sp>
        <p:nvSpPr>
          <p:cNvPr id="5218" name="Поле 32"/>
          <p:cNvSpPr txBox="1">
            <a:spLocks noChangeArrowheads="1"/>
          </p:cNvSpPr>
          <p:nvPr/>
        </p:nvSpPr>
        <p:spPr bwMode="auto">
          <a:xfrm>
            <a:off x="3638550" y="1219200"/>
            <a:ext cx="595313" cy="276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21" name="Rectangle 10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222" name="Rectangle 102"/>
          <p:cNvSpPr>
            <a:spLocks noChangeArrowheads="1"/>
          </p:cNvSpPr>
          <p:nvPr/>
        </p:nvSpPr>
        <p:spPr bwMode="auto">
          <a:xfrm>
            <a:off x="45720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23" name="Rectangle 103"/>
          <p:cNvSpPr>
            <a:spLocks noChangeArrowheads="1"/>
          </p:cNvSpPr>
          <p:nvPr/>
        </p:nvSpPr>
        <p:spPr bwMode="auto">
          <a:xfrm>
            <a:off x="45720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27" name="Rectangle 107"/>
          <p:cNvSpPr>
            <a:spLocks noChangeArrowheads="1"/>
          </p:cNvSpPr>
          <p:nvPr/>
        </p:nvSpPr>
        <p:spPr bwMode="auto">
          <a:xfrm>
            <a:off x="457200" y="2171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29" name="Rectangle 10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228" name="Picture 10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3571876"/>
            <a:ext cx="2830562" cy="928694"/>
          </a:xfrm>
          <a:prstGeom prst="rect">
            <a:avLst/>
          </a:prstGeom>
          <a:noFill/>
        </p:spPr>
      </p:pic>
      <p:sp>
        <p:nvSpPr>
          <p:cNvPr id="5230" name="Rectangle 110"/>
          <p:cNvSpPr>
            <a:spLocks noChangeArrowheads="1"/>
          </p:cNvSpPr>
          <p:nvPr/>
        </p:nvSpPr>
        <p:spPr bwMode="auto">
          <a:xfrm>
            <a:off x="0" y="962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236" name="Object 116"/>
          <p:cNvGraphicFramePr>
            <a:graphicFrameLocks noChangeAspect="1"/>
          </p:cNvGraphicFramePr>
          <p:nvPr/>
        </p:nvGraphicFramePr>
        <p:xfrm>
          <a:off x="1928794" y="5286388"/>
          <a:ext cx="439082" cy="642942"/>
        </p:xfrm>
        <a:graphic>
          <a:graphicData uri="http://schemas.openxmlformats.org/presentationml/2006/ole">
            <p:oleObj spid="_x0000_s5236" name="Формула" r:id="rId9" imgW="266469" imgH="393359" progId="Equation.3">
              <p:embed/>
            </p:oleObj>
          </a:graphicData>
        </a:graphic>
      </p:graphicFrame>
      <p:sp>
        <p:nvSpPr>
          <p:cNvPr id="5239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238" name="Picture 118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5429264"/>
            <a:ext cx="571504" cy="402170"/>
          </a:xfrm>
          <a:prstGeom prst="rect">
            <a:avLst/>
          </a:prstGeom>
          <a:noFill/>
        </p:spPr>
      </p:pic>
      <p:sp>
        <p:nvSpPr>
          <p:cNvPr id="120" name="Прямоугольник 119"/>
          <p:cNvSpPr/>
          <p:nvPr/>
        </p:nvSpPr>
        <p:spPr>
          <a:xfrm>
            <a:off x="571472" y="5429264"/>
            <a:ext cx="933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Ответ:</a:t>
            </a:r>
            <a:endParaRPr lang="ru-RU" dirty="0"/>
          </a:p>
        </p:txBody>
      </p:sp>
      <p:sp>
        <p:nvSpPr>
          <p:cNvPr id="121" name="Прямоугольник 120"/>
          <p:cNvSpPr/>
          <p:nvPr/>
        </p:nvSpPr>
        <p:spPr>
          <a:xfrm>
            <a:off x="1643042" y="5429264"/>
            <a:ext cx="389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 ( </a:t>
            </a:r>
            <a:endParaRPr lang="ru-RU" dirty="0"/>
          </a:p>
        </p:txBody>
      </p:sp>
      <p:sp>
        <p:nvSpPr>
          <p:cNvPr id="122" name="Прямоугольник 121"/>
          <p:cNvSpPr/>
          <p:nvPr/>
        </p:nvSpPr>
        <p:spPr>
          <a:xfrm>
            <a:off x="2285984" y="5357826"/>
            <a:ext cx="3571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;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Метод рационализации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1500175"/>
            <a:ext cx="2286016" cy="428628"/>
          </a:xfrm>
          <a:prstGeom prst="rect">
            <a:avLst/>
          </a:prstGeom>
          <a:noFill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2500306"/>
            <a:ext cx="2500330" cy="436566"/>
          </a:xfrm>
          <a:prstGeom prst="rect">
            <a:avLst/>
          </a:prstGeom>
          <a:noFill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3143248"/>
            <a:ext cx="4478516" cy="1500198"/>
          </a:xfrm>
          <a:prstGeom prst="rect">
            <a:avLst/>
          </a:prstGeom>
          <a:noFill/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3143248"/>
            <a:ext cx="3177111" cy="357190"/>
          </a:xfrm>
          <a:prstGeom prst="rect">
            <a:avLst/>
          </a:prstGeom>
          <a:noFill/>
        </p:spPr>
      </p:pic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3714752"/>
            <a:ext cx="3071834" cy="945180"/>
          </a:xfrm>
          <a:prstGeom prst="rect">
            <a:avLst/>
          </a:prstGeom>
          <a:noFill/>
        </p:spPr>
      </p:pic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45720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45720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0" y="1790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0" y="1971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0" y="2466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71670" y="5572140"/>
            <a:ext cx="8172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graphicFrame>
        <p:nvGraphicFramePr>
          <p:cNvPr id="24588" name="Object 12"/>
          <p:cNvGraphicFramePr>
            <a:graphicFrameLocks noChangeAspect="1"/>
          </p:cNvGraphicFramePr>
          <p:nvPr/>
        </p:nvGraphicFramePr>
        <p:xfrm>
          <a:off x="3357554" y="5429264"/>
          <a:ext cx="439737" cy="642938"/>
        </p:xfrm>
        <a:graphic>
          <a:graphicData uri="http://schemas.openxmlformats.org/presentationml/2006/ole">
            <p:oleObj spid="_x0000_s24588" name="Формула" r:id="rId8" imgW="266469" imgH="393359" progId="Equation.3">
              <p:embed/>
            </p:oleObj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3786182" y="5572140"/>
            <a:ext cx="3571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;</a:t>
            </a:r>
            <a:endParaRPr lang="ru-RU" dirty="0"/>
          </a:p>
        </p:txBody>
      </p:sp>
      <p:pic>
        <p:nvPicPr>
          <p:cNvPr id="18" name="Picture 118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5500702"/>
            <a:ext cx="571504" cy="402170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3071802" y="5500702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80TGp_general_light">
  <a:themeElements>
    <a:clrScheme name="580TGp_general_light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580TGp_general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580TGp_general_light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80TGp_general_light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80TGp_general_light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3437</TotalTime>
  <Words>136</Words>
  <Application>Microsoft Office PowerPoint</Application>
  <PresentationFormat>Экран (4:3)</PresentationFormat>
  <Paragraphs>61</Paragraphs>
  <Slides>14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580TGp_general_light</vt:lpstr>
      <vt:lpstr>Формула</vt:lpstr>
      <vt:lpstr>Слайд 1</vt:lpstr>
      <vt:lpstr>РЕШЕНИЕ ЛОГАРИФМИЧЕСКИХ НЕРАВЕНСТВ МЕТОДОМ РАЦИОНАЛИЗАЦИИ</vt:lpstr>
      <vt:lpstr>Цели   </vt:lpstr>
      <vt:lpstr> Метод рационализации неравенств известен около 50 лет, встречался под названиями:  - метод декомпозиции;  - метод замены множителей;  - обобщение метода интервалов </vt:lpstr>
      <vt:lpstr>Данный метод позволяет  с помощью условий равносильности сводить решение целых классов сложных неравенств  к решению  простых рациональных неравенств классическим методом интервалов.</vt:lpstr>
      <vt:lpstr>Формулы рационализации</vt:lpstr>
      <vt:lpstr>Проверка домашнего задания</vt:lpstr>
      <vt:lpstr>Слайд 8</vt:lpstr>
      <vt:lpstr>Метод рационализации</vt:lpstr>
      <vt:lpstr>Решите неравенство</vt:lpstr>
      <vt:lpstr>Вариант 8</vt:lpstr>
      <vt:lpstr>  Самостоятельная работа  </vt:lpstr>
      <vt:lpstr>Домашняя работа: Вариант 4, №15 Вариант 7, №15</vt:lpstr>
      <vt:lpstr>Слайд 14</vt:lpstr>
    </vt:vector>
  </TitlesOfParts>
  <Company>RUSSIA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рационализации при решении неравенств урок повторения по алгебре в 11 профильном классе Подготовила Овчинникова Наталья Александровна, учитель математики высшей категории МБУ лицея №6 г. о. Тольятти</dc:title>
  <dc:creator>XP GAME 2008</dc:creator>
  <cp:lastModifiedBy>admin</cp:lastModifiedBy>
  <cp:revision>358</cp:revision>
  <dcterms:created xsi:type="dcterms:W3CDTF">2002-01-01T02:44:57Z</dcterms:created>
  <dcterms:modified xsi:type="dcterms:W3CDTF">2021-02-09T10:37:29Z</dcterms:modified>
</cp:coreProperties>
</file>