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  <p:sldMasterId id="2147483726" r:id="rId7"/>
  </p:sldMasterIdLst>
  <p:sldIdLst>
    <p:sldId id="256" r:id="rId8"/>
    <p:sldId id="257" r:id="rId9"/>
    <p:sldId id="283" r:id="rId10"/>
    <p:sldId id="258" r:id="rId11"/>
    <p:sldId id="274" r:id="rId12"/>
    <p:sldId id="275" r:id="rId13"/>
    <p:sldId id="261" r:id="rId14"/>
    <p:sldId id="262" r:id="rId15"/>
    <p:sldId id="263" r:id="rId16"/>
    <p:sldId id="264" r:id="rId17"/>
    <p:sldId id="265" r:id="rId18"/>
    <p:sldId id="266" r:id="rId19"/>
    <p:sldId id="272" r:id="rId20"/>
    <p:sldId id="278" r:id="rId21"/>
    <p:sldId id="277" r:id="rId22"/>
    <p:sldId id="268" r:id="rId23"/>
    <p:sldId id="269" r:id="rId24"/>
    <p:sldId id="279" r:id="rId25"/>
    <p:sldId id="280" r:id="rId26"/>
    <p:sldId id="281" r:id="rId27"/>
    <p:sldId id="282" r:id="rId28"/>
    <p:sldId id="273" r:id="rId29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EE1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4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4" Type="http://schemas.openxmlformats.org/officeDocument/2006/relationships/image" Target="../media/image4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Relationship Id="rId9" Type="http://schemas.openxmlformats.org/officeDocument/2006/relationships/image" Target="../media/image6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7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3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4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5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0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1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4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5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7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8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688" y="0"/>
            <a:ext cx="25717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rgbClr val="FF9900"/>
                </a:solidFill>
              </a:rPr>
              <a:t>Математика</a:t>
            </a:r>
            <a:endParaRPr lang="en-US" sz="3600" dirty="0">
              <a:solidFill>
                <a:srgbClr val="FF99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237B7-368F-4967-899A-B90EB88EC6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BAB82-563C-41B4-B2A0-72254776B4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C1345-5D28-4158-AE61-16DF08C359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A459B-5987-4530-B8D6-3B184FB69E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14BDA-CBF9-4CED-B7F3-0524C17E1D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7EE0F-58B6-414B-A157-0C494E1C2F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50706-F8E1-40DE-8900-5A6DDDBE60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C71A0-2751-411B-85B2-54FA40FD23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98E84-C871-44AE-99A9-38B20FD159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B88FF-4705-4F00-967E-AC60FD197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BD122-9FE2-4E28-9232-E840A7D9EA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42D24-716D-464F-80A5-8FC74FB0E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166320"/>
            <a:ext cx="8228880" cy="1359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</p:spPr>
        <p:txBody>
          <a:bodyPr lIns="0" tIns="0" rIns="0" bIns="0">
            <a:normAutofit fontScale="81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</p:spPr>
        <p:txBody>
          <a:bodyPr lIns="0" tIns="0" rIns="0" bIns="0">
            <a:normAutofit fontScale="81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/>
    <p:bodyStyle/>
    <p:otherStyle/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457200" y="166320"/>
            <a:ext cx="8228880" cy="1359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/>
    <p:bodyStyle/>
    <p:otherStyle/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428625" y="0"/>
            <a:ext cx="822960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14375" y="831850"/>
            <a:ext cx="7715250" cy="531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37EA7E8-B5D9-4358-A8F2-6408F24565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Relationship Id="rId9" Type="http://schemas.openxmlformats.org/officeDocument/2006/relationships/oleObject" Target="../embeddings/oleObject19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8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7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Relationship Id="rId9" Type="http://schemas.openxmlformats.org/officeDocument/2006/relationships/oleObject" Target="../embeddings/oleObject30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9.xml"/><Relationship Id="rId1" Type="http://schemas.openxmlformats.org/officeDocument/2006/relationships/vmlDrawing" Target="../drawings/vmlDrawing6.v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79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5.bin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4.bin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3.bin"/><Relationship Id="rId9" Type="http://schemas.openxmlformats.org/officeDocument/2006/relationships/oleObject" Target="../embeddings/oleObject38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9.xml"/><Relationship Id="rId1" Type="http://schemas.openxmlformats.org/officeDocument/2006/relationships/vmlDrawing" Target="../drawings/vmlDrawing8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Picture 4"/>
          <p:cNvPicPr/>
          <p:nvPr/>
        </p:nvPicPr>
        <p:blipFill>
          <a:blip r:embed="rId2"/>
          <a:stretch/>
        </p:blipFill>
        <p:spPr>
          <a:xfrm>
            <a:off x="6072198" y="642918"/>
            <a:ext cx="2571120" cy="4024440"/>
          </a:xfrm>
          <a:prstGeom prst="rect">
            <a:avLst/>
          </a:prstGeom>
          <a:ln w="9360">
            <a:noFill/>
          </a:ln>
        </p:spPr>
      </p:pic>
      <p:sp>
        <p:nvSpPr>
          <p:cNvPr id="230" name="CustomShape 1"/>
          <p:cNvSpPr/>
          <p:nvPr/>
        </p:nvSpPr>
        <p:spPr>
          <a:xfrm rot="21589800">
            <a:off x="645477" y="785164"/>
            <a:ext cx="5426765" cy="3611676"/>
          </a:xfrm>
          <a:custGeom>
            <a:avLst/>
            <a:gdLst/>
            <a:ahLst/>
            <a:cxnLst/>
            <a:rect l="0" t="0" r="r" b="b"/>
            <a:pathLst>
              <a:path w="18154" h="6208">
                <a:moveTo>
                  <a:pt x="0" y="22"/>
                </a:moveTo>
                <a:lnTo>
                  <a:pt x="18146" y="0"/>
                </a:lnTo>
                <a:moveTo>
                  <a:pt x="7" y="6207"/>
                </a:moveTo>
                <a:lnTo>
                  <a:pt x="18153" y="6185"/>
                </a:lnTo>
              </a:path>
            </a:pathLst>
          </a:custGeom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prstTxWarp prst="textPlain">
              <a:avLst>
                <a:gd name="adj" fmla="val 49454"/>
              </a:avLst>
            </a:prstTxWarp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i="1" strike="noStrike" spc="-1" dirty="0">
                <a:solidFill>
                  <a:srgbClr val="B6B6B6"/>
                </a:solidFill>
                <a:latin typeface="Georgia"/>
                <a:ea typeface="DejaVu Sans"/>
              </a:rPr>
              <a:t>  </a:t>
            </a:r>
            <a:r>
              <a:rPr lang="ru-RU" sz="2800" b="1" i="1" strike="noStrike" spc="-1" dirty="0">
                <a:latin typeface="Georgia"/>
                <a:ea typeface="DejaVu Sans"/>
              </a:rPr>
              <a:t>Учиться  можно  только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i="1" strike="noStrike" spc="-1" dirty="0">
                <a:latin typeface="Georgia"/>
                <a:ea typeface="DejaVu Sans"/>
              </a:rPr>
              <a:t>  весело…   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i="1" strike="noStrike" spc="-1" dirty="0">
                <a:latin typeface="Georgia"/>
                <a:ea typeface="DejaVu Sans"/>
              </a:rPr>
              <a:t>  Чтобы  переваривать    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i="1" strike="noStrike" spc="-1" dirty="0">
                <a:latin typeface="Georgia"/>
                <a:ea typeface="DejaVu Sans"/>
              </a:rPr>
              <a:t>  знания,  надо  поглощать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i="1" strike="noStrike" spc="-1" dirty="0">
                <a:latin typeface="Georgia"/>
                <a:ea typeface="DejaVu Sans"/>
              </a:rPr>
              <a:t>  их  с  аппетитом.</a:t>
            </a:r>
            <a:r>
              <a:rPr lang="ru-RU" sz="2800" b="1" i="1" strike="noStrike" spc="-1" dirty="0">
                <a:solidFill>
                  <a:srgbClr val="B6B6B6"/>
                </a:solidFill>
                <a:latin typeface="Georgia"/>
                <a:ea typeface="DejaVu Sans"/>
              </a:rPr>
              <a:t>  </a:t>
            </a:r>
            <a:endParaRPr lang="ru-RU" sz="2800" b="0" strike="noStrike" spc="-1" dirty="0">
              <a:latin typeface="Arial"/>
            </a:endParaRPr>
          </a:p>
        </p:txBody>
      </p:sp>
      <p:sp>
        <p:nvSpPr>
          <p:cNvPr id="231" name="CustomShape 2"/>
          <p:cNvSpPr/>
          <p:nvPr/>
        </p:nvSpPr>
        <p:spPr>
          <a:xfrm>
            <a:off x="5643720" y="4929120"/>
            <a:ext cx="3214080" cy="1071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2360" algn="ctr">
              <a:lnSpc>
                <a:spcPct val="100000"/>
              </a:lnSpc>
              <a:spcBef>
                <a:spcPts val="561"/>
              </a:spcBef>
            </a:pP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Анатоль  Франс</a:t>
            </a:r>
            <a:endParaRPr lang="ru-RU" sz="2800" b="0" strike="noStrike" spc="-1">
              <a:latin typeface="Arial"/>
            </a:endParaRPr>
          </a:p>
          <a:p>
            <a:pPr marL="343080" indent="-342360" algn="ctr">
              <a:lnSpc>
                <a:spcPct val="100000"/>
              </a:lnSpc>
              <a:spcBef>
                <a:spcPts val="561"/>
              </a:spcBef>
            </a:pP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 1844 - 1924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extShape 2"/>
          <p:cNvSpPr txBox="1"/>
          <p:nvPr/>
        </p:nvSpPr>
        <p:spPr>
          <a:xfrm>
            <a:off x="1944000" y="72000"/>
            <a:ext cx="5400000" cy="541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3200" b="1" strike="noStrike" spc="-1" dirty="0">
                <a:latin typeface="Times New Roman"/>
              </a:rPr>
              <a:t>Тригонометрическое лото</a:t>
            </a:r>
          </a:p>
        </p:txBody>
      </p:sp>
      <p:graphicFrame>
        <p:nvGraphicFramePr>
          <p:cNvPr id="4" name="Table 1"/>
          <p:cNvGraphicFramePr/>
          <p:nvPr/>
        </p:nvGraphicFramePr>
        <p:xfrm>
          <a:off x="0" y="1000108"/>
          <a:ext cx="9144000" cy="4944960"/>
        </p:xfrm>
        <a:graphic>
          <a:graphicData uri="http://schemas.openxmlformats.org/drawingml/2006/table">
            <a:tbl>
              <a:tblPr/>
              <a:tblGrid>
                <a:gridCol w="690583"/>
                <a:gridCol w="1884471"/>
                <a:gridCol w="2626993"/>
                <a:gridCol w="2108691"/>
                <a:gridCol w="1833262"/>
              </a:tblGrid>
              <a:tr h="1235880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strike="noStrike" spc="-1" dirty="0">
                          <a:latin typeface="Times New Roman"/>
                        </a:rPr>
                        <a:t>а</a:t>
                      </a:r>
                      <a:endParaRPr lang="ru-RU" sz="3600" b="1" i="1" strike="noStrike" spc="-1" dirty="0"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strike="noStrike" spc="-1" dirty="0" err="1">
                          <a:latin typeface="Times New Roman"/>
                        </a:rPr>
                        <a:t>sin</a:t>
                      </a:r>
                      <a:r>
                        <a:rPr lang="ru-RU" sz="3600" b="1" strike="noStrike" spc="-1" dirty="0">
                          <a:latin typeface="Times New Roman"/>
                        </a:rPr>
                        <a:t> </a:t>
                      </a:r>
                      <a:r>
                        <a:rPr lang="ru-RU" sz="3600" b="1" i="1" strike="noStrike" spc="-1" dirty="0" err="1" smtClean="0">
                          <a:latin typeface="Times New Roman"/>
                        </a:rPr>
                        <a:t>х=а</a:t>
                      </a:r>
                      <a:endParaRPr lang="ru-RU" sz="3600" b="1" i="1" strike="noStrike" spc="-1" dirty="0"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strike="noStrike" spc="-1" dirty="0" err="1">
                          <a:latin typeface="Times New Roman"/>
                        </a:rPr>
                        <a:t>cos</a:t>
                      </a:r>
                      <a:r>
                        <a:rPr lang="ru-RU" sz="3600" b="1" strike="noStrike" spc="-1" dirty="0">
                          <a:latin typeface="Times New Roman"/>
                        </a:rPr>
                        <a:t> </a:t>
                      </a:r>
                      <a:r>
                        <a:rPr lang="ru-RU" sz="3600" b="1" i="1" strike="noStrike" spc="-1" dirty="0" err="1" smtClean="0">
                          <a:latin typeface="Times New Roman"/>
                        </a:rPr>
                        <a:t>х=а</a:t>
                      </a:r>
                      <a:endParaRPr lang="ru-RU" sz="3600" b="1" i="1" strike="noStrike" spc="-1" dirty="0"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strike="noStrike" spc="-1" dirty="0" err="1">
                          <a:latin typeface="Times New Roman"/>
                        </a:rPr>
                        <a:t>tg</a:t>
                      </a:r>
                      <a:r>
                        <a:rPr lang="ru-RU" sz="3600" b="1" strike="noStrike" spc="-1" dirty="0">
                          <a:latin typeface="Times New Roman"/>
                        </a:rPr>
                        <a:t> </a:t>
                      </a:r>
                      <a:r>
                        <a:rPr lang="ru-RU" sz="3600" b="1" i="1" strike="noStrike" spc="-1" dirty="0" err="1" smtClean="0">
                          <a:latin typeface="Times New Roman"/>
                        </a:rPr>
                        <a:t>х=а</a:t>
                      </a:r>
                      <a:endParaRPr lang="ru-RU" sz="3600" b="1" i="1" strike="noStrike" spc="-1" dirty="0"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strike="noStrike" spc="-1" dirty="0" err="1">
                          <a:latin typeface="Times New Roman"/>
                        </a:rPr>
                        <a:t>ctg</a:t>
                      </a:r>
                      <a:r>
                        <a:rPr lang="ru-RU" sz="3600" b="1" strike="noStrike" spc="-1" dirty="0">
                          <a:latin typeface="Times New Roman"/>
                        </a:rPr>
                        <a:t> </a:t>
                      </a:r>
                      <a:r>
                        <a:rPr lang="ru-RU" sz="3600" b="1" i="1" strike="noStrike" spc="-1" dirty="0" err="1" smtClean="0">
                          <a:latin typeface="Times New Roman"/>
                        </a:rPr>
                        <a:t>х=а</a:t>
                      </a:r>
                      <a:endParaRPr lang="ru-RU" sz="3600" b="1" i="1" strike="noStrike" spc="-1" dirty="0"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  <a:tr h="1235880">
                <a:tc>
                  <a:txBody>
                    <a:bodyPr/>
                    <a:lstStyle/>
                    <a:p>
                      <a:pPr algn="ctr"/>
                      <a:r>
                        <a:rPr lang="ru-RU" sz="3600" b="1" strike="noStrike" spc="-1">
                          <a:latin typeface="Times New Roman"/>
                        </a:rPr>
                        <a:t>1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1237320">
                <a:tc>
                  <a:txBody>
                    <a:bodyPr/>
                    <a:lstStyle/>
                    <a:p>
                      <a:pPr algn="ctr"/>
                      <a:r>
                        <a:rPr lang="ru-RU" sz="3600" b="1" strike="noStrike" spc="-1">
                          <a:latin typeface="Times New Roman"/>
                        </a:rPr>
                        <a:t>0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1235880">
                <a:tc>
                  <a:txBody>
                    <a:bodyPr/>
                    <a:lstStyle/>
                    <a:p>
                      <a:pPr algn="ctr"/>
                      <a:r>
                        <a:rPr lang="ru-RU" sz="3600" b="1" strike="noStrike" spc="-1" dirty="0">
                          <a:latin typeface="Times New Roman"/>
                        </a:rPr>
                        <a:t>-1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Shape 2"/>
          <p:cNvSpPr txBox="1"/>
          <p:nvPr/>
        </p:nvSpPr>
        <p:spPr>
          <a:xfrm>
            <a:off x="1944000" y="72000"/>
            <a:ext cx="5400000" cy="541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3200" b="1" strike="noStrike" spc="-1" dirty="0">
                <a:latin typeface="Times New Roman"/>
              </a:rPr>
              <a:t>Тригонометрическое лото</a:t>
            </a:r>
          </a:p>
        </p:txBody>
      </p:sp>
      <p:graphicFrame>
        <p:nvGraphicFramePr>
          <p:cNvPr id="4" name="Table 1"/>
          <p:cNvGraphicFramePr/>
          <p:nvPr/>
        </p:nvGraphicFramePr>
        <p:xfrm>
          <a:off x="0" y="1000108"/>
          <a:ext cx="9144000" cy="4944960"/>
        </p:xfrm>
        <a:graphic>
          <a:graphicData uri="http://schemas.openxmlformats.org/drawingml/2006/table">
            <a:tbl>
              <a:tblPr/>
              <a:tblGrid>
                <a:gridCol w="690583"/>
                <a:gridCol w="1884471"/>
                <a:gridCol w="2626993"/>
                <a:gridCol w="2108691"/>
                <a:gridCol w="1833262"/>
              </a:tblGrid>
              <a:tr h="1235880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strike="noStrike" spc="-1" dirty="0">
                          <a:latin typeface="Times New Roman"/>
                        </a:rPr>
                        <a:t>а</a:t>
                      </a:r>
                      <a:endParaRPr lang="ru-RU" sz="3600" b="1" i="1" strike="noStrike" spc="-1" dirty="0"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strike="noStrike" spc="-1" dirty="0" err="1">
                          <a:latin typeface="Times New Roman"/>
                        </a:rPr>
                        <a:t>sin</a:t>
                      </a:r>
                      <a:r>
                        <a:rPr lang="ru-RU" sz="3600" b="1" strike="noStrike" spc="-1" dirty="0">
                          <a:latin typeface="Times New Roman"/>
                        </a:rPr>
                        <a:t> </a:t>
                      </a:r>
                      <a:r>
                        <a:rPr lang="ru-RU" sz="3600" b="1" i="1" strike="noStrike" spc="-1" dirty="0" err="1" smtClean="0">
                          <a:latin typeface="Times New Roman"/>
                        </a:rPr>
                        <a:t>х=а</a:t>
                      </a:r>
                      <a:endParaRPr lang="ru-RU" sz="3600" b="1" i="1" strike="noStrike" spc="-1" dirty="0"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strike="noStrike" spc="-1" dirty="0" err="1">
                          <a:latin typeface="Times New Roman"/>
                        </a:rPr>
                        <a:t>cos</a:t>
                      </a:r>
                      <a:r>
                        <a:rPr lang="ru-RU" sz="3600" b="1" strike="noStrike" spc="-1" dirty="0">
                          <a:latin typeface="Times New Roman"/>
                        </a:rPr>
                        <a:t> </a:t>
                      </a:r>
                      <a:r>
                        <a:rPr lang="ru-RU" sz="3600" b="1" i="1" strike="noStrike" spc="-1" dirty="0" err="1" smtClean="0">
                          <a:latin typeface="Times New Roman"/>
                        </a:rPr>
                        <a:t>х=а</a:t>
                      </a:r>
                      <a:endParaRPr lang="ru-RU" sz="3600" b="1" i="1" strike="noStrike" spc="-1" dirty="0"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strike="noStrike" spc="-1" dirty="0" err="1">
                          <a:latin typeface="Times New Roman"/>
                        </a:rPr>
                        <a:t>tg</a:t>
                      </a:r>
                      <a:r>
                        <a:rPr lang="ru-RU" sz="3600" b="1" strike="noStrike" spc="-1" dirty="0">
                          <a:latin typeface="Times New Roman"/>
                        </a:rPr>
                        <a:t> </a:t>
                      </a:r>
                      <a:r>
                        <a:rPr lang="ru-RU" sz="3600" b="1" i="1" strike="noStrike" spc="-1" dirty="0" err="1" smtClean="0">
                          <a:latin typeface="Times New Roman"/>
                        </a:rPr>
                        <a:t>х=а</a:t>
                      </a:r>
                      <a:endParaRPr lang="ru-RU" sz="3600" b="1" i="1" strike="noStrike" spc="-1" dirty="0"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strike="noStrike" spc="-1" dirty="0" err="1">
                          <a:latin typeface="Times New Roman"/>
                        </a:rPr>
                        <a:t>ctg</a:t>
                      </a:r>
                      <a:r>
                        <a:rPr lang="ru-RU" sz="3600" b="1" strike="noStrike" spc="-1" dirty="0">
                          <a:latin typeface="Times New Roman"/>
                        </a:rPr>
                        <a:t> </a:t>
                      </a:r>
                      <a:r>
                        <a:rPr lang="ru-RU" sz="3600" b="1" i="1" strike="noStrike" spc="-1" dirty="0" err="1" smtClean="0">
                          <a:latin typeface="Times New Roman"/>
                        </a:rPr>
                        <a:t>х=а</a:t>
                      </a:r>
                      <a:endParaRPr lang="ru-RU" sz="3600" b="1" i="1" strike="noStrike" spc="-1" dirty="0"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  <a:tr h="1235880">
                <a:tc>
                  <a:txBody>
                    <a:bodyPr/>
                    <a:lstStyle/>
                    <a:p>
                      <a:pPr algn="ctr"/>
                      <a:r>
                        <a:rPr lang="ru-RU" sz="3600" b="1" strike="noStrike" spc="-1">
                          <a:latin typeface="Times New Roman"/>
                        </a:rPr>
                        <a:t>1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1237320">
                <a:tc>
                  <a:txBody>
                    <a:bodyPr/>
                    <a:lstStyle/>
                    <a:p>
                      <a:pPr algn="ctr"/>
                      <a:r>
                        <a:rPr lang="ru-RU" sz="3600" b="1" strike="noStrike" spc="-1">
                          <a:latin typeface="Times New Roman"/>
                        </a:rPr>
                        <a:t>0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</a:t>
                      </a:r>
                    </a:p>
                    <a:p>
                      <a:r>
                        <a:rPr lang="ru-RU" sz="4000" dirty="0" smtClean="0"/>
                        <a:t>     -</a:t>
                      </a:r>
                      <a:endParaRPr lang="ru-RU" sz="4000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1235880">
                <a:tc>
                  <a:txBody>
                    <a:bodyPr/>
                    <a:lstStyle/>
                    <a:p>
                      <a:pPr algn="ctr"/>
                      <a:r>
                        <a:rPr lang="ru-RU" sz="3600" b="1" strike="noStrike" spc="-1" dirty="0">
                          <a:latin typeface="Times New Roman"/>
                        </a:rPr>
                        <a:t>-1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2428868"/>
            <a:ext cx="1057275" cy="819150"/>
          </a:xfrm>
          <a:prstGeom prst="rect">
            <a:avLst/>
          </a:prstGeom>
          <a:noFill/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12763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04800" y="304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2285992"/>
            <a:ext cx="1724025" cy="1019175"/>
          </a:xfrm>
          <a:prstGeom prst="rect">
            <a:avLst/>
          </a:prstGeom>
          <a:noFill/>
        </p:spPr>
      </p:pic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0" y="1476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2285992"/>
            <a:ext cx="1447800" cy="1019175"/>
          </a:xfrm>
          <a:prstGeom prst="rect">
            <a:avLst/>
          </a:prstGeom>
          <a:noFill/>
        </p:spPr>
      </p:pic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0" y="1476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2285992"/>
            <a:ext cx="1447800" cy="1019175"/>
          </a:xfrm>
          <a:prstGeom prst="rect">
            <a:avLst/>
          </a:prstGeom>
          <a:noFill/>
        </p:spPr>
      </p:pic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0" y="1476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31" name="Picture 1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3571876"/>
            <a:ext cx="790575" cy="819150"/>
          </a:xfrm>
          <a:prstGeom prst="rect">
            <a:avLst/>
          </a:prstGeom>
          <a:noFill/>
        </p:spPr>
      </p:pic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0" y="12763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3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34" name="Picture 1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3500438"/>
            <a:ext cx="1447800" cy="1019175"/>
          </a:xfrm>
          <a:prstGeom prst="rect">
            <a:avLst/>
          </a:prstGeom>
          <a:noFill/>
        </p:spPr>
      </p:pic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0" y="1476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1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3571876"/>
            <a:ext cx="790575" cy="819150"/>
          </a:xfrm>
          <a:prstGeom prst="rect">
            <a:avLst/>
          </a:prstGeom>
          <a:noFill/>
        </p:spPr>
      </p:pic>
      <p:sp>
        <p:nvSpPr>
          <p:cNvPr id="923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37" name="Picture 2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929198"/>
            <a:ext cx="1857388" cy="883291"/>
          </a:xfrm>
          <a:prstGeom prst="rect">
            <a:avLst/>
          </a:prstGeom>
          <a:noFill/>
        </p:spPr>
      </p:pic>
      <p:sp>
        <p:nvSpPr>
          <p:cNvPr id="9239" name="Rectangle 23"/>
          <p:cNvSpPr>
            <a:spLocks noChangeArrowheads="1"/>
          </p:cNvSpPr>
          <p:nvPr/>
        </p:nvSpPr>
        <p:spPr bwMode="auto">
          <a:xfrm>
            <a:off x="0" y="1476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41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40" name="Picture 2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4929198"/>
            <a:ext cx="2000264" cy="713787"/>
          </a:xfrm>
          <a:prstGeom prst="rect">
            <a:avLst/>
          </a:prstGeom>
          <a:noFill/>
        </p:spPr>
      </p:pic>
      <p:sp>
        <p:nvSpPr>
          <p:cNvPr id="9242" name="Rectangle 26"/>
          <p:cNvSpPr>
            <a:spLocks noChangeArrowheads="1"/>
          </p:cNvSpPr>
          <p:nvPr/>
        </p:nvSpPr>
        <p:spPr bwMode="auto">
          <a:xfrm>
            <a:off x="0" y="12763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4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43" name="Picture 2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4857760"/>
            <a:ext cx="1866900" cy="1019175"/>
          </a:xfrm>
          <a:prstGeom prst="rect">
            <a:avLst/>
          </a:prstGeom>
          <a:noFill/>
        </p:spPr>
      </p:pic>
      <p:sp>
        <p:nvSpPr>
          <p:cNvPr id="9245" name="Rectangle 29"/>
          <p:cNvSpPr>
            <a:spLocks noChangeArrowheads="1"/>
          </p:cNvSpPr>
          <p:nvPr/>
        </p:nvSpPr>
        <p:spPr bwMode="auto">
          <a:xfrm>
            <a:off x="0" y="1476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47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46" name="Picture 30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4857760"/>
            <a:ext cx="1643042" cy="1052999"/>
          </a:xfrm>
          <a:prstGeom prst="rect">
            <a:avLst/>
          </a:prstGeom>
          <a:noFill/>
        </p:spPr>
      </p:pic>
      <p:sp>
        <p:nvSpPr>
          <p:cNvPr id="9248" name="Rectangle 32"/>
          <p:cNvSpPr>
            <a:spLocks noChangeArrowheads="1"/>
          </p:cNvSpPr>
          <p:nvPr/>
        </p:nvSpPr>
        <p:spPr bwMode="auto">
          <a:xfrm>
            <a:off x="0" y="1562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71538" y="714356"/>
          <a:ext cx="6858048" cy="3237567"/>
        </p:xfrm>
        <a:graphic>
          <a:graphicData uri="http://schemas.openxmlformats.org/drawingml/2006/table">
            <a:tbl>
              <a:tblPr/>
              <a:tblGrid>
                <a:gridCol w="591921"/>
                <a:gridCol w="4221683"/>
                <a:gridCol w="2044444"/>
              </a:tblGrid>
              <a:tr h="6808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spc="1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Calibri"/>
                        </a:rPr>
                        <a:t>№</a:t>
                      </a:r>
                      <a:endParaRPr lang="ru-RU" sz="28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spc="1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Calibri"/>
                        </a:rPr>
                        <a:t>УРАВНЕНИЕ</a:t>
                      </a:r>
                      <a:endParaRPr lang="ru-RU" sz="28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spc="1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Calibri"/>
                        </a:rPr>
                        <a:t>ВИД</a:t>
                      </a:r>
                      <a:endParaRPr lang="ru-RU" sz="28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spc="1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Calibri"/>
                        </a:rPr>
                        <a:t>1.</a:t>
                      </a:r>
                      <a:endParaRPr lang="ru-RU" sz="28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spc="10">
                        <a:solidFill>
                          <a:srgbClr val="000000"/>
                        </a:solidFill>
                        <a:latin typeface="Times New Roman"/>
                        <a:ea typeface="Arial Unicode MS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spc="1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Calibri"/>
                        </a:rPr>
                        <a:t>4</a:t>
                      </a:r>
                      <a:endParaRPr lang="en-US" sz="2800" spc="10" dirty="0">
                        <a:solidFill>
                          <a:srgbClr val="000000"/>
                        </a:solidFill>
                        <a:latin typeface="Times New Roman"/>
                        <a:ea typeface="Arial Unicode MS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spc="1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Calibri"/>
                        </a:rPr>
                        <a:t>2.</a:t>
                      </a:r>
                      <a:endParaRPr lang="ru-RU" sz="28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spc="10">
                        <a:solidFill>
                          <a:srgbClr val="000000"/>
                        </a:solidFill>
                        <a:latin typeface="Times New Roman"/>
                        <a:ea typeface="Arial Unicode MS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spc="1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Calibri"/>
                        </a:rPr>
                        <a:t>2</a:t>
                      </a:r>
                      <a:endParaRPr lang="ru-RU" sz="2800" spc="10" dirty="0">
                        <a:solidFill>
                          <a:srgbClr val="000000"/>
                        </a:solidFill>
                        <a:latin typeface="Times New Roman"/>
                        <a:ea typeface="Arial Unicode MS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spc="1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Calibri"/>
                        </a:rPr>
                        <a:t>3.</a:t>
                      </a:r>
                      <a:endParaRPr lang="ru-RU" sz="28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spc="10">
                        <a:solidFill>
                          <a:srgbClr val="000000"/>
                        </a:solidFill>
                        <a:latin typeface="Times New Roman"/>
                        <a:ea typeface="Arial Unicode MS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spc="1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Calibri"/>
                        </a:rPr>
                        <a:t>5</a:t>
                      </a:r>
                      <a:endParaRPr lang="ru-RU" sz="2800" spc="10" dirty="0">
                        <a:solidFill>
                          <a:srgbClr val="000000"/>
                        </a:solidFill>
                        <a:latin typeface="Times New Roman"/>
                        <a:ea typeface="Arial Unicode MS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spc="1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Calibri"/>
                        </a:rPr>
                        <a:t>4.</a:t>
                      </a:r>
                      <a:endParaRPr lang="ru-RU" sz="28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spc="10">
                        <a:solidFill>
                          <a:srgbClr val="000000"/>
                        </a:solidFill>
                        <a:latin typeface="Times New Roman"/>
                        <a:ea typeface="Arial Unicode MS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spc="1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Calibri"/>
                        </a:rPr>
                        <a:t>1</a:t>
                      </a:r>
                      <a:endParaRPr lang="ru-RU" sz="2800" spc="10" dirty="0">
                        <a:solidFill>
                          <a:srgbClr val="000000"/>
                        </a:solidFill>
                        <a:latin typeface="Times New Roman"/>
                        <a:ea typeface="Arial Unicode MS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spc="1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Calibri"/>
                        </a:rPr>
                        <a:t>5.</a:t>
                      </a:r>
                      <a:endParaRPr lang="ru-RU" sz="28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spc="10">
                        <a:solidFill>
                          <a:srgbClr val="000000"/>
                        </a:solidFill>
                        <a:latin typeface="Times New Roman"/>
                        <a:ea typeface="Arial Unicode MS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spc="1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Calibri"/>
                        </a:rPr>
                        <a:t>3</a:t>
                      </a:r>
                      <a:endParaRPr lang="ru-RU" sz="2800" spc="10" dirty="0">
                        <a:solidFill>
                          <a:srgbClr val="000000"/>
                        </a:solidFill>
                        <a:latin typeface="Times New Roman"/>
                        <a:ea typeface="Arial Unicode MS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1500174"/>
            <a:ext cx="3625479" cy="357190"/>
          </a:xfrm>
          <a:prstGeom prst="rect">
            <a:avLst/>
          </a:prstGeom>
          <a:noFill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2000240"/>
            <a:ext cx="2800358" cy="333376"/>
          </a:xfrm>
          <a:prstGeom prst="rect">
            <a:avLst/>
          </a:prstGeom>
          <a:noFill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2428868"/>
            <a:ext cx="3096827" cy="404814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3000372"/>
            <a:ext cx="1643074" cy="365128"/>
          </a:xfrm>
          <a:prstGeom prst="rect">
            <a:avLst/>
          </a:prstGeom>
          <a:noFill/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3500438"/>
            <a:ext cx="2273452" cy="423864"/>
          </a:xfrm>
          <a:prstGeom prst="rect">
            <a:avLst/>
          </a:prstGeom>
          <a:noFill/>
        </p:spPr>
      </p:pic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1357290" y="4071942"/>
            <a:ext cx="642942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2450" algn="l"/>
              </a:tabLst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Тригонометрические уравнения </a:t>
            </a:r>
            <a:endParaRPr lang="ru-RU" sz="2000" u="sng" dirty="0">
              <a:solidFill>
                <a:srgbClr val="7030A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524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Простейшие и сводящиеся к простейшим.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524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Приводимые к квадратным.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524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Однородные I степени.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524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Однородные II степени.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524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Решаемые разложением левой части на множители.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29322" y="1428736"/>
            <a:ext cx="2000264" cy="2500330"/>
          </a:xfrm>
          <a:prstGeom prst="rect">
            <a:avLst/>
          </a:prstGeom>
          <a:solidFill>
            <a:srgbClr val="DFEE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71538" y="142852"/>
            <a:ext cx="8072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Классификация тригонометрических уравнений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CustomShape 1"/>
          <p:cNvSpPr/>
          <p:nvPr/>
        </p:nvSpPr>
        <p:spPr>
          <a:xfrm>
            <a:off x="857224" y="0"/>
            <a:ext cx="6348240" cy="1320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i="1" strike="noStrike" spc="-1" dirty="0">
                <a:solidFill>
                  <a:srgbClr val="7030A0"/>
                </a:solidFill>
                <a:latin typeface="Arbat-Bold"/>
              </a:rPr>
              <a:t>Найди ошибку</a:t>
            </a:r>
            <a:endParaRPr lang="ru-RU" sz="3200" b="0" strike="noStrike" spc="-1" dirty="0">
              <a:latin typeface="Arial"/>
            </a:endParaRPr>
          </a:p>
        </p:txBody>
      </p:sp>
      <p:pic>
        <p:nvPicPr>
          <p:cNvPr id="339" name="Объект 20"/>
          <p:cNvPicPr/>
          <p:nvPr/>
        </p:nvPicPr>
        <p:blipFill>
          <a:blip r:embed="rId2"/>
          <a:srcRect r="44172"/>
          <a:stretch/>
        </p:blipFill>
        <p:spPr>
          <a:xfrm>
            <a:off x="500034" y="1000108"/>
            <a:ext cx="8501122" cy="56036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  СВЕДЕНИЯ УРАВНЕНИЯ К КВАДРАТНОМУ</a:t>
            </a:r>
          </a:p>
        </p:txBody>
      </p:sp>
      <p:graphicFrame>
        <p:nvGraphicFramePr>
          <p:cNvPr id="2050" name="Object 7"/>
          <p:cNvGraphicFramePr>
            <a:graphicFrameLocks noChangeAspect="1"/>
          </p:cNvGraphicFramePr>
          <p:nvPr/>
        </p:nvGraphicFramePr>
        <p:xfrm>
          <a:off x="1187450" y="1052513"/>
          <a:ext cx="3641725" cy="601662"/>
        </p:xfrm>
        <a:graphic>
          <a:graphicData uri="http://schemas.openxmlformats.org/presentationml/2006/ole">
            <p:oleObj spid="_x0000_s105474" name="Формула" r:id="rId3" imgW="1231366" imgH="203112" progId="Equation.3">
              <p:embed/>
            </p:oleObj>
          </a:graphicData>
        </a:graphic>
      </p:graphicFrame>
      <p:graphicFrame>
        <p:nvGraphicFramePr>
          <p:cNvPr id="30729" name="Object 9"/>
          <p:cNvGraphicFramePr>
            <a:graphicFrameLocks noChangeAspect="1"/>
          </p:cNvGraphicFramePr>
          <p:nvPr/>
        </p:nvGraphicFramePr>
        <p:xfrm>
          <a:off x="1042988" y="1916113"/>
          <a:ext cx="4502150" cy="676275"/>
        </p:xfrm>
        <a:graphic>
          <a:graphicData uri="http://schemas.openxmlformats.org/presentationml/2006/ole">
            <p:oleObj spid="_x0000_s105475" name="Формула" r:id="rId4" imgW="1524000" imgH="228600" progId="Equation.3">
              <p:embed/>
            </p:oleObj>
          </a:graphicData>
        </a:graphic>
      </p:graphicFrame>
      <p:graphicFrame>
        <p:nvGraphicFramePr>
          <p:cNvPr id="30730" name="Object 10"/>
          <p:cNvGraphicFramePr>
            <a:graphicFrameLocks noChangeAspect="1"/>
          </p:cNvGraphicFramePr>
          <p:nvPr/>
        </p:nvGraphicFramePr>
        <p:xfrm>
          <a:off x="1116013" y="2636838"/>
          <a:ext cx="4351337" cy="600075"/>
        </p:xfrm>
        <a:graphic>
          <a:graphicData uri="http://schemas.openxmlformats.org/presentationml/2006/ole">
            <p:oleObj spid="_x0000_s105476" name="Формула" r:id="rId5" imgW="1473200" imgH="203200" progId="Equation.3">
              <p:embed/>
            </p:oleObj>
          </a:graphicData>
        </a:graphic>
      </p:graphicFrame>
      <p:graphicFrame>
        <p:nvGraphicFramePr>
          <p:cNvPr id="30731" name="Object 11"/>
          <p:cNvGraphicFramePr>
            <a:graphicFrameLocks noChangeAspect="1"/>
          </p:cNvGraphicFramePr>
          <p:nvPr/>
        </p:nvGraphicFramePr>
        <p:xfrm>
          <a:off x="827088" y="3429000"/>
          <a:ext cx="4656137" cy="600075"/>
        </p:xfrm>
        <a:graphic>
          <a:graphicData uri="http://schemas.openxmlformats.org/presentationml/2006/ole">
            <p:oleObj spid="_x0000_s105477" name="Формула" r:id="rId6" imgW="1574800" imgH="203200" progId="Equation.3">
              <p:embed/>
            </p:oleObj>
          </a:graphicData>
        </a:graphic>
      </p:graphicFrame>
      <p:graphicFrame>
        <p:nvGraphicFramePr>
          <p:cNvPr id="30732" name="Object 12"/>
          <p:cNvGraphicFramePr>
            <a:graphicFrameLocks noChangeAspect="1"/>
          </p:cNvGraphicFramePr>
          <p:nvPr/>
        </p:nvGraphicFramePr>
        <p:xfrm>
          <a:off x="1331913" y="4292600"/>
          <a:ext cx="1614487" cy="449263"/>
        </p:xfrm>
        <a:graphic>
          <a:graphicData uri="http://schemas.openxmlformats.org/presentationml/2006/ole">
            <p:oleObj spid="_x0000_s105478" name="Формула" r:id="rId7" imgW="545626" imgH="152268" progId="Equation.3">
              <p:embed/>
            </p:oleObj>
          </a:graphicData>
        </a:graphic>
      </p:graphicFrame>
      <p:graphicFrame>
        <p:nvGraphicFramePr>
          <p:cNvPr id="30733" name="Object 13"/>
          <p:cNvGraphicFramePr>
            <a:graphicFrameLocks noChangeAspect="1"/>
          </p:cNvGraphicFramePr>
          <p:nvPr/>
        </p:nvGraphicFramePr>
        <p:xfrm>
          <a:off x="1258888" y="4868863"/>
          <a:ext cx="2773362" cy="608012"/>
        </p:xfrm>
        <a:graphic>
          <a:graphicData uri="http://schemas.openxmlformats.org/presentationml/2006/ole">
            <p:oleObj spid="_x0000_s105479" name="Формула" r:id="rId8" imgW="926698" imgH="203112" progId="Equation.3">
              <p:embed/>
            </p:oleObj>
          </a:graphicData>
        </a:graphic>
      </p:graphicFrame>
      <p:graphicFrame>
        <p:nvGraphicFramePr>
          <p:cNvPr id="30734" name="Object 14"/>
          <p:cNvGraphicFramePr>
            <a:graphicFrameLocks noChangeAspect="1"/>
          </p:cNvGraphicFramePr>
          <p:nvPr/>
        </p:nvGraphicFramePr>
        <p:xfrm>
          <a:off x="5707063" y="1125538"/>
          <a:ext cx="2432050" cy="2016125"/>
        </p:xfrm>
        <a:graphic>
          <a:graphicData uri="http://schemas.openxmlformats.org/presentationml/2006/ole">
            <p:oleObj spid="_x0000_s105480" name="Формула" r:id="rId9" imgW="965200" imgH="8001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  СВЕДЕНИЯ УРАВНЕНИЯ К КВАДРАТНОМУ</a:t>
            </a:r>
          </a:p>
        </p:txBody>
      </p:sp>
      <p:sp>
        <p:nvSpPr>
          <p:cNvPr id="17" name="Управляющая кнопка: назад 16">
            <a:hlinkClick r:id="rId3" action="ppaction://hlinksldjump" highlightClick="1"/>
          </p:cNvPr>
          <p:cNvSpPr/>
          <p:nvPr/>
        </p:nvSpPr>
        <p:spPr>
          <a:xfrm>
            <a:off x="8101013" y="5815013"/>
            <a:ext cx="1042987" cy="104298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31752" name="Object 4"/>
          <p:cNvGraphicFramePr>
            <a:graphicFrameLocks noChangeAspect="1"/>
          </p:cNvGraphicFramePr>
          <p:nvPr/>
        </p:nvGraphicFramePr>
        <p:xfrm>
          <a:off x="1187450" y="1052513"/>
          <a:ext cx="1531938" cy="357187"/>
        </p:xfrm>
        <a:graphic>
          <a:graphicData uri="http://schemas.openxmlformats.org/presentationml/2006/ole">
            <p:oleObj spid="_x0000_s103426" name="Формула" r:id="rId4" imgW="761669" imgH="177723" progId="Equation.3">
              <p:embed/>
            </p:oleObj>
          </a:graphicData>
        </a:graphic>
      </p:graphicFrame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771775" y="1052513"/>
            <a:ext cx="2808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НЕ ИМЕЕТ РЕШЕНИЯ</a:t>
            </a:r>
          </a:p>
        </p:txBody>
      </p:sp>
      <p:graphicFrame>
        <p:nvGraphicFramePr>
          <p:cNvPr id="31753" name="Object 9"/>
          <p:cNvGraphicFramePr>
            <a:graphicFrameLocks noChangeAspect="1"/>
          </p:cNvGraphicFramePr>
          <p:nvPr/>
        </p:nvGraphicFramePr>
        <p:xfrm>
          <a:off x="1187450" y="1700213"/>
          <a:ext cx="1431925" cy="865187"/>
        </p:xfrm>
        <a:graphic>
          <a:graphicData uri="http://schemas.openxmlformats.org/presentationml/2006/ole">
            <p:oleObj spid="_x0000_s103427" name="Формула" r:id="rId5" imgW="710891" imgH="393529" progId="Equation.3">
              <p:embed/>
            </p:oleObj>
          </a:graphicData>
        </a:graphic>
      </p:graphicFrame>
      <p:graphicFrame>
        <p:nvGraphicFramePr>
          <p:cNvPr id="31754" name="Object 10"/>
          <p:cNvGraphicFramePr>
            <a:graphicFrameLocks noChangeAspect="1"/>
          </p:cNvGraphicFramePr>
          <p:nvPr/>
        </p:nvGraphicFramePr>
        <p:xfrm>
          <a:off x="971550" y="2708275"/>
          <a:ext cx="3244850" cy="1841500"/>
        </p:xfrm>
        <a:graphic>
          <a:graphicData uri="http://schemas.openxmlformats.org/presentationml/2006/ole">
            <p:oleObj spid="_x0000_s103428" name="Формула" r:id="rId6" imgW="1612900" imgH="838200" progId="Equation.3">
              <p:embed/>
            </p:oleObj>
          </a:graphicData>
        </a:graphic>
      </p:graphicFrame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971550" y="5084763"/>
            <a:ext cx="1944688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sz="4400">
                <a:effectLst/>
                <a:latin typeface="Times New Roman" pitchFamily="18" charset="0"/>
                <a:cs typeface="Times New Roman" pitchFamily="18" charset="0"/>
              </a:rPr>
              <a:t>  ответ: </a:t>
            </a:r>
          </a:p>
        </p:txBody>
      </p:sp>
      <p:graphicFrame>
        <p:nvGraphicFramePr>
          <p:cNvPr id="31755" name="Object 11"/>
          <p:cNvGraphicFramePr>
            <a:graphicFrameLocks noChangeAspect="1"/>
          </p:cNvGraphicFramePr>
          <p:nvPr/>
        </p:nvGraphicFramePr>
        <p:xfrm>
          <a:off x="2843213" y="5084763"/>
          <a:ext cx="2682875" cy="865187"/>
        </p:xfrm>
        <a:graphic>
          <a:graphicData uri="http://schemas.openxmlformats.org/presentationml/2006/ole">
            <p:oleObj spid="_x0000_s103429" name="Формула" r:id="rId7" imgW="1333500" imgH="3937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Picture 1" descr="http://www.falto.ru/article/ErgAerobics/1.jpg"/>
          <p:cNvPicPr/>
          <p:nvPr/>
        </p:nvPicPr>
        <p:blipFill>
          <a:blip r:embed="rId2"/>
          <a:stretch/>
        </p:blipFill>
        <p:spPr>
          <a:xfrm>
            <a:off x="142844" y="0"/>
            <a:ext cx="2071702" cy="3092110"/>
          </a:xfrm>
          <a:prstGeom prst="rect">
            <a:avLst/>
          </a:prstGeom>
          <a:ln>
            <a:noFill/>
          </a:ln>
        </p:spPr>
      </p:pic>
      <p:pic>
        <p:nvPicPr>
          <p:cNvPr id="323" name="Picture 2" descr="http://www.falto.ru/article/ErgAerobics/2.jpg"/>
          <p:cNvPicPr/>
          <p:nvPr/>
        </p:nvPicPr>
        <p:blipFill>
          <a:blip r:embed="rId3"/>
          <a:stretch/>
        </p:blipFill>
        <p:spPr>
          <a:xfrm>
            <a:off x="1071538" y="3357562"/>
            <a:ext cx="2286016" cy="3214710"/>
          </a:xfrm>
          <a:prstGeom prst="rect">
            <a:avLst/>
          </a:prstGeom>
          <a:ln>
            <a:noFill/>
          </a:ln>
        </p:spPr>
      </p:pic>
      <p:sp>
        <p:nvSpPr>
          <p:cNvPr id="324" name="CustomShape 2"/>
          <p:cNvSpPr/>
          <p:nvPr/>
        </p:nvSpPr>
        <p:spPr>
          <a:xfrm>
            <a:off x="3348000" y="6237360"/>
            <a:ext cx="183960" cy="36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5" name="CustomShape 3"/>
          <p:cNvSpPr/>
          <p:nvPr/>
        </p:nvSpPr>
        <p:spPr>
          <a:xfrm>
            <a:off x="3357554" y="1122480"/>
            <a:ext cx="5786446" cy="55926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noAutofit/>
          </a:bodyPr>
          <a:lstStyle/>
          <a:p>
            <a:pPr marL="342720" indent="-342360">
              <a:lnSpc>
                <a:spcPct val="100000"/>
              </a:lnSpc>
            </a:pPr>
            <a:r>
              <a:rPr lang="ru-RU" sz="2400" b="0" i="1" strike="noStrike" spc="-1" dirty="0">
                <a:solidFill>
                  <a:srgbClr val="000000"/>
                </a:solidFill>
                <a:latin typeface="+mj-lt"/>
              </a:rPr>
              <a:t>Цель этого упражнения </a:t>
            </a:r>
            <a:r>
              <a:rPr lang="ru-RU" sz="2400" b="0" strike="noStrike" spc="-1" dirty="0">
                <a:solidFill>
                  <a:srgbClr val="000000"/>
                </a:solidFill>
                <a:latin typeface="+mj-lt"/>
              </a:rPr>
              <a:t>- устранение вредных эффектов от неподвижного сидения в течение длительного периода времени и профилактика грыжи межпозвоночных дисков поясничного отдела. </a:t>
            </a:r>
            <a:endParaRPr lang="ru-RU" sz="2400" b="0" strike="noStrike" spc="-1" dirty="0">
              <a:latin typeface="+mj-lt"/>
            </a:endParaRPr>
          </a:p>
          <a:p>
            <a:pPr marL="342720" indent="-342360">
              <a:lnSpc>
                <a:spcPct val="100000"/>
              </a:lnSpc>
            </a:pPr>
            <a:r>
              <a:rPr lang="ru-RU" sz="2400" b="1" strike="noStrike" spc="-1" dirty="0" smtClean="0">
                <a:solidFill>
                  <a:srgbClr val="000000"/>
                </a:solidFill>
                <a:latin typeface="+mj-lt"/>
              </a:rPr>
              <a:t>Поза</a:t>
            </a:r>
            <a:r>
              <a:rPr lang="ru-RU" sz="2400" b="1" strike="noStrike" spc="-1" dirty="0">
                <a:solidFill>
                  <a:srgbClr val="000000"/>
                </a:solidFill>
                <a:latin typeface="+mj-lt"/>
              </a:rPr>
              <a:t>:</a:t>
            </a:r>
            <a:r>
              <a:rPr lang="ru-RU" sz="2400" b="0" strike="noStrike" spc="-1" dirty="0">
                <a:solidFill>
                  <a:srgbClr val="000000"/>
                </a:solidFill>
                <a:latin typeface="+mj-lt"/>
              </a:rPr>
              <a:t> стоя</a:t>
            </a:r>
            <a:endParaRPr lang="ru-RU" sz="2400" b="0" strike="noStrike" spc="-1" dirty="0">
              <a:latin typeface="+mj-lt"/>
            </a:endParaRPr>
          </a:p>
          <a:p>
            <a:pPr marL="342720" indent="-342360">
              <a:lnSpc>
                <a:spcPct val="100000"/>
              </a:lnSpc>
              <a:buClr>
                <a:srgbClr val="000000"/>
              </a:buClr>
              <a:buFont typeface="Arbat-Bold"/>
              <a:buChar char="•"/>
            </a:pPr>
            <a:r>
              <a:rPr lang="ru-RU" sz="2400" b="0" strike="noStrike" spc="-1" dirty="0">
                <a:solidFill>
                  <a:srgbClr val="000000"/>
                </a:solidFill>
                <a:latin typeface="+mj-lt"/>
              </a:rPr>
              <a:t>В положении стоя положите руки на бедра.</a:t>
            </a:r>
            <a:endParaRPr lang="ru-RU" sz="2400" b="0" strike="noStrike" spc="-1" dirty="0">
              <a:latin typeface="+mj-lt"/>
            </a:endParaRPr>
          </a:p>
          <a:p>
            <a:pPr marL="342720" indent="-342360">
              <a:lnSpc>
                <a:spcPct val="100000"/>
              </a:lnSpc>
              <a:buClr>
                <a:srgbClr val="000000"/>
              </a:buClr>
              <a:buFont typeface="Arbat-Bold"/>
              <a:buChar char="•"/>
            </a:pPr>
            <a:r>
              <a:rPr lang="ru-RU" sz="2400" b="0" strike="noStrike" spc="-1" dirty="0">
                <a:solidFill>
                  <a:srgbClr val="000000"/>
                </a:solidFill>
                <a:latin typeface="+mj-lt"/>
              </a:rPr>
              <a:t>Медленно отклоняйтесь назад, глядя на небо или в потолок. </a:t>
            </a:r>
            <a:endParaRPr lang="ru-RU" sz="2400" b="0" strike="noStrike" spc="-1" dirty="0">
              <a:latin typeface="+mj-lt"/>
            </a:endParaRPr>
          </a:p>
          <a:p>
            <a:pPr marL="342720" indent="-342360">
              <a:lnSpc>
                <a:spcPct val="100000"/>
              </a:lnSpc>
              <a:buClr>
                <a:srgbClr val="000000"/>
              </a:buClr>
              <a:buFont typeface="Arbat-Bold"/>
              <a:buChar char="•"/>
            </a:pPr>
            <a:r>
              <a:rPr lang="ru-RU" sz="2400" b="0" strike="noStrike" spc="-1" dirty="0">
                <a:solidFill>
                  <a:srgbClr val="000000"/>
                </a:solidFill>
                <a:latin typeface="+mj-lt"/>
              </a:rPr>
              <a:t>Вернитесь в исходное положение. </a:t>
            </a:r>
            <a:endParaRPr lang="ru-RU" sz="2400" b="0" strike="noStrike" spc="-1" dirty="0">
              <a:latin typeface="+mj-lt"/>
            </a:endParaRPr>
          </a:p>
          <a:p>
            <a:pPr marL="342720" indent="-342360"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+mj-lt"/>
              </a:rPr>
              <a:t>Повторите </a:t>
            </a:r>
            <a:r>
              <a:rPr lang="ru-RU" sz="2400" spc="-1" dirty="0">
                <a:solidFill>
                  <a:srgbClr val="000000"/>
                </a:solidFill>
                <a:latin typeface="+mj-lt"/>
              </a:rPr>
              <a:t>5</a:t>
            </a:r>
            <a:r>
              <a:rPr lang="ru-RU" sz="2400" b="0" strike="noStrike" spc="-1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400" b="0" strike="noStrike" spc="-1" dirty="0">
                <a:solidFill>
                  <a:srgbClr val="000000"/>
                </a:solidFill>
                <a:latin typeface="+mj-lt"/>
              </a:rPr>
              <a:t>раз</a:t>
            </a:r>
            <a:r>
              <a:rPr lang="ru-RU" sz="2400" b="1" strike="noStrike" spc="-1" dirty="0">
                <a:solidFill>
                  <a:srgbClr val="000000"/>
                </a:solidFill>
                <a:latin typeface="+mj-lt"/>
              </a:rPr>
              <a:t>. </a:t>
            </a:r>
            <a:endParaRPr lang="ru-RU" sz="2400" b="0" strike="noStrike" spc="-1" dirty="0">
              <a:latin typeface="+mj-lt"/>
            </a:endParaRPr>
          </a:p>
        </p:txBody>
      </p:sp>
      <p:sp>
        <p:nvSpPr>
          <p:cNvPr id="326" name="CustomShape 4"/>
          <p:cNvSpPr/>
          <p:nvPr/>
        </p:nvSpPr>
        <p:spPr>
          <a:xfrm>
            <a:off x="457200" y="274680"/>
            <a:ext cx="8229240" cy="836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i="1" strike="noStrike" spc="-1" dirty="0">
                <a:solidFill>
                  <a:srgbClr val="0000FF"/>
                </a:solidFill>
                <a:latin typeface="Arial"/>
              </a:rPr>
              <a:t>Физкультминутка</a:t>
            </a:r>
            <a:r>
              <a:t/>
            </a:r>
            <a:br/>
            <a:r>
              <a:rPr lang="ru-RU" sz="2800" b="1" i="1" strike="noStrike" spc="-1" dirty="0">
                <a:solidFill>
                  <a:srgbClr val="0000FF"/>
                </a:solidFill>
                <a:latin typeface="Arial"/>
              </a:rPr>
              <a:t>Упражнение 1 «Глядя в небо»</a:t>
            </a:r>
            <a:endParaRPr lang="ru-RU" sz="2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7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2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7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22" dur="500"/>
                                        <p:tgtEl>
                                          <p:spTgt spid="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27" dur="500"/>
                                        <p:tgtEl>
                                          <p:spTgt spid="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32" dur="500"/>
                                        <p:tgtEl>
                                          <p:spTgt spid="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37" dur="500"/>
                                        <p:tgtEl>
                                          <p:spTgt spid="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42" dur="500"/>
                                        <p:tgtEl>
                                          <p:spTgt spid="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47" dur="500"/>
                                        <p:tgtEl>
                                          <p:spTgt spid="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CustomShape 1"/>
          <p:cNvSpPr/>
          <p:nvPr/>
        </p:nvSpPr>
        <p:spPr>
          <a:xfrm>
            <a:off x="457200" y="274680"/>
            <a:ext cx="8229240" cy="836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i="1" strike="noStrike" spc="-1">
                <a:solidFill>
                  <a:srgbClr val="0000FF"/>
                </a:solidFill>
                <a:latin typeface="Arial"/>
              </a:rPr>
              <a:t>Физкультминутка </a:t>
            </a:r>
            <a:r>
              <a:t/>
            </a:r>
            <a:br/>
            <a:r>
              <a:rPr lang="ru-RU" sz="2800" b="1" i="1" strike="noStrike" spc="-1">
                <a:solidFill>
                  <a:srgbClr val="0000FF"/>
                </a:solidFill>
                <a:latin typeface="Arial"/>
              </a:rPr>
              <a:t>Упражнение 2 «Египтянин»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328" name="Picture 4" descr="47"/>
          <p:cNvPicPr/>
          <p:nvPr/>
        </p:nvPicPr>
        <p:blipFill>
          <a:blip r:embed="rId2"/>
          <a:stretch/>
        </p:blipFill>
        <p:spPr>
          <a:xfrm>
            <a:off x="216000" y="1224000"/>
            <a:ext cx="3207960" cy="4808160"/>
          </a:xfrm>
          <a:prstGeom prst="rect">
            <a:avLst/>
          </a:prstGeom>
          <a:ln>
            <a:noFill/>
          </a:ln>
        </p:spPr>
      </p:pic>
      <p:sp>
        <p:nvSpPr>
          <p:cNvPr id="329" name="CustomShape 2"/>
          <p:cNvSpPr/>
          <p:nvPr/>
        </p:nvSpPr>
        <p:spPr>
          <a:xfrm>
            <a:off x="3415680" y="1215000"/>
            <a:ext cx="5655960" cy="42494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000000"/>
                </a:solidFill>
                <a:latin typeface="Arbat-Bold"/>
                <a:ea typeface="DejaVu Sans"/>
              </a:rPr>
              <a:t>Цель</a:t>
            </a:r>
            <a:r>
              <a:rPr lang="ru-RU" sz="1800" b="0" strike="noStrike" spc="-1" dirty="0">
                <a:solidFill>
                  <a:srgbClr val="000000"/>
                </a:solidFill>
                <a:latin typeface="Arbat-Bold"/>
                <a:ea typeface="DejaVu Sans"/>
              </a:rPr>
              <a:t> - укрепление мышц задней стороны шеи для улучшения осанки и предотвращения болей в области шеи. 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u="sng" strike="noStrike" spc="-1" dirty="0">
                <a:solidFill>
                  <a:srgbClr val="000000"/>
                </a:solidFill>
                <a:uFillTx/>
                <a:latin typeface="Arbat-Bold"/>
                <a:ea typeface="DejaVu Sans"/>
              </a:rPr>
              <a:t>Поза</a:t>
            </a:r>
            <a:r>
              <a:rPr lang="ru-RU" sz="1800" b="0" strike="noStrike" spc="-1" dirty="0">
                <a:solidFill>
                  <a:srgbClr val="000000"/>
                </a:solidFill>
                <a:latin typeface="Arbat-Bold"/>
                <a:ea typeface="DejaVu Sans"/>
              </a:rPr>
              <a:t>: сидя или стоя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Arbat-Bold"/>
                <a:ea typeface="DejaVu Sans"/>
              </a:rPr>
              <a:t>Смотрите прямо перед собой, а не вверх и не вниз. 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Arbat-Bold"/>
                <a:ea typeface="DejaVu Sans"/>
              </a:rPr>
              <a:t>Надавите указательным пальцем на подбородок. 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0000"/>
                </a:solidFill>
                <a:latin typeface="Arbat-Bold"/>
                <a:ea typeface="DejaVu Sans"/>
              </a:rPr>
              <a:t>Сделайте движение шеей назад. 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1" u="sng" strike="noStrike" spc="-1" dirty="0">
                <a:solidFill>
                  <a:srgbClr val="000000"/>
                </a:solidFill>
                <a:uFillTx/>
                <a:latin typeface="Arbat-Bold"/>
                <a:ea typeface="DejaVu Sans"/>
              </a:rPr>
              <a:t>Совет</a:t>
            </a:r>
            <a:r>
              <a:rPr lang="ru-RU" sz="1800" b="1" strike="noStrike" spc="-1" dirty="0">
                <a:solidFill>
                  <a:srgbClr val="000000"/>
                </a:solidFill>
                <a:latin typeface="Arbat-Bold"/>
                <a:ea typeface="DejaVu Sans"/>
              </a:rPr>
              <a:t>:</a:t>
            </a:r>
            <a:r>
              <a:rPr lang="ru-RU" sz="1800" b="0" strike="noStrike" spc="-1" dirty="0">
                <a:solidFill>
                  <a:srgbClr val="000000"/>
                </a:solidFill>
                <a:latin typeface="Arbat-Bold"/>
                <a:ea typeface="DejaVu Sans"/>
              </a:rPr>
              <a:t> совершая это движение, продолжайте смотреть прямо перед собой, не смотрите вверх или вниз. Для этого представьте, что кто-то, стоящий позади вас, тянет за нить, проходящую через ваш подбородок. Оставайтесь в этом положении в течение 5 секунд. </a:t>
            </a:r>
            <a:r>
              <a:t/>
            </a:r>
            <a:br/>
            <a:r>
              <a:rPr lang="ru-RU" sz="1800" b="0" strike="noStrike" spc="-1" dirty="0">
                <a:solidFill>
                  <a:srgbClr val="000000"/>
                </a:solidFill>
                <a:latin typeface="Arbat-Bold"/>
                <a:ea typeface="DejaVu Sans"/>
              </a:rPr>
              <a:t>Повторите </a:t>
            </a:r>
            <a:r>
              <a:rPr lang="ru-RU" spc="-1" dirty="0">
                <a:solidFill>
                  <a:srgbClr val="000000"/>
                </a:solidFill>
                <a:latin typeface="Arbat-Bold"/>
                <a:ea typeface="DejaVu Sans"/>
              </a:rPr>
              <a:t>5</a:t>
            </a:r>
            <a:r>
              <a:rPr lang="ru-RU" sz="1800" b="0" strike="noStrike" spc="-1" dirty="0" smtClean="0">
                <a:solidFill>
                  <a:srgbClr val="000000"/>
                </a:solidFill>
                <a:latin typeface="Arbat-Bold"/>
                <a:ea typeface="DejaVu Sans"/>
              </a:rPr>
              <a:t> </a:t>
            </a:r>
            <a:r>
              <a:rPr lang="ru-RU" sz="1800" b="0" strike="noStrike" spc="-1" dirty="0">
                <a:solidFill>
                  <a:srgbClr val="000000"/>
                </a:solidFill>
                <a:latin typeface="Arbat-Bold"/>
                <a:ea typeface="DejaVu Sans"/>
              </a:rPr>
              <a:t>раз. </a:t>
            </a:r>
            <a:endParaRPr lang="ru-RU" sz="1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7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2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7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  РАЗЛОЖЕНИЯ НА МНОЖИТЕЛИ</a:t>
            </a:r>
          </a:p>
        </p:txBody>
      </p:sp>
      <p:graphicFrame>
        <p:nvGraphicFramePr>
          <p:cNvPr id="4098" name="Object 4"/>
          <p:cNvGraphicFramePr>
            <a:graphicFrameLocks noChangeAspect="1"/>
          </p:cNvGraphicFramePr>
          <p:nvPr/>
        </p:nvGraphicFramePr>
        <p:xfrm>
          <a:off x="2268538" y="908050"/>
          <a:ext cx="4213225" cy="720725"/>
        </p:xfrm>
        <a:graphic>
          <a:graphicData uri="http://schemas.openxmlformats.org/presentationml/2006/ole">
            <p:oleObj spid="_x0000_s106498" name="Формула" r:id="rId3" imgW="1333500" imgH="228600" progId="Equation.3">
              <p:embed/>
            </p:oleObj>
          </a:graphicData>
        </a:graphic>
      </p:graphicFrame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2339975" y="1700213"/>
          <a:ext cx="4103688" cy="730250"/>
        </p:xfrm>
        <a:graphic>
          <a:graphicData uri="http://schemas.openxmlformats.org/presentationml/2006/ole">
            <p:oleObj spid="_x0000_s106499" name="Формула" r:id="rId4" imgW="1358310" imgH="241195" progId="Equation.3">
              <p:embed/>
            </p:oleObj>
          </a:graphicData>
        </a:graphic>
      </p:graphicFrame>
      <p:graphicFrame>
        <p:nvGraphicFramePr>
          <p:cNvPr id="16392" name="Object 8"/>
          <p:cNvGraphicFramePr>
            <a:graphicFrameLocks noChangeAspect="1"/>
          </p:cNvGraphicFramePr>
          <p:nvPr/>
        </p:nvGraphicFramePr>
        <p:xfrm>
          <a:off x="971550" y="2565400"/>
          <a:ext cx="1385888" cy="431800"/>
        </p:xfrm>
        <a:graphic>
          <a:graphicData uri="http://schemas.openxmlformats.org/presentationml/2006/ole">
            <p:oleObj spid="_x0000_s106500" name="Формула" r:id="rId5" imgW="571004" imgH="177646" progId="Equation.3">
              <p:embed/>
            </p:oleObj>
          </a:graphicData>
        </a:graphic>
      </p:graphicFrame>
      <p:graphicFrame>
        <p:nvGraphicFramePr>
          <p:cNvPr id="16393" name="Object 9"/>
          <p:cNvGraphicFramePr>
            <a:graphicFrameLocks noChangeAspect="1"/>
          </p:cNvGraphicFramePr>
          <p:nvPr/>
        </p:nvGraphicFramePr>
        <p:xfrm>
          <a:off x="5064125" y="2492375"/>
          <a:ext cx="2403475" cy="585788"/>
        </p:xfrm>
        <a:graphic>
          <a:graphicData uri="http://schemas.openxmlformats.org/presentationml/2006/ole">
            <p:oleObj spid="_x0000_s106501" name="Формула" r:id="rId6" imgW="939800" imgH="228600" progId="Equation.3">
              <p:embed/>
            </p:oleObj>
          </a:graphicData>
        </a:graphic>
      </p:graphicFrame>
      <p:graphicFrame>
        <p:nvGraphicFramePr>
          <p:cNvPr id="16394" name="Object 10"/>
          <p:cNvGraphicFramePr>
            <a:graphicFrameLocks noChangeAspect="1"/>
          </p:cNvGraphicFramePr>
          <p:nvPr/>
        </p:nvGraphicFramePr>
        <p:xfrm>
          <a:off x="900113" y="3213100"/>
          <a:ext cx="2454275" cy="863600"/>
        </p:xfrm>
        <a:graphic>
          <a:graphicData uri="http://schemas.openxmlformats.org/presentationml/2006/ole">
            <p:oleObj spid="_x0000_s106502" name="Формула" r:id="rId7" imgW="1117115" imgH="393529" progId="Equation.3">
              <p:embed/>
            </p:oleObj>
          </a:graphicData>
        </a:graphic>
      </p:graphicFrame>
      <p:graphicFrame>
        <p:nvGraphicFramePr>
          <p:cNvPr id="16395" name="Object 11"/>
          <p:cNvGraphicFramePr>
            <a:graphicFrameLocks noChangeAspect="1"/>
          </p:cNvGraphicFramePr>
          <p:nvPr/>
        </p:nvGraphicFramePr>
        <p:xfrm>
          <a:off x="5076825" y="3141663"/>
          <a:ext cx="2376488" cy="574675"/>
        </p:xfrm>
        <a:graphic>
          <a:graphicData uri="http://schemas.openxmlformats.org/presentationml/2006/ole">
            <p:oleObj spid="_x0000_s106503" name="Формула" r:id="rId8" imgW="939800" imgH="228600" progId="Equation.3">
              <p:embed/>
            </p:oleObj>
          </a:graphicData>
        </a:graphic>
      </p:graphicFrame>
      <p:graphicFrame>
        <p:nvGraphicFramePr>
          <p:cNvPr id="16396" name="Object 12"/>
          <p:cNvGraphicFramePr>
            <a:graphicFrameLocks noChangeAspect="1"/>
          </p:cNvGraphicFramePr>
          <p:nvPr/>
        </p:nvGraphicFramePr>
        <p:xfrm>
          <a:off x="5003800" y="3860800"/>
          <a:ext cx="3121025" cy="1871663"/>
        </p:xfrm>
        <a:graphic>
          <a:graphicData uri="http://schemas.openxmlformats.org/presentationml/2006/ole">
            <p:oleObj spid="_x0000_s106504" name="Формула" r:id="rId9" imgW="1397000" imgH="838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3132138" y="1052513"/>
          <a:ext cx="3816350" cy="2219325"/>
        </p:xfrm>
        <a:graphic>
          <a:graphicData uri="http://schemas.openxmlformats.org/presentationml/2006/ole">
            <p:oleObj spid="_x0000_s107522" name="Формула" r:id="rId3" imgW="1396394" imgH="812447" progId="Equation.3">
              <p:embed/>
            </p:oleObj>
          </a:graphicData>
        </a:graphic>
      </p:graphicFrame>
      <p:sp>
        <p:nvSpPr>
          <p:cNvPr id="102408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35938" y="5921375"/>
            <a:ext cx="1008062" cy="9366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042988" y="1125538"/>
            <a:ext cx="1944687" cy="97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sz="4400">
                <a:effectLst/>
                <a:latin typeface="Times New Roman" pitchFamily="18" charset="0"/>
                <a:cs typeface="Times New Roman" pitchFamily="18" charset="0"/>
              </a:rPr>
              <a:t>  ответ: 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28625" y="0"/>
            <a:ext cx="8229600" cy="65405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МЕТОД  РАЗЛОЖЕНИЯ НА МНОЖИТЕЛИ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CustomShape 1"/>
          <p:cNvSpPr/>
          <p:nvPr/>
        </p:nvSpPr>
        <p:spPr>
          <a:xfrm>
            <a:off x="285720" y="1773360"/>
            <a:ext cx="8338440" cy="2084268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32000" lnSpcReduction="20000"/>
          </a:bodyPr>
          <a:lstStyle/>
          <a:p>
            <a:pPr algn="ctr">
              <a:lnSpc>
                <a:spcPct val="100000"/>
              </a:lnSpc>
            </a:pPr>
            <a:r>
              <a:t/>
            </a:r>
            <a:br/>
            <a:r>
              <a:rPr lang="ru-RU" sz="12200" b="1" strike="noStrike" spc="-1" dirty="0">
                <a:solidFill>
                  <a:srgbClr val="000099"/>
                </a:solidFill>
                <a:latin typeface="Times New Roman"/>
              </a:rPr>
              <a:t>РЕШЕНИЕ ТРИГОНОМЕТРИЧЕСКИХ УРАВНЕНИЙ</a:t>
            </a:r>
            <a:r>
              <a:t/>
            </a:r>
            <a:br/>
            <a:endParaRPr lang="ru-RU" sz="4800" b="0" strike="noStrike" spc="-1" dirty="0">
              <a:latin typeface="Arial"/>
            </a:endParaRPr>
          </a:p>
        </p:txBody>
      </p:sp>
      <p:sp>
        <p:nvSpPr>
          <p:cNvPr id="233" name="CustomShape 2"/>
          <p:cNvSpPr/>
          <p:nvPr/>
        </p:nvSpPr>
        <p:spPr>
          <a:xfrm>
            <a:off x="1475640" y="4509000"/>
            <a:ext cx="6949440" cy="1187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Учитель математики </a:t>
            </a:r>
            <a:endParaRPr lang="ru-RU" sz="24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МБОУ «Шихазанская СОШ им. М. Сеспеля»</a:t>
            </a:r>
            <a:endParaRPr lang="ru-RU" sz="24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 Никитина С. Г.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5508625" y="3789363"/>
          <a:ext cx="2670175" cy="719137"/>
        </p:xfrm>
        <a:graphic>
          <a:graphicData uri="http://schemas.openxmlformats.org/presentationml/2006/ole">
            <p:oleObj spid="_x0000_s109570" name="Формула" r:id="rId3" imgW="1459866" imgH="393529" progId="Equation.3">
              <p:embed/>
            </p:oleObj>
          </a:graphicData>
        </a:graphic>
      </p:graphicFrame>
      <p:sp>
        <p:nvSpPr>
          <p:cNvPr id="7" name="Rectangle 2"/>
          <p:cNvSpPr txBox="1"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229600" cy="6540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ОДНОРОДНЫЕ УРАВНЕНИЯ</a:t>
            </a:r>
          </a:p>
        </p:txBody>
      </p:sp>
      <p:graphicFrame>
        <p:nvGraphicFramePr>
          <p:cNvPr id="7171" name="Object 6"/>
          <p:cNvGraphicFramePr>
            <a:graphicFrameLocks noChangeAspect="1"/>
          </p:cNvGraphicFramePr>
          <p:nvPr/>
        </p:nvGraphicFramePr>
        <p:xfrm>
          <a:off x="755650" y="836613"/>
          <a:ext cx="4537075" cy="504825"/>
        </p:xfrm>
        <a:graphic>
          <a:graphicData uri="http://schemas.openxmlformats.org/presentationml/2006/ole">
            <p:oleObj spid="_x0000_s109571" name="Формула" r:id="rId4" imgW="1828800" imgH="203200" progId="Equation.3">
              <p:embed/>
            </p:oleObj>
          </a:graphicData>
        </a:graphic>
      </p:graphicFrame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755650" y="1484313"/>
          <a:ext cx="4129088" cy="792162"/>
        </p:xfrm>
        <a:graphic>
          <a:graphicData uri="http://schemas.openxmlformats.org/presentationml/2006/ole">
            <p:oleObj spid="_x0000_s109572" name="Формула" r:id="rId5" imgW="2184400" imgH="419100" progId="Equation.3">
              <p:embed/>
            </p:oleObj>
          </a:graphicData>
        </a:graphic>
      </p:graphicFrame>
      <p:graphicFrame>
        <p:nvGraphicFramePr>
          <p:cNvPr id="11272" name="Object 8"/>
          <p:cNvGraphicFramePr>
            <a:graphicFrameLocks noChangeAspect="1"/>
          </p:cNvGraphicFramePr>
          <p:nvPr/>
        </p:nvGraphicFramePr>
        <p:xfrm>
          <a:off x="755650" y="2349500"/>
          <a:ext cx="2492375" cy="503238"/>
        </p:xfrm>
        <a:graphic>
          <a:graphicData uri="http://schemas.openxmlformats.org/presentationml/2006/ole">
            <p:oleObj spid="_x0000_s109573" name="Формула" r:id="rId6" imgW="1130300" imgH="228600" progId="Equation.3">
              <p:embed/>
            </p:oleObj>
          </a:graphicData>
        </a:graphic>
      </p:graphicFrame>
      <p:graphicFrame>
        <p:nvGraphicFramePr>
          <p:cNvPr id="11273" name="Object 9"/>
          <p:cNvGraphicFramePr>
            <a:graphicFrameLocks noChangeAspect="1"/>
          </p:cNvGraphicFramePr>
          <p:nvPr/>
        </p:nvGraphicFramePr>
        <p:xfrm>
          <a:off x="827088" y="2997200"/>
          <a:ext cx="1946275" cy="1295400"/>
        </p:xfrm>
        <a:graphic>
          <a:graphicData uri="http://schemas.openxmlformats.org/presentationml/2006/ole">
            <p:oleObj spid="_x0000_s109574" name="Формула" r:id="rId7" imgW="952087" imgH="634725" progId="Equation.3">
              <p:embed/>
            </p:oleObj>
          </a:graphicData>
        </a:graphic>
      </p:graphicFrame>
      <p:graphicFrame>
        <p:nvGraphicFramePr>
          <p:cNvPr id="11274" name="Object 10"/>
          <p:cNvGraphicFramePr>
            <a:graphicFrameLocks noChangeAspect="1"/>
          </p:cNvGraphicFramePr>
          <p:nvPr/>
        </p:nvGraphicFramePr>
        <p:xfrm>
          <a:off x="971550" y="4365625"/>
          <a:ext cx="792163" cy="1225550"/>
        </p:xfrm>
        <a:graphic>
          <a:graphicData uri="http://schemas.openxmlformats.org/presentationml/2006/ole">
            <p:oleObj spid="_x0000_s109575" name="Формула" r:id="rId8" imgW="393529" imgH="609336" progId="Equation.3">
              <p:embed/>
            </p:oleObj>
          </a:graphicData>
        </a:graphic>
      </p:graphicFrame>
      <p:graphicFrame>
        <p:nvGraphicFramePr>
          <p:cNvPr id="11275" name="Object 11"/>
          <p:cNvGraphicFramePr>
            <a:graphicFrameLocks noChangeAspect="1"/>
          </p:cNvGraphicFramePr>
          <p:nvPr/>
        </p:nvGraphicFramePr>
        <p:xfrm>
          <a:off x="3059113" y="3500438"/>
          <a:ext cx="2124075" cy="1106487"/>
        </p:xfrm>
        <a:graphic>
          <a:graphicData uri="http://schemas.openxmlformats.org/presentationml/2006/ole">
            <p:oleObj spid="_x0000_s109576" name="Формула" r:id="rId9" imgW="1218671" imgH="634725" progId="Equation.3">
              <p:embed/>
            </p:oleObj>
          </a:graphicData>
        </a:graphic>
      </p:graphicFrame>
      <p:graphicFrame>
        <p:nvGraphicFramePr>
          <p:cNvPr id="11276" name="Object 12"/>
          <p:cNvGraphicFramePr>
            <a:graphicFrameLocks noChangeAspect="1"/>
          </p:cNvGraphicFramePr>
          <p:nvPr/>
        </p:nvGraphicFramePr>
        <p:xfrm>
          <a:off x="3132138" y="2924175"/>
          <a:ext cx="1089025" cy="414338"/>
        </p:xfrm>
        <a:graphic>
          <a:graphicData uri="http://schemas.openxmlformats.org/presentationml/2006/ole">
            <p:oleObj spid="_x0000_s109577" name="Формула" r:id="rId10" imgW="533169" imgH="203112" progId="Equation.3">
              <p:embed/>
            </p:oleObj>
          </a:graphicData>
        </a:graphic>
      </p:graphicFrame>
      <p:graphicFrame>
        <p:nvGraphicFramePr>
          <p:cNvPr id="11277" name="Object 13"/>
          <p:cNvGraphicFramePr>
            <a:graphicFrameLocks noChangeAspect="1"/>
          </p:cNvGraphicFramePr>
          <p:nvPr/>
        </p:nvGraphicFramePr>
        <p:xfrm>
          <a:off x="6105525" y="2781300"/>
          <a:ext cx="973138" cy="790575"/>
        </p:xfrm>
        <a:graphic>
          <a:graphicData uri="http://schemas.openxmlformats.org/presentationml/2006/ole">
            <p:oleObj spid="_x0000_s109578" name="Формула" r:id="rId11" imgW="482391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0"/>
            <a:ext cx="8229600" cy="65405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+mj-ea"/>
                <a:cs typeface="Times New Roman" pitchFamily="18" charset="0"/>
              </a:rPr>
              <a:t>ОДНОРОДНЫЕ УРАВНЕНИЯ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042988" y="1125538"/>
            <a:ext cx="1944687" cy="97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sz="4400" dirty="0">
                <a:effectLst/>
                <a:latin typeface="Times New Roman" pitchFamily="18" charset="0"/>
                <a:cs typeface="Times New Roman" pitchFamily="18" charset="0"/>
              </a:rPr>
              <a:t>  ответ: </a:t>
            </a:r>
          </a:p>
        </p:txBody>
      </p:sp>
      <p:graphicFrame>
        <p:nvGraphicFramePr>
          <p:cNvPr id="51202" name="Object 4"/>
          <p:cNvGraphicFramePr>
            <a:graphicFrameLocks noChangeAspect="1"/>
          </p:cNvGraphicFramePr>
          <p:nvPr/>
        </p:nvGraphicFramePr>
        <p:xfrm>
          <a:off x="3059113" y="836613"/>
          <a:ext cx="3384550" cy="1884362"/>
        </p:xfrm>
        <a:graphic>
          <a:graphicData uri="http://schemas.openxmlformats.org/presentationml/2006/ole">
            <p:oleObj spid="_x0000_s110594" name="Формула" r:id="rId3" imgW="1459866" imgH="81244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CustomShape 1"/>
          <p:cNvSpPr/>
          <p:nvPr/>
        </p:nvSpPr>
        <p:spPr>
          <a:xfrm>
            <a:off x="647280" y="142200"/>
            <a:ext cx="8280360" cy="57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Сделаем выводы: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341" name="CustomShape 2"/>
          <p:cNvSpPr/>
          <p:nvPr/>
        </p:nvSpPr>
        <p:spPr>
          <a:xfrm>
            <a:off x="638280" y="469800"/>
            <a:ext cx="7857360" cy="59414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>
                <a:solidFill>
                  <a:srgbClr val="17375E"/>
                </a:solidFill>
                <a:latin typeface="Cambria Math"/>
                <a:ea typeface="Cambria Math"/>
              </a:rPr>
              <a:t>Для решения любых тригонометрических уравнений необходимо: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17375E"/>
              </a:buClr>
              <a:buFont typeface="Symbol"/>
              <a:buChar char=""/>
            </a:pPr>
            <a:r>
              <a:rPr lang="ru-RU" sz="2400" b="0" strike="noStrike" spc="-1">
                <a:solidFill>
                  <a:srgbClr val="17375E"/>
                </a:solidFill>
                <a:latin typeface="Cambria Math"/>
                <a:ea typeface="Cambria Math"/>
              </a:rPr>
              <a:t> Цель (что сделать?):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i="1" strike="noStrike" spc="-1">
                <a:solidFill>
                  <a:srgbClr val="17375E"/>
                </a:solidFill>
                <a:latin typeface="Cambria Math"/>
                <a:ea typeface="Cambria Math"/>
              </a:rPr>
              <a:t>свести решение к простейшим уравнениям.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17375E"/>
              </a:buClr>
              <a:buFont typeface="Symbol"/>
              <a:buChar char=""/>
            </a:pPr>
            <a:r>
              <a:rPr lang="ru-RU" sz="2400" b="0" strike="noStrike" spc="-1">
                <a:solidFill>
                  <a:srgbClr val="17375E"/>
                </a:solidFill>
                <a:latin typeface="Cambria Math"/>
                <a:ea typeface="Cambria Math"/>
              </a:rPr>
              <a:t> Средства (чем?):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i="1" strike="noStrike" spc="-1">
                <a:solidFill>
                  <a:srgbClr val="17375E"/>
                </a:solidFill>
                <a:latin typeface="Cambria Math"/>
                <a:ea typeface="Cambria Math"/>
              </a:rPr>
              <a:t>различные тригонометрические формулы и свойства тригонометрических функций.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17375E"/>
              </a:buClr>
              <a:buFont typeface="Symbol"/>
              <a:buChar char=""/>
            </a:pPr>
            <a:r>
              <a:rPr lang="ru-RU" sz="2400" b="0" strike="noStrike" spc="-1">
                <a:solidFill>
                  <a:srgbClr val="17375E"/>
                </a:solidFill>
                <a:latin typeface="Cambria Math"/>
                <a:ea typeface="Cambria Math"/>
              </a:rPr>
              <a:t> Способ (как?):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i="1" strike="noStrike" spc="-1">
                <a:solidFill>
                  <a:srgbClr val="17375E"/>
                </a:solidFill>
                <a:latin typeface="Cambria Math"/>
                <a:ea typeface="Cambria Math"/>
              </a:rPr>
              <a:t>математические преобразования и различные способы для  решения  уравнений.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17375E"/>
              </a:buClr>
              <a:buFont typeface="Symbol"/>
              <a:buChar char=""/>
            </a:pPr>
            <a:r>
              <a:rPr lang="ru-RU" sz="2400" b="0" strike="noStrike" spc="-1">
                <a:solidFill>
                  <a:srgbClr val="17375E"/>
                </a:solidFill>
                <a:latin typeface="Cambria Math"/>
                <a:ea typeface="Cambria Math"/>
              </a:rPr>
              <a:t>Анализ (всё ли подходит?):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i="1" strike="noStrike" spc="-1">
                <a:solidFill>
                  <a:srgbClr val="17375E"/>
                </a:solidFill>
                <a:latin typeface="Cambria Math"/>
                <a:ea typeface="Cambria Math"/>
              </a:rPr>
              <a:t>проверка корней уравнения.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7" dur="500"/>
                                        <p:tgtEl>
                                          <p:spTgt spid="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2" dur="500"/>
                                        <p:tgtEl>
                                          <p:spTgt spid="3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7" dur="500"/>
                                        <p:tgtEl>
                                          <p:spTgt spid="3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22" dur="500"/>
                                        <p:tgtEl>
                                          <p:spTgt spid="34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7786742" cy="2071702"/>
          </a:xfrm>
        </p:spPr>
        <p:txBody>
          <a:bodyPr/>
          <a:lstStyle/>
          <a:p>
            <a:r>
              <a:rPr lang="ru-RU" sz="4400" dirty="0" smtClean="0">
                <a:solidFill>
                  <a:srgbClr val="FF0000"/>
                </a:solidFill>
              </a:rPr>
              <a:t>Цель: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закрепить  и обобщить изученные виды тригонометрических уравнений и приемы их решения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714348" y="3071810"/>
            <a:ext cx="8215370" cy="3000396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Задачи:</a:t>
            </a:r>
          </a:p>
          <a:p>
            <a:r>
              <a:rPr lang="ru-RU" dirty="0" smtClean="0"/>
              <a:t>-</a:t>
            </a:r>
            <a:r>
              <a:rPr lang="ru-RU" sz="3200" dirty="0" smtClean="0"/>
              <a:t>повторить </a:t>
            </a:r>
            <a:r>
              <a:rPr lang="ru-RU" sz="3200" dirty="0"/>
              <a:t>изученный материал по теме «Тригонометрические уравнения» и применить его в изучаемой теме;</a:t>
            </a:r>
          </a:p>
          <a:p>
            <a:r>
              <a:rPr lang="ru-RU" sz="3200" dirty="0"/>
              <a:t>- формировать умение находить необходимый способ решения тригонометрических уравнений.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CustomShape 1"/>
          <p:cNvSpPr/>
          <p:nvPr/>
        </p:nvSpPr>
        <p:spPr>
          <a:xfrm>
            <a:off x="642600" y="960840"/>
            <a:ext cx="8429040" cy="507173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marL="514440" indent="-513720">
              <a:lnSpc>
                <a:spcPct val="100000"/>
              </a:lnSpc>
              <a:buClr>
                <a:srgbClr val="17375E"/>
              </a:buClr>
              <a:buFont typeface="Calibri"/>
              <a:buAutoNum type="arabicPeriod"/>
            </a:pPr>
            <a:r>
              <a:rPr lang="ru-RU" sz="2600" b="1" strike="noStrike" spc="-1" dirty="0">
                <a:latin typeface="Cambria Math"/>
                <a:ea typeface="Cambria Math"/>
              </a:rPr>
              <a:t>Какие уравнения называются тригонометрическими?</a:t>
            </a:r>
            <a:endParaRPr lang="ru-RU" sz="2600" b="1" strike="noStrike" spc="-1" dirty="0">
              <a:latin typeface="Arial"/>
            </a:endParaRPr>
          </a:p>
          <a:p>
            <a:pPr marL="514440" indent="-513720">
              <a:lnSpc>
                <a:spcPct val="100000"/>
              </a:lnSpc>
              <a:buClr>
                <a:srgbClr val="17375E"/>
              </a:buClr>
              <a:buFont typeface="Calibri"/>
              <a:buAutoNum type="arabicPeriod"/>
            </a:pPr>
            <a:r>
              <a:rPr lang="ru-RU" sz="2600" b="1" strike="noStrike" spc="-1" dirty="0">
                <a:latin typeface="Cambria Math"/>
                <a:ea typeface="Cambria Math"/>
              </a:rPr>
              <a:t>Какие виды тригонометрических уравнений вы знаете?</a:t>
            </a:r>
            <a:endParaRPr lang="ru-RU" sz="2600" b="1" strike="noStrike" spc="-1" dirty="0">
              <a:latin typeface="Arial"/>
            </a:endParaRPr>
          </a:p>
          <a:p>
            <a:pPr marL="514440" indent="-513720">
              <a:lnSpc>
                <a:spcPct val="100000"/>
              </a:lnSpc>
              <a:buClr>
                <a:srgbClr val="17375E"/>
              </a:buClr>
              <a:buFont typeface="Calibri"/>
              <a:buAutoNum type="arabicPeriod"/>
            </a:pPr>
            <a:r>
              <a:rPr lang="ru-RU" sz="2600" b="1" strike="noStrike" spc="-1" dirty="0">
                <a:latin typeface="Cambria Math"/>
                <a:ea typeface="Cambria Math"/>
              </a:rPr>
              <a:t>Какие уравнения называются простейшими                  тригонометрическими уравнениями?</a:t>
            </a:r>
            <a:endParaRPr lang="ru-RU" sz="2600" b="1" strike="noStrike" spc="-1" dirty="0">
              <a:latin typeface="Arial"/>
            </a:endParaRPr>
          </a:p>
          <a:p>
            <a:pPr marL="514440" indent="-513720">
              <a:lnSpc>
                <a:spcPct val="100000"/>
              </a:lnSpc>
              <a:spcAft>
                <a:spcPts val="675"/>
              </a:spcAft>
              <a:buClr>
                <a:srgbClr val="17375E"/>
              </a:buClr>
              <a:buFont typeface="Calibri"/>
              <a:buAutoNum type="arabicPeriod"/>
            </a:pPr>
            <a:r>
              <a:rPr lang="ru-RU" sz="2600" b="1" strike="noStrike" spc="-1" dirty="0">
                <a:latin typeface="Cambria Math"/>
                <a:ea typeface="Cambria Math"/>
              </a:rPr>
              <a:t>Какие уравнения называются квадратными относительно одной из тригонометрических функций?</a:t>
            </a:r>
            <a:endParaRPr lang="ru-RU" sz="2600" b="1" strike="noStrike" spc="-1" dirty="0">
              <a:latin typeface="Arial"/>
            </a:endParaRPr>
          </a:p>
          <a:p>
            <a:pPr marL="514440" indent="-513720">
              <a:lnSpc>
                <a:spcPct val="100000"/>
              </a:lnSpc>
              <a:spcAft>
                <a:spcPts val="675"/>
              </a:spcAft>
              <a:buClr>
                <a:srgbClr val="17375E"/>
              </a:buClr>
              <a:buFont typeface="Calibri"/>
              <a:buAutoNum type="arabicPeriod"/>
            </a:pPr>
            <a:r>
              <a:rPr lang="ru-RU" sz="2600" b="1" strike="noStrike" spc="-1" dirty="0">
                <a:latin typeface="Cambria Math"/>
                <a:ea typeface="Cambria Math"/>
              </a:rPr>
              <a:t>Какие уравнения называются однородными?</a:t>
            </a:r>
            <a:endParaRPr lang="ru-RU" sz="2600" b="1" strike="noStrike" spc="-1" dirty="0">
              <a:latin typeface="Arial"/>
            </a:endParaRPr>
          </a:p>
          <a:p>
            <a:pPr marL="514440" indent="-513720">
              <a:lnSpc>
                <a:spcPct val="100000"/>
              </a:lnSpc>
              <a:spcAft>
                <a:spcPts val="675"/>
              </a:spcAft>
              <a:buClr>
                <a:srgbClr val="17375E"/>
              </a:buClr>
              <a:buFont typeface="Calibri"/>
              <a:buAutoNum type="arabicPeriod"/>
            </a:pPr>
            <a:r>
              <a:rPr lang="ru-RU" sz="2600" b="1" strike="noStrike" spc="-1" dirty="0">
                <a:latin typeface="Cambria Math"/>
                <a:ea typeface="Cambria Math"/>
              </a:rPr>
              <a:t>Назовите способы решения тригонометрических  уравнений.</a:t>
            </a:r>
            <a:endParaRPr lang="ru-RU" sz="2600" b="1" strike="noStrike" spc="-1" dirty="0">
              <a:latin typeface="Arial"/>
            </a:endParaRPr>
          </a:p>
        </p:txBody>
      </p:sp>
      <p:sp>
        <p:nvSpPr>
          <p:cNvPr id="235" name="CustomShape 2"/>
          <p:cNvSpPr/>
          <p:nvPr/>
        </p:nvSpPr>
        <p:spPr>
          <a:xfrm>
            <a:off x="2428920" y="142920"/>
            <a:ext cx="4214160" cy="57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Cambria Math"/>
              </a:rPr>
              <a:t>«Давайте  вспомним» 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7" dur="500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2" dur="500"/>
                                        <p:tgtEl>
                                          <p:spTgt spid="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7" dur="500"/>
                                        <p:tgtEl>
                                          <p:spTgt spid="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22" dur="500"/>
                                        <p:tgtEl>
                                          <p:spTgt spid="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27" dur="500"/>
                                        <p:tgtEl>
                                          <p:spTgt spid="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32" dur="500"/>
                                        <p:tgtEl>
                                          <p:spTgt spid="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>
          <a:xfrm>
            <a:off x="782638" y="190500"/>
            <a:ext cx="6346825" cy="1320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rgbClr val="800080"/>
                </a:solidFill>
                <a:latin typeface="Georgia" panose="02040502050405020303" pitchFamily="18" charset="0"/>
              </a:rPr>
              <a:t>Решение  какого  уравнения  показано  на  тригонометрической  окружности?</a:t>
            </a:r>
          </a:p>
        </p:txBody>
      </p:sp>
      <p:graphicFrame>
        <p:nvGraphicFramePr>
          <p:cNvPr id="280579" name="Object 3"/>
          <p:cNvGraphicFramePr>
            <a:graphicFrameLocks noChangeAspect="1"/>
          </p:cNvGraphicFramePr>
          <p:nvPr/>
        </p:nvGraphicFramePr>
        <p:xfrm>
          <a:off x="539750" y="1773238"/>
          <a:ext cx="4024313" cy="4038600"/>
        </p:xfrm>
        <a:graphic>
          <a:graphicData uri="http://schemas.openxmlformats.org/presentationml/2006/ole">
            <p:oleObj spid="_x0000_s99330" name="GraphC" r:id="rId3" imgW="3276600" imgH="3286125" progId="GraphCtrl.Document">
              <p:embed/>
            </p:oleObj>
          </a:graphicData>
        </a:graphic>
      </p:graphicFrame>
      <p:sp>
        <p:nvSpPr>
          <p:cNvPr id="280580" name="Oval 4"/>
          <p:cNvSpPr>
            <a:spLocks noChangeArrowheads="1"/>
          </p:cNvSpPr>
          <p:nvPr/>
        </p:nvSpPr>
        <p:spPr bwMode="auto">
          <a:xfrm>
            <a:off x="971550" y="3068638"/>
            <a:ext cx="144463" cy="122237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280581" name="Oval 5"/>
          <p:cNvSpPr>
            <a:spLocks noChangeArrowheads="1"/>
          </p:cNvSpPr>
          <p:nvPr/>
        </p:nvSpPr>
        <p:spPr bwMode="auto">
          <a:xfrm>
            <a:off x="3779838" y="3068638"/>
            <a:ext cx="144462" cy="122237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280582" name="Freeform 6"/>
          <p:cNvSpPr>
            <a:spLocks/>
          </p:cNvSpPr>
          <p:nvPr/>
        </p:nvSpPr>
        <p:spPr bwMode="auto">
          <a:xfrm>
            <a:off x="1036638" y="3124200"/>
            <a:ext cx="2803525" cy="15875"/>
          </a:xfrm>
          <a:custGeom>
            <a:avLst/>
            <a:gdLst>
              <a:gd name="T0" fmla="*/ 2147483646 w 1766"/>
              <a:gd name="T1" fmla="*/ 0 h 10"/>
              <a:gd name="T2" fmla="*/ 0 w 1766"/>
              <a:gd name="T3" fmla="*/ 2147483646 h 1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766" h="10">
                <a:moveTo>
                  <a:pt x="1766" y="0"/>
                </a:moveTo>
                <a:lnTo>
                  <a:pt x="0" y="10"/>
                </a:lnTo>
              </a:path>
            </a:pathLst>
          </a:custGeom>
          <a:noFill/>
          <a:ln w="28575" cap="flat">
            <a:solidFill>
              <a:srgbClr val="009900"/>
            </a:solidFill>
            <a:prstDash val="lg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280583" name="Object 7"/>
          <p:cNvGraphicFramePr>
            <a:graphicFrameLocks noChangeAspect="1"/>
          </p:cNvGraphicFramePr>
          <p:nvPr/>
        </p:nvGraphicFramePr>
        <p:xfrm>
          <a:off x="2051050" y="2708275"/>
          <a:ext cx="355600" cy="917575"/>
        </p:xfrm>
        <a:graphic>
          <a:graphicData uri="http://schemas.openxmlformats.org/presentationml/2006/ole">
            <p:oleObj spid="_x0000_s99331" name="Формула" r:id="rId4" imgW="152334" imgH="393529" progId="Equation.3">
              <p:embed/>
            </p:oleObj>
          </a:graphicData>
        </a:graphic>
      </p:graphicFrame>
      <p:sp>
        <p:nvSpPr>
          <p:cNvPr id="280584" name="Rectangle 8"/>
          <p:cNvSpPr>
            <a:spLocks noChangeArrowheads="1"/>
          </p:cNvSpPr>
          <p:nvPr/>
        </p:nvSpPr>
        <p:spPr bwMode="auto">
          <a:xfrm>
            <a:off x="5364163" y="2276475"/>
            <a:ext cx="2376487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800" b="1" i="1">
                <a:latin typeface="Times New Roman" pitchFamily="18" charset="0"/>
              </a:rPr>
              <a:t>sin x = </a:t>
            </a:r>
            <a:r>
              <a:rPr lang="ru-RU" sz="2800" b="1" i="1">
                <a:latin typeface="Times New Roman" pitchFamily="18" charset="0"/>
              </a:rPr>
              <a:t>1/2</a:t>
            </a:r>
            <a:r>
              <a:rPr lang="en-US" sz="2800" b="1" i="1">
                <a:latin typeface="Times New Roman" pitchFamily="18" charset="0"/>
              </a:rPr>
              <a:t> 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ru-RU"/>
          </a:p>
        </p:txBody>
      </p:sp>
      <p:graphicFrame>
        <p:nvGraphicFramePr>
          <p:cNvPr id="280586" name="Object 10"/>
          <p:cNvGraphicFramePr>
            <a:graphicFrameLocks noChangeAspect="1"/>
          </p:cNvGraphicFramePr>
          <p:nvPr/>
        </p:nvGraphicFramePr>
        <p:xfrm>
          <a:off x="5219700" y="3260725"/>
          <a:ext cx="3384550" cy="1085850"/>
        </p:xfrm>
        <a:graphic>
          <a:graphicData uri="http://schemas.openxmlformats.org/presentationml/2006/ole">
            <p:oleObj spid="_x0000_s99332" name="Формула" r:id="rId5" imgW="1218671" imgH="393529" progId="Equation.3">
              <p:embed/>
            </p:oleObj>
          </a:graphicData>
        </a:graphic>
      </p:graphicFrame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ru-RU"/>
          </a:p>
        </p:txBody>
      </p:sp>
      <p:graphicFrame>
        <p:nvGraphicFramePr>
          <p:cNvPr id="280588" name="Object 12"/>
          <p:cNvGraphicFramePr>
            <a:graphicFrameLocks noChangeAspect="1"/>
          </p:cNvGraphicFramePr>
          <p:nvPr/>
        </p:nvGraphicFramePr>
        <p:xfrm>
          <a:off x="5219700" y="4652963"/>
          <a:ext cx="3527425" cy="1062037"/>
        </p:xfrm>
        <a:graphic>
          <a:graphicData uri="http://schemas.openxmlformats.org/presentationml/2006/ole">
            <p:oleObj spid="_x0000_s99333" name="Формула" r:id="rId6" imgW="1295400" imgH="393700" progId="Equation.3">
              <p:embed/>
            </p:oleObj>
          </a:graphicData>
        </a:graphic>
      </p:graphicFrame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ru-RU"/>
          </a:p>
        </p:txBody>
      </p:sp>
      <p:graphicFrame>
        <p:nvGraphicFramePr>
          <p:cNvPr id="280591" name="Object 15"/>
          <p:cNvGraphicFramePr>
            <a:graphicFrameLocks noChangeAspect="1"/>
          </p:cNvGraphicFramePr>
          <p:nvPr/>
        </p:nvGraphicFramePr>
        <p:xfrm>
          <a:off x="3851275" y="2133600"/>
          <a:ext cx="468313" cy="1131888"/>
        </p:xfrm>
        <a:graphic>
          <a:graphicData uri="http://schemas.openxmlformats.org/presentationml/2006/ole">
            <p:oleObj spid="_x0000_s99334" name="Формула" r:id="rId7" imgW="164957" imgH="393359" progId="Equation.3">
              <p:embed/>
            </p:oleObj>
          </a:graphicData>
        </a:graphic>
      </p:graphicFrame>
      <p:sp>
        <p:nvSpPr>
          <p:cNvPr id="7184" name="Rectangle 1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ru-RU"/>
          </a:p>
        </p:txBody>
      </p:sp>
      <p:graphicFrame>
        <p:nvGraphicFramePr>
          <p:cNvPr id="280593" name="Object 17"/>
          <p:cNvGraphicFramePr>
            <a:graphicFrameLocks noChangeAspect="1"/>
          </p:cNvGraphicFramePr>
          <p:nvPr/>
        </p:nvGraphicFramePr>
        <p:xfrm>
          <a:off x="468313" y="2133600"/>
          <a:ext cx="627062" cy="1038225"/>
        </p:xfrm>
        <a:graphic>
          <a:graphicData uri="http://schemas.openxmlformats.org/presentationml/2006/ole">
            <p:oleObj spid="_x0000_s99335" name="Формула" r:id="rId8" imgW="241195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0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0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0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0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0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0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280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0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0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0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0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0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0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0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280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0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0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80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80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0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0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80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80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578" grpId="0"/>
      <p:bldP spid="280580" grpId="0" animBg="1"/>
      <p:bldP spid="280581" grpId="0" animBg="1"/>
      <p:bldP spid="280582" grpId="0" animBg="1"/>
      <p:bldP spid="28058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74625"/>
            <a:ext cx="6346825" cy="1320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rgbClr val="800080"/>
                </a:solidFill>
                <a:latin typeface="Georgia" panose="02040502050405020303" pitchFamily="18" charset="0"/>
              </a:rPr>
              <a:t>Решение  какого  уравнения  показано  на  тригонометрической  окружности?</a:t>
            </a:r>
          </a:p>
        </p:txBody>
      </p:sp>
      <p:graphicFrame>
        <p:nvGraphicFramePr>
          <p:cNvPr id="281603" name="Object 3"/>
          <p:cNvGraphicFramePr>
            <a:graphicFrameLocks noChangeAspect="1"/>
          </p:cNvGraphicFramePr>
          <p:nvPr/>
        </p:nvGraphicFramePr>
        <p:xfrm>
          <a:off x="539750" y="1773238"/>
          <a:ext cx="4024313" cy="4038600"/>
        </p:xfrm>
        <a:graphic>
          <a:graphicData uri="http://schemas.openxmlformats.org/presentationml/2006/ole">
            <p:oleObj spid="_x0000_s100354" name="GraphC" r:id="rId3" imgW="3276600" imgH="3286125" progId="GraphCtrl.Document">
              <p:embed/>
            </p:oleObj>
          </a:graphicData>
        </a:graphic>
      </p:graphicFrame>
      <p:sp>
        <p:nvSpPr>
          <p:cNvPr id="281604" name="Oval 4"/>
          <p:cNvSpPr>
            <a:spLocks noChangeArrowheads="1"/>
          </p:cNvSpPr>
          <p:nvPr/>
        </p:nvSpPr>
        <p:spPr bwMode="auto">
          <a:xfrm>
            <a:off x="3492500" y="4941888"/>
            <a:ext cx="144463" cy="1222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281605" name="Oval 5"/>
          <p:cNvSpPr>
            <a:spLocks noChangeArrowheads="1"/>
          </p:cNvSpPr>
          <p:nvPr/>
        </p:nvSpPr>
        <p:spPr bwMode="auto">
          <a:xfrm>
            <a:off x="3492500" y="2781300"/>
            <a:ext cx="144463" cy="1222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/>
          </a:p>
        </p:txBody>
      </p:sp>
      <p:sp>
        <p:nvSpPr>
          <p:cNvPr id="281606" name="Freeform 6"/>
          <p:cNvSpPr>
            <a:spLocks/>
          </p:cNvSpPr>
          <p:nvPr/>
        </p:nvSpPr>
        <p:spPr bwMode="auto">
          <a:xfrm>
            <a:off x="3565525" y="2835275"/>
            <a:ext cx="15875" cy="2178050"/>
          </a:xfrm>
          <a:custGeom>
            <a:avLst/>
            <a:gdLst>
              <a:gd name="T0" fmla="*/ 0 w 10"/>
              <a:gd name="T1" fmla="*/ 0 h 1372"/>
              <a:gd name="T2" fmla="*/ 2147483646 w 10"/>
              <a:gd name="T3" fmla="*/ 2147483646 h 1372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0" h="1372">
                <a:moveTo>
                  <a:pt x="0" y="0"/>
                </a:moveTo>
                <a:lnTo>
                  <a:pt x="10" y="1372"/>
                </a:lnTo>
              </a:path>
            </a:pathLst>
          </a:custGeom>
          <a:noFill/>
          <a:ln w="28575" cap="flat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281607" name="Object 7"/>
          <p:cNvGraphicFramePr>
            <a:graphicFrameLocks noChangeAspect="1"/>
          </p:cNvGraphicFramePr>
          <p:nvPr/>
        </p:nvGraphicFramePr>
        <p:xfrm>
          <a:off x="2987675" y="3789363"/>
          <a:ext cx="622300" cy="1006475"/>
        </p:xfrm>
        <a:graphic>
          <a:graphicData uri="http://schemas.openxmlformats.org/presentationml/2006/ole">
            <p:oleObj spid="_x0000_s100355" name="Формула" r:id="rId4" imgW="266469" imgH="431425" progId="Equation.3">
              <p:embed/>
            </p:oleObj>
          </a:graphicData>
        </a:graphic>
      </p:graphicFrame>
      <p:sp>
        <p:nvSpPr>
          <p:cNvPr id="281608" name="Rectangle 8"/>
          <p:cNvSpPr>
            <a:spLocks noChangeArrowheads="1"/>
          </p:cNvSpPr>
          <p:nvPr/>
        </p:nvSpPr>
        <p:spPr bwMode="auto">
          <a:xfrm>
            <a:off x="5364163" y="2276475"/>
            <a:ext cx="2376487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2800" b="1" i="1">
                <a:latin typeface="Times New Roman" pitchFamily="18" charset="0"/>
              </a:rPr>
              <a:t>cos x = 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√</a:t>
            </a: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i="1">
                <a:latin typeface="Times New Roman" pitchFamily="18" charset="0"/>
              </a:rPr>
              <a:t>/2</a:t>
            </a:r>
            <a:r>
              <a:rPr lang="en-US" sz="2800" b="1" i="1">
                <a:latin typeface="Times New Roman" pitchFamily="18" charset="0"/>
              </a:rPr>
              <a:t> </a:t>
            </a:r>
            <a:endParaRPr lang="ru-RU" sz="2800" b="1" i="1">
              <a:latin typeface="Times New Roman" pitchFamily="18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ru-RU"/>
          </a:p>
        </p:txBody>
      </p:sp>
      <p:graphicFrame>
        <p:nvGraphicFramePr>
          <p:cNvPr id="281610" name="Object 10"/>
          <p:cNvGraphicFramePr>
            <a:graphicFrameLocks noChangeAspect="1"/>
          </p:cNvGraphicFramePr>
          <p:nvPr/>
        </p:nvGraphicFramePr>
        <p:xfrm>
          <a:off x="5114925" y="3260725"/>
          <a:ext cx="3595688" cy="1085850"/>
        </p:xfrm>
        <a:graphic>
          <a:graphicData uri="http://schemas.openxmlformats.org/presentationml/2006/ole">
            <p:oleObj spid="_x0000_s100356" name="Формула" r:id="rId5" imgW="1295400" imgH="393700" progId="Equation.3">
              <p:embed/>
            </p:oleObj>
          </a:graphicData>
        </a:graphic>
      </p:graphicFrame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ru-RU"/>
          </a:p>
        </p:txBody>
      </p:sp>
      <p:graphicFrame>
        <p:nvGraphicFramePr>
          <p:cNvPr id="281612" name="Object 12"/>
          <p:cNvGraphicFramePr>
            <a:graphicFrameLocks noChangeAspect="1"/>
          </p:cNvGraphicFramePr>
          <p:nvPr/>
        </p:nvGraphicFramePr>
        <p:xfrm>
          <a:off x="5357813" y="4652963"/>
          <a:ext cx="3251200" cy="1062037"/>
        </p:xfrm>
        <a:graphic>
          <a:graphicData uri="http://schemas.openxmlformats.org/presentationml/2006/ole">
            <p:oleObj spid="_x0000_s100357" name="Формула" r:id="rId6" imgW="1193800" imgH="393700" progId="Equation.3">
              <p:embed/>
            </p:oleObj>
          </a:graphicData>
        </a:graphic>
      </p:graphicFrame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ru-RU"/>
          </a:p>
        </p:txBody>
      </p:sp>
      <p:graphicFrame>
        <p:nvGraphicFramePr>
          <p:cNvPr id="281615" name="Object 15"/>
          <p:cNvGraphicFramePr>
            <a:graphicFrameLocks noChangeAspect="1"/>
          </p:cNvGraphicFramePr>
          <p:nvPr/>
        </p:nvGraphicFramePr>
        <p:xfrm>
          <a:off x="3563938" y="1844675"/>
          <a:ext cx="371475" cy="895350"/>
        </p:xfrm>
        <a:graphic>
          <a:graphicData uri="http://schemas.openxmlformats.org/presentationml/2006/ole">
            <p:oleObj spid="_x0000_s100358" name="Формула" r:id="rId7" imgW="164957" imgH="393359" progId="Equation.3">
              <p:embed/>
            </p:oleObj>
          </a:graphicData>
        </a:graphic>
      </p:graphicFrame>
      <p:sp>
        <p:nvSpPr>
          <p:cNvPr id="8208" name="Rectangle 1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ru-RU"/>
          </a:p>
        </p:txBody>
      </p:sp>
      <p:graphicFrame>
        <p:nvGraphicFramePr>
          <p:cNvPr id="281617" name="Object 17"/>
          <p:cNvGraphicFramePr>
            <a:graphicFrameLocks noChangeAspect="1"/>
          </p:cNvGraphicFramePr>
          <p:nvPr/>
        </p:nvGraphicFramePr>
        <p:xfrm>
          <a:off x="3492500" y="4724400"/>
          <a:ext cx="709613" cy="1008063"/>
        </p:xfrm>
        <a:graphic>
          <a:graphicData uri="http://schemas.openxmlformats.org/presentationml/2006/ole">
            <p:oleObj spid="_x0000_s100359" name="Формула" r:id="rId8" imgW="279279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28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8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1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1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81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81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1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1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81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81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4" grpId="0" animBg="1"/>
      <p:bldP spid="281605" grpId="0" animBg="1"/>
      <p:bldP spid="281606" grpId="0" animBg="1"/>
      <p:bldP spid="28160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CustomShape 1"/>
          <p:cNvSpPr/>
          <p:nvPr/>
        </p:nvSpPr>
        <p:spPr>
          <a:xfrm>
            <a:off x="782280" y="1099800"/>
            <a:ext cx="7857360" cy="699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solidFill>
                  <a:srgbClr val="000000"/>
                </a:solidFill>
                <a:latin typeface="Cambria Math"/>
                <a:ea typeface="Cambria Math"/>
              </a:rPr>
              <a:t>Слово «тригонометрия» имеет греческое происхождение и означает «измеряю треугольник». 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279" name="Picture 6" descr="Ptolemy 16century.jpg"/>
          <p:cNvPicPr/>
          <p:nvPr/>
        </p:nvPicPr>
        <p:blipFill>
          <a:blip r:embed="rId2"/>
          <a:stretch/>
        </p:blipFill>
        <p:spPr>
          <a:xfrm>
            <a:off x="3594960" y="2160000"/>
            <a:ext cx="2380680" cy="2561400"/>
          </a:xfrm>
          <a:prstGeom prst="rect">
            <a:avLst/>
          </a:prstGeom>
          <a:ln>
            <a:noFill/>
          </a:ln>
        </p:spPr>
      </p:pic>
      <p:pic>
        <p:nvPicPr>
          <p:cNvPr id="280" name="Picture 9" descr="170px-Hipparchos_1"/>
          <p:cNvPicPr/>
          <p:nvPr/>
        </p:nvPicPr>
        <p:blipFill>
          <a:blip r:embed="rId3"/>
          <a:stretch/>
        </p:blipFill>
        <p:spPr>
          <a:xfrm>
            <a:off x="1008000" y="2160000"/>
            <a:ext cx="2375640" cy="2547360"/>
          </a:xfrm>
          <a:prstGeom prst="rect">
            <a:avLst/>
          </a:prstGeom>
          <a:ln>
            <a:noFill/>
          </a:ln>
        </p:spPr>
      </p:pic>
      <p:sp>
        <p:nvSpPr>
          <p:cNvPr id="281" name="CustomShape 2"/>
          <p:cNvSpPr/>
          <p:nvPr/>
        </p:nvSpPr>
        <p:spPr>
          <a:xfrm>
            <a:off x="3424680" y="4845960"/>
            <a:ext cx="2285280" cy="8139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spcBef>
                <a:spcPts val="901"/>
              </a:spcBef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Клавдий Птолемей</a:t>
            </a:r>
            <a:endParaRPr lang="ru-RU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901"/>
              </a:spcBef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2 в.  н.э.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82" name="CustomShape 3"/>
          <p:cNvSpPr/>
          <p:nvPr/>
        </p:nvSpPr>
        <p:spPr>
          <a:xfrm>
            <a:off x="1080000" y="4824000"/>
            <a:ext cx="1950840" cy="8139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spcBef>
                <a:spcPts val="901"/>
              </a:spcBef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Гиппарх  </a:t>
            </a:r>
            <a:endParaRPr lang="ru-RU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901"/>
              </a:spcBef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2 в. до н.э.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283" name="Picture 12" descr="250px-Ptolemy_Theorem"/>
          <p:cNvPicPr/>
          <p:nvPr/>
        </p:nvPicPr>
        <p:blipFill>
          <a:blip r:embed="rId4"/>
          <a:stretch/>
        </p:blipFill>
        <p:spPr>
          <a:xfrm>
            <a:off x="6215040" y="2428920"/>
            <a:ext cx="2380680" cy="2380680"/>
          </a:xfrm>
          <a:prstGeom prst="rect">
            <a:avLst/>
          </a:prstGeom>
          <a:ln>
            <a:noFill/>
          </a:ln>
        </p:spPr>
      </p:pic>
      <p:sp>
        <p:nvSpPr>
          <p:cNvPr id="284" name="CustomShape 4"/>
          <p:cNvSpPr/>
          <p:nvPr/>
        </p:nvSpPr>
        <p:spPr>
          <a:xfrm>
            <a:off x="6012000" y="4005360"/>
            <a:ext cx="1654920" cy="364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spcBef>
                <a:spcPts val="901"/>
              </a:spcBef>
            </a:pPr>
            <a:r>
              <a:rPr lang="ru-RU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85" name="CustomShape 5"/>
          <p:cNvSpPr/>
          <p:nvPr/>
        </p:nvSpPr>
        <p:spPr>
          <a:xfrm>
            <a:off x="2286000" y="70200"/>
            <a:ext cx="4500000" cy="57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Cambria Math"/>
              </a:rPr>
              <a:t>Историческая</a:t>
            </a:r>
            <a:r>
              <a:rPr lang="ru-RU" sz="3200" b="1" strike="noStrike" spc="-1">
                <a:solidFill>
                  <a:srgbClr val="F2F2F2"/>
                </a:solidFill>
                <a:latin typeface="Times New Roman"/>
                <a:ea typeface="Cambria Math"/>
              </a:rPr>
              <a:t> </a:t>
            </a: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Cambria Math"/>
              </a:rPr>
              <a:t>справка</a:t>
            </a:r>
            <a:r>
              <a:rPr lang="ru-RU" sz="3200" b="1" strike="noStrike" spc="-1">
                <a:solidFill>
                  <a:srgbClr val="F2F2F2"/>
                </a:solidFill>
                <a:latin typeface="Times New Roman"/>
                <a:ea typeface="Cambria Math"/>
              </a:rPr>
              <a:t> 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286" name="CustomShape 6"/>
          <p:cNvSpPr/>
          <p:nvPr/>
        </p:nvSpPr>
        <p:spPr>
          <a:xfrm>
            <a:off x="6048000" y="4896000"/>
            <a:ext cx="2591640" cy="596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latin typeface="Times New Roman"/>
              </a:rPr>
              <a:t>АВ·CD+BC·AD=AC·BD</a:t>
            </a: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>
                <a:latin typeface="Times New Roman"/>
              </a:rPr>
              <a:t>Теорема Птолемея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Picture 6" descr="Leonhard Euler 2.jpg"/>
          <p:cNvPicPr/>
          <p:nvPr/>
        </p:nvPicPr>
        <p:blipFill>
          <a:blip r:embed="rId2"/>
          <a:srcRect l="8478" t="4469" r="2369"/>
          <a:stretch/>
        </p:blipFill>
        <p:spPr>
          <a:xfrm>
            <a:off x="3384000" y="2088000"/>
            <a:ext cx="2428200" cy="3366000"/>
          </a:xfrm>
          <a:prstGeom prst="rect">
            <a:avLst/>
          </a:prstGeom>
          <a:ln>
            <a:noFill/>
          </a:ln>
        </p:spPr>
      </p:pic>
      <p:sp>
        <p:nvSpPr>
          <p:cNvPr id="288" name="CustomShape 1"/>
          <p:cNvSpPr/>
          <p:nvPr/>
        </p:nvSpPr>
        <p:spPr>
          <a:xfrm>
            <a:off x="3457440" y="5480280"/>
            <a:ext cx="2356560" cy="6386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spcBef>
                <a:spcPts val="901"/>
              </a:spcBef>
            </a:pPr>
            <a:r>
              <a:rPr lang="ru-RU" sz="1800" b="1" strike="noStrike" spc="-1" dirty="0">
                <a:latin typeface="Calibri"/>
                <a:ea typeface="DejaVu Sans"/>
              </a:rPr>
              <a:t>Леонард Эйлер                (1707 - 1783)</a:t>
            </a:r>
            <a:endParaRPr lang="ru-RU" sz="1800" b="1" strike="noStrike" spc="-1" dirty="0">
              <a:latin typeface="Arial"/>
            </a:endParaRPr>
          </a:p>
        </p:txBody>
      </p:sp>
      <p:pic>
        <p:nvPicPr>
          <p:cNvPr id="289" name="Picture 2" descr="история тригонометрии кратко"/>
          <p:cNvPicPr/>
          <p:nvPr/>
        </p:nvPicPr>
        <p:blipFill>
          <a:blip r:embed="rId3"/>
          <a:stretch/>
        </p:blipFill>
        <p:spPr>
          <a:xfrm>
            <a:off x="648000" y="691920"/>
            <a:ext cx="2428200" cy="3339720"/>
          </a:xfrm>
          <a:prstGeom prst="rect">
            <a:avLst/>
          </a:prstGeom>
          <a:ln>
            <a:noFill/>
          </a:ln>
        </p:spPr>
      </p:pic>
      <p:sp>
        <p:nvSpPr>
          <p:cNvPr id="290" name="CustomShape 2"/>
          <p:cNvSpPr/>
          <p:nvPr/>
        </p:nvSpPr>
        <p:spPr>
          <a:xfrm>
            <a:off x="720000" y="4104000"/>
            <a:ext cx="2214000" cy="638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 dirty="0">
                <a:latin typeface="Calibri"/>
                <a:ea typeface="DejaVu Sans"/>
              </a:rPr>
              <a:t>Николай  Коперник</a:t>
            </a:r>
            <a:endParaRPr lang="ru-RU" sz="1800" b="1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1" strike="noStrike" spc="-1" dirty="0">
                <a:latin typeface="Calibri"/>
                <a:ea typeface="DejaVu Sans"/>
              </a:rPr>
              <a:t>(1473- 1543)</a:t>
            </a:r>
            <a:endParaRPr lang="ru-RU" sz="1800" b="1" strike="noStrike" spc="-1" dirty="0">
              <a:latin typeface="Arial"/>
            </a:endParaRPr>
          </a:p>
        </p:txBody>
      </p:sp>
      <p:pic>
        <p:nvPicPr>
          <p:cNvPr id="291" name="Picture 8" descr="кеплер иоганн"/>
          <p:cNvPicPr/>
          <p:nvPr/>
        </p:nvPicPr>
        <p:blipFill>
          <a:blip r:embed="rId4"/>
          <a:stretch/>
        </p:blipFill>
        <p:spPr>
          <a:xfrm>
            <a:off x="6050880" y="697680"/>
            <a:ext cx="2412360" cy="3285360"/>
          </a:xfrm>
          <a:prstGeom prst="rect">
            <a:avLst/>
          </a:prstGeom>
          <a:ln>
            <a:noFill/>
          </a:ln>
        </p:spPr>
      </p:pic>
      <p:sp>
        <p:nvSpPr>
          <p:cNvPr id="292" name="CustomShape 3"/>
          <p:cNvSpPr/>
          <p:nvPr/>
        </p:nvSpPr>
        <p:spPr>
          <a:xfrm>
            <a:off x="6207120" y="4041000"/>
            <a:ext cx="1856520" cy="638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 dirty="0">
                <a:latin typeface="Calibri"/>
                <a:ea typeface="DejaVu Sans"/>
              </a:rPr>
              <a:t>Иоганн Кеплер (1571-1630)</a:t>
            </a:r>
            <a:endParaRPr lang="ru-RU" sz="1800" b="1" strike="noStrike" spc="-1" dirty="0">
              <a:latin typeface="Arial"/>
            </a:endParaRPr>
          </a:p>
        </p:txBody>
      </p:sp>
      <p:sp>
        <p:nvSpPr>
          <p:cNvPr id="293" name="CustomShape 4"/>
          <p:cNvSpPr/>
          <p:nvPr/>
        </p:nvSpPr>
        <p:spPr>
          <a:xfrm>
            <a:off x="2520000" y="-38160"/>
            <a:ext cx="4388040" cy="54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Cambria Math"/>
              </a:rPr>
              <a:t>Историческая</a:t>
            </a:r>
            <a:r>
              <a:rPr lang="ru-RU" sz="3200" b="1" strike="noStrike" spc="-1">
                <a:solidFill>
                  <a:srgbClr val="F2F2F2"/>
                </a:solidFill>
                <a:latin typeface="Times New Roman"/>
                <a:ea typeface="Cambria Math"/>
              </a:rPr>
              <a:t> </a:t>
            </a: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Cambria Math"/>
              </a:rPr>
              <a:t>справка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7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0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CustomShape 1"/>
          <p:cNvSpPr/>
          <p:nvPr/>
        </p:nvSpPr>
        <p:spPr>
          <a:xfrm>
            <a:off x="1849320" y="68040"/>
            <a:ext cx="5235840" cy="57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«Математический</a:t>
            </a:r>
            <a:r>
              <a:rPr lang="ru-RU" sz="3200" b="1" strike="noStrike" spc="-1">
                <a:solidFill>
                  <a:srgbClr val="F2F2F2"/>
                </a:solidFill>
                <a:latin typeface="Times New Roman"/>
                <a:ea typeface="DejaVu Sans"/>
              </a:rPr>
              <a:t> </a:t>
            </a: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футбол» 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295" name="CustomShape 2"/>
          <p:cNvSpPr/>
          <p:nvPr/>
        </p:nvSpPr>
        <p:spPr>
          <a:xfrm>
            <a:off x="570240" y="1000080"/>
            <a:ext cx="8357400" cy="504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457200" indent="-456480">
              <a:lnSpc>
                <a:spcPts val="2999"/>
              </a:lnSpc>
              <a:buClr>
                <a:srgbClr val="17375E"/>
              </a:buClr>
              <a:buFont typeface="Calibri"/>
              <a:buAutoNum type="arabicPeriod"/>
            </a:pPr>
            <a:r>
              <a:rPr lang="ru-RU" sz="2000" b="0" strike="noStrike" spc="-1" dirty="0">
                <a:solidFill>
                  <a:srgbClr val="17375E"/>
                </a:solidFill>
                <a:latin typeface="Cambria Math"/>
                <a:ea typeface="Cambria Math"/>
              </a:rPr>
              <a:t> </a:t>
            </a:r>
            <a:r>
              <a:rPr lang="ru-RU" sz="2000" b="0" strike="noStrike" spc="-1" dirty="0">
                <a:latin typeface="Cambria Math"/>
                <a:ea typeface="Cambria Math"/>
              </a:rPr>
              <a:t>Каково будет решение уравнения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cos</a:t>
            </a:r>
            <a:r>
              <a:rPr lang="ru-RU" sz="2000" b="0" strike="noStrike" spc="-1" dirty="0">
                <a:latin typeface="Cambria Math"/>
                <a:ea typeface="Cambria Math"/>
              </a:rPr>
              <a:t>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x</a:t>
            </a:r>
            <a:r>
              <a:rPr lang="ru-RU" sz="2000" b="0" strike="noStrike" spc="-1" dirty="0">
                <a:latin typeface="Cambria Math"/>
                <a:ea typeface="Cambria Math"/>
              </a:rPr>
              <a:t> =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a</a:t>
            </a:r>
            <a:r>
              <a:rPr lang="ru-RU" sz="2000" b="0" strike="noStrike" spc="-1" dirty="0">
                <a:latin typeface="Cambria Math"/>
                <a:ea typeface="Cambria Math"/>
              </a:rPr>
              <a:t>, при |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a</a:t>
            </a:r>
            <a:r>
              <a:rPr lang="ru-RU" sz="2000" b="0" strike="noStrike" spc="-1" dirty="0">
                <a:latin typeface="Cambria Math"/>
                <a:ea typeface="Cambria Math"/>
              </a:rPr>
              <a:t> | &gt; 1?</a:t>
            </a:r>
            <a:endParaRPr lang="ru-RU" sz="2000" b="0" strike="noStrike" spc="-1" dirty="0">
              <a:latin typeface="Arial"/>
            </a:endParaRPr>
          </a:p>
          <a:p>
            <a:pPr marL="457200" indent="-456480">
              <a:lnSpc>
                <a:spcPts val="2999"/>
              </a:lnSpc>
              <a:buClr>
                <a:srgbClr val="17375E"/>
              </a:buClr>
              <a:buFont typeface="Calibri"/>
              <a:buAutoNum type="arabicPeriod"/>
            </a:pPr>
            <a:r>
              <a:rPr lang="ru-RU" sz="2000" b="0" strike="noStrike" spc="-1" dirty="0">
                <a:latin typeface="Cambria Math"/>
                <a:ea typeface="Cambria Math"/>
              </a:rPr>
              <a:t> При каком значении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a</a:t>
            </a:r>
            <a:r>
              <a:rPr lang="ru-RU" sz="2000" b="0" strike="noStrike" spc="-1" dirty="0">
                <a:latin typeface="Cambria Math"/>
                <a:ea typeface="Cambria Math"/>
              </a:rPr>
              <a:t> уравнение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sin</a:t>
            </a:r>
            <a:r>
              <a:rPr lang="ru-RU" sz="2000" b="0" strike="noStrike" spc="-1" dirty="0">
                <a:latin typeface="Cambria Math"/>
                <a:ea typeface="Cambria Math"/>
              </a:rPr>
              <a:t>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x</a:t>
            </a:r>
            <a:r>
              <a:rPr lang="ru-RU" sz="2000" b="0" strike="noStrike" spc="-1" dirty="0">
                <a:latin typeface="Cambria Math"/>
                <a:ea typeface="Cambria Math"/>
              </a:rPr>
              <a:t> =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a</a:t>
            </a:r>
            <a:r>
              <a:rPr lang="ru-RU" sz="2000" b="0" strike="noStrike" spc="-1" dirty="0">
                <a:latin typeface="Cambria Math"/>
                <a:ea typeface="Cambria Math"/>
              </a:rPr>
              <a:t>  имеет решение?</a:t>
            </a:r>
            <a:endParaRPr lang="ru-RU" sz="2000" b="0" strike="noStrike" spc="-1" dirty="0">
              <a:latin typeface="Arial"/>
            </a:endParaRPr>
          </a:p>
          <a:p>
            <a:pPr marL="457200" indent="-456480">
              <a:lnSpc>
                <a:spcPts val="2999"/>
              </a:lnSpc>
              <a:buClr>
                <a:srgbClr val="17375E"/>
              </a:buClr>
              <a:buFont typeface="Calibri"/>
              <a:buAutoNum type="arabicPeriod"/>
            </a:pPr>
            <a:r>
              <a:rPr lang="ru-RU" sz="2000" b="0" strike="noStrike" spc="-1" dirty="0">
                <a:latin typeface="Cambria Math"/>
                <a:ea typeface="Cambria Math"/>
              </a:rPr>
              <a:t> Какой формулой выражается решение уравнения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tg</a:t>
            </a:r>
            <a:r>
              <a:rPr lang="ru-RU" sz="2000" b="0" strike="noStrike" spc="-1" dirty="0">
                <a:latin typeface="Cambria Math"/>
                <a:ea typeface="Cambria Math"/>
              </a:rPr>
              <a:t>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x</a:t>
            </a:r>
            <a:r>
              <a:rPr lang="ru-RU" sz="2000" b="0" strike="noStrike" spc="-1" dirty="0">
                <a:latin typeface="Cambria Math"/>
                <a:ea typeface="Cambria Math"/>
              </a:rPr>
              <a:t> =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a</a:t>
            </a:r>
            <a:r>
              <a:rPr lang="ru-RU" sz="2000" b="0" strike="noStrike" spc="-1" dirty="0">
                <a:latin typeface="Cambria Math"/>
                <a:ea typeface="Cambria Math"/>
              </a:rPr>
              <a:t>?</a:t>
            </a:r>
            <a:endParaRPr lang="ru-RU" sz="2000" b="0" strike="noStrike" spc="-1" dirty="0">
              <a:latin typeface="Arial"/>
            </a:endParaRPr>
          </a:p>
          <a:p>
            <a:pPr marL="457200" indent="-456480">
              <a:lnSpc>
                <a:spcPts val="2999"/>
              </a:lnSpc>
              <a:buClr>
                <a:srgbClr val="17375E"/>
              </a:buClr>
              <a:buFont typeface="Calibri"/>
              <a:buAutoNum type="arabicPeriod"/>
            </a:pPr>
            <a:r>
              <a:rPr lang="ru-RU" sz="2000" b="0" strike="noStrike" spc="-1" dirty="0">
                <a:latin typeface="Cambria Math"/>
                <a:ea typeface="Cambria Math"/>
              </a:rPr>
              <a:t> На какой оси откладывается значение а при решении уравнения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cos</a:t>
            </a:r>
            <a:r>
              <a:rPr lang="ru-RU" sz="2000" b="0" strike="noStrike" spc="-1" dirty="0">
                <a:latin typeface="Cambria Math"/>
                <a:ea typeface="Cambria Math"/>
              </a:rPr>
              <a:t>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x</a:t>
            </a:r>
            <a:r>
              <a:rPr lang="ru-RU" sz="2000" b="0" strike="noStrike" spc="-1" dirty="0">
                <a:latin typeface="Cambria Math"/>
                <a:ea typeface="Cambria Math"/>
              </a:rPr>
              <a:t> =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a</a:t>
            </a:r>
            <a:r>
              <a:rPr lang="ru-RU" sz="2000" b="0" strike="noStrike" spc="-1" dirty="0">
                <a:latin typeface="Cambria Math"/>
                <a:ea typeface="Cambria Math"/>
              </a:rPr>
              <a:t>?</a:t>
            </a:r>
            <a:endParaRPr lang="ru-RU" sz="2000" b="0" strike="noStrike" spc="-1" dirty="0">
              <a:latin typeface="Arial"/>
            </a:endParaRPr>
          </a:p>
          <a:p>
            <a:pPr marL="457200" indent="-456480">
              <a:lnSpc>
                <a:spcPts val="2999"/>
              </a:lnSpc>
              <a:buClr>
                <a:srgbClr val="17375E"/>
              </a:buClr>
              <a:buFont typeface="Calibri"/>
              <a:buAutoNum type="arabicPeriod"/>
            </a:pPr>
            <a:r>
              <a:rPr lang="ru-RU" sz="2000" b="0" strike="noStrike" spc="-1" dirty="0">
                <a:latin typeface="Cambria Math"/>
                <a:ea typeface="Cambria Math"/>
              </a:rPr>
              <a:t> Какой формулой выражается решение уравнения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sin</a:t>
            </a:r>
            <a:r>
              <a:rPr lang="ru-RU" sz="2000" b="0" strike="noStrike" spc="-1" dirty="0">
                <a:latin typeface="Cambria Math"/>
                <a:ea typeface="Cambria Math"/>
              </a:rPr>
              <a:t>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x</a:t>
            </a:r>
            <a:r>
              <a:rPr lang="ru-RU" sz="2000" b="0" strike="noStrike" spc="-1" dirty="0">
                <a:latin typeface="Cambria Math"/>
                <a:ea typeface="Cambria Math"/>
              </a:rPr>
              <a:t> =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a</a:t>
            </a:r>
            <a:r>
              <a:rPr lang="ru-RU" sz="2000" b="0" strike="noStrike" spc="-1" dirty="0">
                <a:latin typeface="Cambria Math"/>
                <a:ea typeface="Cambria Math"/>
              </a:rPr>
              <a:t>?</a:t>
            </a:r>
            <a:endParaRPr lang="ru-RU" sz="2000" b="0" strike="noStrike" spc="-1" dirty="0">
              <a:latin typeface="Arial"/>
            </a:endParaRPr>
          </a:p>
          <a:p>
            <a:pPr marL="457200" indent="-456480">
              <a:lnSpc>
                <a:spcPts val="2999"/>
              </a:lnSpc>
              <a:buClr>
                <a:srgbClr val="17375E"/>
              </a:buClr>
              <a:buFont typeface="Calibri"/>
              <a:buAutoNum type="arabicPeriod"/>
            </a:pPr>
            <a:r>
              <a:rPr lang="ru-RU" sz="2000" b="0" strike="noStrike" spc="-1" dirty="0">
                <a:latin typeface="Cambria Math"/>
                <a:ea typeface="Cambria Math"/>
              </a:rPr>
              <a:t> Чему равняется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arcsin</a:t>
            </a:r>
            <a:r>
              <a:rPr lang="ru-RU" sz="2000" b="0" strike="noStrike" spc="-1" dirty="0">
                <a:latin typeface="Cambria Math"/>
                <a:ea typeface="Cambria Math"/>
              </a:rPr>
              <a:t>(-а)?</a:t>
            </a:r>
            <a:endParaRPr lang="ru-RU" sz="2000" b="0" strike="noStrike" spc="-1" dirty="0">
              <a:latin typeface="Arial"/>
            </a:endParaRPr>
          </a:p>
          <a:p>
            <a:pPr marL="457200" indent="-456480">
              <a:lnSpc>
                <a:spcPts val="2999"/>
              </a:lnSpc>
              <a:buClr>
                <a:srgbClr val="17375E"/>
              </a:buClr>
              <a:buFont typeface="Calibri"/>
              <a:buAutoNum type="arabicPeriod"/>
            </a:pPr>
            <a:r>
              <a:rPr lang="ru-RU" sz="2000" b="0" strike="noStrike" spc="-1" dirty="0">
                <a:latin typeface="Cambria Math"/>
                <a:ea typeface="Cambria Math"/>
              </a:rPr>
              <a:t> Какой формулой выражается решение уравнения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cos</a:t>
            </a:r>
            <a:r>
              <a:rPr lang="ru-RU" sz="2000" b="0" strike="noStrike" spc="-1" dirty="0">
                <a:latin typeface="Cambria Math"/>
                <a:ea typeface="Cambria Math"/>
              </a:rPr>
              <a:t>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x</a:t>
            </a:r>
            <a:r>
              <a:rPr lang="ru-RU" sz="2000" b="0" strike="noStrike" spc="-1" dirty="0">
                <a:latin typeface="Cambria Math"/>
                <a:ea typeface="Cambria Math"/>
              </a:rPr>
              <a:t> =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a</a:t>
            </a:r>
            <a:r>
              <a:rPr lang="ru-RU" sz="2000" b="0" strike="noStrike" spc="-1" dirty="0">
                <a:latin typeface="Cambria Math"/>
                <a:ea typeface="Cambria Math"/>
              </a:rPr>
              <a:t>? </a:t>
            </a:r>
            <a:endParaRPr lang="ru-RU" sz="2000" b="0" strike="noStrike" spc="-1" dirty="0">
              <a:latin typeface="Arial"/>
            </a:endParaRPr>
          </a:p>
          <a:p>
            <a:pPr marL="457200" indent="-456480">
              <a:lnSpc>
                <a:spcPts val="2999"/>
              </a:lnSpc>
              <a:buClr>
                <a:srgbClr val="17375E"/>
              </a:buClr>
              <a:buFont typeface="Calibri"/>
              <a:buAutoNum type="arabicPeriod"/>
            </a:pPr>
            <a:r>
              <a:rPr lang="ru-RU" sz="2000" b="0" strike="noStrike" spc="-1" dirty="0">
                <a:latin typeface="Cambria Math"/>
                <a:ea typeface="Cambria Math"/>
              </a:rPr>
              <a:t> Чему равняется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arccos</a:t>
            </a:r>
            <a:r>
              <a:rPr lang="ru-RU" sz="2000" b="0" strike="noStrike" spc="-1" dirty="0">
                <a:latin typeface="Cambria Math"/>
                <a:ea typeface="Cambria Math"/>
              </a:rPr>
              <a:t>(-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a</a:t>
            </a:r>
            <a:r>
              <a:rPr lang="ru-RU" sz="2000" b="0" strike="noStrike" spc="-1" dirty="0">
                <a:latin typeface="Cambria Math"/>
                <a:ea typeface="Cambria Math"/>
              </a:rPr>
              <a:t>)?</a:t>
            </a:r>
            <a:endParaRPr lang="ru-RU" sz="2000" b="0" strike="noStrike" spc="-1" dirty="0">
              <a:latin typeface="Arial"/>
            </a:endParaRPr>
          </a:p>
          <a:p>
            <a:pPr marL="457200" indent="-456480">
              <a:lnSpc>
                <a:spcPts val="2999"/>
              </a:lnSpc>
              <a:buClr>
                <a:srgbClr val="17375E"/>
              </a:buClr>
              <a:buFont typeface="Calibri"/>
              <a:buAutoNum type="arabicPeriod"/>
            </a:pPr>
            <a:r>
              <a:rPr lang="ru-RU" sz="2000" b="0" strike="noStrike" spc="-1" dirty="0">
                <a:latin typeface="Cambria Math"/>
                <a:ea typeface="Cambria Math"/>
              </a:rPr>
              <a:t> На какой оси откладывается значение а при решении уравнения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sin</a:t>
            </a:r>
            <a:r>
              <a:rPr lang="ru-RU" sz="2000" b="0" strike="noStrike" spc="-1" dirty="0">
                <a:latin typeface="Cambria Math"/>
                <a:ea typeface="Cambria Math"/>
              </a:rPr>
              <a:t>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x</a:t>
            </a:r>
            <a:r>
              <a:rPr lang="ru-RU" sz="2000" b="0" strike="noStrike" spc="-1" dirty="0">
                <a:latin typeface="Cambria Math"/>
                <a:ea typeface="Cambria Math"/>
              </a:rPr>
              <a:t> =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a</a:t>
            </a:r>
            <a:r>
              <a:rPr lang="ru-RU" sz="2000" b="0" strike="noStrike" spc="-1" dirty="0">
                <a:latin typeface="Cambria Math"/>
                <a:ea typeface="Cambria Math"/>
              </a:rPr>
              <a:t>?</a:t>
            </a:r>
            <a:endParaRPr lang="ru-RU" sz="2000" b="0" strike="noStrike" spc="-1" dirty="0">
              <a:latin typeface="Arial"/>
            </a:endParaRPr>
          </a:p>
          <a:p>
            <a:pPr marL="457200" indent="-456480">
              <a:lnSpc>
                <a:spcPts val="2999"/>
              </a:lnSpc>
              <a:buClr>
                <a:srgbClr val="17375E"/>
              </a:buClr>
              <a:buFont typeface="Calibri"/>
              <a:buAutoNum type="arabicPeriod"/>
            </a:pPr>
            <a:r>
              <a:rPr lang="ru-RU" sz="2000" b="0" strike="noStrike" spc="-1" dirty="0">
                <a:latin typeface="Cambria Math"/>
                <a:ea typeface="Cambria Math"/>
              </a:rPr>
              <a:t>При каком значении 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a</a:t>
            </a:r>
            <a:r>
              <a:rPr lang="ru-RU" sz="2000" b="0" strike="noStrike" spc="-1" dirty="0">
                <a:latin typeface="Cambria Math"/>
                <a:ea typeface="Cambria Math"/>
              </a:rPr>
              <a:t>  уравнение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tg</a:t>
            </a:r>
            <a:r>
              <a:rPr lang="ru-RU" sz="2000" b="0" strike="noStrike" spc="-1" dirty="0">
                <a:latin typeface="Cambria Math"/>
                <a:ea typeface="Cambria Math"/>
              </a:rPr>
              <a:t>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x</a:t>
            </a:r>
            <a:r>
              <a:rPr lang="ru-RU" sz="2000" b="0" strike="noStrike" spc="-1" dirty="0">
                <a:latin typeface="Cambria Math"/>
                <a:ea typeface="Cambria Math"/>
              </a:rPr>
              <a:t> =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a</a:t>
            </a:r>
            <a:r>
              <a:rPr lang="ru-RU" sz="2000" b="0" strike="noStrike" spc="-1" dirty="0">
                <a:latin typeface="Cambria Math"/>
                <a:ea typeface="Cambria Math"/>
              </a:rPr>
              <a:t> имеет решение?</a:t>
            </a:r>
            <a:endParaRPr lang="ru-RU" sz="2000" b="0" strike="noStrike" spc="-1" dirty="0">
              <a:latin typeface="Arial"/>
            </a:endParaRPr>
          </a:p>
          <a:p>
            <a:pPr marL="457200" indent="-456480">
              <a:lnSpc>
                <a:spcPts val="2999"/>
              </a:lnSpc>
              <a:buClr>
                <a:srgbClr val="17375E"/>
              </a:buClr>
              <a:buFont typeface="Calibri"/>
              <a:buAutoNum type="arabicPeriod"/>
            </a:pPr>
            <a:r>
              <a:rPr lang="ru-RU" sz="2000" b="0" strike="noStrike" spc="-1" dirty="0">
                <a:latin typeface="Cambria Math"/>
                <a:ea typeface="Cambria Math"/>
              </a:rPr>
              <a:t>Чему равняется 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arctg</a:t>
            </a:r>
            <a:r>
              <a:rPr lang="ru-RU" sz="2000" b="0" strike="noStrike" spc="-1" dirty="0">
                <a:latin typeface="Cambria Math"/>
                <a:ea typeface="Cambria Math"/>
              </a:rPr>
              <a:t>(-</a:t>
            </a:r>
            <a:r>
              <a:rPr lang="ru-RU" sz="2000" b="0" strike="noStrike" spc="-1" dirty="0" err="1">
                <a:latin typeface="Cambria Math"/>
                <a:ea typeface="Cambria Math"/>
              </a:rPr>
              <a:t>a</a:t>
            </a:r>
            <a:r>
              <a:rPr lang="ru-RU" sz="2000" b="0" strike="noStrike" spc="-1" dirty="0">
                <a:latin typeface="Cambria Math"/>
                <a:ea typeface="Cambria Math"/>
              </a:rPr>
              <a:t>)?</a:t>
            </a:r>
            <a:endParaRPr lang="ru-RU" sz="20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math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TS101908703</Template>
  <TotalTime>876</TotalTime>
  <Words>651</Words>
  <Application>LibreOffice/6.3.3.2$Windows_X86_64 LibreOffice_project/a64200df03143b798afd1ec74a12ab50359878ed</Application>
  <PresentationFormat>Экран (4:3)</PresentationFormat>
  <Paragraphs>131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32" baseType="lpstr">
      <vt:lpstr>Office Theme</vt:lpstr>
      <vt:lpstr>Office Theme</vt:lpstr>
      <vt:lpstr>Office Theme</vt:lpstr>
      <vt:lpstr>Office Theme</vt:lpstr>
      <vt:lpstr>Office Theme</vt:lpstr>
      <vt:lpstr>Office Theme</vt:lpstr>
      <vt:lpstr>8_math</vt:lpstr>
      <vt:lpstr>GraphC Document</vt:lpstr>
      <vt:lpstr>Microsoft Equation 3.0</vt:lpstr>
      <vt:lpstr>Формула</vt:lpstr>
      <vt:lpstr>Слайд 1</vt:lpstr>
      <vt:lpstr>Слайд 2</vt:lpstr>
      <vt:lpstr>Цель: закрепить  и обобщить изученные виды тригонометрических уравнений и приемы их решения </vt:lpstr>
      <vt:lpstr>Слайд 4</vt:lpstr>
      <vt:lpstr>Решение  какого  уравнения  показано  на  тригонометрической  окружности?</vt:lpstr>
      <vt:lpstr>Решение  какого  уравнения  показано  на  тригонометрической  окружности?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МЕТОД  СВЕДЕНИЯ УРАВНЕНИЯ К КВАДРАТНОМУ</vt:lpstr>
      <vt:lpstr>МЕТОД  СВЕДЕНИЯ УРАВНЕНИЯ К КВАДРАТНОМУ</vt:lpstr>
      <vt:lpstr>Слайд 16</vt:lpstr>
      <vt:lpstr>Слайд 17</vt:lpstr>
      <vt:lpstr>МЕТОД  РАЗЛОЖЕНИЯ НА МНОЖИТЕЛИ</vt:lpstr>
      <vt:lpstr>Слайд 19</vt:lpstr>
      <vt:lpstr>ОДНОРОДНЫЕ УРАВНЕНИЯ</vt:lpstr>
      <vt:lpstr>Слайд 21</vt:lpstr>
      <vt:lpstr>Слайд 22</vt:lpstr>
    </vt:vector>
  </TitlesOfParts>
  <Company>Reanimator EE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Я</dc:creator>
  <dc:description/>
  <cp:lastModifiedBy>Учитель</cp:lastModifiedBy>
  <cp:revision>50</cp:revision>
  <dcterms:created xsi:type="dcterms:W3CDTF">2006-12-03T07:56:02Z</dcterms:created>
  <dcterms:modified xsi:type="dcterms:W3CDTF">2020-01-21T13:02:22Z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mpany">
    <vt:lpwstr>Reanimator EE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18</vt:i4>
  </property>
</Properties>
</file>