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6" r:id="rId6"/>
    <p:sldId id="268" r:id="rId7"/>
    <p:sldId id="270" r:id="rId8"/>
    <p:sldId id="271" r:id="rId9"/>
    <p:sldId id="272" r:id="rId10"/>
    <p:sldId id="274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3866650" cy="511644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790" y="-21696"/>
            <a:ext cx="92377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64560" y="1086428"/>
            <a:ext cx="3672408" cy="23083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Слово</a:t>
            </a: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 и его </a:t>
            </a:r>
          </a:p>
          <a:p>
            <a:pPr algn="ctr"/>
            <a:r>
              <a:rPr lang="ru-RU" sz="3600" dirty="0">
                <a:solidFill>
                  <a:srgbClr val="00B050"/>
                </a:solidFill>
                <a:latin typeface="Arial Black" pitchFamily="34" charset="0"/>
              </a:rPr>
              <a:t>л</a:t>
            </a:r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ексическое</a:t>
            </a:r>
          </a:p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 значение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5869" y="3641592"/>
            <a:ext cx="2269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( 2 урок по теме)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0836" y="5122785"/>
            <a:ext cx="34598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Подготовила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Афанасьева Н.Н.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34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3986989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sz="3600" dirty="0">
                <a:solidFill>
                  <a:srgbClr val="F79646">
                    <a:lumMod val="75000"/>
                  </a:srgbClr>
                </a:solidFill>
                <a:latin typeface="Arial Black" pitchFamily="34" charset="0"/>
              </a:rPr>
              <a:t>ВСПОМНИТЕ!</a:t>
            </a:r>
            <a:endParaRPr lang="ru-RU" sz="3600" dirty="0">
              <a:solidFill>
                <a:srgbClr val="F79646">
                  <a:lumMod val="75000"/>
                </a:srgb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340768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  <a:tabLst>
                <a:tab pos="3781425" algn="l"/>
              </a:tabLst>
            </a:pPr>
            <a:r>
              <a:rPr lang="ru-RU" sz="3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Многозначные слова 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это…</a:t>
            </a:r>
            <a:endParaRPr lang="ru-RU" sz="4000" dirty="0"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030396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слова, которые имеют несколько лексических значений, связанных по смыслу.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78904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Многозначные слова могут быть среди  слов,  принадлежащих к любым частям речи, кроме числительных</a:t>
            </a:r>
            <a:endParaRPr lang="ru-RU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46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11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57576"/>
            <a:ext cx="2880320" cy="3811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2" y="1484784"/>
            <a:ext cx="5010475" cy="1200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тр.46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Самостоятельное выполнение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упражнения  65.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3391545"/>
            <a:ext cx="4608512" cy="107721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Домашнее задание:</a:t>
            </a:r>
          </a:p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упр.67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46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4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241" y="299753"/>
            <a:ext cx="2903587" cy="626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6094" y="1155666"/>
            <a:ext cx="203555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Словарик</a:t>
            </a:r>
            <a:endParaRPr lang="ru-RU" sz="3200" b="1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1" y="1556792"/>
            <a:ext cx="339509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8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7788" y="2084682"/>
            <a:ext cx="2808312" cy="21364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b="8293"/>
          <a:stretch/>
        </p:blipFill>
        <p:spPr>
          <a:xfrm>
            <a:off x="4157488" y="719950"/>
            <a:ext cx="4779475" cy="43541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9783" y="620688"/>
            <a:ext cx="3844322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ш</a:t>
            </a:r>
            <a:r>
              <a:rPr lang="ru-RU" sz="7200" u="sng" dirty="0" smtClean="0">
                <a:solidFill>
                  <a:srgbClr val="00B050"/>
                </a:solidFill>
                <a:latin typeface="Arial Black" pitchFamily="34" charset="0"/>
              </a:rPr>
              <a:t>о</a:t>
            </a:r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фёр</a:t>
            </a:r>
            <a:endParaRPr lang="ru-RU" sz="72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924" y="4221088"/>
            <a:ext cx="37273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дор</a:t>
            </a:r>
            <a:r>
              <a:rPr lang="ru-RU" sz="7200" u="sng" dirty="0" smtClean="0">
                <a:solidFill>
                  <a:srgbClr val="00B050"/>
                </a:solidFill>
                <a:latin typeface="Arial Black" pitchFamily="34" charset="0"/>
              </a:rPr>
              <a:t>о</a:t>
            </a:r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га</a:t>
            </a:r>
            <a:endParaRPr lang="ru-RU" sz="7200" dirty="0">
              <a:solidFill>
                <a:prstClr val="black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8370" y="5013176"/>
            <a:ext cx="48990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ск</a:t>
            </a:r>
            <a:r>
              <a:rPr lang="ru-RU" sz="7200" u="sng" dirty="0" smtClean="0">
                <a:solidFill>
                  <a:srgbClr val="00B050"/>
                </a:solidFill>
                <a:latin typeface="Arial Black" pitchFamily="34" charset="0"/>
              </a:rPr>
              <a:t>о</a:t>
            </a:r>
            <a:r>
              <a:rPr lang="ru-RU" sz="7200" dirty="0" smtClean="0">
                <a:solidFill>
                  <a:prstClr val="black"/>
                </a:solidFill>
                <a:latin typeface="Arial Black" pitchFamily="34" charset="0"/>
              </a:rPr>
              <a:t>рость</a:t>
            </a:r>
            <a:endParaRPr lang="ru-RU" sz="7200" dirty="0">
              <a:solidFill>
                <a:prstClr val="black"/>
              </a:solidFill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54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4603" y="488029"/>
            <a:ext cx="3986989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ВСПОМНИТЕ!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24744"/>
            <a:ext cx="4412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Каждое 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слово…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99952" y="1186299"/>
            <a:ext cx="408847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lang="ru-RU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то-то обозначает.</a:t>
            </a:r>
            <a:endParaRPr lang="ru-RU" sz="32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994937"/>
            <a:ext cx="2567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Это его…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0633" y="1994937"/>
            <a:ext cx="53842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36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ексическое значение.</a:t>
            </a:r>
            <a:endParaRPr lang="ru-RU" sz="36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736502"/>
            <a:ext cx="65508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Лексические значения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слов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разъясняются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в…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7346" y="3349252"/>
            <a:ext cx="3701078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олковых словарях</a:t>
            </a:r>
            <a:endParaRPr lang="ru-RU" sz="28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38" y="4089653"/>
            <a:ext cx="1877549" cy="24637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29" y="4084266"/>
            <a:ext cx="1791043" cy="2465775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744"/>
            <a:ext cx="9252520" cy="696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950511"/>
            <a:ext cx="1780070" cy="249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3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 animBg="1"/>
      <p:bldP spid="7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слепому объясняли, что такое белый цвет. Слыша о нём, слепой спрашивал: какой это белый цвет, на что он похож? Слепому отвечали: белый цвет, как белый заяц. Слепой спрашивал: что ж, </a:t>
            </a:r>
          </a:p>
          <a:p>
            <a:r>
              <a:rPr lang="ru-RU" sz="4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такой же пушистый? Нет! </a:t>
            </a:r>
            <a:endParaRPr lang="ru-RU" sz="2800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7" t="6033" r="23866" b="5166"/>
          <a:stretch/>
        </p:blipFill>
        <p:spPr>
          <a:xfrm>
            <a:off x="7524328" y="3789039"/>
            <a:ext cx="1296144" cy="216892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39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17612"/>
            <a:ext cx="8388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Отвечали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белый цвет, как белая мука! А слепой говорит: что ж, он такой же мягкий и рассыпчатый? Нет! Говорят слепому: белый цвет, как снег белый. Что ж, он такой же холодный? Нет! Возражали слепому: белый цвет, как чистый белый творог. Что ж, он такой же сырой?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41926"/>
            <a:ext cx="2448272" cy="16215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305648"/>
            <a:ext cx="3690098" cy="207568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9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Почему человек не мог определить значение слова «белый»?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864"/>
            <a:ext cx="9185402" cy="689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1556792"/>
            <a:ext cx="6851556" cy="769441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ru-RU" sz="4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значения нет и слова. </a:t>
            </a:r>
            <a:endParaRPr lang="ru-RU" sz="2800" b="1" kern="0" dirty="0" smtClean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6728" y="2492896"/>
            <a:ext cx="78339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Незнакомые слова для нас – это «пустой звук», сосуды с неизвестным </a:t>
            </a:r>
            <a:r>
              <a:rPr lang="ru-RU" sz="3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содержимым. </a:t>
            </a:r>
            <a:endParaRPr lang="ru-RU" sz="3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4377878"/>
            <a:ext cx="5688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Каждый человек должен пополнять, обогащать свой словарный запас, уметь открывать для себя слово.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6728" y="4378465"/>
            <a:ext cx="2091663" cy="58477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Помните!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5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7313" y="332656"/>
            <a:ext cx="4667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Отгадайте слово и запишите.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359" y="884924"/>
            <a:ext cx="8444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Если затрудняетесь, воспользуйтесь толковым словарём в учебнике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6123" y="1412776"/>
            <a:ext cx="83356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Отличительный знак государства,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города, изображаемый на флагах, монетах…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718" y="2519318"/>
            <a:ext cx="81540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2. Торжественная песня, как символ страны.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284984"/>
            <a:ext cx="7350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3. Изображение, рисунок в тексте книги.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827" y="3959478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4.Нижний этаж зрительного зала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 местами для публики.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5083263"/>
            <a:ext cx="4032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5.Свобода, раздолье.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46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44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19584"/>
            <a:ext cx="707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Запишите лексическое значение слов: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367190"/>
            <a:ext cx="2796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1.Урок- это…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1367190"/>
            <a:ext cx="4172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2. Перемена – это…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3151" y="2160422"/>
            <a:ext cx="3511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3. Школа – это…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3027468"/>
            <a:ext cx="3743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4.Учитель – это…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45252"/>
            <a:ext cx="3096344" cy="36324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58400"/>
            <a:ext cx="2799703" cy="2319311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17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339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Intel Core i5</dc:creator>
  <cp:lastModifiedBy>Intel Core i5</cp:lastModifiedBy>
  <cp:revision>7</cp:revision>
  <dcterms:created xsi:type="dcterms:W3CDTF">2023-10-03T15:20:07Z</dcterms:created>
  <dcterms:modified xsi:type="dcterms:W3CDTF">2023-10-03T16:29:00Z</dcterms:modified>
</cp:coreProperties>
</file>