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sldIdLst>
    <p:sldId id="258" r:id="rId3"/>
    <p:sldId id="274" r:id="rId4"/>
    <p:sldId id="277" r:id="rId5"/>
    <p:sldId id="279" r:id="rId6"/>
    <p:sldId id="275" r:id="rId7"/>
    <p:sldId id="278" r:id="rId8"/>
    <p:sldId id="280" r:id="rId9"/>
    <p:sldId id="276" r:id="rId10"/>
    <p:sldId id="287" r:id="rId11"/>
    <p:sldId id="257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3" r:id="rId26"/>
    <p:sldId id="283" r:id="rId27"/>
    <p:sldId id="272" r:id="rId28"/>
    <p:sldId id="281" r:id="rId29"/>
    <p:sldId id="282" r:id="rId30"/>
    <p:sldId id="288" r:id="rId31"/>
    <p:sldId id="289" r:id="rId32"/>
    <p:sldId id="290" r:id="rId33"/>
    <p:sldId id="285" r:id="rId34"/>
    <p:sldId id="286" r:id="rId35"/>
    <p:sldId id="28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0FC"/>
    <a:srgbClr val="4A7E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2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3A9F56-F3D0-4E15-8F06-3EDAF0FA13B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9608A-2B4C-4FAD-9180-89910CA2F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orsk.ru/index.php?option=com_content&amp;task=view&amp;id=4359&amp;Itemid=110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365A3-7199-4C44-8F88-73C08EE66FA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2972-E01D-4C41-99D1-08371807451B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A3E808-D7ED-4CD1-8A19-EF0AB81888EE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8092952-1DD5-405B-AC90-84AA30182CE5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r>
              <a:rPr lang="ru-RU" smtClean="0"/>
              <a:t>http://mirrorsoul.narod.ru/pictures/P1010096_2.htm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r>
              <a:rPr lang="ru-RU" smtClean="0">
                <a:hlinkClick r:id="rId3"/>
              </a:rPr>
              <a:t>http://orsk.ru/index.php?option=com_content&amp;task=view&amp;id=4359&amp;Itemid=110</a:t>
            </a:r>
            <a:r>
              <a:rPr lang="ru-RU" smtClean="0"/>
              <a:t> 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r>
              <a:rPr lang="ru-RU" smtClean="0"/>
              <a:t>http://www.bogato.info/index/?node_id=2822</a:t>
            </a:r>
            <a:endParaRPr lang="en-US" smtClean="0"/>
          </a:p>
          <a:p>
            <a:pPr eaLnBrk="1" hangingPunct="1"/>
            <a:r>
              <a:rPr lang="ru-RU" smtClean="0"/>
              <a:t>http://www.labirint-shop.ru/screenshot/189362/1/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r>
              <a:rPr lang="ru-RU" smtClean="0"/>
              <a:t>http://www.akatuy.ru/bouling.asp?page=./6939/6952/7040/7062</a:t>
            </a:r>
            <a:endParaRPr lang="en-US" smtClean="0"/>
          </a:p>
          <a:p>
            <a:pPr eaLnBrk="1" hangingPunct="1"/>
            <a:r>
              <a:rPr lang="en-US" smtClean="0"/>
              <a:t>http://rnd.onegintime.ru/game.html?game=3&amp;count=90&amp;limit=10&amp;page_num=8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r>
              <a:rPr lang="ru-RU" smtClean="0"/>
              <a:t>http://ru.wikipedia.org/wiki/%D0%91%D0%B5%D1%80%D0%BC%D1%83%D0%B4%D1%81%D0%BA%D0%B8%D0%B9_%D1%82%D1%80%D0%B5%D1%83%D0%B3%D0%BE%D0%BB%D1%8C%D0%BD%D0%B8%D0%BA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622E4B-350C-49AA-BAD8-A5648971D77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382A2-C710-4027-9BD5-1D34A205C9C4}" type="slidenum">
              <a:rPr lang="ru-RU" smtClean="0"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622E4B-350C-49AA-BAD8-A5648971D7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382A2-C710-4027-9BD5-1D34A205C9C4}" type="slidenum">
              <a:rPr lang="ru-RU" smtClean="0"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382A2-C710-4027-9BD5-1D34A205C9C4}" type="slidenum">
              <a:rPr lang="ru-RU" smtClean="0"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9608A-2B4C-4FAD-9180-89910CA2F3F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365A3-7199-4C44-8F88-73C08EE66FA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A7CD97-963E-477C-9AE3-BF6D69F0361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02225" y="3960813"/>
            <a:ext cx="3581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88C0AE0-016A-4326-95B0-1D2E9B7869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8161F-F998-4B8F-920F-A5F051EC7003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52676-F7CB-493C-983C-44079D3C6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3EF6C-CA47-4F54-9DC1-4FCFAA181C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96A21-358D-46D1-BBEC-BD37F29979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70104" y="839623"/>
            <a:ext cx="459850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/>
              <a:t>Урок геометрии </a:t>
            </a:r>
          </a:p>
          <a:p>
            <a:pPr algn="ctr"/>
            <a:r>
              <a:rPr lang="ru-RU" sz="4800" b="1" dirty="0" smtClean="0"/>
              <a:t>в 7 классе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43608" y="908720"/>
            <a:ext cx="75608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Простейший из многоугольников –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треугольник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– играет в геометрии особую роль. Без преувеличения можно сказать, что вся (или почти вся) геометрия со времён «Начал» Евклида покоится на «трёх китах» - трёх признаках равенства треугольников.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WordArt 13"/>
          <p:cNvSpPr>
            <a:spLocks noChangeArrowheads="1" noChangeShapeType="1" noTextEdit="1"/>
          </p:cNvSpPr>
          <p:nvPr/>
        </p:nvSpPr>
        <p:spPr bwMode="auto">
          <a:xfrm>
            <a:off x="1116013" y="1196975"/>
            <a:ext cx="6988175" cy="2455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b="1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Этот  вездесущий </a:t>
            </a:r>
          </a:p>
          <a:p>
            <a:pPr algn="ctr"/>
            <a:r>
              <a:rPr lang="ru-RU" sz="9600" b="1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Треугольник</a:t>
            </a:r>
          </a:p>
        </p:txBody>
      </p:sp>
      <p:sp>
        <p:nvSpPr>
          <p:cNvPr id="7173" name="Подзаголовок 12" descr="Rectangle: Click to edit Master text styles&#10;Second level&#10;Third level&#10;Fourth level&#10;Fifth level"/>
          <p:cNvSpPr>
            <a:spLocks noGrp="1"/>
          </p:cNvSpPr>
          <p:nvPr>
            <p:ph type="subTitle" idx="1"/>
          </p:nvPr>
        </p:nvSpPr>
        <p:spPr>
          <a:xfrm>
            <a:off x="468313" y="4292600"/>
            <a:ext cx="7696200" cy="1752600"/>
          </a:xfrm>
        </p:spPr>
        <p:txBody>
          <a:bodyPr/>
          <a:lstStyle/>
          <a:p>
            <a:pPr algn="r" eaLnBrk="1" hangingPunct="1"/>
            <a:r>
              <a:rPr lang="ru-RU" sz="2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Поверхность состоит из треугольников.</a:t>
            </a:r>
          </a:p>
          <a:p>
            <a:pPr algn="r" eaLnBrk="1" hangingPunct="1"/>
            <a:r>
              <a:rPr lang="ru-RU" sz="2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Платон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611188" y="1622425"/>
            <a:ext cx="8183562" cy="52355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</a:rPr>
              <a:t>В древнем искусстве были широко распространены изображения равностороннего треугольника . </a:t>
            </a:r>
          </a:p>
          <a:p>
            <a:pPr eaLnBrk="1" hangingPunct="1">
              <a:lnSpc>
                <a:spcPct val="90000"/>
              </a:lnSpc>
            </a:pPr>
            <a:endParaRPr lang="ru-RU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</a:rPr>
              <a:t>Вожди племен североамериканских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itchFamily="18" charset="0"/>
              </a:rPr>
              <a:t>    индейцев носили на груди символ власти: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latin typeface="Times New Roman" pitchFamily="18" charset="0"/>
              </a:rPr>
              <a:t>    равносторонний треугольник с точкой в центре.</a:t>
            </a:r>
          </a:p>
          <a:p>
            <a:pPr eaLnBrk="1" hangingPunct="1">
              <a:lnSpc>
                <a:spcPct val="90000"/>
              </a:lnSpc>
            </a:pPr>
            <a:endParaRPr lang="ru-RU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</a:rPr>
              <a:t> В Африке женщины украшали себя большими пластинами из равносторонних треугольников.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dirty="0" smtClean="0">
              <a:latin typeface="Times New Roman" pitchFamily="18" charset="0"/>
            </a:endParaRPr>
          </a:p>
        </p:txBody>
      </p:sp>
      <p:sp>
        <p:nvSpPr>
          <p:cNvPr id="8195" name="AutoShape 4"/>
          <p:cNvSpPr>
            <a:spLocks noChangeArrowheads="1"/>
          </p:cNvSpPr>
          <p:nvPr/>
        </p:nvSpPr>
        <p:spPr bwMode="auto">
          <a:xfrm>
            <a:off x="7308850" y="2492375"/>
            <a:ext cx="1208088" cy="1008063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6" name="Oval 6"/>
          <p:cNvSpPr>
            <a:spLocks noChangeArrowheads="1"/>
          </p:cNvSpPr>
          <p:nvPr/>
        </p:nvSpPr>
        <p:spPr bwMode="auto">
          <a:xfrm>
            <a:off x="7885113" y="3068638"/>
            <a:ext cx="71437" cy="71437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90"/>
          <p:cNvSpPr txBox="1">
            <a:spLocks noChangeArrowheads="1"/>
          </p:cNvSpPr>
          <p:nvPr/>
        </p:nvSpPr>
        <p:spPr bwMode="auto">
          <a:xfrm>
            <a:off x="971599" y="333375"/>
            <a:ext cx="7416825" cy="7078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Для составления красивых паркетов часто использовали треугольники.</a:t>
            </a:r>
          </a:p>
        </p:txBody>
      </p:sp>
      <p:pic>
        <p:nvPicPr>
          <p:cNvPr id="9219" name="Picture 1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340768"/>
            <a:ext cx="2016125" cy="2016125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9220" name="Picture 1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196752"/>
            <a:ext cx="2016125" cy="20161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9221" name="Picture 19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4437112"/>
            <a:ext cx="2016125" cy="20161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9222" name="Picture 19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4509120"/>
            <a:ext cx="2016125" cy="20161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9223" name="Picture 19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2852936"/>
            <a:ext cx="2016125" cy="20161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9224" name="Picture 2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9632" y="1340768"/>
            <a:ext cx="2016125" cy="2016125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9225" name="Picture 20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31640" y="4653136"/>
            <a:ext cx="2016125" cy="20161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9226" name="Picture 196"/>
          <p:cNvPicPr>
            <a:picLocks noChangeAspect="1" noChangeArrowheads="1"/>
          </p:cNvPicPr>
          <p:nvPr/>
        </p:nvPicPr>
        <p:blipFill>
          <a:blip r:embed="rId10" cstate="print"/>
          <a:srcRect t="6899" b="6867"/>
          <a:stretch>
            <a:fillRect/>
          </a:stretch>
        </p:blipFill>
        <p:spPr bwMode="auto">
          <a:xfrm>
            <a:off x="3419872" y="2924944"/>
            <a:ext cx="2771775" cy="1800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9227" name="Picture 19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75656" y="3284984"/>
            <a:ext cx="2016125" cy="20161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971550" y="260350"/>
            <a:ext cx="669766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ru-RU">
                <a:latin typeface="Arial" charset="0"/>
              </a:rPr>
              <a:t>           Треугольники в конструкции мостов. </a:t>
            </a:r>
          </a:p>
        </p:txBody>
      </p:sp>
      <p:pic>
        <p:nvPicPr>
          <p:cNvPr id="10243" name="Picture 4" descr="P1010096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764704"/>
            <a:ext cx="7489825" cy="55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6"/>
          <p:cNvSpPr txBox="1">
            <a:spLocks noChangeArrowheads="1"/>
          </p:cNvSpPr>
          <p:nvPr/>
        </p:nvSpPr>
        <p:spPr bwMode="auto">
          <a:xfrm>
            <a:off x="1043608" y="260350"/>
            <a:ext cx="7272808" cy="7078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/>
            <a:r>
              <a:rPr kumimoji="1" lang="ru-RU" sz="2000" b="1" dirty="0">
                <a:latin typeface="Arial" charset="0"/>
              </a:rPr>
              <a:t>Высоковольтные линии электропередачи.</a:t>
            </a:r>
          </a:p>
          <a:p>
            <a:pPr algn="ctr"/>
            <a:r>
              <a:rPr kumimoji="1" lang="ru-RU" sz="2000" b="1" dirty="0">
                <a:latin typeface="Arial" charset="0"/>
              </a:rPr>
              <a:t>Треугольники делают</a:t>
            </a:r>
            <a:r>
              <a:rPr kumimoji="1" lang="en-US" sz="2000" b="1" dirty="0">
                <a:latin typeface="Arial" charset="0"/>
              </a:rPr>
              <a:t> </a:t>
            </a:r>
            <a:r>
              <a:rPr kumimoji="1" lang="ru-RU" sz="2000" b="1" dirty="0">
                <a:latin typeface="Arial" charset="0"/>
              </a:rPr>
              <a:t>конструкции надежными</a:t>
            </a:r>
            <a:r>
              <a:rPr kumimoji="1" lang="ru-RU" dirty="0">
                <a:latin typeface="Arial" charset="0"/>
              </a:rPr>
              <a:t>. </a:t>
            </a:r>
          </a:p>
        </p:txBody>
      </p:sp>
      <p:pic>
        <p:nvPicPr>
          <p:cNvPr id="11267" name="Picture 7" descr="981580-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138238"/>
            <a:ext cx="7705725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ChangeArrowheads="1"/>
          </p:cNvSpPr>
          <p:nvPr/>
        </p:nvSpPr>
        <p:spPr bwMode="auto">
          <a:xfrm>
            <a:off x="1043607" y="232460"/>
            <a:ext cx="7272809" cy="120032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anchor="ctr">
            <a:spAutoFit/>
          </a:bodyPr>
          <a:lstStyle/>
          <a:p>
            <a:r>
              <a:rPr kumimoji="1" lang="ru-RU" sz="2400" b="1" dirty="0"/>
              <a:t>Начиная игру в бильярд, необходимо расположить шары в виде треугольника. Для этого используют специальную треугольную рамку.</a:t>
            </a:r>
          </a:p>
        </p:txBody>
      </p:sp>
      <p:pic>
        <p:nvPicPr>
          <p:cNvPr id="12291" name="Picture 7" descr="bilyard0607-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1125538"/>
            <a:ext cx="3173413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8" descr="scrn_big_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708920"/>
            <a:ext cx="7620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06-01-28_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628800"/>
            <a:ext cx="47625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7"/>
          <p:cNvSpPr>
            <a:spLocks noChangeArrowheads="1"/>
          </p:cNvSpPr>
          <p:nvPr/>
        </p:nvSpPr>
        <p:spPr bwMode="auto">
          <a:xfrm>
            <a:off x="971600" y="365989"/>
            <a:ext cx="7056388" cy="7078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anchor="ctr">
            <a:spAutoFit/>
          </a:bodyPr>
          <a:lstStyle/>
          <a:p>
            <a:pPr algn="ctr"/>
            <a:r>
              <a:rPr kumimoji="1" lang="ru-RU" sz="2000" b="1" dirty="0"/>
              <a:t>Расстановка кеглей в игре Боулинг в виде равностороннего треугольника. </a:t>
            </a:r>
          </a:p>
        </p:txBody>
      </p:sp>
      <p:pic>
        <p:nvPicPr>
          <p:cNvPr id="13316" name="Picture 24" descr="boul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24744"/>
            <a:ext cx="3635375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5" descr="showPhotoG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4221088"/>
            <a:ext cx="2520950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Bermudatriangle_%28sketch%2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2420938"/>
            <a:ext cx="3875088" cy="38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Rectangle 3"/>
          <p:cNvSpPr>
            <a:spLocks noChangeArrowheads="1"/>
          </p:cNvSpPr>
          <p:nvPr/>
        </p:nvSpPr>
        <p:spPr bwMode="auto">
          <a:xfrm>
            <a:off x="1043607" y="273611"/>
            <a:ext cx="7344817" cy="163121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kumimoji="1" lang="en-US" sz="2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Бермудский</a:t>
            </a:r>
            <a:r>
              <a:rPr kumimoji="1"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kumimoji="1" lang="en-US" sz="2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треугольник</a:t>
            </a:r>
            <a:r>
              <a:rPr kumimoji="1" lang="en-US" sz="2000" dirty="0">
                <a:solidFill>
                  <a:srgbClr val="000000"/>
                </a:solidFill>
                <a:latin typeface="Arial" charset="0"/>
              </a:rPr>
              <a:t> — </a:t>
            </a:r>
            <a:r>
              <a:rPr kumimoji="1" lang="en-US" sz="2000" dirty="0" err="1">
                <a:latin typeface="Arial" charset="0"/>
              </a:rPr>
              <a:t>район</a:t>
            </a:r>
            <a:r>
              <a:rPr kumimoji="1" lang="en-US" sz="2000" dirty="0">
                <a:latin typeface="Arial" charset="0"/>
              </a:rPr>
              <a:t> в </a:t>
            </a:r>
            <a:r>
              <a:rPr kumimoji="1" lang="ru-RU" sz="2000" dirty="0">
                <a:latin typeface="Arial" charset="0"/>
              </a:rPr>
              <a:t>Атлантическом океане</a:t>
            </a:r>
            <a:r>
              <a:rPr kumimoji="1" lang="en-US" sz="2000" dirty="0">
                <a:latin typeface="Arial" charset="0"/>
              </a:rPr>
              <a:t>, в </a:t>
            </a:r>
            <a:r>
              <a:rPr kumimoji="1" lang="en-US" sz="2000" dirty="0" err="1">
                <a:latin typeface="Arial" charset="0"/>
              </a:rPr>
              <a:t>котором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происходят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якобы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таинственные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исчезновения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морских</a:t>
            </a:r>
            <a:r>
              <a:rPr kumimoji="1" lang="en-US" sz="2000" dirty="0">
                <a:latin typeface="Arial" charset="0"/>
              </a:rPr>
              <a:t> и </a:t>
            </a:r>
            <a:r>
              <a:rPr kumimoji="1" lang="en-US" sz="2000" dirty="0" err="1">
                <a:latin typeface="Arial" charset="0"/>
              </a:rPr>
              <a:t>воздушных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су</a:t>
            </a:r>
            <a:r>
              <a:rPr kumimoji="1" lang="ru-RU" sz="2000" dirty="0" err="1">
                <a:latin typeface="Arial" charset="0"/>
              </a:rPr>
              <a:t>дов</a:t>
            </a:r>
            <a:r>
              <a:rPr kumimoji="1" lang="ru-RU" sz="2000" dirty="0">
                <a:latin typeface="Arial" charset="0"/>
              </a:rPr>
              <a:t>.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Район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ограничен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линиями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от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Флор</a:t>
            </a:r>
            <a:r>
              <a:rPr kumimoji="1" lang="ru-RU" sz="2000" dirty="0">
                <a:latin typeface="Arial" charset="0"/>
              </a:rPr>
              <a:t>иды</a:t>
            </a:r>
            <a:r>
              <a:rPr kumimoji="1" lang="en-US" sz="2000" dirty="0">
                <a:latin typeface="Arial" charset="0"/>
              </a:rPr>
              <a:t> к </a:t>
            </a:r>
            <a:r>
              <a:rPr kumimoji="1" lang="en-US" sz="2000" dirty="0" err="1">
                <a:latin typeface="Arial" charset="0"/>
              </a:rPr>
              <a:t>Бермудским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острова</a:t>
            </a:r>
            <a:r>
              <a:rPr kumimoji="1" lang="ru-RU" sz="2000" dirty="0">
                <a:latin typeface="Arial" charset="0"/>
              </a:rPr>
              <a:t>м</a:t>
            </a:r>
            <a:r>
              <a:rPr kumimoji="1" lang="en-US" sz="2000" dirty="0">
                <a:latin typeface="Arial" charset="0"/>
              </a:rPr>
              <a:t>, </a:t>
            </a:r>
            <a:r>
              <a:rPr kumimoji="1" lang="en-US" sz="2000" dirty="0" err="1">
                <a:latin typeface="Arial" charset="0"/>
              </a:rPr>
              <a:t>далее</a:t>
            </a:r>
            <a:r>
              <a:rPr kumimoji="1" lang="en-US" sz="2000" dirty="0">
                <a:latin typeface="Arial" charset="0"/>
              </a:rPr>
              <a:t> к </a:t>
            </a:r>
            <a:r>
              <a:rPr kumimoji="1" lang="en-US" sz="2000" dirty="0" err="1">
                <a:latin typeface="Arial" charset="0"/>
              </a:rPr>
              <a:t>Пуэрто-Рико</a:t>
            </a:r>
            <a:r>
              <a:rPr kumimoji="1" lang="ru-RU" sz="2000" dirty="0">
                <a:latin typeface="Arial" charset="0"/>
              </a:rPr>
              <a:t> </a:t>
            </a:r>
            <a:r>
              <a:rPr kumimoji="1" lang="en-US" sz="2000" dirty="0">
                <a:latin typeface="Arial" charset="0"/>
              </a:rPr>
              <a:t> и </a:t>
            </a:r>
            <a:r>
              <a:rPr kumimoji="1" lang="en-US" sz="2000" dirty="0" err="1">
                <a:latin typeface="Arial" charset="0"/>
              </a:rPr>
              <a:t>назад</a:t>
            </a:r>
            <a:r>
              <a:rPr kumimoji="1" lang="en-US" sz="2000" dirty="0">
                <a:latin typeface="Arial" charset="0"/>
              </a:rPr>
              <a:t> к </a:t>
            </a:r>
            <a:r>
              <a:rPr kumimoji="1" lang="en-US" sz="2000" dirty="0" err="1">
                <a:latin typeface="Arial" charset="0"/>
              </a:rPr>
              <a:t>Флориде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через</a:t>
            </a:r>
            <a:r>
              <a:rPr kumimoji="1" lang="en-US" sz="2000" dirty="0">
                <a:latin typeface="Arial" charset="0"/>
              </a:rPr>
              <a:t> </a:t>
            </a:r>
            <a:r>
              <a:rPr kumimoji="1" lang="en-US" sz="2000" dirty="0" err="1">
                <a:latin typeface="Arial" charset="0"/>
              </a:rPr>
              <a:t>Багамы</a:t>
            </a:r>
            <a:r>
              <a:rPr kumimoji="1" lang="ru-RU" dirty="0">
                <a:latin typeface="Arial" charset="0"/>
              </a:rPr>
              <a:t>.</a:t>
            </a:r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6011863" y="5589588"/>
            <a:ext cx="177482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kumimoji="1" lang="ru-RU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Пуэрто-Рико</a:t>
            </a:r>
            <a:endParaRPr kumimoji="1" lang="en-US" sz="20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1619250" y="4149725"/>
            <a:ext cx="133350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kumimoji="1" lang="ru-RU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Флорида</a:t>
            </a:r>
            <a:endParaRPr kumimoji="1" lang="en-US" sz="20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6300788" y="2349500"/>
            <a:ext cx="1789112" cy="7016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kumimoji="1" lang="ru-RU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Бермудские </a:t>
            </a:r>
          </a:p>
          <a:p>
            <a:pPr>
              <a:defRPr/>
            </a:pPr>
            <a:r>
              <a:rPr kumimoji="1" lang="ru-RU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острова</a:t>
            </a:r>
            <a:endParaRPr kumimoji="1" lang="en-US" sz="20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88640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 «Светофор»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0519" y="1340768"/>
            <a:ext cx="197484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1115616" y="1268760"/>
            <a:ext cx="1872208" cy="5040560"/>
          </a:xfrm>
          <a:prstGeom prst="roundRect">
            <a:avLst/>
          </a:prstGeom>
          <a:solidFill>
            <a:srgbClr val="1B10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331640" y="1556792"/>
            <a:ext cx="1368152" cy="11521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331640" y="3068960"/>
            <a:ext cx="1368152" cy="1152128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1331640" y="4581128"/>
            <a:ext cx="1368152" cy="11521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59832" y="1700808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Неверный ответ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5816" y="3068960"/>
            <a:ext cx="45365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Неточный ответ</a:t>
            </a:r>
          </a:p>
          <a:p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(или я не знаю ответа)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1840" y="4941168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Верный ответ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5" t="4491" r="74817" b="23308"/>
          <a:stretch>
            <a:fillRect/>
          </a:stretch>
        </p:blipFill>
        <p:spPr bwMode="auto">
          <a:xfrm>
            <a:off x="0" y="765175"/>
            <a:ext cx="205105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183" t="4491" r="52034" b="23308"/>
          <a:stretch>
            <a:fillRect/>
          </a:stretch>
        </p:blipFill>
        <p:spPr bwMode="auto">
          <a:xfrm rot="19504500">
            <a:off x="1700859" y="1741434"/>
            <a:ext cx="208915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067175" y="765175"/>
            <a:ext cx="3600450" cy="4965700"/>
            <a:chOff x="2562" y="482"/>
            <a:chExt cx="2268" cy="3128"/>
          </a:xfrm>
        </p:grpSpPr>
        <p:pic>
          <p:nvPicPr>
            <p:cNvPr id="3078" name="Picture 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7169" t="4491" r="19055" b="23308"/>
            <a:stretch>
              <a:fillRect/>
            </a:stretch>
          </p:blipFill>
          <p:spPr bwMode="auto">
            <a:xfrm>
              <a:off x="2562" y="482"/>
              <a:ext cx="1951" cy="3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9" name="Picture 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0946" t="18109" r="13567" b="72473"/>
            <a:stretch>
              <a:fillRect/>
            </a:stretch>
          </p:blipFill>
          <p:spPr bwMode="auto">
            <a:xfrm>
              <a:off x="4513" y="1117"/>
              <a:ext cx="317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946" t="42184" r="998" b="26401"/>
          <a:stretch>
            <a:fillRect/>
          </a:stretch>
        </p:blipFill>
        <p:spPr bwMode="auto">
          <a:xfrm>
            <a:off x="7308850" y="3500438"/>
            <a:ext cx="165576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37112"/>
            <a:ext cx="1646863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43608" y="116632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1. </a:t>
            </a:r>
            <a:r>
              <a:rPr lang="ru-RU" sz="3200" b="1" dirty="0" smtClean="0"/>
              <a:t>Верно ли расставлены размеры на чертеже?</a:t>
            </a:r>
            <a:endParaRPr lang="ru-RU" sz="3200" b="1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33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933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411760" y="1268760"/>
            <a:ext cx="4248472" cy="5019138"/>
            <a:chOff x="2411760" y="1268760"/>
            <a:chExt cx="4248472" cy="5019138"/>
          </a:xfrm>
        </p:grpSpPr>
        <p:sp>
          <p:nvSpPr>
            <p:cNvPr id="4" name="Равнобедренный треугольник 3"/>
            <p:cNvSpPr/>
            <p:nvPr/>
          </p:nvSpPr>
          <p:spPr>
            <a:xfrm>
              <a:off x="2843808" y="1844824"/>
              <a:ext cx="3024336" cy="3888432"/>
            </a:xfrm>
            <a:prstGeom prst="triangle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47864" y="5085184"/>
              <a:ext cx="561975" cy="476250"/>
            </a:xfrm>
            <a:prstGeom prst="rect">
              <a:avLst/>
            </a:prstGeom>
            <a:noFill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16016" y="5085184"/>
              <a:ext cx="561975" cy="476250"/>
            </a:xfrm>
            <a:prstGeom prst="rect">
              <a:avLst/>
            </a:prstGeom>
            <a:noFill/>
          </p:spPr>
        </p:pic>
        <p:cxnSp>
          <p:nvCxnSpPr>
            <p:cNvPr id="13" name="Прямая соединительная линия 12"/>
            <p:cNvCxnSpPr/>
            <p:nvPr/>
          </p:nvCxnSpPr>
          <p:spPr>
            <a:xfrm>
              <a:off x="3419872" y="3789040"/>
              <a:ext cx="360040" cy="14401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4932040" y="3717032"/>
              <a:ext cx="360040" cy="21602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Дуга 15"/>
            <p:cNvSpPr/>
            <p:nvPr/>
          </p:nvSpPr>
          <p:spPr>
            <a:xfrm>
              <a:off x="2771800" y="5301208"/>
              <a:ext cx="504056" cy="792088"/>
            </a:xfrm>
            <a:prstGeom prst="arc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Дуга 16"/>
            <p:cNvSpPr/>
            <p:nvPr/>
          </p:nvSpPr>
          <p:spPr>
            <a:xfrm rot="16702302">
              <a:off x="5198866" y="5503499"/>
              <a:ext cx="942920" cy="625877"/>
            </a:xfrm>
            <a:prstGeom prst="arc">
              <a:avLst>
                <a:gd name="adj1" fmla="val 16223232"/>
                <a:gd name="adj2" fmla="val 0"/>
              </a:avLst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411760" y="5445224"/>
              <a:ext cx="720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67944" y="1268760"/>
              <a:ext cx="720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latin typeface="Times New Roman" pitchFamily="18" charset="0"/>
                  <a:cs typeface="Times New Roman" pitchFamily="18" charset="0"/>
                </a:rPr>
                <a:t>В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940152" y="5517232"/>
              <a:ext cx="720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>
                  <a:latin typeface="Times New Roman" pitchFamily="18" charset="0"/>
                  <a:cs typeface="Times New Roman" pitchFamily="18" charset="0"/>
                </a:rPr>
                <a:t>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88640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50" dirty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</a:t>
            </a:r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 </a:t>
            </a:r>
            <a:r>
              <a:rPr lang="ru-RU" sz="3200" b="1" dirty="0" smtClean="0"/>
              <a:t>Верно ли расставлены размеры на чертеже?</a:t>
            </a:r>
            <a:endParaRPr lang="ru-RU" sz="32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37112"/>
            <a:ext cx="1646863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Равнобедренный треугольник 4"/>
          <p:cNvSpPr/>
          <p:nvPr/>
        </p:nvSpPr>
        <p:spPr>
          <a:xfrm>
            <a:off x="2843808" y="1844824"/>
            <a:ext cx="3024336" cy="3888432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>
            <a:off x="2771800" y="5301208"/>
            <a:ext cx="504056" cy="792088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6702302">
            <a:off x="5198866" y="5503499"/>
            <a:ext cx="942920" cy="625877"/>
          </a:xfrm>
          <a:prstGeom prst="arc">
            <a:avLst>
              <a:gd name="adj1" fmla="val 16223232"/>
              <a:gd name="adj2" fmla="val 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411760" y="544522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67944" y="126876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0152" y="551723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5157192"/>
            <a:ext cx="561975" cy="47625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5157192"/>
            <a:ext cx="561975" cy="47625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17492978">
            <a:off x="2631542" y="3357163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10 см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07904" y="580526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13 см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4067870">
            <a:off x="4798281" y="371691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12 см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37112"/>
            <a:ext cx="1646863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043608" y="116632"/>
            <a:ext cx="74168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50" dirty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</a:t>
            </a:r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 </a:t>
            </a:r>
            <a:r>
              <a:rPr lang="ru-RU" sz="3600" b="1" dirty="0"/>
              <a:t>Верно ли, что если сторона и два угла одного треугольника равны стороне и двум углам другого треугольника, то они равны?</a:t>
            </a:r>
          </a:p>
          <a:p>
            <a:pPr algn="ctr"/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75656" y="2996952"/>
            <a:ext cx="74168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4. </a:t>
            </a:r>
            <a:r>
              <a:rPr lang="ru-RU" sz="3600" b="1" dirty="0"/>
              <a:t>Верно ли, что если треугольники равны, то каждому углу первого треугольника можно найти равный ему во втором треугольнике?</a:t>
            </a:r>
          </a:p>
          <a:p>
            <a:pPr algn="ctr"/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37112"/>
            <a:ext cx="1646863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6" name="Группа 25"/>
          <p:cNvGrpSpPr/>
          <p:nvPr/>
        </p:nvGrpSpPr>
        <p:grpSpPr>
          <a:xfrm>
            <a:off x="1547664" y="620688"/>
            <a:ext cx="2743627" cy="3560261"/>
            <a:chOff x="2267744" y="1339642"/>
            <a:chExt cx="2743627" cy="3560261"/>
          </a:xfrm>
        </p:grpSpPr>
        <p:sp>
          <p:nvSpPr>
            <p:cNvPr id="4" name="Равнобедренный треугольник 3"/>
            <p:cNvSpPr/>
            <p:nvPr/>
          </p:nvSpPr>
          <p:spPr>
            <a:xfrm>
              <a:off x="2675383" y="1772816"/>
              <a:ext cx="1824609" cy="2826582"/>
            </a:xfrm>
            <a:prstGeom prst="triangle">
              <a:avLst>
                <a:gd name="adj" fmla="val 89152"/>
              </a:avLst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3347864" y="3284984"/>
              <a:ext cx="144016" cy="14401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3563888" y="4509120"/>
              <a:ext cx="1" cy="23316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Дуга 8"/>
            <p:cNvSpPr/>
            <p:nvPr/>
          </p:nvSpPr>
          <p:spPr>
            <a:xfrm>
              <a:off x="2699791" y="4293096"/>
              <a:ext cx="239213" cy="574902"/>
            </a:xfrm>
            <a:prstGeom prst="arc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67744" y="4437112"/>
              <a:ext cx="439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11960" y="1340768"/>
              <a:ext cx="439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В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64677" y="4438238"/>
              <a:ext cx="439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С</a:t>
              </a: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3707904" y="4509120"/>
              <a:ext cx="1" cy="23316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Равнобедренный треугольник 16"/>
            <p:cNvSpPr/>
            <p:nvPr/>
          </p:nvSpPr>
          <p:spPr>
            <a:xfrm>
              <a:off x="2682706" y="1771690"/>
              <a:ext cx="1824609" cy="2826582"/>
            </a:xfrm>
            <a:prstGeom prst="triangle">
              <a:avLst>
                <a:gd name="adj" fmla="val 89152"/>
              </a:avLst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3355187" y="3283858"/>
              <a:ext cx="144016" cy="14401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3571211" y="4507994"/>
              <a:ext cx="1" cy="23316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Дуга 19"/>
            <p:cNvSpPr/>
            <p:nvPr/>
          </p:nvSpPr>
          <p:spPr>
            <a:xfrm>
              <a:off x="2707114" y="4291970"/>
              <a:ext cx="239213" cy="574902"/>
            </a:xfrm>
            <a:prstGeom prst="arc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275067" y="4435986"/>
              <a:ext cx="439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19283" y="1339642"/>
              <a:ext cx="439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В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572000" y="4437112"/>
              <a:ext cx="439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С</a:t>
              </a: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3715227" y="4507994"/>
              <a:ext cx="1" cy="23316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Группа 47"/>
          <p:cNvGrpSpPr/>
          <p:nvPr/>
        </p:nvGrpSpPr>
        <p:grpSpPr>
          <a:xfrm rot="4509406">
            <a:off x="5327460" y="422542"/>
            <a:ext cx="2758598" cy="3536840"/>
            <a:chOff x="4776877" y="1425050"/>
            <a:chExt cx="2758598" cy="3536840"/>
          </a:xfrm>
        </p:grpSpPr>
        <p:sp>
          <p:nvSpPr>
            <p:cNvPr id="28" name="Равнобедренный треугольник 27"/>
            <p:cNvSpPr/>
            <p:nvPr/>
          </p:nvSpPr>
          <p:spPr>
            <a:xfrm>
              <a:off x="5195663" y="1845950"/>
              <a:ext cx="1824609" cy="2826582"/>
            </a:xfrm>
            <a:prstGeom prst="triangle">
              <a:avLst>
                <a:gd name="adj" fmla="val 89152"/>
              </a:avLst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5868144" y="3358118"/>
              <a:ext cx="144016" cy="14401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6084168" y="4582254"/>
              <a:ext cx="1" cy="23316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Дуга 30"/>
            <p:cNvSpPr/>
            <p:nvPr/>
          </p:nvSpPr>
          <p:spPr>
            <a:xfrm>
              <a:off x="5220071" y="4366230"/>
              <a:ext cx="239213" cy="574902"/>
            </a:xfrm>
            <a:prstGeom prst="arc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 rot="17090594">
              <a:off x="4788024" y="4510247"/>
              <a:ext cx="439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17090594">
              <a:off x="6732240" y="1413903"/>
              <a:ext cx="439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rot="17090594">
              <a:off x="7084957" y="4511372"/>
              <a:ext cx="439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>
              <a:off x="6228184" y="4582254"/>
              <a:ext cx="1" cy="23316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Равнобедренный треугольник 35"/>
            <p:cNvSpPr/>
            <p:nvPr/>
          </p:nvSpPr>
          <p:spPr>
            <a:xfrm>
              <a:off x="5202986" y="1844824"/>
              <a:ext cx="1824609" cy="2826582"/>
            </a:xfrm>
            <a:prstGeom prst="triangle">
              <a:avLst>
                <a:gd name="adj" fmla="val 89152"/>
              </a:avLst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5875467" y="3356992"/>
              <a:ext cx="144016" cy="14401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6091491" y="4581128"/>
              <a:ext cx="1" cy="23316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Дуга 38"/>
            <p:cNvSpPr/>
            <p:nvPr/>
          </p:nvSpPr>
          <p:spPr>
            <a:xfrm>
              <a:off x="5227394" y="4365104"/>
              <a:ext cx="239213" cy="574902"/>
            </a:xfrm>
            <a:prstGeom prst="arc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>
              <a:off x="6235507" y="4581128"/>
              <a:ext cx="1" cy="23316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Box 43"/>
          <p:cNvSpPr txBox="1"/>
          <p:nvPr/>
        </p:nvSpPr>
        <p:spPr>
          <a:xfrm>
            <a:off x="1043608" y="116632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5</a:t>
            </a:r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 </a:t>
            </a:r>
            <a:r>
              <a:rPr lang="ru-RU" sz="3600" b="1" dirty="0"/>
              <a:t>Верно ли, </a:t>
            </a:r>
            <a:r>
              <a:rPr lang="ru-RU" sz="3600" b="1" dirty="0" smtClean="0"/>
              <a:t>что</a:t>
            </a:r>
            <a:r>
              <a:rPr lang="en-US" sz="3600" b="1" dirty="0" smtClean="0"/>
              <a:t>                                     </a:t>
            </a:r>
            <a:r>
              <a:rPr lang="ru-RU" sz="3600" b="1" dirty="0" smtClean="0"/>
              <a:t>?</a:t>
            </a:r>
            <a:endParaRPr lang="ru-RU" sz="3600" b="1" dirty="0"/>
          </a:p>
          <a:p>
            <a:pPr algn="ctr"/>
            <a:endParaRPr lang="ru-RU" sz="3200" b="1" dirty="0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260648"/>
            <a:ext cx="2339752" cy="511646"/>
          </a:xfrm>
          <a:prstGeom prst="rect">
            <a:avLst/>
          </a:prstGeom>
          <a:noFill/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6948264" y="188640"/>
            <a:ext cx="14036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MNK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31640" y="3995678"/>
            <a:ext cx="7632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pc="50" dirty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6</a:t>
            </a:r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 </a:t>
            </a:r>
            <a:r>
              <a:rPr lang="ru-RU" sz="3600" b="1" dirty="0"/>
              <a:t>Верно ли, что если три угла одного треугольника равны трем углам другого треугольника, то такие треугольники </a:t>
            </a:r>
            <a:r>
              <a:rPr lang="ru-RU" sz="3600" b="1" dirty="0" smtClean="0"/>
              <a:t>равны?</a:t>
            </a:r>
            <a:endParaRPr lang="ru-RU" sz="3600" b="1" dirty="0"/>
          </a:p>
          <a:p>
            <a:pPr algn="ctr"/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15613" y="332653"/>
          <a:ext cx="6408710" cy="6336704"/>
        </p:xfrm>
        <a:graphic>
          <a:graphicData uri="http://schemas.openxmlformats.org/drawingml/2006/table">
            <a:tbl>
              <a:tblPr/>
              <a:tblGrid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</a:tblGrid>
              <a:tr h="43345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96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499992" y="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Кроссворд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xn--j1ahfl.xn--p1ai/data/edu/images/8490_p.jpeg"/>
          <p:cNvPicPr/>
          <p:nvPr/>
        </p:nvPicPr>
        <p:blipFill>
          <a:blip r:embed="rId3" cstate="print"/>
          <a:srcRect r="3861"/>
          <a:stretch>
            <a:fillRect/>
          </a:stretch>
        </p:blipFill>
        <p:spPr bwMode="auto">
          <a:xfrm>
            <a:off x="0" y="1124744"/>
            <a:ext cx="914400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Укажите на каких рисунках есть равные треугольники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188640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ФИЗКУЛЬТМИНУТКА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1043608" y="1124744"/>
            <a:ext cx="727179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Вдох-выдох, потянулись.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Руки- вверх, поработали пальчиками- составить различные треугольники.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Левой рукой нарисовать в воздухе треугольник, затем- правой, и- обеими.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паре с соседом( у меня две руки- две стороны, сосед помогает составить треугольник).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Нарисовать на полу треугольник каждой ногой.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Стряхнули усталость с рук, ног. Сели.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31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1484784"/>
            <a:ext cx="1266825" cy="1457325"/>
          </a:xfrm>
          <a:prstGeom prst="rect">
            <a:avLst/>
          </a:prstGeom>
        </p:spPr>
      </p:pic>
      <p:sp>
        <p:nvSpPr>
          <p:cNvPr id="8" name="Равнобедренный треугольник 7"/>
          <p:cNvSpPr/>
          <p:nvPr/>
        </p:nvSpPr>
        <p:spPr>
          <a:xfrm>
            <a:off x="1259632" y="6093296"/>
            <a:ext cx="648072" cy="432048"/>
          </a:xfrm>
          <a:prstGeom prst="triangle">
            <a:avLst>
              <a:gd name="adj" fmla="val 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1937350">
            <a:off x="6005442" y="6016965"/>
            <a:ext cx="648072" cy="432048"/>
          </a:xfrm>
          <a:prstGeom prst="triangle">
            <a:avLst>
              <a:gd name="adj" fmla="val 10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689412">
            <a:off x="2117011" y="5944956"/>
            <a:ext cx="648072" cy="432048"/>
          </a:xfrm>
          <a:prstGeom prst="triangle">
            <a:avLst>
              <a:gd name="adj" fmla="val 6233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20864828">
            <a:off x="5209323" y="5949164"/>
            <a:ext cx="748095" cy="657595"/>
          </a:xfrm>
          <a:prstGeom prst="triangle">
            <a:avLst>
              <a:gd name="adj" fmla="val 37085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>
            <a:off x="3131840" y="6021288"/>
            <a:ext cx="1296144" cy="504056"/>
          </a:xfrm>
          <a:prstGeom prst="rt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 rot="6708647">
            <a:off x="4109416" y="5907131"/>
            <a:ext cx="904271" cy="1011691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WordArt 5"/>
          <p:cNvSpPr>
            <a:spLocks noChangeArrowheads="1" noChangeShapeType="1" noTextEdit="1"/>
          </p:cNvSpPr>
          <p:nvPr/>
        </p:nvSpPr>
        <p:spPr bwMode="auto">
          <a:xfrm>
            <a:off x="1187624" y="188640"/>
            <a:ext cx="74168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33CCCC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ahoma"/>
                <a:ea typeface="Tahoma"/>
                <a:cs typeface="Tahoma"/>
              </a:rPr>
              <a:t>Решение задач </a:t>
            </a:r>
          </a:p>
        </p:txBody>
      </p:sp>
      <p:pic>
        <p:nvPicPr>
          <p:cNvPr id="20" name="Picture 4" descr="C21-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4941168"/>
            <a:ext cx="1994300" cy="1728638"/>
          </a:xfrm>
          <a:prstGeom prst="rect">
            <a:avLst/>
          </a:prstGeom>
          <a:noFill/>
        </p:spPr>
      </p:pic>
      <p:sp>
        <p:nvSpPr>
          <p:cNvPr id="21" name="Равнобедренный треугольник 20"/>
          <p:cNvSpPr/>
          <p:nvPr/>
        </p:nvSpPr>
        <p:spPr>
          <a:xfrm>
            <a:off x="1475656" y="1340768"/>
            <a:ext cx="3456384" cy="3672408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971600" y="4797152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27784" y="76470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04048" y="486916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единительная линия 25"/>
          <p:cNvCxnSpPr>
            <a:stCxn id="21" idx="1"/>
          </p:cNvCxnSpPr>
          <p:nvPr/>
        </p:nvCxnSpPr>
        <p:spPr>
          <a:xfrm>
            <a:off x="2339752" y="3176972"/>
            <a:ext cx="0" cy="183620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067944" y="3140968"/>
            <a:ext cx="0" cy="183620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4067944" y="4797152"/>
            <a:ext cx="216024" cy="21602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1835696" y="2708920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39952" y="2708920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23728" y="508518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23928" y="508518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932040" y="1196752"/>
            <a:ext cx="3995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</a:rPr>
              <a:t>Дано:</a:t>
            </a:r>
            <a:endParaRPr lang="en-US" sz="3200" b="1" dirty="0" smtClean="0">
              <a:latin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</a:rPr>
              <a:t> АВ=ВС, АМ=</a:t>
            </a:r>
            <a:r>
              <a:rPr lang="en-US" sz="3200" b="1" dirty="0" smtClean="0">
                <a:latin typeface="Times New Roman" pitchFamily="18" charset="0"/>
              </a:rPr>
              <a:t>NC</a:t>
            </a:r>
            <a:r>
              <a:rPr lang="ru-RU" sz="3200" b="1" dirty="0" smtClean="0">
                <a:latin typeface="Times New Roman" pitchFamily="18" charset="0"/>
              </a:rPr>
              <a:t>, </a:t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3200" b="1" dirty="0" smtClean="0">
                <a:sym typeface="Symbol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AMD=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С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=90°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</a:rPr>
              <a:t>Доказать:  </a:t>
            </a:r>
            <a:r>
              <a:rPr lang="en-US" sz="3200" b="1" dirty="0" smtClean="0">
                <a:latin typeface="Times New Roman" pitchFamily="18" charset="0"/>
              </a:rPr>
              <a:t>DM=EN</a:t>
            </a: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1259632" y="980728"/>
            <a:ext cx="720080" cy="72008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1403648" y="908720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ru-RU" sz="4000" dirty="0">
              <a:effectLst>
                <a:glow rad="101600">
                  <a:srgbClr val="FF0000">
                    <a:alpha val="60000"/>
                  </a:srgbClr>
                </a:glo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071670" y="4786322"/>
            <a:ext cx="216024" cy="21602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1187624" y="188640"/>
            <a:ext cx="74168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33CCCC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ahoma"/>
                <a:ea typeface="Tahoma"/>
                <a:cs typeface="Tahoma"/>
              </a:rPr>
              <a:t>Решение задач </a:t>
            </a:r>
          </a:p>
        </p:txBody>
      </p:sp>
      <p:sp>
        <p:nvSpPr>
          <p:cNvPr id="3" name="Овал 2"/>
          <p:cNvSpPr/>
          <p:nvPr/>
        </p:nvSpPr>
        <p:spPr>
          <a:xfrm>
            <a:off x="1259632" y="980728"/>
            <a:ext cx="720080" cy="72008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03648" y="908720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ru-RU" sz="4000" dirty="0">
              <a:effectLst>
                <a:glow rad="101600">
                  <a:srgbClr val="FF0000">
                    <a:alpha val="60000"/>
                  </a:srgbClr>
                </a:glow>
              </a:effectLst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1259632" y="1772816"/>
            <a:ext cx="3816424" cy="4390747"/>
            <a:chOff x="2195736" y="1916832"/>
            <a:chExt cx="3816424" cy="4390747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2555776" y="2492896"/>
              <a:ext cx="2952328" cy="3312368"/>
              <a:chOff x="2555776" y="1700808"/>
              <a:chExt cx="2952328" cy="3312368"/>
            </a:xfrm>
          </p:grpSpPr>
          <p:cxnSp>
            <p:nvCxnSpPr>
              <p:cNvPr id="6" name="Прямая соединительная линия 5"/>
              <p:cNvCxnSpPr/>
              <p:nvPr/>
            </p:nvCxnSpPr>
            <p:spPr>
              <a:xfrm>
                <a:off x="2555776" y="1700808"/>
                <a:ext cx="1440160" cy="3312368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 flipV="1">
                <a:off x="3995936" y="1700808"/>
                <a:ext cx="1512168" cy="3312368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2555776" y="1700808"/>
                <a:ext cx="2520280" cy="936104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 flipH="1">
                <a:off x="2987824" y="1700808"/>
                <a:ext cx="2520280" cy="1008112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3"/>
            <p:cNvSpPr txBox="1"/>
            <p:nvPr/>
          </p:nvSpPr>
          <p:spPr>
            <a:xfrm>
              <a:off x="2195736" y="1916832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436096" y="2132856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07904" y="5661248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51920" y="2420888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55776" y="3284984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148064" y="3140968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1691680" y="2348880"/>
            <a:ext cx="2978598" cy="2134108"/>
            <a:chOff x="2339752" y="2158988"/>
            <a:chExt cx="2978598" cy="2134108"/>
          </a:xfrm>
        </p:grpSpPr>
        <p:sp>
          <p:nvSpPr>
            <p:cNvPr id="21" name="Дуга 20"/>
            <p:cNvSpPr/>
            <p:nvPr/>
          </p:nvSpPr>
          <p:spPr>
            <a:xfrm>
              <a:off x="2339752" y="2204864"/>
              <a:ext cx="360040" cy="360040"/>
            </a:xfrm>
            <a:prstGeom prst="arc">
              <a:avLst>
                <a:gd name="adj1" fmla="val 19653788"/>
                <a:gd name="adj2" fmla="val 7297273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Дуга 21"/>
            <p:cNvSpPr/>
            <p:nvPr/>
          </p:nvSpPr>
          <p:spPr>
            <a:xfrm rot="11177554">
              <a:off x="4816668" y="2158988"/>
              <a:ext cx="501682" cy="451791"/>
            </a:xfrm>
            <a:prstGeom prst="arc">
              <a:avLst>
                <a:gd name="adj1" fmla="val 16253149"/>
                <a:gd name="adj2" fmla="val 514948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flipH="1">
              <a:off x="2987824" y="4005064"/>
              <a:ext cx="288032" cy="1440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3059832" y="4149080"/>
              <a:ext cx="288032" cy="1440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4211960" y="4005064"/>
              <a:ext cx="288032" cy="1440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4139952" y="4149080"/>
              <a:ext cx="288032" cy="1440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H="1">
              <a:off x="2987824" y="2276872"/>
              <a:ext cx="72008" cy="2880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4355976" y="2276872"/>
              <a:ext cx="144016" cy="2880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Прямоугольник 36"/>
          <p:cNvSpPr/>
          <p:nvPr/>
        </p:nvSpPr>
        <p:spPr>
          <a:xfrm>
            <a:off x="5364088" y="1196752"/>
            <a:ext cx="3563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</a:rPr>
              <a:t>Дано:</a:t>
            </a:r>
            <a:endParaRPr lang="en-US" sz="3200" b="1" dirty="0" smtClean="0">
              <a:latin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CP</a:t>
            </a:r>
            <a:r>
              <a:rPr lang="ru-RU" sz="3200" b="1" dirty="0" smtClean="0">
                <a:latin typeface="Times New Roman" pitchFamily="18" charset="0"/>
              </a:rPr>
              <a:t>=</a:t>
            </a:r>
            <a:r>
              <a:rPr lang="en-US" sz="3200" b="1" dirty="0" smtClean="0">
                <a:latin typeface="Times New Roman" pitchFamily="18" charset="0"/>
              </a:rPr>
              <a:t>PE</a:t>
            </a:r>
            <a:r>
              <a:rPr lang="ru-RU" sz="3200" b="1" dirty="0" smtClean="0">
                <a:latin typeface="Times New Roman" pitchFamily="18" charset="0"/>
              </a:rPr>
              <a:t>, </a:t>
            </a:r>
            <a:r>
              <a:rPr lang="en-US" sz="3200" b="1" dirty="0" smtClean="0">
                <a:latin typeface="Times New Roman" pitchFamily="18" charset="0"/>
              </a:rPr>
              <a:t>DF</a:t>
            </a:r>
            <a:r>
              <a:rPr lang="ru-RU" sz="3200" b="1" dirty="0" smtClean="0">
                <a:latin typeface="Times New Roman" pitchFamily="18" charset="0"/>
              </a:rPr>
              <a:t>=</a:t>
            </a:r>
            <a:r>
              <a:rPr lang="en-US" sz="3200" b="1" dirty="0" smtClean="0">
                <a:latin typeface="Times New Roman" pitchFamily="18" charset="0"/>
              </a:rPr>
              <a:t>DK</a:t>
            </a:r>
            <a:r>
              <a:rPr lang="ru-RU" sz="3200" b="1" dirty="0" smtClean="0">
                <a:latin typeface="Times New Roman" pitchFamily="18" charset="0"/>
              </a:rPr>
              <a:t>, </a:t>
            </a:r>
            <a:r>
              <a:rPr lang="ru-RU" sz="3200" b="1" dirty="0" smtClean="0">
                <a:latin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</a:rPr>
            </a:br>
            <a:r>
              <a:rPr lang="ru-RU" sz="3200" b="1" dirty="0" smtClean="0">
                <a:sym typeface="Symbol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</a:rPr>
              <a:t>Доказать</a:t>
            </a:r>
            <a:r>
              <a:rPr lang="ru-RU" sz="3200" b="1" dirty="0" smtClean="0">
                <a:latin typeface="Times New Roman" pitchFamily="18" charset="0"/>
              </a:rPr>
              <a:t>:</a:t>
            </a:r>
            <a:endParaRPr lang="en-US" sz="3200" b="1" dirty="0" smtClean="0">
              <a:latin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</a:rPr>
              <a:t>Δ</a:t>
            </a:r>
            <a:r>
              <a:rPr lang="en-US" sz="3200" b="1" dirty="0" smtClean="0">
                <a:latin typeface="Times New Roman" pitchFamily="18" charset="0"/>
              </a:rPr>
              <a:t>DCK=</a:t>
            </a:r>
            <a:r>
              <a:rPr lang="el-GR" sz="3200" b="1" dirty="0" smtClean="0">
                <a:latin typeface="Times New Roman" pitchFamily="18" charset="0"/>
              </a:rPr>
              <a:t>Δ</a:t>
            </a:r>
            <a:r>
              <a:rPr lang="en-US" sz="3200" b="1" dirty="0" smtClean="0">
                <a:latin typeface="Times New Roman" pitchFamily="18" charset="0"/>
              </a:rPr>
              <a:t>DEF</a:t>
            </a:r>
            <a:endParaRPr lang="ru-RU" sz="32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6"/>
          <p:cNvSpPr>
            <a:spLocks noGrp="1" noChangeArrowheads="1"/>
          </p:cNvSpPr>
          <p:nvPr>
            <p:ph sz="quarter" idx="3"/>
          </p:nvPr>
        </p:nvSpPr>
        <p:spPr>
          <a:xfrm>
            <a:off x="4067175" y="1772815"/>
            <a:ext cx="4662488" cy="446447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</a:pPr>
            <a:endParaRPr lang="ru-RU" sz="1800" b="1" i="1" dirty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100" b="1" dirty="0">
                <a:latin typeface="Times New Roman" pitchFamily="18" charset="0"/>
              </a:rPr>
              <a:t>     </a:t>
            </a:r>
            <a:r>
              <a:rPr lang="ru-RU" sz="2400" b="1" dirty="0">
                <a:latin typeface="Times New Roman" pitchFamily="18" charset="0"/>
              </a:rPr>
              <a:t>Дано: </a:t>
            </a:r>
            <a:endParaRPr lang="ru-RU" sz="2400" b="1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 i="1" dirty="0" smtClean="0">
                <a:latin typeface="Times New Roman" pitchFamily="18" charset="0"/>
              </a:rPr>
              <a:t>АВ </a:t>
            </a:r>
            <a:r>
              <a:rPr lang="ru-RU" sz="2400" b="1" i="1" dirty="0">
                <a:latin typeface="Times New Roman" pitchFamily="18" charset="0"/>
              </a:rPr>
              <a:t>= АС, </a:t>
            </a:r>
            <a:r>
              <a:rPr lang="en-US" sz="2400" b="1" i="1" dirty="0">
                <a:latin typeface="Times New Roman" pitchFamily="18" charset="0"/>
              </a:rPr>
              <a:t>    </a:t>
            </a:r>
            <a:r>
              <a:rPr lang="en-US" sz="2400" b="1" i="1" dirty="0" smtClean="0">
                <a:latin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sym typeface="Symbol"/>
              </a:rPr>
              <a:t> </a:t>
            </a:r>
            <a:r>
              <a:rPr lang="en-US" sz="2400" b="1" i="1" dirty="0" smtClean="0">
                <a:latin typeface="Times New Roman" pitchFamily="18" charset="0"/>
              </a:rPr>
              <a:t>BAD =</a:t>
            </a:r>
            <a:r>
              <a:rPr lang="en-US" sz="2400" b="1" i="1" dirty="0" smtClean="0">
                <a:latin typeface="Times New Roman" pitchFamily="18" charset="0"/>
                <a:sym typeface="Symbol"/>
              </a:rPr>
              <a:t></a:t>
            </a:r>
            <a:r>
              <a:rPr lang="en-US" sz="2400" b="1" i="1" dirty="0" smtClean="0">
                <a:latin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</a:rPr>
              <a:t>CAD</a:t>
            </a:r>
            <a:r>
              <a:rPr lang="ru-RU" sz="2400" b="1" i="1" dirty="0">
                <a:latin typeface="Times New Roman" pitchFamily="18" charset="0"/>
              </a:rPr>
              <a:t>.</a:t>
            </a:r>
          </a:p>
          <a:p>
            <a:pPr>
              <a:buFont typeface="Wingdings" pitchFamily="2" charset="2"/>
              <a:buNone/>
            </a:pPr>
            <a:endParaRPr lang="ru-RU" sz="2400" b="1" i="1" dirty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 i="1" dirty="0">
                <a:latin typeface="Times New Roman" pitchFamily="18" charset="0"/>
              </a:rPr>
              <a:t>     </a:t>
            </a:r>
            <a:endParaRPr lang="en-US" sz="2400" b="1" i="1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n-US" sz="2400" b="1" i="1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 dirty="0" smtClean="0">
                <a:latin typeface="Times New Roman" pitchFamily="18" charset="0"/>
              </a:rPr>
              <a:t>Доказать</a:t>
            </a:r>
            <a:r>
              <a:rPr lang="ru-RU" sz="2400" b="1" dirty="0">
                <a:latin typeface="Times New Roman" pitchFamily="18" charset="0"/>
              </a:rPr>
              <a:t>: </a:t>
            </a:r>
            <a:r>
              <a:rPr lang="en-US" sz="2400" b="1" dirty="0">
                <a:latin typeface="Times New Roman" pitchFamily="18" charset="0"/>
              </a:rPr>
              <a:t>    </a:t>
            </a:r>
            <a:r>
              <a:rPr lang="el-GR" sz="2400" b="1" dirty="0" smtClean="0">
                <a:latin typeface="Times New Roman" pitchFamily="18" charset="0"/>
              </a:rPr>
              <a:t>Δ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ru-RU" sz="2400" b="1" i="1" dirty="0">
                <a:latin typeface="Times New Roman" pitchFamily="18" charset="0"/>
              </a:rPr>
              <a:t>АВ</a:t>
            </a:r>
            <a:r>
              <a:rPr lang="en-US" sz="2400" b="1" i="1" dirty="0">
                <a:latin typeface="Times New Roman" pitchFamily="18" charset="0"/>
              </a:rPr>
              <a:t>D</a:t>
            </a:r>
            <a:r>
              <a:rPr lang="ru-RU" sz="2400" b="1" i="1" dirty="0">
                <a:latin typeface="Times New Roman" pitchFamily="18" charset="0"/>
              </a:rPr>
              <a:t>  = 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l-GR" sz="2400" b="1" dirty="0" smtClean="0">
                <a:latin typeface="Times New Roman" pitchFamily="18" charset="0"/>
              </a:rPr>
              <a:t>Δ</a:t>
            </a:r>
            <a:r>
              <a:rPr lang="en-US" sz="2400" b="1" i="1" dirty="0" smtClean="0">
                <a:latin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</a:rPr>
              <a:t>ACD</a:t>
            </a:r>
            <a:r>
              <a:rPr lang="ru-RU" sz="2400" b="1" i="1" dirty="0">
                <a:latin typeface="Times New Roman" pitchFamily="18" charset="0"/>
              </a:rPr>
              <a:t>, используя первый признак равенства треугольников.</a:t>
            </a:r>
          </a:p>
          <a:p>
            <a:pPr>
              <a:buFont typeface="Wingdings" pitchFamily="2" charset="2"/>
              <a:buNone/>
            </a:pPr>
            <a:endParaRPr lang="ru-RU" sz="1800" b="1" i="1" dirty="0"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Всё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верно !</a:t>
            </a:r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 rot="716665">
            <a:off x="5298813" y="1915991"/>
            <a:ext cx="3298902" cy="1801881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0" name="Группа 29"/>
          <p:cNvGrpSpPr/>
          <p:nvPr/>
        </p:nvGrpSpPr>
        <p:grpSpPr>
          <a:xfrm>
            <a:off x="1331640" y="1772816"/>
            <a:ext cx="2304256" cy="1584176"/>
            <a:chOff x="1331640" y="1772816"/>
            <a:chExt cx="2304256" cy="1584176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1331640" y="1772816"/>
              <a:ext cx="2304256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1331640" y="3356992"/>
              <a:ext cx="172819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3059832" y="1772816"/>
              <a:ext cx="576064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Группа 30"/>
          <p:cNvGrpSpPr/>
          <p:nvPr/>
        </p:nvGrpSpPr>
        <p:grpSpPr>
          <a:xfrm flipV="1">
            <a:off x="1331640" y="3356992"/>
            <a:ext cx="2304256" cy="1584176"/>
            <a:chOff x="1331640" y="1772816"/>
            <a:chExt cx="2304256" cy="1584176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1331640" y="1772816"/>
              <a:ext cx="2304256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331640" y="3356992"/>
              <a:ext cx="172819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H="1">
              <a:off x="3059832" y="1772816"/>
              <a:ext cx="576064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Прямоугольник 34"/>
          <p:cNvSpPr/>
          <p:nvPr/>
        </p:nvSpPr>
        <p:spPr>
          <a:xfrm>
            <a:off x="1259632" y="332656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Wingdings" pitchFamily="2" charset="2"/>
              <a:buNone/>
            </a:pPr>
            <a:r>
              <a:rPr lang="ru-RU" sz="2800" b="1" i="1" dirty="0" smtClean="0">
                <a:latin typeface="Times New Roman" pitchFamily="18" charset="0"/>
              </a:rPr>
              <a:t>В    тетради нечаянно поставили кляксу. Помогите  дописать недостающее условие задачи.</a:t>
            </a:r>
            <a:endParaRPr lang="ru-RU" sz="2800" b="1" i="1" dirty="0">
              <a:latin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71600" y="3068960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A</a:t>
            </a:r>
            <a:endParaRPr lang="ru-RU" sz="3200" b="1" dirty="0">
              <a:solidFill>
                <a:srgbClr val="1B10FC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35896" y="141277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B</a:t>
            </a:r>
            <a:endParaRPr lang="ru-RU" sz="3200" b="1" dirty="0">
              <a:solidFill>
                <a:srgbClr val="1B10FC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91880" y="4869160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C</a:t>
            </a:r>
            <a:endParaRPr lang="ru-RU" sz="3200" b="1" dirty="0">
              <a:solidFill>
                <a:srgbClr val="1B10FC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31840" y="2996952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D</a:t>
            </a:r>
            <a:endParaRPr lang="ru-RU" sz="3200" b="1" dirty="0">
              <a:solidFill>
                <a:srgbClr val="1B10F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5" t="4491" r="74817" b="23308"/>
          <a:stretch>
            <a:fillRect/>
          </a:stretch>
        </p:blipFill>
        <p:spPr bwMode="auto">
          <a:xfrm>
            <a:off x="0" y="765175"/>
            <a:ext cx="205105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183" t="4491" r="52034" b="23308"/>
          <a:stretch>
            <a:fillRect/>
          </a:stretch>
        </p:blipFill>
        <p:spPr bwMode="auto">
          <a:xfrm>
            <a:off x="2051050" y="765175"/>
            <a:ext cx="208915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067175" y="765175"/>
            <a:ext cx="3600450" cy="4965700"/>
            <a:chOff x="2562" y="482"/>
            <a:chExt cx="2268" cy="3128"/>
          </a:xfrm>
        </p:grpSpPr>
        <p:pic>
          <p:nvPicPr>
            <p:cNvPr id="4110" name="Picture 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7169" t="4491" r="19055" b="23308"/>
            <a:stretch>
              <a:fillRect/>
            </a:stretch>
          </p:blipFill>
          <p:spPr bwMode="auto">
            <a:xfrm>
              <a:off x="2562" y="482"/>
              <a:ext cx="1951" cy="3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1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0946" t="18109" r="13567" b="72473"/>
            <a:stretch>
              <a:fillRect/>
            </a:stretch>
          </p:blipFill>
          <p:spPr bwMode="auto">
            <a:xfrm>
              <a:off x="4513" y="1117"/>
              <a:ext cx="317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946" t="42184" r="998" b="26401"/>
          <a:stretch>
            <a:fillRect/>
          </a:stretch>
        </p:blipFill>
        <p:spPr bwMode="auto">
          <a:xfrm>
            <a:off x="7308850" y="3500438"/>
            <a:ext cx="165576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3" name="WordArt 9"/>
          <p:cNvSpPr>
            <a:spLocks noChangeArrowheads="1" noChangeShapeType="1" noTextEdit="1"/>
          </p:cNvSpPr>
          <p:nvPr/>
        </p:nvSpPr>
        <p:spPr bwMode="auto">
          <a:xfrm>
            <a:off x="395288" y="404813"/>
            <a:ext cx="1008062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ТР</a:t>
            </a: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1476375" y="404813"/>
            <a:ext cx="4318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</a:t>
            </a:r>
          </a:p>
        </p:txBody>
      </p:sp>
      <p:sp>
        <p:nvSpPr>
          <p:cNvPr id="6155" name="WordArt 11"/>
          <p:cNvSpPr>
            <a:spLocks noChangeArrowheads="1" noChangeShapeType="1" noTextEdit="1"/>
          </p:cNvSpPr>
          <p:nvPr/>
        </p:nvSpPr>
        <p:spPr bwMode="auto">
          <a:xfrm>
            <a:off x="1476375" y="404813"/>
            <a:ext cx="43180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Е</a:t>
            </a:r>
          </a:p>
        </p:txBody>
      </p:sp>
      <p:sp>
        <p:nvSpPr>
          <p:cNvPr id="6156" name="WordArt 12"/>
          <p:cNvSpPr>
            <a:spLocks noChangeArrowheads="1" noChangeShapeType="1" noTextEdit="1"/>
          </p:cNvSpPr>
          <p:nvPr/>
        </p:nvSpPr>
        <p:spPr bwMode="auto">
          <a:xfrm>
            <a:off x="2051050" y="404813"/>
            <a:ext cx="1873250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УГОЛ</a:t>
            </a:r>
          </a:p>
        </p:txBody>
      </p:sp>
      <p:sp>
        <p:nvSpPr>
          <p:cNvPr id="6157" name="WordArt 13"/>
          <p:cNvSpPr>
            <a:spLocks noChangeArrowheads="1" noChangeShapeType="1" noTextEdit="1"/>
          </p:cNvSpPr>
          <p:nvPr/>
        </p:nvSpPr>
        <p:spPr bwMode="auto">
          <a:xfrm>
            <a:off x="4067175" y="404813"/>
            <a:ext cx="1584325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МЕЛ</a:t>
            </a:r>
          </a:p>
        </p:txBody>
      </p:sp>
      <p:sp>
        <p:nvSpPr>
          <p:cNvPr id="6158" name="WordArt 14"/>
          <p:cNvSpPr>
            <a:spLocks noChangeArrowheads="1" noChangeShapeType="1" noTextEdit="1"/>
          </p:cNvSpPr>
          <p:nvPr/>
        </p:nvSpPr>
        <p:spPr bwMode="auto">
          <a:xfrm>
            <a:off x="5651500" y="404813"/>
            <a:ext cx="1584325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ЬНИ</a:t>
            </a:r>
          </a:p>
        </p:txBody>
      </p:sp>
      <p:sp>
        <p:nvSpPr>
          <p:cNvPr id="6159" name="WordArt 15"/>
          <p:cNvSpPr>
            <a:spLocks noChangeArrowheads="1" noChangeShapeType="1" noTextEdit="1"/>
          </p:cNvSpPr>
          <p:nvPr/>
        </p:nvSpPr>
        <p:spPr bwMode="auto">
          <a:xfrm>
            <a:off x="7235825" y="404813"/>
            <a:ext cx="1223963" cy="1728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ЦА</a:t>
            </a:r>
          </a:p>
        </p:txBody>
      </p:sp>
      <p:sp>
        <p:nvSpPr>
          <p:cNvPr id="6161" name="WordArt 17"/>
          <p:cNvSpPr>
            <a:spLocks noChangeArrowheads="1" noChangeShapeType="1" noTextEdit="1"/>
          </p:cNvSpPr>
          <p:nvPr/>
        </p:nvSpPr>
        <p:spPr bwMode="auto">
          <a:xfrm>
            <a:off x="8501063" y="428625"/>
            <a:ext cx="500062" cy="1452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К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02107 L 0.05121 -0.5143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-26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2"/>
                                            </p:cond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animBg="1"/>
      <p:bldP spid="6154" grpId="0" animBg="1"/>
      <p:bldP spid="6154" grpId="1" animBg="1"/>
      <p:bldP spid="6155" grpId="0" animBg="1"/>
      <p:bldP spid="6156" grpId="0" animBg="1"/>
      <p:bldP spid="6157" grpId="0" animBg="1"/>
      <p:bldP spid="6157" grpId="1" animBg="1"/>
      <p:bldP spid="6158" grpId="0" animBg="1"/>
      <p:bldP spid="6159" grpId="0" animBg="1"/>
      <p:bldP spid="6159" grpId="1" animBg="1"/>
      <p:bldP spid="616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6"/>
          <p:cNvSpPr>
            <a:spLocks noGrp="1" noChangeArrowheads="1"/>
          </p:cNvSpPr>
          <p:nvPr>
            <p:ph sz="quarter" idx="3"/>
          </p:nvPr>
        </p:nvSpPr>
        <p:spPr>
          <a:xfrm>
            <a:off x="4067175" y="1772815"/>
            <a:ext cx="4662488" cy="4464473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None/>
            </a:pPr>
            <a:endParaRPr lang="ru-RU" sz="1800" b="1" i="1" dirty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100" b="1" dirty="0">
                <a:latin typeface="Times New Roman" pitchFamily="18" charset="0"/>
              </a:rPr>
              <a:t>     </a:t>
            </a:r>
            <a:r>
              <a:rPr lang="ru-RU" sz="2400" b="1" dirty="0">
                <a:latin typeface="Times New Roman" pitchFamily="18" charset="0"/>
              </a:rPr>
              <a:t>Дано: </a:t>
            </a:r>
            <a:endParaRPr lang="ru-RU" sz="2400" b="1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 i="1" dirty="0" smtClean="0">
                <a:latin typeface="Times New Roman" pitchFamily="18" charset="0"/>
              </a:rPr>
              <a:t>                      АВ </a:t>
            </a:r>
            <a:r>
              <a:rPr lang="ru-RU" sz="2400" b="1" i="1" dirty="0">
                <a:latin typeface="Times New Roman" pitchFamily="18" charset="0"/>
              </a:rPr>
              <a:t>= АС</a:t>
            </a:r>
            <a:r>
              <a:rPr lang="ru-RU" sz="2400" b="1" i="1" dirty="0" smtClean="0">
                <a:latin typeface="Times New Roman" pitchFamily="18" charset="0"/>
              </a:rPr>
              <a:t>,</a:t>
            </a:r>
            <a:r>
              <a:rPr lang="ru-RU" sz="2400" b="1" i="1" dirty="0" smtClean="0">
                <a:latin typeface="Times New Roman" pitchFamily="18" charset="0"/>
                <a:sym typeface="Symbol"/>
              </a:rPr>
              <a:t> </a:t>
            </a:r>
            <a:r>
              <a:rPr lang="en-US" sz="2400" b="1" i="1" dirty="0" smtClean="0">
                <a:latin typeface="Times New Roman" pitchFamily="18" charset="0"/>
              </a:rPr>
              <a:t>BD = CD</a:t>
            </a:r>
            <a:r>
              <a:rPr lang="ru-RU" sz="2400" b="1" i="1" dirty="0">
                <a:latin typeface="Times New Roman" pitchFamily="18" charset="0"/>
              </a:rPr>
              <a:t>.</a:t>
            </a:r>
          </a:p>
          <a:p>
            <a:pPr>
              <a:buFont typeface="Wingdings" pitchFamily="2" charset="2"/>
              <a:buNone/>
            </a:pPr>
            <a:endParaRPr lang="ru-RU" sz="2400" b="1" i="1" dirty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 i="1" dirty="0">
                <a:latin typeface="Times New Roman" pitchFamily="18" charset="0"/>
              </a:rPr>
              <a:t>     </a:t>
            </a:r>
            <a:endParaRPr lang="en-US" sz="2400" b="1" i="1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n-US" sz="2400" b="1" i="1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 dirty="0" smtClean="0">
                <a:latin typeface="Times New Roman" pitchFamily="18" charset="0"/>
              </a:rPr>
              <a:t>Доказать</a:t>
            </a:r>
            <a:r>
              <a:rPr lang="ru-RU" sz="2400" b="1" dirty="0">
                <a:latin typeface="Times New Roman" pitchFamily="18" charset="0"/>
              </a:rPr>
              <a:t>: </a:t>
            </a:r>
            <a:r>
              <a:rPr lang="en-US" sz="2400" b="1" dirty="0">
                <a:latin typeface="Times New Roman" pitchFamily="18" charset="0"/>
              </a:rPr>
              <a:t>    </a:t>
            </a:r>
            <a:r>
              <a:rPr lang="el-GR" sz="2400" b="1" dirty="0" smtClean="0">
                <a:latin typeface="Times New Roman" pitchFamily="18" charset="0"/>
              </a:rPr>
              <a:t>Δ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ru-RU" sz="2400" b="1" i="1" dirty="0">
                <a:latin typeface="Times New Roman" pitchFamily="18" charset="0"/>
              </a:rPr>
              <a:t>АВ</a:t>
            </a:r>
            <a:r>
              <a:rPr lang="en-US" sz="2400" b="1" i="1" dirty="0">
                <a:latin typeface="Times New Roman" pitchFamily="18" charset="0"/>
              </a:rPr>
              <a:t>D</a:t>
            </a:r>
            <a:r>
              <a:rPr lang="ru-RU" sz="2400" b="1" i="1" dirty="0">
                <a:latin typeface="Times New Roman" pitchFamily="18" charset="0"/>
              </a:rPr>
              <a:t>  = 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l-GR" sz="2400" b="1" dirty="0" smtClean="0">
                <a:latin typeface="Times New Roman" pitchFamily="18" charset="0"/>
              </a:rPr>
              <a:t>Δ</a:t>
            </a:r>
            <a:r>
              <a:rPr lang="en-US" sz="2400" b="1" i="1" dirty="0" smtClean="0">
                <a:latin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</a:rPr>
              <a:t>ACD</a:t>
            </a:r>
            <a:r>
              <a:rPr lang="ru-RU" sz="2400" b="1" i="1" dirty="0">
                <a:latin typeface="Times New Roman" pitchFamily="18" charset="0"/>
              </a:rPr>
              <a:t>, используя </a:t>
            </a:r>
            <a:r>
              <a:rPr lang="ru-RU" sz="2400" b="1" i="1" dirty="0" smtClean="0">
                <a:latin typeface="Times New Roman" pitchFamily="18" charset="0"/>
              </a:rPr>
              <a:t> третий признак </a:t>
            </a:r>
            <a:r>
              <a:rPr lang="ru-RU" sz="2400" b="1" i="1" dirty="0">
                <a:latin typeface="Times New Roman" pitchFamily="18" charset="0"/>
              </a:rPr>
              <a:t>равенства треугольников.</a:t>
            </a:r>
          </a:p>
          <a:p>
            <a:pPr>
              <a:buFont typeface="Wingdings" pitchFamily="2" charset="2"/>
              <a:buNone/>
            </a:pPr>
            <a:endParaRPr lang="ru-RU" sz="1800" b="1" i="1" dirty="0">
              <a:latin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Просто замечательно!</a:t>
            </a:r>
          </a:p>
          <a:p>
            <a:pPr algn="ctr">
              <a:buFont typeface="Wingdings" pitchFamily="2" charset="2"/>
              <a:buNone/>
            </a:pPr>
            <a:endParaRPr lang="ru-RU" sz="3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 rot="716665">
            <a:off x="5312466" y="1785481"/>
            <a:ext cx="3487619" cy="1953563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9"/>
          <p:cNvGrpSpPr/>
          <p:nvPr/>
        </p:nvGrpSpPr>
        <p:grpSpPr>
          <a:xfrm>
            <a:off x="1331640" y="1772816"/>
            <a:ext cx="2304256" cy="1584176"/>
            <a:chOff x="1331640" y="1772816"/>
            <a:chExt cx="2304256" cy="1584176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1331640" y="1772816"/>
              <a:ext cx="2304256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1331640" y="3356992"/>
              <a:ext cx="172819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3059832" y="1772816"/>
              <a:ext cx="576064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30"/>
          <p:cNvGrpSpPr/>
          <p:nvPr/>
        </p:nvGrpSpPr>
        <p:grpSpPr>
          <a:xfrm flipV="1">
            <a:off x="1331640" y="3356992"/>
            <a:ext cx="2304256" cy="1584176"/>
            <a:chOff x="1331640" y="1772816"/>
            <a:chExt cx="2304256" cy="1584176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1331640" y="1772816"/>
              <a:ext cx="2304256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331640" y="3356992"/>
              <a:ext cx="172819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H="1">
              <a:off x="3059832" y="1772816"/>
              <a:ext cx="576064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Прямоугольник 34"/>
          <p:cNvSpPr/>
          <p:nvPr/>
        </p:nvSpPr>
        <p:spPr>
          <a:xfrm>
            <a:off x="971600" y="188640"/>
            <a:ext cx="74888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Wingdings" pitchFamily="2" charset="2"/>
              <a:buNone/>
            </a:pPr>
            <a:r>
              <a:rPr lang="ru-RU" sz="2800" b="1" i="1" dirty="0" smtClean="0">
                <a:latin typeface="Times New Roman" pitchFamily="18" charset="0"/>
              </a:rPr>
              <a:t>Что под кляксой, если равенство треугольников </a:t>
            </a:r>
            <a:r>
              <a:rPr lang="ru-RU" sz="2800" b="1" i="1" dirty="0" smtClean="0">
                <a:latin typeface="Times New Roman" pitchFamily="18" charset="0"/>
              </a:rPr>
              <a:t>нужно </a:t>
            </a:r>
            <a:r>
              <a:rPr lang="ru-RU" sz="2800" b="1" i="1" dirty="0" smtClean="0">
                <a:latin typeface="Times New Roman" pitchFamily="18" charset="0"/>
              </a:rPr>
              <a:t>доказать с помощью третьего признака равенства треугольников?</a:t>
            </a:r>
            <a:r>
              <a:rPr lang="ru-RU" sz="2800" b="1" i="1" dirty="0" smtClean="0">
                <a:latin typeface="Times New Roman" pitchFamily="18" charset="0"/>
              </a:rPr>
              <a:t>.</a:t>
            </a:r>
            <a:endParaRPr lang="ru-RU" sz="2800" b="1" i="1" dirty="0">
              <a:latin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71600" y="3068960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A</a:t>
            </a:r>
            <a:endParaRPr lang="ru-RU" sz="3200" b="1" dirty="0">
              <a:solidFill>
                <a:srgbClr val="1B10FC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35896" y="141277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B</a:t>
            </a:r>
            <a:endParaRPr lang="ru-RU" sz="3200" b="1" dirty="0">
              <a:solidFill>
                <a:srgbClr val="1B10FC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91880" y="4869160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C</a:t>
            </a:r>
            <a:endParaRPr lang="ru-RU" sz="3200" b="1" dirty="0">
              <a:solidFill>
                <a:srgbClr val="1B10FC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31840" y="2996952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D</a:t>
            </a:r>
            <a:endParaRPr lang="ru-RU" sz="3200" b="1" dirty="0">
              <a:solidFill>
                <a:srgbClr val="1B10F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6"/>
          <p:cNvSpPr>
            <a:spLocks noGrp="1" noChangeArrowheads="1"/>
          </p:cNvSpPr>
          <p:nvPr>
            <p:ph sz="quarter" idx="3"/>
          </p:nvPr>
        </p:nvSpPr>
        <p:spPr>
          <a:xfrm>
            <a:off x="4067175" y="1772815"/>
            <a:ext cx="4662488" cy="4464473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endParaRPr lang="ru-RU" sz="1800" b="1" i="1" dirty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100" b="1" dirty="0">
                <a:latin typeface="Times New Roman" pitchFamily="18" charset="0"/>
              </a:rPr>
              <a:t>     </a:t>
            </a:r>
            <a:r>
              <a:rPr lang="ru-RU" sz="2400" b="1" dirty="0">
                <a:latin typeface="Times New Roman" pitchFamily="18" charset="0"/>
              </a:rPr>
              <a:t>Дано: </a:t>
            </a:r>
            <a:endParaRPr lang="ru-RU" sz="2400" b="1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sz="2400" b="1" i="1" dirty="0" smtClean="0">
                <a:latin typeface="Times New Roman" pitchFamily="18" charset="0"/>
              </a:rPr>
              <a:t>   </a:t>
            </a:r>
            <a:endParaRPr lang="ru-RU" sz="2400" b="1" i="1" dirty="0" smtClean="0"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sz="2400" b="1" i="1" dirty="0" smtClean="0">
                <a:latin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sym typeface="Symbol"/>
              </a:rPr>
              <a:t></a:t>
            </a:r>
            <a:r>
              <a:rPr lang="ru-RU" sz="2400" b="1" i="1" dirty="0" smtClean="0">
                <a:latin typeface="Times New Roman" pitchFamily="18" charset="0"/>
                <a:sym typeface="Symbol"/>
              </a:rPr>
              <a:t> </a:t>
            </a:r>
            <a:r>
              <a:rPr lang="en-US" sz="2400" b="1" i="1" dirty="0" smtClean="0">
                <a:latin typeface="Times New Roman" pitchFamily="18" charset="0"/>
              </a:rPr>
              <a:t>BAD =</a:t>
            </a:r>
            <a:r>
              <a:rPr lang="en-US" sz="2400" b="1" i="1" dirty="0" smtClean="0">
                <a:latin typeface="Times New Roman" pitchFamily="18" charset="0"/>
                <a:sym typeface="Symbol"/>
              </a:rPr>
              <a:t></a:t>
            </a:r>
            <a:r>
              <a:rPr lang="en-US" sz="2400" b="1" i="1" dirty="0" smtClean="0">
                <a:latin typeface="Times New Roman" pitchFamily="18" charset="0"/>
              </a:rPr>
              <a:t> CAD</a:t>
            </a:r>
            <a:r>
              <a:rPr lang="ru-RU" sz="2400" b="1" i="1" dirty="0" smtClean="0">
                <a:latin typeface="Times New Roman" pitchFamily="18" charset="0"/>
              </a:rPr>
              <a:t>, </a:t>
            </a:r>
            <a:endParaRPr lang="en-US" sz="2400" b="1" i="1" dirty="0" smtClean="0"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2400" b="1" i="1" dirty="0" smtClean="0">
                <a:latin typeface="Times New Roman" pitchFamily="18" charset="0"/>
                <a:sym typeface="Symbol"/>
              </a:rPr>
              <a:t> </a:t>
            </a:r>
            <a:r>
              <a:rPr lang="en-US" sz="2400" b="1" i="1" dirty="0" smtClean="0">
                <a:latin typeface="Times New Roman" pitchFamily="18" charset="0"/>
                <a:sym typeface="Symbol"/>
              </a:rPr>
              <a:t>BDA= CDA</a:t>
            </a:r>
            <a:endParaRPr lang="ru-RU" sz="2400" b="1" i="1" dirty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sz="2400" b="1" i="1" dirty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 i="1" dirty="0">
                <a:latin typeface="Times New Roman" pitchFamily="18" charset="0"/>
              </a:rPr>
              <a:t>     </a:t>
            </a:r>
            <a:endParaRPr lang="en-US" sz="2400" b="1" i="1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n-US" sz="2400" b="1" i="1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400" b="1" dirty="0" smtClean="0">
                <a:latin typeface="Times New Roman" pitchFamily="18" charset="0"/>
              </a:rPr>
              <a:t>Доказать</a:t>
            </a:r>
            <a:r>
              <a:rPr lang="ru-RU" sz="2400" b="1" dirty="0">
                <a:latin typeface="Times New Roman" pitchFamily="18" charset="0"/>
              </a:rPr>
              <a:t>: </a:t>
            </a:r>
            <a:r>
              <a:rPr lang="en-US" sz="2400" b="1" dirty="0">
                <a:latin typeface="Times New Roman" pitchFamily="18" charset="0"/>
              </a:rPr>
              <a:t>    </a:t>
            </a:r>
            <a:r>
              <a:rPr lang="el-GR" sz="2400" b="1" dirty="0" smtClean="0">
                <a:latin typeface="Times New Roman" pitchFamily="18" charset="0"/>
              </a:rPr>
              <a:t>Δ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ru-RU" sz="2400" b="1" i="1" dirty="0">
                <a:latin typeface="Times New Roman" pitchFamily="18" charset="0"/>
              </a:rPr>
              <a:t>АВ</a:t>
            </a:r>
            <a:r>
              <a:rPr lang="en-US" sz="2400" b="1" i="1" dirty="0">
                <a:latin typeface="Times New Roman" pitchFamily="18" charset="0"/>
              </a:rPr>
              <a:t>D</a:t>
            </a:r>
            <a:r>
              <a:rPr lang="ru-RU" sz="2400" b="1" i="1" dirty="0">
                <a:latin typeface="Times New Roman" pitchFamily="18" charset="0"/>
              </a:rPr>
              <a:t>  = 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l-GR" sz="2400" b="1" dirty="0" smtClean="0">
                <a:latin typeface="Times New Roman" pitchFamily="18" charset="0"/>
              </a:rPr>
              <a:t>Δ</a:t>
            </a:r>
            <a:r>
              <a:rPr lang="en-US" sz="2400" b="1" i="1" dirty="0" smtClean="0">
                <a:latin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</a:rPr>
              <a:t>ACD</a:t>
            </a:r>
            <a:r>
              <a:rPr lang="ru-RU" sz="2400" b="1" i="1" dirty="0">
                <a:latin typeface="Times New Roman" pitchFamily="18" charset="0"/>
              </a:rPr>
              <a:t>, используя </a:t>
            </a:r>
            <a:r>
              <a:rPr lang="ru-RU" sz="2400" b="1" i="1" dirty="0" smtClean="0">
                <a:latin typeface="Times New Roman" pitchFamily="18" charset="0"/>
              </a:rPr>
              <a:t>второй </a:t>
            </a:r>
            <a:r>
              <a:rPr lang="ru-RU" sz="2400" b="1" i="1" dirty="0">
                <a:latin typeface="Times New Roman" pitchFamily="18" charset="0"/>
              </a:rPr>
              <a:t>признак равенства треугольников.</a:t>
            </a:r>
          </a:p>
          <a:p>
            <a:pPr>
              <a:buFont typeface="Wingdings" pitchFamily="2" charset="2"/>
              <a:buNone/>
            </a:pPr>
            <a:endParaRPr lang="ru-RU" sz="1800" b="1" i="1" dirty="0"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Молодцы!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 rot="716665">
            <a:off x="4938772" y="2094684"/>
            <a:ext cx="3298902" cy="1801881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29"/>
          <p:cNvGrpSpPr/>
          <p:nvPr/>
        </p:nvGrpSpPr>
        <p:grpSpPr>
          <a:xfrm>
            <a:off x="1331640" y="1772816"/>
            <a:ext cx="2304256" cy="1584176"/>
            <a:chOff x="1331640" y="1772816"/>
            <a:chExt cx="2304256" cy="1584176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1331640" y="1772816"/>
              <a:ext cx="2304256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1331640" y="3356992"/>
              <a:ext cx="172819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3059832" y="1772816"/>
              <a:ext cx="576064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30"/>
          <p:cNvGrpSpPr/>
          <p:nvPr/>
        </p:nvGrpSpPr>
        <p:grpSpPr>
          <a:xfrm flipV="1">
            <a:off x="1331640" y="3356992"/>
            <a:ext cx="2304256" cy="1584176"/>
            <a:chOff x="1331640" y="1772816"/>
            <a:chExt cx="2304256" cy="1584176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1331640" y="1772816"/>
              <a:ext cx="2304256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331640" y="3356992"/>
              <a:ext cx="172819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H="1">
              <a:off x="3059832" y="1772816"/>
              <a:ext cx="576064" cy="158417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971600" y="3068960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A</a:t>
            </a:r>
            <a:endParaRPr lang="ru-RU" sz="3200" b="1" dirty="0">
              <a:solidFill>
                <a:srgbClr val="1B10FC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35896" y="141277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B</a:t>
            </a:r>
            <a:endParaRPr lang="ru-RU" sz="3200" b="1" dirty="0">
              <a:solidFill>
                <a:srgbClr val="1B10FC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91880" y="4869160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C</a:t>
            </a:r>
            <a:endParaRPr lang="ru-RU" sz="3200" b="1" dirty="0">
              <a:solidFill>
                <a:srgbClr val="1B10FC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31840" y="2996952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1B10FC"/>
                </a:solidFill>
              </a:rPr>
              <a:t>D</a:t>
            </a:r>
            <a:endParaRPr lang="ru-RU" sz="3200" b="1" dirty="0">
              <a:solidFill>
                <a:srgbClr val="1B10FC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15616" y="188640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Wingdings" pitchFamily="2" charset="2"/>
              <a:buNone/>
            </a:pPr>
            <a:r>
              <a:rPr lang="ru-RU" sz="2800" b="1" i="1" dirty="0" smtClean="0">
                <a:latin typeface="Times New Roman" pitchFamily="18" charset="0"/>
              </a:rPr>
              <a:t>Что под кляксой, если равенство треугольников </a:t>
            </a:r>
            <a:r>
              <a:rPr lang="ru-RU" sz="2800" b="1" i="1" dirty="0" smtClean="0">
                <a:latin typeface="Times New Roman" pitchFamily="18" charset="0"/>
              </a:rPr>
              <a:t>нужно </a:t>
            </a:r>
            <a:r>
              <a:rPr lang="ru-RU" sz="2800" b="1" i="1" dirty="0" smtClean="0">
                <a:latin typeface="Times New Roman" pitchFamily="18" charset="0"/>
              </a:rPr>
              <a:t>доказать с помощью </a:t>
            </a:r>
            <a:r>
              <a:rPr lang="ru-RU" sz="2800" b="1" i="1" dirty="0" smtClean="0">
                <a:latin typeface="Times New Roman" pitchFamily="18" charset="0"/>
              </a:rPr>
              <a:t>второго </a:t>
            </a:r>
            <a:r>
              <a:rPr lang="ru-RU" sz="2800" b="1" i="1" dirty="0" smtClean="0">
                <a:latin typeface="Times New Roman" pitchFamily="18" charset="0"/>
              </a:rPr>
              <a:t>признака равенства треугольников?</a:t>
            </a:r>
            <a:r>
              <a:rPr lang="ru-RU" sz="2800" b="1" i="1" dirty="0" smtClean="0">
                <a:latin typeface="Times New Roman" pitchFamily="18" charset="0"/>
              </a:rPr>
              <a:t>.</a:t>
            </a:r>
            <a:endParaRPr lang="ru-RU" sz="2800" b="1" i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12" y="1844824"/>
            <a:ext cx="49054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Тестировани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компьютере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88640"/>
            <a:ext cx="655272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задание: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2204864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cs typeface="Aharoni" pitchFamily="2" charset="-79"/>
              </a:rPr>
              <a:t>Таблица 3(задачи на готовых чертежах) </a:t>
            </a:r>
          </a:p>
          <a:p>
            <a:r>
              <a:rPr lang="ru-RU" sz="4800" dirty="0" smtClean="0">
                <a:cs typeface="Aharoni" pitchFamily="2" charset="-79"/>
              </a:rPr>
              <a:t>№ 17, 18, 20</a:t>
            </a:r>
            <a:endParaRPr lang="ru-RU" sz="4800" dirty="0"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924944"/>
            <a:ext cx="282536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15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908720"/>
            <a:ext cx="3384376" cy="238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155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463" y="3573015"/>
            <a:ext cx="3505736" cy="2921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827088" y="2420938"/>
            <a:ext cx="7173912" cy="1801812"/>
            <a:chOff x="702" y="1252"/>
            <a:chExt cx="3560" cy="953"/>
          </a:xfrm>
        </p:grpSpPr>
        <p:sp>
          <p:nvSpPr>
            <p:cNvPr id="5123" name="WordArt 3"/>
            <p:cNvSpPr>
              <a:spLocks noChangeArrowheads="1" noChangeShapeType="1" noTextEdit="1"/>
            </p:cNvSpPr>
            <p:nvPr/>
          </p:nvSpPr>
          <p:spPr bwMode="auto">
            <a:xfrm>
              <a:off x="702" y="1252"/>
              <a:ext cx="635" cy="9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Impact"/>
                </a:rPr>
                <a:t>ТР</a:t>
              </a:r>
            </a:p>
          </p:txBody>
        </p:sp>
        <p:sp>
          <p:nvSpPr>
            <p:cNvPr id="5124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337" y="1252"/>
              <a:ext cx="272" cy="9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Impact"/>
                </a:rPr>
                <a:t>Е</a:t>
              </a:r>
            </a:p>
          </p:txBody>
        </p:sp>
        <p:sp>
          <p:nvSpPr>
            <p:cNvPr id="5125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655" y="1253"/>
              <a:ext cx="1180" cy="95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Impact"/>
                </a:rPr>
                <a:t>УГОЛ</a:t>
              </a:r>
            </a:p>
          </p:txBody>
        </p:sp>
        <p:sp>
          <p:nvSpPr>
            <p:cNvPr id="5126" name="WordArt 6"/>
            <p:cNvSpPr>
              <a:spLocks noChangeArrowheads="1" noChangeShapeType="1" noTextEdit="1"/>
            </p:cNvSpPr>
            <p:nvPr/>
          </p:nvSpPr>
          <p:spPr bwMode="auto">
            <a:xfrm>
              <a:off x="2880" y="1253"/>
              <a:ext cx="998" cy="95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Impact"/>
                </a:rPr>
                <a:t>ЬНИ</a:t>
              </a:r>
            </a:p>
          </p:txBody>
        </p:sp>
        <p:sp>
          <p:nvSpPr>
            <p:cNvPr id="5127" name="WordArt 7"/>
            <p:cNvSpPr>
              <a:spLocks noChangeArrowheads="1" noChangeShapeType="1" noTextEdit="1"/>
            </p:cNvSpPr>
            <p:nvPr/>
          </p:nvSpPr>
          <p:spPr bwMode="auto">
            <a:xfrm>
              <a:off x="3968" y="1252"/>
              <a:ext cx="294" cy="94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Impact"/>
                </a:rPr>
                <a:t>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20" t="14561" r="57195" b="29318"/>
          <a:stretch>
            <a:fillRect/>
          </a:stretch>
        </p:blipFill>
        <p:spPr bwMode="auto">
          <a:xfrm>
            <a:off x="0" y="1052513"/>
            <a:ext cx="38512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020" t="14561" r="29866" b="29318"/>
          <a:stretch>
            <a:fillRect/>
          </a:stretch>
        </p:blipFill>
        <p:spPr bwMode="auto">
          <a:xfrm>
            <a:off x="4067175" y="1052513"/>
            <a:ext cx="244951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134" t="14561" r="2930" b="29318"/>
          <a:stretch>
            <a:fillRect/>
          </a:stretch>
        </p:blipFill>
        <p:spPr bwMode="auto">
          <a:xfrm>
            <a:off x="6516688" y="1052513"/>
            <a:ext cx="262731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20" t="14561" r="57195" b="29318"/>
          <a:stretch>
            <a:fillRect/>
          </a:stretch>
        </p:blipFill>
        <p:spPr bwMode="auto">
          <a:xfrm>
            <a:off x="0" y="1125538"/>
            <a:ext cx="38512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020" t="14561" r="29866" b="29318"/>
          <a:stretch>
            <a:fillRect/>
          </a:stretch>
        </p:blipFill>
        <p:spPr bwMode="auto">
          <a:xfrm>
            <a:off x="4067175" y="1052513"/>
            <a:ext cx="244951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134" t="14561" r="2930" b="29318"/>
          <a:stretch>
            <a:fillRect/>
          </a:stretch>
        </p:blipFill>
        <p:spPr bwMode="auto">
          <a:xfrm>
            <a:off x="6516688" y="1052513"/>
            <a:ext cx="262731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7" name="WordArt 19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1366837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РА</a:t>
            </a:r>
          </a:p>
        </p:txBody>
      </p:sp>
      <p:sp>
        <p:nvSpPr>
          <p:cNvPr id="2069" name="WordArt 21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908175" y="476250"/>
            <a:ext cx="64770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</a:t>
            </a:r>
          </a:p>
        </p:txBody>
      </p:sp>
      <p:sp>
        <p:nvSpPr>
          <p:cNvPr id="2070" name="WordArt 2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771775" y="476250"/>
            <a:ext cx="1655763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ВЕН</a:t>
            </a:r>
          </a:p>
        </p:txBody>
      </p:sp>
      <p:sp>
        <p:nvSpPr>
          <p:cNvPr id="2071" name="WordArt 23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4500563" y="476250"/>
            <a:ext cx="1366837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ОК</a:t>
            </a:r>
          </a:p>
        </p:txBody>
      </p:sp>
      <p:sp>
        <p:nvSpPr>
          <p:cNvPr id="2072" name="WordArt 2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6011863" y="476250"/>
            <a:ext cx="187325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СТВО</a:t>
            </a:r>
          </a:p>
        </p:txBody>
      </p:sp>
      <p:sp>
        <p:nvSpPr>
          <p:cNvPr id="2073" name="WordArt 25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7956550" y="476250"/>
            <a:ext cx="64770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7" grpId="0" animBg="1"/>
      <p:bldP spid="2069" grpId="0" animBg="1"/>
      <p:bldP spid="2069" grpId="1" animBg="1"/>
      <p:bldP spid="2070" grpId="0" animBg="1"/>
      <p:bldP spid="2071" grpId="0" animBg="1"/>
      <p:bldP spid="2071" grpId="1" animBg="1"/>
      <p:bldP spid="2072" grpId="0" animBg="1"/>
      <p:bldP spid="2073" grpId="0" animBg="1"/>
      <p:bldP spid="207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187450" y="1773238"/>
            <a:ext cx="6769100" cy="2016125"/>
            <a:chOff x="748" y="1117"/>
            <a:chExt cx="3221" cy="907"/>
          </a:xfrm>
        </p:grpSpPr>
        <p:sp>
          <p:nvSpPr>
            <p:cNvPr id="8195" name="WordArt 4" descr="Бумажный пакет"/>
            <p:cNvSpPr>
              <a:spLocks noChangeArrowheads="1" noChangeShapeType="1" noTextEdit="1"/>
            </p:cNvSpPr>
            <p:nvPr/>
          </p:nvSpPr>
          <p:spPr bwMode="auto">
            <a:xfrm>
              <a:off x="748" y="1117"/>
              <a:ext cx="861" cy="9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400" kern="10">
                  <a:ln w="25400">
                    <a:solidFill>
                      <a:srgbClr val="800000"/>
                    </a:solidFill>
                    <a:round/>
                    <a:headEnd/>
                    <a:tailEnd/>
                  </a:ln>
                  <a:blipFill dpi="0" rotWithShape="1">
                    <a:blip r:embed="rId3"/>
                    <a:srcRect/>
                    <a:tile tx="0" ty="0" sx="100000" sy="100000" flip="none" algn="tl"/>
                  </a:blip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Impact"/>
                </a:rPr>
                <a:t>РА</a:t>
              </a:r>
            </a:p>
          </p:txBody>
        </p:sp>
        <p:sp>
          <p:nvSpPr>
            <p:cNvPr id="8196" name="WordArt 6" descr="Бумажный пакет"/>
            <p:cNvSpPr>
              <a:spLocks noChangeArrowheads="1" noChangeShapeType="1" noTextEdit="1"/>
            </p:cNvSpPr>
            <p:nvPr/>
          </p:nvSpPr>
          <p:spPr bwMode="auto">
            <a:xfrm>
              <a:off x="1655" y="1117"/>
              <a:ext cx="1043" cy="9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400" kern="10">
                  <a:ln w="25400">
                    <a:solidFill>
                      <a:srgbClr val="800000"/>
                    </a:solidFill>
                    <a:round/>
                    <a:headEnd/>
                    <a:tailEnd/>
                  </a:ln>
                  <a:blipFill dpi="0" rotWithShape="1">
                    <a:blip r:embed="rId3"/>
                    <a:srcRect/>
                    <a:tile tx="0" ty="0" sx="100000" sy="100000" flip="none" algn="tl"/>
                  </a:blip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Impact"/>
                </a:rPr>
                <a:t>ВЕН</a:t>
              </a:r>
            </a:p>
          </p:txBody>
        </p:sp>
        <p:sp>
          <p:nvSpPr>
            <p:cNvPr id="8197" name="WordArt 8" descr="Бумажный пакет"/>
            <p:cNvSpPr>
              <a:spLocks noChangeArrowheads="1" noChangeShapeType="1" noTextEdit="1"/>
            </p:cNvSpPr>
            <p:nvPr/>
          </p:nvSpPr>
          <p:spPr bwMode="auto">
            <a:xfrm>
              <a:off x="2789" y="1117"/>
              <a:ext cx="1180" cy="9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400" kern="10">
                  <a:ln w="25400">
                    <a:solidFill>
                      <a:srgbClr val="800000"/>
                    </a:solidFill>
                    <a:round/>
                    <a:headEnd/>
                    <a:tailEnd/>
                  </a:ln>
                  <a:blipFill dpi="0" rotWithShape="1">
                    <a:blip r:embed="rId3"/>
                    <a:srcRect/>
                    <a:tile tx="0" ty="0" sx="100000" sy="100000" flip="none" algn="tl"/>
                  </a:blip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Impact"/>
                </a:rPr>
                <a:t>СТВО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9264" y="908720"/>
            <a:ext cx="66247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Признаки равенства</a:t>
            </a:r>
          </a:p>
          <a:p>
            <a:pPr algn="ctr"/>
            <a:r>
              <a:rPr lang="ru-RU" sz="4800" b="1" dirty="0" smtClean="0"/>
              <a:t> треугольников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347864" y="188640"/>
            <a:ext cx="5180757" cy="1143000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</a:p>
        </p:txBody>
      </p:sp>
      <p:sp>
        <p:nvSpPr>
          <p:cNvPr id="5123" name="Содержимое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>
          <a:xfrm>
            <a:off x="3275856" y="1124744"/>
            <a:ext cx="5616624" cy="5266531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обобщить, расширить и углубить знания о треугольнике; </a:t>
            </a:r>
          </a:p>
          <a:p>
            <a:pPr marL="0" indent="0" eaLnBrk="1" hangingPunct="1">
              <a:buFont typeface="Wingdings" pitchFamily="2" charset="2"/>
              <a:buChar char="Ø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закрепить навыки и умения при решении задач, используя определения и теоремы по данной теме.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1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725</Words>
  <Application>Microsoft Office PowerPoint</Application>
  <PresentationFormat>Экран (4:3)</PresentationFormat>
  <Paragraphs>284</Paragraphs>
  <Slides>34</Slides>
  <Notes>34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Цели урока: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Никитина</dc:creator>
  <cp:lastModifiedBy> Никитина</cp:lastModifiedBy>
  <cp:revision>63</cp:revision>
  <dcterms:created xsi:type="dcterms:W3CDTF">2016-11-22T15:48:55Z</dcterms:created>
  <dcterms:modified xsi:type="dcterms:W3CDTF">2016-11-25T17:27:59Z</dcterms:modified>
</cp:coreProperties>
</file>