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4" r:id="rId3"/>
    <p:sldId id="305" r:id="rId4"/>
    <p:sldId id="259" r:id="rId5"/>
    <p:sldId id="308" r:id="rId6"/>
    <p:sldId id="309" r:id="rId7"/>
    <p:sldId id="310" r:id="rId8"/>
    <p:sldId id="301" r:id="rId9"/>
    <p:sldId id="312" r:id="rId10"/>
    <p:sldId id="311" r:id="rId11"/>
    <p:sldId id="315" r:id="rId12"/>
    <p:sldId id="298" r:id="rId13"/>
    <p:sldId id="316" r:id="rId14"/>
    <p:sldId id="317" r:id="rId15"/>
    <p:sldId id="313" r:id="rId16"/>
    <p:sldId id="299" r:id="rId17"/>
    <p:sldId id="314" r:id="rId18"/>
    <p:sldId id="281" r:id="rId19"/>
    <p:sldId id="303" r:id="rId20"/>
    <p:sldId id="261" r:id="rId21"/>
    <p:sldId id="297" r:id="rId22"/>
    <p:sldId id="306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3" autoAdjust="0"/>
    <p:restoredTop sz="94662" autoAdjust="0"/>
  </p:normalViewPr>
  <p:slideViewPr>
    <p:cSldViewPr>
      <p:cViewPr varScale="1">
        <p:scale>
          <a:sx n="70" d="100"/>
          <a:sy n="70" d="100"/>
        </p:scale>
        <p:origin x="1164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2450B8-4340-4622-9F99-C993E19AB0CE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246D27-DBCD-4D52-BB55-0FEA644708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0F72BB-53FF-4FAD-9FB0-2408C1D319CA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4EEFA2-141F-4271-814A-4BEF522F46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547A7E-E112-4321-858F-AFD616DE5C69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85FD20-14B4-4205-9904-6D119B6F16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045DA-32C4-49BA-AA6B-1ADE2E0935E7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8F5DBC-0FE6-4B50-B402-DDC0B2D10C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5B008-6F78-49AC-ABE0-EB642E515FDB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0B6395-A3BE-4F1E-8B1B-443D5103DA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B974A-C2FB-4990-9689-7EC4093C2987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26D45B-7EE2-4238-A8F3-3DCB6F2EE5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C0AE4-18D9-4B3B-870B-6F6E9A989F71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988487-641C-44DA-BDA9-2229A976F8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8FD4E9-B229-469F-84E6-8ED246A3F1EA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4C0BB-80B7-420B-A1F5-6350B1E48E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D23B3-82D7-43ED-B28A-26DE679E3F61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2BCFD-8EC1-48B1-AA22-7DEC384B18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87CB1-131E-4A2C-807B-C2DE0FA278BC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4F2EE9-0CC9-4CEC-A2F0-6742D2921D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3B395-1282-4F27-ADF3-87EF3E8A5EF7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7E879-0824-417B-9E91-5FAA25E6EC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AE3D68F-C7C3-4921-A398-980920383D97}" type="datetimeFigureOut">
              <a:rPr lang="ru-RU"/>
              <a:pPr>
                <a:defRPr/>
              </a:pPr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2E8C489-4874-4FFE-86D3-884A3D11CD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 advClick="0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8.jpeg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Заголовок 1"/>
          <p:cNvSpPr>
            <a:spLocks noGrp="1"/>
          </p:cNvSpPr>
          <p:nvPr>
            <p:ph type="ctrTitle"/>
          </p:nvPr>
        </p:nvSpPr>
        <p:spPr>
          <a:xfrm>
            <a:off x="1619250" y="1628800"/>
            <a:ext cx="6838950" cy="2880319"/>
          </a:xfrm>
        </p:spPr>
        <p:txBody>
          <a:bodyPr/>
          <a:lstStyle/>
          <a:p>
            <a:pPr eaLnBrk="1" hangingPunct="1"/>
            <a:r>
              <a:rPr lang="ru-RU" sz="4000" b="1" dirty="0" smtClean="0"/>
              <a:t>Использование дидактических игр в экологическом воспитании детей дошкольного возраста</a:t>
            </a:r>
          </a:p>
        </p:txBody>
      </p:sp>
      <p:sp>
        <p:nvSpPr>
          <p:cNvPr id="1331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4075" y="5157788"/>
            <a:ext cx="3671888" cy="127317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Воспитатель 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МКДОУ « Тополёк»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Ивлева О. П.</a:t>
            </a:r>
          </a:p>
        </p:txBody>
      </p:sp>
    </p:spTree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Rectangle 3"/>
          <p:cNvSpPr>
            <a:spLocks noGrp="1"/>
          </p:cNvSpPr>
          <p:nvPr>
            <p:ph type="title" idx="4294967295"/>
          </p:nvPr>
        </p:nvSpPr>
        <p:spPr>
          <a:xfrm>
            <a:off x="468313" y="404813"/>
            <a:ext cx="8229600" cy="1143000"/>
          </a:xfrm>
        </p:spPr>
        <p:txBody>
          <a:bodyPr/>
          <a:lstStyle/>
          <a:p>
            <a:r>
              <a:rPr lang="ru-RU" b="1" i="1" dirty="0" smtClean="0"/>
              <a:t>Предметные игры</a:t>
            </a:r>
            <a:r>
              <a:rPr lang="ru-RU" b="1" dirty="0" smtClean="0"/>
              <a:t> </a:t>
            </a:r>
          </a:p>
        </p:txBody>
      </p:sp>
      <p:sp>
        <p:nvSpPr>
          <p:cNvPr id="23555" name="Rectangle 4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>
              <a:buNone/>
            </a:pPr>
            <a:r>
              <a:rPr lang="ru-RU" sz="2800" b="1" dirty="0" smtClean="0"/>
              <a:t>Предметные игры </a:t>
            </a:r>
            <a:r>
              <a:rPr lang="ru-RU" sz="2800" dirty="0" smtClean="0"/>
              <a:t>— </a:t>
            </a:r>
            <a:r>
              <a:rPr lang="ru-RU" sz="2800" dirty="0" err="1" smtClean="0"/>
              <a:t>игры</a:t>
            </a:r>
            <a:r>
              <a:rPr lang="ru-RU" sz="2800" dirty="0" smtClean="0"/>
              <a:t>  с листьями, семенами, цветами, фруктами, овощами: «Чудесный мешочек», «Вершки и корешки», «Чьи детки на этой ветке» и т. </a:t>
            </a:r>
            <a:r>
              <a:rPr lang="ru-RU" sz="2800" dirty="0" err="1" smtClean="0"/>
              <a:t>д</a:t>
            </a:r>
            <a:endParaRPr lang="ru-RU" sz="2800" dirty="0" smtClean="0">
              <a:latin typeface="Times New Roman" pitchFamily="18" charset="0"/>
            </a:endParaRPr>
          </a:p>
        </p:txBody>
      </p:sp>
      <p:pic>
        <p:nvPicPr>
          <p:cNvPr id="1026" name="Picture 2" descr="C:\Users\Олеся\Desktop\загруз\895ec24e3000e93bb4db62e9038099b0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573016"/>
            <a:ext cx="3816424" cy="2892574"/>
          </a:xfrm>
          <a:prstGeom prst="rect">
            <a:avLst/>
          </a:prstGeom>
          <a:noFill/>
        </p:spPr>
      </p:pic>
      <p:pic>
        <p:nvPicPr>
          <p:cNvPr id="1029" name="Picture 5" descr="C:\Users\Олеся\Desktop\загруз\предметы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3573016"/>
            <a:ext cx="4064000" cy="2808312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Rectangle 3"/>
          <p:cNvSpPr>
            <a:spLocks noGrp="1"/>
          </p:cNvSpPr>
          <p:nvPr>
            <p:ph type="title" idx="4294967295"/>
          </p:nvPr>
        </p:nvSpPr>
        <p:spPr>
          <a:xfrm>
            <a:off x="468313" y="404813"/>
            <a:ext cx="8229600" cy="1143000"/>
          </a:xfrm>
        </p:spPr>
        <p:txBody>
          <a:bodyPr/>
          <a:lstStyle/>
          <a:p>
            <a:r>
              <a:rPr lang="ru-RU" b="1" i="1" dirty="0" smtClean="0"/>
              <a:t>Предметные игры</a:t>
            </a:r>
            <a:r>
              <a:rPr lang="ru-RU" b="1" dirty="0" smtClean="0"/>
              <a:t> </a:t>
            </a:r>
          </a:p>
        </p:txBody>
      </p:sp>
      <p:pic>
        <p:nvPicPr>
          <p:cNvPr id="7" name="Рисунок 6" descr="IMG_20221116_1041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556792"/>
            <a:ext cx="3744416" cy="4968552"/>
          </a:xfrm>
          <a:prstGeom prst="rect">
            <a:avLst/>
          </a:prstGeom>
        </p:spPr>
      </p:pic>
      <p:pic>
        <p:nvPicPr>
          <p:cNvPr id="8" name="Рисунок 7" descr="IMG_20221116_1047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99992" y="1556792"/>
            <a:ext cx="4392488" cy="4896544"/>
          </a:xfrm>
          <a:prstGeom prst="rect">
            <a:avLst/>
          </a:prstGeom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Rectang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Настольно – печатные игры</a:t>
            </a:r>
            <a:r>
              <a:rPr lang="ru-RU" b="1" dirty="0" smtClean="0"/>
              <a:t> </a:t>
            </a:r>
          </a:p>
        </p:txBody>
      </p:sp>
      <p:sp>
        <p:nvSpPr>
          <p:cNvPr id="26627" name="Rectangle 4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algn="ctr">
              <a:lnSpc>
                <a:spcPct val="90000"/>
              </a:lnSpc>
              <a:buFont typeface="Arial" charset="0"/>
              <a:buNone/>
            </a:pPr>
            <a:r>
              <a:rPr lang="ru-RU" sz="2800" dirty="0" smtClean="0"/>
              <a:t>     Это игры типа лото, домино, разрезных картинок («Ботаническое лото», «Ягоды и фрукты» «Грибы» и пр.) Данные игры дают возможность систематизировать знания детей о растениях, животных, явлениях природы. </a:t>
            </a:r>
          </a:p>
        </p:txBody>
      </p:sp>
      <p:pic>
        <p:nvPicPr>
          <p:cNvPr id="5" name="Рисунок 4" descr="16693497286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3356992"/>
            <a:ext cx="5472608" cy="3240360"/>
          </a:xfrm>
          <a:prstGeom prst="rect">
            <a:avLst/>
          </a:prstGeom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Rectangle 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b="1" i="1" dirty="0" smtClean="0"/>
              <a:t>Настольно – печатные игры</a:t>
            </a:r>
            <a:r>
              <a:rPr lang="ru-RU" b="1" dirty="0" smtClean="0"/>
              <a:t> </a:t>
            </a:r>
          </a:p>
        </p:txBody>
      </p:sp>
      <p:pic>
        <p:nvPicPr>
          <p:cNvPr id="6" name="Рисунок 5" descr="16691954546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1196752"/>
            <a:ext cx="3960440" cy="4896544"/>
          </a:xfrm>
          <a:prstGeom prst="rect">
            <a:avLst/>
          </a:prstGeom>
        </p:spPr>
      </p:pic>
      <p:pic>
        <p:nvPicPr>
          <p:cNvPr id="7" name="Рисунок 6" descr="IMG_20221116_11154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6056" y="1196752"/>
            <a:ext cx="3816424" cy="4896544"/>
          </a:xfrm>
          <a:prstGeom prst="rect">
            <a:avLst/>
          </a:prstGeom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IMG_20221116_1113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836712"/>
            <a:ext cx="3857625" cy="5616624"/>
          </a:xfrm>
          <a:prstGeom prst="rect">
            <a:avLst/>
          </a:prstGeom>
        </p:spPr>
      </p:pic>
      <p:pic>
        <p:nvPicPr>
          <p:cNvPr id="7" name="Рисунок 6" descr="IMG_20221116_11163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5976" y="836712"/>
            <a:ext cx="4536504" cy="5688632"/>
          </a:xfrm>
          <a:prstGeom prst="rect">
            <a:avLst/>
          </a:prstGeom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Rectangle 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4000" dirty="0" smtClean="0"/>
              <a:t>  </a:t>
            </a:r>
            <a:r>
              <a:rPr lang="ru-RU" sz="4000" b="1" i="1" dirty="0" smtClean="0">
                <a:latin typeface="Times New Roman" pitchFamily="18" charset="0"/>
              </a:rPr>
              <a:t>Игры с природным материалом</a:t>
            </a:r>
            <a:r>
              <a:rPr lang="ru-RU" sz="4000" dirty="0" smtClean="0"/>
              <a:t> </a:t>
            </a:r>
          </a:p>
        </p:txBody>
      </p:sp>
      <p:sp>
        <p:nvSpPr>
          <p:cNvPr id="28675" name="Rectangle 4"/>
          <p:cNvSpPr>
            <a:spLocks noGrp="1"/>
          </p:cNvSpPr>
          <p:nvPr>
            <p:ph type="body" idx="4294967295"/>
          </p:nvPr>
        </p:nvSpPr>
        <p:spPr>
          <a:xfrm>
            <a:off x="468313" y="1484784"/>
            <a:ext cx="8229600" cy="4669954"/>
          </a:xfrm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400" dirty="0" smtClean="0"/>
              <a:t> </a:t>
            </a:r>
            <a:r>
              <a:rPr lang="ru-RU" sz="2800" dirty="0" smtClean="0"/>
              <a:t>Этот вид игр наиболее эффективен при ознакомлении детей с природой : семена растений, листья, камушки, разнообразные цветы, шишки, веточки и др.</a:t>
            </a:r>
            <a:endParaRPr lang="ru-RU" sz="2400" dirty="0" smtClean="0"/>
          </a:p>
        </p:txBody>
      </p:sp>
      <p:pic>
        <p:nvPicPr>
          <p:cNvPr id="5" name="Picture 3" descr="C:\Users\Олеся\Desktop\загруз\image0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3068960"/>
            <a:ext cx="5544616" cy="3168353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Rectang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Словесные игры</a:t>
            </a:r>
            <a:r>
              <a:rPr lang="ru-RU" b="1" dirty="0" smtClean="0"/>
              <a:t> </a:t>
            </a:r>
          </a:p>
        </p:txBody>
      </p:sp>
      <p:sp>
        <p:nvSpPr>
          <p:cNvPr id="30723" name="Rectangle 4"/>
          <p:cNvSpPr>
            <a:spLocks noGrp="1"/>
          </p:cNvSpPr>
          <p:nvPr>
            <p:ph type="body" idx="1"/>
          </p:nvPr>
        </p:nvSpPr>
        <p:spPr>
          <a:xfrm>
            <a:off x="457200" y="1124744"/>
            <a:ext cx="8229600" cy="4680519"/>
          </a:xfrm>
        </p:spPr>
        <p:txBody>
          <a:bodyPr/>
          <a:lstStyle/>
          <a:p>
            <a:pPr algn="ctr">
              <a:lnSpc>
                <a:spcPct val="80000"/>
              </a:lnSpc>
              <a:buFont typeface="Arial" charset="0"/>
              <a:buNone/>
            </a:pPr>
            <a:r>
              <a:rPr lang="ru-RU" sz="2800" i="1" dirty="0" smtClean="0"/>
              <a:t>Примером словесных игр могут быть ответы на различные вопросы: «Кто летает, кто бегает, а кто прыгает?», «Когда это бывает?», «Кто живет в воде, кто летает в воздухе, кто живет на земле?» и пр. </a:t>
            </a:r>
          </a:p>
        </p:txBody>
      </p:sp>
      <p:pic>
        <p:nvPicPr>
          <p:cNvPr id="5" name="Picture 5" descr="images (26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068960"/>
            <a:ext cx="3672408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img_user_file_5898a0ac382c6_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3068961"/>
            <a:ext cx="4392488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 rot="10800000" flipV="1">
            <a:off x="251511" y="804416"/>
            <a:ext cx="8576877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NewRomanPSMT"/>
                <a:ea typeface="Calibri" pitchFamily="34" charset="0"/>
                <a:cs typeface="Times New Roman" pitchFamily="18" charset="0"/>
              </a:rPr>
              <a:t>Дидактические игры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NewRomanPSMT"/>
                <a:ea typeface="Calibri" pitchFamily="34" charset="0"/>
                <a:cs typeface="Times New Roman" pitchFamily="18" charset="0"/>
              </a:rPr>
              <a:t>являются эффективным средством экологического</a:t>
            </a:r>
            <a:r>
              <a:rPr kumimoji="0" lang="ru-RU" sz="2800" b="1" i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NewRomanPSMT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NewRomanPSMT"/>
                <a:ea typeface="Calibri" pitchFamily="34" charset="0"/>
                <a:cs typeface="Times New Roman" pitchFamily="18" charset="0"/>
              </a:rPr>
              <a:t>воспитания. Они способствуют развитию у детей:</a:t>
            </a:r>
            <a:b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NewRomanPSMT"/>
                <a:ea typeface="Calibri" pitchFamily="34" charset="0"/>
                <a:cs typeface="Times New Roman" pitchFamily="18" charset="0"/>
              </a:rPr>
            </a:b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ymbol" pitchFamily="18" charset="2"/>
                <a:ea typeface="Calibri" pitchFamily="34" charset="0"/>
                <a:cs typeface="Times New Roman" pitchFamily="18" charset="0"/>
                <a:sym typeface="Symbol" pitchFamily="18" charset="2"/>
              </a:rPr>
              <a:t>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ymbol" pitchFamily="18" charset="2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NewRomanPSMT"/>
                <a:ea typeface="Calibri" pitchFamily="34" charset="0"/>
                <a:cs typeface="Times New Roman" pitchFamily="18" charset="0"/>
                <a:sym typeface="Symbol" pitchFamily="18" charset="2"/>
              </a:rPr>
              <a:t>внимания,</a:t>
            </a:r>
            <a:b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NewRomanPSMT"/>
                <a:ea typeface="Calibri" pitchFamily="34" charset="0"/>
                <a:cs typeface="Times New Roman" pitchFamily="18" charset="0"/>
                <a:sym typeface="Symbol" pitchFamily="18" charset="2"/>
              </a:rPr>
            </a:b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ymbol" pitchFamily="18" charset="2"/>
                <a:ea typeface="Calibri" pitchFamily="34" charset="0"/>
                <a:cs typeface="Times New Roman" pitchFamily="18" charset="0"/>
                <a:sym typeface="Symbol" pitchFamily="18" charset="2"/>
              </a:rPr>
              <a:t>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ymbol" pitchFamily="18" charset="2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NewRomanPSMT"/>
                <a:ea typeface="Calibri" pitchFamily="34" charset="0"/>
                <a:cs typeface="Times New Roman" pitchFamily="18" charset="0"/>
                <a:sym typeface="Symbol" pitchFamily="18" charset="2"/>
              </a:rPr>
              <a:t>логического мышления,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/>
            </a:r>
            <a:b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sym typeface="Symbol" pitchFamily="18" charset="2"/>
              </a:rPr>
            </a:b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ymbol" pitchFamily="18" charset="2"/>
                <a:ea typeface="Calibri" pitchFamily="34" charset="0"/>
                <a:cs typeface="Times New Roman" pitchFamily="18" charset="0"/>
                <a:sym typeface="Symbol" pitchFamily="18" charset="2"/>
              </a:rPr>
              <a:t>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ymbol" pitchFamily="18" charset="2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NewRomanPSMT"/>
                <a:ea typeface="Calibri" pitchFamily="34" charset="0"/>
                <a:cs typeface="Times New Roman" pitchFamily="18" charset="0"/>
                <a:sym typeface="Symbol" pitchFamily="18" charset="2"/>
              </a:rPr>
              <a:t>памяти,</a:t>
            </a:r>
            <a:b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NewRomanPSMT"/>
                <a:ea typeface="Calibri" pitchFamily="34" charset="0"/>
                <a:cs typeface="Times New Roman" pitchFamily="18" charset="0"/>
                <a:sym typeface="Symbol" pitchFamily="18" charset="2"/>
              </a:rPr>
            </a:b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ymbol" pitchFamily="18" charset="2"/>
                <a:ea typeface="Calibri" pitchFamily="34" charset="0"/>
                <a:cs typeface="Times New Roman" pitchFamily="18" charset="0"/>
                <a:sym typeface="Symbol" pitchFamily="18" charset="2"/>
              </a:rPr>
              <a:t>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ymbol" pitchFamily="18" charset="2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NewRomanPSMT"/>
                <a:ea typeface="Calibri" pitchFamily="34" charset="0"/>
                <a:cs typeface="Times New Roman" pitchFamily="18" charset="0"/>
                <a:sym typeface="Symbol" pitchFamily="18" charset="2"/>
              </a:rPr>
              <a:t>элементов моделирования,</a:t>
            </a:r>
            <a:b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NewRomanPSMT"/>
                <a:ea typeface="Calibri" pitchFamily="34" charset="0"/>
                <a:cs typeface="Times New Roman" pitchFamily="18" charset="0"/>
                <a:sym typeface="Symbol" pitchFamily="18" charset="2"/>
              </a:rPr>
            </a:b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ymbol" pitchFamily="18" charset="2"/>
                <a:ea typeface="Calibri" pitchFamily="34" charset="0"/>
                <a:cs typeface="Times New Roman" pitchFamily="18" charset="0"/>
                <a:sym typeface="Symbol" pitchFamily="18" charset="2"/>
              </a:rPr>
              <a:t>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ymbol" pitchFamily="18" charset="2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NewRomanPSMT"/>
                <a:ea typeface="Calibri" pitchFamily="34" charset="0"/>
                <a:cs typeface="Times New Roman" pitchFamily="18" charset="0"/>
                <a:sym typeface="Symbol" pitchFamily="18" charset="2"/>
              </a:rPr>
              <a:t>коммуникативных навыков,</a:t>
            </a:r>
            <a:b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NewRomanPSMT"/>
                <a:ea typeface="Calibri" pitchFamily="34" charset="0"/>
                <a:cs typeface="Times New Roman" pitchFamily="18" charset="0"/>
                <a:sym typeface="Symbol" pitchFamily="18" charset="2"/>
              </a:rPr>
            </a:b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ymbol" pitchFamily="18" charset="2"/>
                <a:ea typeface="Calibri" pitchFamily="34" charset="0"/>
                <a:cs typeface="Times New Roman" pitchFamily="18" charset="0"/>
                <a:sym typeface="Symbol" pitchFamily="18" charset="2"/>
              </a:rPr>
              <a:t>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ymbol" pitchFamily="18" charset="2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NewRomanPSMT"/>
                <a:ea typeface="Calibri" pitchFamily="34" charset="0"/>
                <a:cs typeface="Times New Roman" pitchFamily="18" charset="0"/>
                <a:sym typeface="Symbol" pitchFamily="18" charset="2"/>
              </a:rPr>
              <a:t>культуру поведения в природе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NewRomanPSMT"/>
                <a:ea typeface="Calibri" pitchFamily="34" charset="0"/>
                <a:cs typeface="Times New Roman" pitchFamily="18" charset="0"/>
                <a:sym typeface="Symbol" pitchFamily="18" charset="2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ymbol" pitchFamily="18" charset="2"/>
                <a:ea typeface="Calibri" pitchFamily="34" charset="0"/>
                <a:cs typeface="Times New Roman" pitchFamily="18" charset="0"/>
                <a:sym typeface="Symbol" pitchFamily="18" charset="2"/>
              </a:rPr>
              <a:t/>
            </a:r>
            <a:b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ymbol" pitchFamily="18" charset="2"/>
                <a:ea typeface="Calibri" pitchFamily="34" charset="0"/>
                <a:cs typeface="Times New Roman" pitchFamily="18" charset="0"/>
                <a:sym typeface="Symbol" pitchFamily="18" charset="2"/>
              </a:rPr>
            </a:b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Symbol" pitchFamily="18" charset="2"/>
              <a:ea typeface="Calibri" pitchFamily="34" charset="0"/>
              <a:cs typeface="Times New Roman" pitchFamily="18" charset="0"/>
              <a:sym typeface="Symbol" pitchFamily="18" charset="2"/>
            </a:endParaRPr>
          </a:p>
        </p:txBody>
      </p:sp>
      <p:pic>
        <p:nvPicPr>
          <p:cNvPr id="5" name="Picture 4" descr="images (4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4653136"/>
            <a:ext cx="2088232" cy="1607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166934972765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188640"/>
            <a:ext cx="3384376" cy="2887216"/>
          </a:xfrm>
          <a:prstGeom prst="rect">
            <a:avLst/>
          </a:prstGeom>
        </p:spPr>
      </p:pic>
      <p:pic>
        <p:nvPicPr>
          <p:cNvPr id="6" name="Рисунок 5" descr="166919896219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8144" y="260648"/>
            <a:ext cx="3103724" cy="2815208"/>
          </a:xfrm>
          <a:prstGeom prst="rect">
            <a:avLst/>
          </a:prstGeom>
        </p:spPr>
      </p:pic>
      <p:pic>
        <p:nvPicPr>
          <p:cNvPr id="7" name="Рисунок 6" descr="166934972863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6062" y="3898768"/>
            <a:ext cx="3541842" cy="2698584"/>
          </a:xfrm>
          <a:prstGeom prst="rect">
            <a:avLst/>
          </a:prstGeom>
        </p:spPr>
      </p:pic>
      <p:pic>
        <p:nvPicPr>
          <p:cNvPr id="8" name="Рисунок 7" descr="166934972736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868144" y="3789040"/>
            <a:ext cx="3149626" cy="2808312"/>
          </a:xfrm>
          <a:prstGeom prst="rect">
            <a:avLst/>
          </a:prstGeom>
        </p:spPr>
      </p:pic>
      <p:pic>
        <p:nvPicPr>
          <p:cNvPr id="9" name="Рисунок 8" descr="1669199134649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03848" y="2420888"/>
            <a:ext cx="3328370" cy="1872208"/>
          </a:xfrm>
          <a:prstGeom prst="rect">
            <a:avLst/>
          </a:prstGeom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79512" y="260648"/>
            <a:ext cx="87129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7" name="Рисунок 6" descr="IMG_20221116_10472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260648"/>
            <a:ext cx="3857625" cy="3312368"/>
          </a:xfrm>
          <a:prstGeom prst="rect">
            <a:avLst/>
          </a:prstGeom>
        </p:spPr>
      </p:pic>
      <p:pic>
        <p:nvPicPr>
          <p:cNvPr id="8" name="Рисунок 7" descr="166919545461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2040" y="260648"/>
            <a:ext cx="3895328" cy="3384376"/>
          </a:xfrm>
          <a:prstGeom prst="rect">
            <a:avLst/>
          </a:prstGeom>
        </p:spPr>
      </p:pic>
      <p:pic>
        <p:nvPicPr>
          <p:cNvPr id="9" name="Рисунок 8" descr="IMG_20221116_11105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11760" y="3789040"/>
            <a:ext cx="3816424" cy="2808312"/>
          </a:xfrm>
          <a:prstGeom prst="rect">
            <a:avLst/>
          </a:prstGeom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Rectangle 3"/>
          <p:cNvSpPr>
            <a:spLocks noGrp="1"/>
          </p:cNvSpPr>
          <p:nvPr>
            <p:ph type="body" idx="1"/>
          </p:nvPr>
        </p:nvSpPr>
        <p:spPr>
          <a:xfrm>
            <a:off x="457200" y="836712"/>
            <a:ext cx="8229600" cy="5289451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dirty="0" smtClean="0"/>
              <a:t>   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052736"/>
            <a:ext cx="806489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Цель: распространение и передача педагогического опыта в экологическом воспитании дошкольников</a:t>
            </a:r>
          </a:p>
          <a:p>
            <a:endParaRPr lang="ru-RU" sz="3200" dirty="0" smtClean="0"/>
          </a:p>
          <a:p>
            <a:r>
              <a:rPr lang="ru-RU" sz="3200" dirty="0" smtClean="0"/>
              <a:t>Задачи: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3200" dirty="0" smtClean="0"/>
              <a:t>повышение профессионального уровня и педагогического мастерства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3200" dirty="0" smtClean="0"/>
              <a:t>создание методических наработок и внедрение эффективного педагогического опыта в работе</a:t>
            </a: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5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8914" name="Rectangle 6"/>
          <p:cNvSpPr>
            <a:spLocks noGrp="1"/>
          </p:cNvSpPr>
          <p:nvPr>
            <p:ph type="body" sz="half" idx="4294967295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endParaRPr lang="ru-RU" sz="2800" smtClean="0"/>
          </a:p>
        </p:txBody>
      </p:sp>
      <p:sp>
        <p:nvSpPr>
          <p:cNvPr id="38915" name="Rectangle 7"/>
          <p:cNvSpPr>
            <a:spLocks noGrp="1"/>
          </p:cNvSpPr>
          <p:nvPr>
            <p:ph type="body" sz="half" idx="4294967295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endParaRPr lang="ru-RU" sz="2800" smtClean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38917" name="Picture 6" descr="по эколог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32656"/>
            <a:ext cx="8569325" cy="5833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 rot="10800000" flipV="1">
            <a:off x="395536" y="5028344"/>
            <a:ext cx="81369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спасибо  за      внимание!</a:t>
            </a:r>
            <a:endParaRPr lang="ru-RU" sz="40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WordArt 4"/>
          <p:cNvSpPr>
            <a:spLocks noChangeArrowheads="1" noChangeShapeType="1" noTextEdit="1"/>
          </p:cNvSpPr>
          <p:nvPr/>
        </p:nvSpPr>
        <p:spPr bwMode="auto">
          <a:xfrm>
            <a:off x="1187450" y="1916113"/>
            <a:ext cx="6985000" cy="3744912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799316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Rectangle 5"/>
          <p:cNvSpPr>
            <a:spLocks noGrp="1"/>
          </p:cNvSpPr>
          <p:nvPr>
            <p:ph type="body" idx="4294967295"/>
          </p:nvPr>
        </p:nvSpPr>
        <p:spPr>
          <a:xfrm>
            <a:off x="323850" y="981075"/>
            <a:ext cx="8229600" cy="5256237"/>
          </a:xfrm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endParaRPr lang="ru-RU" dirty="0" smtClean="0">
              <a:latin typeface="Times New Roman" pitchFamily="18" charset="0"/>
            </a:endParaRPr>
          </a:p>
        </p:txBody>
      </p:sp>
    </p:spTree>
  </p:cSld>
  <p:clrMapOvr>
    <a:masterClrMapping/>
  </p:clrMapOvr>
  <p:transition advClick="0" advTm="2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Rectangle 5"/>
          <p:cNvSpPr>
            <a:spLocks noGrp="1"/>
          </p:cNvSpPr>
          <p:nvPr>
            <p:ph type="body" idx="4294967295"/>
          </p:nvPr>
        </p:nvSpPr>
        <p:spPr>
          <a:xfrm>
            <a:off x="395288" y="692150"/>
            <a:ext cx="8497192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 </a:t>
            </a:r>
            <a:r>
              <a:rPr lang="ru-RU" b="1" u="sng" dirty="0" smtClean="0"/>
              <a:t>Дидактические игры экологического </a:t>
            </a:r>
            <a:r>
              <a:rPr lang="ru-RU" b="1" dirty="0" smtClean="0"/>
              <a:t>содержания помогают:</a:t>
            </a:r>
          </a:p>
          <a:p>
            <a:pPr>
              <a:buFontTx/>
              <a:buChar char="-"/>
            </a:pPr>
            <a:r>
              <a:rPr lang="ru-RU" b="1" dirty="0" smtClean="0"/>
              <a:t>Уточнять , закреплять, обобщать и систематизировать знания. </a:t>
            </a:r>
          </a:p>
          <a:p>
            <a:pPr>
              <a:buFontTx/>
              <a:buChar char="-"/>
            </a:pPr>
            <a:r>
              <a:rPr lang="ru-RU" b="1" dirty="0" smtClean="0"/>
              <a:t>Играя, дети лучше  усваивают знания об объектах и явлениях природы, учатся устанавливать взаимосвязи между ними и средой</a:t>
            </a:r>
            <a:r>
              <a:rPr lang="ru-RU" dirty="0" smtClean="0"/>
              <a:t>.</a:t>
            </a:r>
            <a:r>
              <a:rPr lang="ru-RU" u="sng" dirty="0" smtClean="0"/>
              <a:t/>
            </a:r>
            <a:br>
              <a:rPr lang="ru-RU" u="sng" dirty="0" smtClean="0"/>
            </a:br>
            <a:endParaRPr lang="ru-RU" dirty="0" smtClean="0">
              <a:latin typeface="Times New Roman" pitchFamily="18" charset="0"/>
            </a:endParaRPr>
          </a:p>
        </p:txBody>
      </p:sp>
      <p:pic>
        <p:nvPicPr>
          <p:cNvPr id="15363" name="Picture 4" descr="images (27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4365104"/>
            <a:ext cx="18859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Rectangle 5"/>
          <p:cNvSpPr>
            <a:spLocks noGrp="1"/>
          </p:cNvSpPr>
          <p:nvPr>
            <p:ph type="body" idx="4294967295"/>
          </p:nvPr>
        </p:nvSpPr>
        <p:spPr>
          <a:xfrm>
            <a:off x="395288" y="1268413"/>
            <a:ext cx="8229600" cy="4525962"/>
          </a:xfrm>
        </p:spPr>
        <p:txBody>
          <a:bodyPr/>
          <a:lstStyle/>
          <a:p>
            <a:pPr>
              <a:buNone/>
            </a:pPr>
            <a:r>
              <a:rPr lang="ru-RU" sz="2400" dirty="0" smtClean="0"/>
              <a:t> </a:t>
            </a:r>
            <a:endParaRPr lang="ru-RU" sz="2400" dirty="0" smtClean="0">
              <a:latin typeface="Times New Roman" pitchFamily="18" charset="0"/>
            </a:endParaRPr>
          </a:p>
        </p:txBody>
      </p:sp>
      <p:pic>
        <p:nvPicPr>
          <p:cNvPr id="5" name="Рисунок 4" descr="IMG_20221116_1039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476672"/>
            <a:ext cx="3857625" cy="5760640"/>
          </a:xfrm>
          <a:prstGeom prst="rect">
            <a:avLst/>
          </a:prstGeom>
        </p:spPr>
      </p:pic>
      <p:pic>
        <p:nvPicPr>
          <p:cNvPr id="6" name="Рисунок 5" descr="IMG_20221116_10472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4048" y="476672"/>
            <a:ext cx="3857625" cy="5760640"/>
          </a:xfrm>
          <a:prstGeom prst="rect">
            <a:avLst/>
          </a:prstGeom>
        </p:spPr>
      </p:pic>
    </p:spTree>
  </p:cSld>
  <p:clrMapOvr>
    <a:masterClrMapping/>
  </p:clrMapOvr>
  <p:transition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180975" y="0"/>
            <a:ext cx="9324975" cy="6858000"/>
          </a:xfrm>
        </p:spPr>
      </p:pic>
      <p:sp>
        <p:nvSpPr>
          <p:cNvPr id="18434" name="Заголовок 5"/>
          <p:cNvSpPr>
            <a:spLocks noGrp="1"/>
          </p:cNvSpPr>
          <p:nvPr>
            <p:ph type="title" idx="4294967295"/>
          </p:nvPr>
        </p:nvSpPr>
        <p:spPr>
          <a:xfrm>
            <a:off x="468313" y="1124744"/>
            <a:ext cx="8229600" cy="5184576"/>
          </a:xfrm>
        </p:spPr>
        <p:txBody>
          <a:bodyPr/>
          <a:lstStyle/>
          <a:p>
            <a:pPr algn="l" eaLnBrk="1" hangingPunct="1"/>
            <a:r>
              <a:rPr lang="ru-RU" sz="3200" dirty="0" smtClean="0">
                <a:latin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</a:rPr>
            </a:br>
            <a:r>
              <a:rPr lang="ru-RU" sz="3200" b="1" dirty="0" smtClean="0"/>
              <a:t> </a:t>
            </a:r>
            <a:r>
              <a:rPr lang="ru-RU" sz="2800" b="1" dirty="0" smtClean="0"/>
              <a:t>Экологические игры помогают систематизировать: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● представления о сезонных изменениях</a:t>
            </a:r>
            <a:br>
              <a:rPr lang="ru-RU" sz="2800" dirty="0" smtClean="0"/>
            </a:br>
            <a:r>
              <a:rPr lang="ru-RU" sz="2800" dirty="0" smtClean="0"/>
              <a:t>● представления о домашних животных </a:t>
            </a:r>
            <a:br>
              <a:rPr lang="ru-RU" sz="2800" dirty="0" smtClean="0"/>
            </a:br>
            <a:r>
              <a:rPr lang="ru-RU" sz="2800" dirty="0" smtClean="0"/>
              <a:t>● представления о диких животных</a:t>
            </a:r>
            <a:br>
              <a:rPr lang="ru-RU" sz="2800" dirty="0" smtClean="0"/>
            </a:br>
            <a:r>
              <a:rPr lang="ru-RU" sz="2800" dirty="0" smtClean="0"/>
              <a:t>● знания деревьев и кустарников</a:t>
            </a:r>
            <a:br>
              <a:rPr lang="ru-RU" sz="2800" dirty="0" smtClean="0"/>
            </a:br>
            <a:r>
              <a:rPr lang="ru-RU" sz="2800" dirty="0" smtClean="0"/>
              <a:t>● знания об особенностях родного края</a:t>
            </a:r>
            <a:br>
              <a:rPr lang="ru-RU" sz="2800" dirty="0" smtClean="0"/>
            </a:br>
            <a:r>
              <a:rPr lang="ru-RU" sz="2800" dirty="0" smtClean="0"/>
              <a:t>● знания об овощах и фруктах</a:t>
            </a:r>
            <a:br>
              <a:rPr lang="ru-RU" sz="2800" dirty="0" smtClean="0"/>
            </a:br>
            <a:r>
              <a:rPr lang="ru-RU" sz="2800" dirty="0" smtClean="0"/>
              <a:t>● умение называть предметы окружения, их назначения и свойства</a:t>
            </a:r>
            <a:br>
              <a:rPr lang="ru-RU" sz="2800" dirty="0" smtClean="0"/>
            </a:br>
            <a:r>
              <a:rPr lang="ru-RU" sz="2800" dirty="0" smtClean="0"/>
              <a:t>● бережное отношения к природе</a:t>
            </a:r>
            <a:br>
              <a:rPr lang="ru-RU" sz="2800" dirty="0" smtClean="0"/>
            </a:br>
            <a:r>
              <a:rPr lang="ru-RU" sz="2800" dirty="0" smtClean="0"/>
              <a:t>● навыки ухода за растениями и животными</a:t>
            </a:r>
            <a:br>
              <a:rPr lang="ru-RU" sz="2800" dirty="0" smtClean="0"/>
            </a:br>
            <a:r>
              <a:rPr lang="ru-RU" sz="2800" dirty="0" smtClean="0"/>
              <a:t>● знания о правилах поведения в природе</a:t>
            </a:r>
            <a:br>
              <a:rPr lang="ru-RU" sz="2800" dirty="0" smtClean="0"/>
            </a:br>
            <a:r>
              <a:rPr lang="ru-RU" sz="2800" dirty="0" smtClean="0"/>
              <a:t> </a:t>
            </a:r>
            <a:r>
              <a:rPr lang="ru-RU" sz="3200" dirty="0" smtClean="0">
                <a:latin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</a:rPr>
            </a:br>
            <a:endParaRPr lang="ru-RU" dirty="0" smtClean="0"/>
          </a:p>
        </p:txBody>
      </p:sp>
    </p:spTree>
  </p:cSld>
  <p:clrMapOvr>
    <a:masterClrMapping/>
  </p:clrMapOvr>
  <p:transition advClick="0" advTm="2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180975" y="0"/>
            <a:ext cx="9324975" cy="6858000"/>
          </a:xfrm>
        </p:spPr>
      </p:pic>
      <p:sp>
        <p:nvSpPr>
          <p:cNvPr id="19458" name="Заголовок 5"/>
          <p:cNvSpPr>
            <a:spLocks noGrp="1"/>
          </p:cNvSpPr>
          <p:nvPr>
            <p:ph type="title" idx="4294967295"/>
          </p:nvPr>
        </p:nvSpPr>
        <p:spPr>
          <a:xfrm>
            <a:off x="468313" y="981075"/>
            <a:ext cx="8229600" cy="4724400"/>
          </a:xfrm>
        </p:spPr>
        <p:txBody>
          <a:bodyPr/>
          <a:lstStyle/>
          <a:p>
            <a:pPr eaLnBrk="1" hangingPunct="1"/>
            <a:r>
              <a:rPr lang="ru-RU" dirty="0" smtClean="0"/>
              <a:t/>
            </a:r>
            <a:br>
              <a:rPr lang="ru-RU" dirty="0" smtClean="0"/>
            </a:br>
            <a:endParaRPr lang="ru-RU" sz="3200" dirty="0" smtClean="0">
              <a:latin typeface="Times New Roman" pitchFamily="18" charset="0"/>
            </a:endParaRPr>
          </a:p>
        </p:txBody>
      </p:sp>
      <p:pic>
        <p:nvPicPr>
          <p:cNvPr id="6" name="Рисунок 5" descr="166919546509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692696"/>
            <a:ext cx="3960440" cy="5544616"/>
          </a:xfrm>
          <a:prstGeom prst="rect">
            <a:avLst/>
          </a:prstGeom>
        </p:spPr>
      </p:pic>
      <p:pic>
        <p:nvPicPr>
          <p:cNvPr id="7" name="Рисунок 6" descr="166934972895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6200000">
            <a:off x="972108" y="-279412"/>
            <a:ext cx="2664296" cy="4608512"/>
          </a:xfrm>
          <a:prstGeom prst="rect">
            <a:avLst/>
          </a:prstGeom>
        </p:spPr>
      </p:pic>
      <p:pic>
        <p:nvPicPr>
          <p:cNvPr id="8" name="Рисунок 7" descr="166934972863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573016"/>
            <a:ext cx="4572000" cy="2743200"/>
          </a:xfrm>
          <a:prstGeom prst="rect">
            <a:avLst/>
          </a:prstGeom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180975" y="0"/>
            <a:ext cx="9324975" cy="6858000"/>
          </a:xfrm>
        </p:spPr>
      </p:pic>
      <p:sp>
        <p:nvSpPr>
          <p:cNvPr id="20482" name="Заголовок 5"/>
          <p:cNvSpPr>
            <a:spLocks noGrp="1"/>
          </p:cNvSpPr>
          <p:nvPr>
            <p:ph type="title" idx="4294967295"/>
          </p:nvPr>
        </p:nvSpPr>
        <p:spPr>
          <a:xfrm>
            <a:off x="395288" y="0"/>
            <a:ext cx="8229600" cy="4724400"/>
          </a:xfrm>
        </p:spPr>
        <p:txBody>
          <a:bodyPr/>
          <a:lstStyle/>
          <a:p>
            <a:pPr eaLnBrk="1" hangingPunct="1"/>
            <a:r>
              <a:rPr lang="ru-RU" sz="4000" b="1" i="1" dirty="0" smtClean="0"/>
              <a:t/>
            </a:r>
            <a:br>
              <a:rPr lang="ru-RU" sz="4000" b="1" i="1" dirty="0" smtClean="0"/>
            </a:br>
            <a:r>
              <a:rPr lang="ru-RU" sz="4000" b="1" i="1" dirty="0" smtClean="0"/>
              <a:t/>
            </a:r>
            <a:br>
              <a:rPr lang="ru-RU" sz="4000" b="1" i="1" dirty="0" smtClean="0"/>
            </a:br>
            <a:endParaRPr lang="ru-RU" sz="4000" dirty="0" smtClean="0"/>
          </a:p>
        </p:txBody>
      </p:sp>
      <p:pic>
        <p:nvPicPr>
          <p:cNvPr id="5" name="Рисунок 4" descr="IMG_20221116_10450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692696"/>
            <a:ext cx="4211959" cy="5616624"/>
          </a:xfrm>
          <a:prstGeom prst="rect">
            <a:avLst/>
          </a:prstGeom>
        </p:spPr>
      </p:pic>
      <p:pic>
        <p:nvPicPr>
          <p:cNvPr id="6" name="Рисунок 5" descr="IMG_20221116_10472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99992" y="764704"/>
            <a:ext cx="4392488" cy="5616624"/>
          </a:xfrm>
          <a:prstGeom prst="rect">
            <a:avLst/>
          </a:prstGeom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Rectang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latin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</a:rPr>
              <a:t>Дидактические игры экологического характера включает два относительно самостоятельных блока:</a:t>
            </a:r>
            <a:r>
              <a:rPr lang="ru-RU" sz="4000" dirty="0" smtClean="0"/>
              <a:t> </a:t>
            </a:r>
          </a:p>
        </p:txBody>
      </p:sp>
      <p:sp>
        <p:nvSpPr>
          <p:cNvPr id="21507" name="Rectangle 4"/>
          <p:cNvSpPr>
            <a:spLocks noGrp="1"/>
          </p:cNvSpPr>
          <p:nvPr>
            <p:ph type="body" idx="1"/>
          </p:nvPr>
        </p:nvSpPr>
        <p:spPr>
          <a:xfrm>
            <a:off x="468313" y="2332038"/>
            <a:ext cx="8229600" cy="4525962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</a:rPr>
              <a:t> игры для развития эстетического восприятия природы (развитие чувства прекрасного в природе, эмоционального отношения к ней);</a:t>
            </a:r>
          </a:p>
          <a:p>
            <a:r>
              <a:rPr lang="ru-RU" dirty="0" smtClean="0">
                <a:latin typeface="Times New Roman" pitchFamily="18" charset="0"/>
              </a:rPr>
              <a:t>игры для формирования нравственно – оценочного опыта поведения дошкольников в природе.</a:t>
            </a: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530" name="Group 30"/>
          <p:cNvGrpSpPr>
            <a:grpSpLocks noChangeAspect="1"/>
          </p:cNvGrpSpPr>
          <p:nvPr/>
        </p:nvGrpSpPr>
        <p:grpSpPr bwMode="auto">
          <a:xfrm>
            <a:off x="395536" y="692696"/>
            <a:ext cx="8353760" cy="5545137"/>
            <a:chOff x="2281" y="1858"/>
            <a:chExt cx="7327" cy="4320"/>
          </a:xfrm>
        </p:grpSpPr>
        <p:sp>
          <p:nvSpPr>
            <p:cNvPr id="22531" name="AutoShape 31"/>
            <p:cNvSpPr>
              <a:spLocks noChangeAspect="1" noChangeArrowheads="1"/>
            </p:cNvSpPr>
            <p:nvPr/>
          </p:nvSpPr>
          <p:spPr bwMode="auto">
            <a:xfrm>
              <a:off x="2281" y="1858"/>
              <a:ext cx="720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32" name="Rectangle 32"/>
            <p:cNvSpPr>
              <a:spLocks noChangeArrowheads="1"/>
            </p:cNvSpPr>
            <p:nvPr/>
          </p:nvSpPr>
          <p:spPr bwMode="auto">
            <a:xfrm>
              <a:off x="4113" y="2924"/>
              <a:ext cx="3247" cy="1010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ru-RU" sz="2000" b="1" i="1" dirty="0">
                <a:latin typeface="Times New Roman" pitchFamily="18" charset="0"/>
              </a:endParaRPr>
            </a:p>
            <a:p>
              <a:pPr algn="ctr"/>
              <a:r>
                <a:rPr lang="ru-RU" sz="2400" b="1" i="1" dirty="0">
                  <a:latin typeface="Times New Roman" pitchFamily="18" charset="0"/>
                </a:rPr>
                <a:t>Виды  дидактических  игр</a:t>
              </a:r>
              <a:endParaRPr lang="ru-RU" sz="2400" b="1" dirty="0"/>
            </a:p>
          </p:txBody>
        </p:sp>
        <p:sp>
          <p:nvSpPr>
            <p:cNvPr id="22533" name="Rectangle 33"/>
            <p:cNvSpPr>
              <a:spLocks noChangeArrowheads="1"/>
            </p:cNvSpPr>
            <p:nvPr/>
          </p:nvSpPr>
          <p:spPr bwMode="auto">
            <a:xfrm>
              <a:off x="2281" y="4270"/>
              <a:ext cx="1977" cy="836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sz="1400" b="1" dirty="0">
                <a:latin typeface="Times New Roman" pitchFamily="18" charset="0"/>
              </a:endParaRPr>
            </a:p>
            <a:p>
              <a:pPr algn="ctr"/>
              <a:r>
                <a:rPr lang="ru-RU" sz="2000" b="1" dirty="0">
                  <a:latin typeface="Times New Roman" pitchFamily="18" charset="0"/>
                </a:rPr>
                <a:t>Предметные</a:t>
              </a:r>
              <a:endParaRPr lang="ru-RU" sz="2000" dirty="0"/>
            </a:p>
          </p:txBody>
        </p:sp>
        <p:sp>
          <p:nvSpPr>
            <p:cNvPr id="22534" name="Rectangle 34"/>
            <p:cNvSpPr>
              <a:spLocks noChangeArrowheads="1"/>
            </p:cNvSpPr>
            <p:nvPr/>
          </p:nvSpPr>
          <p:spPr bwMode="auto">
            <a:xfrm>
              <a:off x="5818" y="5168"/>
              <a:ext cx="1977" cy="954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ru-RU" sz="1400" b="1" dirty="0">
                <a:latin typeface="Times New Roman" pitchFamily="18" charset="0"/>
              </a:endParaRPr>
            </a:p>
            <a:p>
              <a:pPr algn="ctr"/>
              <a:r>
                <a:rPr lang="ru-RU" sz="2400" b="1" dirty="0">
                  <a:latin typeface="Times New Roman" pitchFamily="18" charset="0"/>
                </a:rPr>
                <a:t>С</a:t>
              </a:r>
              <a:r>
                <a:rPr lang="ru-RU" sz="2400" b="1" dirty="0" smtClean="0">
                  <a:latin typeface="Times New Roman" pitchFamily="18" charset="0"/>
                </a:rPr>
                <a:t>ловесные</a:t>
              </a:r>
              <a:endParaRPr lang="ru-RU" sz="2400" dirty="0"/>
            </a:p>
          </p:txBody>
        </p:sp>
        <p:sp>
          <p:nvSpPr>
            <p:cNvPr id="22535" name="Rectangle 35"/>
            <p:cNvSpPr>
              <a:spLocks noChangeArrowheads="1"/>
            </p:cNvSpPr>
            <p:nvPr/>
          </p:nvSpPr>
          <p:spPr bwMode="auto">
            <a:xfrm>
              <a:off x="3544" y="5168"/>
              <a:ext cx="1832" cy="954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ru-RU" sz="1400" b="1" dirty="0">
                <a:latin typeface="Times New Roman" pitchFamily="18" charset="0"/>
              </a:endParaRPr>
            </a:p>
            <a:p>
              <a:pPr algn="ctr"/>
              <a:r>
                <a:rPr lang="ru-RU" sz="2000" b="1" dirty="0">
                  <a:latin typeface="Times New Roman" pitchFamily="18" charset="0"/>
                </a:rPr>
                <a:t>Настольно- печатные</a:t>
              </a:r>
              <a:endParaRPr lang="ru-RU" sz="2000" dirty="0"/>
            </a:p>
          </p:txBody>
        </p:sp>
        <p:sp>
          <p:nvSpPr>
            <p:cNvPr id="22536" name="Rectangle 36"/>
            <p:cNvSpPr>
              <a:spLocks noChangeArrowheads="1"/>
            </p:cNvSpPr>
            <p:nvPr/>
          </p:nvSpPr>
          <p:spPr bwMode="auto">
            <a:xfrm>
              <a:off x="7713" y="4214"/>
              <a:ext cx="1895" cy="954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ru-RU" sz="1400" b="1" dirty="0">
                <a:latin typeface="Times New Roman" pitchFamily="18" charset="0"/>
              </a:endParaRPr>
            </a:p>
            <a:p>
              <a:pPr algn="ctr"/>
              <a:r>
                <a:rPr lang="ru-RU" sz="2000" b="1" dirty="0">
                  <a:latin typeface="Times New Roman" pitchFamily="18" charset="0"/>
                </a:rPr>
                <a:t>Игры с природным материалом</a:t>
              </a:r>
              <a:endParaRPr lang="ru-RU" sz="2000" dirty="0"/>
            </a:p>
          </p:txBody>
        </p:sp>
        <p:sp>
          <p:nvSpPr>
            <p:cNvPr id="22537" name="Line 37"/>
            <p:cNvSpPr>
              <a:spLocks noChangeShapeType="1"/>
            </p:cNvSpPr>
            <p:nvPr/>
          </p:nvSpPr>
          <p:spPr bwMode="auto">
            <a:xfrm flipH="1">
              <a:off x="4870" y="3878"/>
              <a:ext cx="505" cy="123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38" name="Line 38"/>
            <p:cNvSpPr>
              <a:spLocks noChangeShapeType="1"/>
            </p:cNvSpPr>
            <p:nvPr/>
          </p:nvSpPr>
          <p:spPr bwMode="auto">
            <a:xfrm>
              <a:off x="6386" y="3878"/>
              <a:ext cx="408" cy="122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39" name="Line 39"/>
            <p:cNvSpPr>
              <a:spLocks noChangeShapeType="1"/>
            </p:cNvSpPr>
            <p:nvPr/>
          </p:nvSpPr>
          <p:spPr bwMode="auto">
            <a:xfrm flipH="1">
              <a:off x="3544" y="3821"/>
              <a:ext cx="565" cy="41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40" name="Line 40"/>
            <p:cNvSpPr>
              <a:spLocks noChangeShapeType="1"/>
            </p:cNvSpPr>
            <p:nvPr/>
          </p:nvSpPr>
          <p:spPr bwMode="auto">
            <a:xfrm>
              <a:off x="7397" y="3765"/>
              <a:ext cx="424" cy="41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1095</TotalTime>
  <Words>309</Words>
  <Application>Microsoft Office PowerPoint</Application>
  <PresentationFormat>Экран (4:3)</PresentationFormat>
  <Paragraphs>45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9" baseType="lpstr">
      <vt:lpstr>Arial</vt:lpstr>
      <vt:lpstr>Calibri</vt:lpstr>
      <vt:lpstr>Symbol</vt:lpstr>
      <vt:lpstr>Times New Roman</vt:lpstr>
      <vt:lpstr>TimesNewRomanPSMT</vt:lpstr>
      <vt:lpstr>Wingdings</vt:lpstr>
      <vt:lpstr>Тема Office</vt:lpstr>
      <vt:lpstr>Использование дидактических игр в экологическом воспитании детей дошкольного возраста</vt:lpstr>
      <vt:lpstr>Презентация PowerPoint</vt:lpstr>
      <vt:lpstr>Презентация PowerPoint</vt:lpstr>
      <vt:lpstr>Презентация PowerPoint</vt:lpstr>
      <vt:lpstr>  Экологические игры помогают систематизировать: ● представления о сезонных изменениях ● представления о домашних животных  ● представления о диких животных ● знания деревьев и кустарников ● знания об особенностях родного края ● знания об овощах и фруктах ● умение называть предметы окружения, их назначения и свойства ● бережное отношения к природе ● навыки ухода за растениями и животными ● знания о правилах поведения в природе    </vt:lpstr>
      <vt:lpstr> </vt:lpstr>
      <vt:lpstr>  </vt:lpstr>
      <vt:lpstr>  Дидактические игры экологического характера включает два относительно самостоятельных блока: </vt:lpstr>
      <vt:lpstr>Презентация PowerPoint</vt:lpstr>
      <vt:lpstr>Предметные игры </vt:lpstr>
      <vt:lpstr>Предметные игры </vt:lpstr>
      <vt:lpstr>Настольно – печатные игры </vt:lpstr>
      <vt:lpstr>Настольно – печатные игры </vt:lpstr>
      <vt:lpstr>Презентация PowerPoint</vt:lpstr>
      <vt:lpstr>  Игры с природным материалом </vt:lpstr>
      <vt:lpstr>Словесные игры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Само презентация «Профессия и Я»</dc:title>
  <dc:creator>Елена</dc:creator>
  <cp:lastModifiedBy>Олеся</cp:lastModifiedBy>
  <cp:revision>95</cp:revision>
  <dcterms:created xsi:type="dcterms:W3CDTF">2017-02-02T13:10:34Z</dcterms:created>
  <dcterms:modified xsi:type="dcterms:W3CDTF">2023-10-01T15:08:48Z</dcterms:modified>
</cp:coreProperties>
</file>