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78" r:id="rId2"/>
    <p:sldId id="277" r:id="rId3"/>
    <p:sldId id="279" r:id="rId4"/>
    <p:sldId id="261" r:id="rId5"/>
    <p:sldId id="262" r:id="rId6"/>
    <p:sldId id="271" r:id="rId7"/>
    <p:sldId id="273" r:id="rId8"/>
    <p:sldId id="263" r:id="rId9"/>
    <p:sldId id="275" r:id="rId10"/>
    <p:sldId id="264" r:id="rId11"/>
    <p:sldId id="280" r:id="rId12"/>
    <p:sldId id="276" r:id="rId13"/>
    <p:sldId id="265" r:id="rId14"/>
    <p:sldId id="266" r:id="rId15"/>
    <p:sldId id="267" r:id="rId16"/>
    <p:sldId id="268" r:id="rId17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62D956F-1D8B-4035-97FD-76FC883D6B1E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BFE9013-60C0-42A2-A221-103BF6EBE98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260648"/>
            <a:ext cx="8467020" cy="3672408"/>
          </a:xfrm>
        </p:spPr>
        <p:txBody>
          <a:bodyPr>
            <a:noAutofit/>
          </a:bodyPr>
          <a:lstStyle/>
          <a:p>
            <a:pPr algn="ctr"/>
            <a:r>
              <a:rPr lang="ru-RU" sz="8800" i="1" dirty="0">
                <a:solidFill>
                  <a:srgbClr val="C00000"/>
                </a:solidFill>
              </a:rPr>
              <a:t>ШИРОКАЯ </a:t>
            </a:r>
          </a:p>
          <a:p>
            <a:pPr algn="ctr"/>
            <a:r>
              <a:rPr lang="ru-RU" sz="8800" i="1" dirty="0">
                <a:solidFill>
                  <a:srgbClr val="C00000"/>
                </a:solidFill>
              </a:rPr>
              <a:t>МАСЛЕНИЦА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8676456" y="666750"/>
            <a:ext cx="260810" cy="639762"/>
          </a:xfrm>
        </p:spPr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8532440" y="1316037"/>
            <a:ext cx="404826" cy="3941763"/>
          </a:xfrm>
        </p:spPr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78" y="4085456"/>
            <a:ext cx="7785282" cy="1431776"/>
          </a:xfr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17727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041" y="1052736"/>
            <a:ext cx="3898887" cy="5688632"/>
          </a:xfrm>
        </p:spPr>
        <p:txBody>
          <a:bodyPr>
            <a:normAutofit lnSpcReduction="10000"/>
          </a:bodyPr>
          <a:lstStyle/>
          <a:p>
            <a:pPr algn="ctr"/>
            <a:endParaRPr lang="ru-RU" sz="2400" i="1" dirty="0"/>
          </a:p>
          <a:p>
            <a:pPr algn="ctr"/>
            <a:r>
              <a:rPr 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четверга начинали колядовать, ходили по дворам, поздравляли хозяев, водили хороводы, пели частушки.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55" y="1469512"/>
            <a:ext cx="4828131" cy="4022721"/>
          </a:xfrm>
          <a:ln w="38100">
            <a:solidFill>
              <a:schemeClr val="accent3">
                <a:lumMod val="5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42614" y="364445"/>
            <a:ext cx="8280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Широкий четверг, разгуляй </a:t>
            </a:r>
          </a:p>
        </p:txBody>
      </p:sp>
    </p:spTree>
    <p:extLst>
      <p:ext uri="{BB962C8B-B14F-4D97-AF65-F5344CB8AC3E}">
        <p14:creationId xmlns:p14="http://schemas.microsoft.com/office/powerpoint/2010/main" val="3878893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332656"/>
            <a:ext cx="4392488" cy="5411688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 масленой неделе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печи блины летели!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пылу, с жару, из печи,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румяны, горячи!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Масленица, угощай!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блиночков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подавай.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пылу, с жару - разбирайте!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Похвалить не забывайте.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8ABB55DF-C59F-4C8A-B8FC-6F3AF7C587E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r="9868"/>
          <a:stretch/>
        </p:blipFill>
        <p:spPr>
          <a:xfrm>
            <a:off x="4734684" y="548680"/>
            <a:ext cx="4104456" cy="3390745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32518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400"/>
            <a:ext cx="8447856" cy="520700"/>
          </a:xfrm>
        </p:spPr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332656"/>
            <a:ext cx="3888432" cy="42484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Обязательным атрибутом Масленицы являлся медведь — живой, закованный в цепи, или ряженый человек. </a:t>
            </a:r>
          </a:p>
          <a:p>
            <a:pPr algn="ctr"/>
            <a:endParaRPr lang="ru-RU" sz="24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943" y="4583673"/>
            <a:ext cx="87805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Нередкой забавой русских людей была борьба с медведем. 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07F53550-75C6-44DE-AF37-7810E9820DE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698" y="358763"/>
            <a:ext cx="4775448" cy="3877641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3166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5" y="1268760"/>
            <a:ext cx="4896543" cy="4217640"/>
          </a:xfrm>
        </p:spPr>
        <p:txBody>
          <a:bodyPr>
            <a:normAutofit fontScale="40000" lnSpcReduction="20000"/>
          </a:bodyPr>
          <a:lstStyle/>
          <a:p>
            <a:pPr algn="ctr"/>
            <a:endParaRPr lang="ru-RU" sz="2800" b="1" i="1" dirty="0"/>
          </a:p>
          <a:p>
            <a:pPr algn="ctr"/>
            <a:endParaRPr lang="ru-RU" sz="2800" i="1" dirty="0"/>
          </a:p>
          <a:p>
            <a:pPr algn="ctr"/>
            <a:r>
              <a:rPr lang="ru-RU" sz="9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день, согласно древним традициям, зять принимал у себя в гостях тёщу и угощал ее сладостями и блинами собственного приготовления. </a:t>
            </a:r>
            <a:br>
              <a:rPr lang="ru-RU" sz="2800" dirty="0"/>
            </a:br>
            <a:endParaRPr lang="ru-RU" sz="28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684584" y="381184"/>
            <a:ext cx="10297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 — тёщины вечёрки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434C562F-8A42-4E5D-AC9E-ECE3280440A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5" t="8397" r="27456" b="12776"/>
          <a:stretch/>
        </p:blipFill>
        <p:spPr>
          <a:xfrm>
            <a:off x="4917098" y="1772816"/>
            <a:ext cx="3983910" cy="3312368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08126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1" y="1340768"/>
            <a:ext cx="3528391" cy="4069432"/>
          </a:xfrm>
        </p:spPr>
        <p:txBody>
          <a:bodyPr>
            <a:normAutofit lnSpcReduction="10000"/>
          </a:bodyPr>
          <a:lstStyle/>
          <a:p>
            <a:pPr algn="ctr"/>
            <a:endParaRPr lang="ru-RU" sz="2800" i="1" dirty="0"/>
          </a:p>
          <a:p>
            <a:pPr algn="ctr"/>
            <a:r>
              <a:rPr lang="ru-RU" sz="2800" i="1" dirty="0"/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день вспоминали умерших, провожали зиму, сжигали чучело.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596" y="1789387"/>
            <a:ext cx="4972804" cy="3620813"/>
          </a:xfrm>
          <a:ln w="38100">
            <a:solidFill>
              <a:schemeClr val="accent3">
                <a:lumMod val="5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-1332656" y="401116"/>
            <a:ext cx="115932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Суббота — золовкины посиделки</a:t>
            </a:r>
          </a:p>
        </p:txBody>
      </p:sp>
    </p:spTree>
    <p:extLst>
      <p:ext uri="{BB962C8B-B14F-4D97-AF65-F5344CB8AC3E}">
        <p14:creationId xmlns:p14="http://schemas.microsoft.com/office/powerpoint/2010/main" val="984952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1052736"/>
            <a:ext cx="4896544" cy="4896544"/>
          </a:xfrm>
        </p:spPr>
        <p:txBody>
          <a:bodyPr>
            <a:normAutofit fontScale="92500"/>
          </a:bodyPr>
          <a:lstStyle/>
          <a:p>
            <a:pPr algn="ctr"/>
            <a:endParaRPr lang="ru-RU" sz="2400" b="1" i="1" dirty="0"/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ходили от двора к двору, просили друг у друга прощения. Встретившись в «прощеное воскресенье», они непременно целовались, и один из них говорил: «Прости меня, пожалуй».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же отвечал: «Бог тебя простит».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612576" y="683404"/>
            <a:ext cx="104411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Воскресенье — прощёный день</a:t>
            </a:r>
            <a:endParaRPr lang="ru-RU" b="1" i="1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F7866025-720B-40D5-878A-29DA0856F62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1" t="1" r="26158" b="2119"/>
          <a:stretch/>
        </p:blipFill>
        <p:spPr>
          <a:xfrm>
            <a:off x="5193467" y="1628800"/>
            <a:ext cx="3709093" cy="4248472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38456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609600"/>
            <a:ext cx="5220072" cy="4907632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Ой, Масленица,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протянися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за дуб, за колоду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зацепися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Ой, сказали - нашей Масленице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Семь годков,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всего у Масленицы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 деньков.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Ой, Масленица-обманщица!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Обманула, провела,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Нагуляться не дала!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871FEDCF-00BD-4BF2-98AA-F16D5533AB8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 r="7170"/>
          <a:stretch/>
        </p:blipFill>
        <p:spPr>
          <a:xfrm>
            <a:off x="4572000" y="1268760"/>
            <a:ext cx="4391070" cy="3240360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95208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4330824" cy="4800600"/>
          </a:xfrm>
        </p:spPr>
        <p:txBody>
          <a:bodyPr>
            <a:normAutofit fontScale="25000" lnSpcReduction="20000"/>
          </a:bodyPr>
          <a:lstStyle/>
          <a:p>
            <a:pPr lvl="0" algn="ctr">
              <a:buClr>
                <a:srgbClr val="7E97AD"/>
              </a:buClr>
            </a:pPr>
            <a:r>
              <a:rPr lang="ru-RU" sz="14800" dirty="0">
                <a:solidFill>
                  <a:srgbClr val="1F2123">
                    <a:shade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 – последний зимний праздник.</a:t>
            </a:r>
          </a:p>
          <a:p>
            <a:pPr lvl="0" algn="ctr">
              <a:buClr>
                <a:srgbClr val="7E97AD"/>
              </a:buClr>
            </a:pPr>
            <a:endParaRPr lang="ru-RU" sz="14800" dirty="0">
              <a:solidFill>
                <a:srgbClr val="1F2123">
                  <a:shade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Clr>
                <a:srgbClr val="7E97AD"/>
              </a:buClr>
            </a:pPr>
            <a:r>
              <a:rPr lang="ru-RU" sz="14800" dirty="0">
                <a:solidFill>
                  <a:srgbClr val="1F2123">
                    <a:shade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Масленицей провожают зиму, встречают весну.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29096"/>
            <a:ext cx="3528391" cy="5081230"/>
          </a:xfr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30786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332656"/>
            <a:ext cx="8075240" cy="72008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Масленицу 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празднуют целую неделю!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488" y="2060848"/>
            <a:ext cx="5976664" cy="4482498"/>
          </a:xfrm>
          <a:ln w="19050">
            <a:solidFill>
              <a:schemeClr val="accent3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30420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1124744"/>
            <a:ext cx="4536504" cy="4285456"/>
          </a:xfrm>
        </p:spPr>
        <p:txBody>
          <a:bodyPr>
            <a:normAutofit/>
          </a:bodyPr>
          <a:lstStyle/>
          <a:p>
            <a:pPr algn="ctr"/>
            <a:endParaRPr lang="ru-RU" sz="2800" i="1" dirty="0"/>
          </a:p>
          <a:p>
            <a:endParaRPr lang="ru-RU" i="1" dirty="0"/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день на Руси Масленицу встречали, наряжали куклу-чучело, ходили друг к другу в гости.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" b="4569"/>
          <a:stretch/>
        </p:blipFill>
        <p:spPr>
          <a:xfrm>
            <a:off x="5292080" y="1124744"/>
            <a:ext cx="3456384" cy="4464496"/>
          </a:xfrm>
          <a:ln w="57150">
            <a:solidFill>
              <a:schemeClr val="accent3">
                <a:lumMod val="5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73843" y="62334"/>
            <a:ext cx="80395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 — встреча </a:t>
            </a:r>
          </a:p>
        </p:txBody>
      </p:sp>
    </p:spTree>
    <p:extLst>
      <p:ext uri="{BB962C8B-B14F-4D97-AF65-F5344CB8AC3E}">
        <p14:creationId xmlns:p14="http://schemas.microsoft.com/office/powerpoint/2010/main" val="3056708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1412776"/>
            <a:ext cx="3096343" cy="4248472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Начинались игрища и потехи, возводились снежные городки, народ катался на санках, на лошадях.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" t="14517" r="6540" b="9677"/>
          <a:stretch/>
        </p:blipFill>
        <p:spPr>
          <a:xfrm>
            <a:off x="3336260" y="1484784"/>
            <a:ext cx="5480268" cy="3528392"/>
          </a:xfrm>
          <a:ln w="38100">
            <a:solidFill>
              <a:schemeClr val="accent3">
                <a:lumMod val="5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071746" y="252834"/>
            <a:ext cx="69658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Вторник — заигрыш </a:t>
            </a:r>
          </a:p>
        </p:txBody>
      </p:sp>
    </p:spTree>
    <p:extLst>
      <p:ext uri="{BB962C8B-B14F-4D97-AF65-F5344CB8AC3E}">
        <p14:creationId xmlns:p14="http://schemas.microsoft.com/office/powerpoint/2010/main" val="1846946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16631"/>
            <a:ext cx="4427984" cy="3615923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Самой распространённой потехой был кулачный бой «стенка на стенку».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дрались мальчишки, после них — неженатые юноши, а в конце - взрослые.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506" y="296652"/>
            <a:ext cx="4337423" cy="2880320"/>
          </a:xfrm>
          <a:ln w="38100">
            <a:solidFill>
              <a:schemeClr val="accent3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14300" y="3732555"/>
            <a:ext cx="88501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бойцы использовали только удары кулаками.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разрешалось бить лежачего и использовать оружие.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каждой стороны состояла в том, чтобы обратить противника в бегство.</a:t>
            </a:r>
          </a:p>
        </p:txBody>
      </p:sp>
    </p:spTree>
    <p:extLst>
      <p:ext uri="{BB962C8B-B14F-4D97-AF65-F5344CB8AC3E}">
        <p14:creationId xmlns:p14="http://schemas.microsoft.com/office/powerpoint/2010/main" val="1960802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5" y="609600"/>
            <a:ext cx="3744416" cy="4800600"/>
          </a:xfrm>
        </p:spPr>
        <p:txBody>
          <a:bodyPr>
            <a:normAutofit lnSpcReduction="10000"/>
          </a:bodyPr>
          <a:lstStyle/>
          <a:p>
            <a:pPr algn="ctr"/>
            <a:endParaRPr lang="ru-RU" sz="2400" i="1" dirty="0"/>
          </a:p>
          <a:p>
            <a:pPr algn="ctr"/>
            <a:r>
              <a:rPr lang="ru-RU" sz="2400" i="1" dirty="0"/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популярны перетягивание каната, залезание на столб, бег на ходулях.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609600"/>
            <a:ext cx="4752528" cy="4747776"/>
          </a:xfrm>
          <a:ln w="38100">
            <a:solidFill>
              <a:schemeClr val="accent3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59000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052736"/>
            <a:ext cx="4644008" cy="4824536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sz="3200" i="1" dirty="0"/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день лакомились круглыми горячими блинами. Румяный блин очень похож на жаркое летнее солнце, которого все люди ждали зимой.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265932" y="332656"/>
            <a:ext cx="95823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Среда — лакомка 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08977" y="1514613"/>
            <a:ext cx="4099176" cy="349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948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332656"/>
            <a:ext cx="4680520" cy="63367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Ели блины на масленицу с утра до вечера.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 продавали с лотков на каждом углу, а  в трактирах блины подавали вместе со сметаной, грибами, икрой, селедкой, взбитыми сливками, вареньем, мёдом.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Запивали блины чаем, горячим молоком.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76672"/>
            <a:ext cx="3905836" cy="3168352"/>
          </a:xfrm>
          <a:ln w="38100">
            <a:solidFill>
              <a:schemeClr val="accent3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903198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</TotalTime>
  <Words>460</Words>
  <Application>Microsoft Office PowerPoint</Application>
  <PresentationFormat>Экран (4:3)</PresentationFormat>
  <Paragraphs>65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Georgia</vt:lpstr>
      <vt:lpstr>Times New Roman</vt:lpstr>
      <vt:lpstr>Wingdings 2</vt:lpstr>
      <vt:lpstr>Трек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davidman</dc:creator>
  <cp:lastModifiedBy>Пользователь</cp:lastModifiedBy>
  <cp:revision>72</cp:revision>
  <cp:lastPrinted>2019-04-13T08:29:55Z</cp:lastPrinted>
  <dcterms:created xsi:type="dcterms:W3CDTF">2014-02-26T16:28:46Z</dcterms:created>
  <dcterms:modified xsi:type="dcterms:W3CDTF">2023-10-03T16:41:29Z</dcterms:modified>
</cp:coreProperties>
</file>