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6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1AB0"/>
    <a:srgbClr val="9832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s://adamovanails.shop/wp-content/uploads/2020/04/65.png"/>
          <p:cNvPicPr>
            <a:picLocks noChangeAspect="1" noChangeArrowheads="1"/>
          </p:cNvPicPr>
          <p:nvPr/>
        </p:nvPicPr>
        <p:blipFill>
          <a:blip r:embed="rId2"/>
          <a:srcRect l="73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2743200" y="304800"/>
            <a:ext cx="6400800" cy="9906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Частное общеобразовательное учреждение "Школа-интернат №24 среднего общего образования открытого акционерного общества "Российские железные дороги"</a:t>
            </a:r>
            <a:endParaRPr lang="ru-RU" sz="1600" b="1" dirty="0"/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2057400" y="1905000"/>
            <a:ext cx="6781800" cy="46482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2F1AB0"/>
                </a:solidFill>
              </a:rPr>
              <a:t>8 Марта – Международный женский день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История возникновения праздника</a:t>
            </a:r>
          </a:p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19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9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Авторы: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Арина Микаелян </a:t>
            </a:r>
          </a:p>
          <a:p>
            <a:pPr algn="r"/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Петухин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Артём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s://adamovanails.shop/wp-content/uploads/2020/04/65.png"/>
          <p:cNvPicPr>
            <a:picLocks noChangeAspect="1" noChangeArrowheads="1"/>
          </p:cNvPicPr>
          <p:nvPr/>
        </p:nvPicPr>
        <p:blipFill>
          <a:blip r:embed="rId2"/>
          <a:srcRect l="104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2743200" y="152400"/>
            <a:ext cx="6400800" cy="838200"/>
          </a:xfrm>
        </p:spPr>
        <p:txBody>
          <a:bodyPr>
            <a:normAutofit/>
          </a:bodyPr>
          <a:lstStyle/>
          <a:p>
            <a:r>
              <a:rPr lang="de-DE" b="1" dirty="0" err="1" smtClean="0">
                <a:solidFill>
                  <a:schemeClr val="tx2">
                    <a:lumMod val="75000"/>
                  </a:schemeClr>
                </a:solidFill>
              </a:rPr>
              <a:t>История</a:t>
            </a:r>
            <a:r>
              <a:rPr lang="de-DE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b="1" dirty="0" err="1" smtClean="0">
                <a:solidFill>
                  <a:schemeClr val="tx2">
                    <a:lumMod val="75000"/>
                  </a:schemeClr>
                </a:solidFill>
              </a:rPr>
              <a:t>праздника</a:t>
            </a:r>
            <a:r>
              <a:rPr lang="de-DE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2209800" y="914400"/>
            <a:ext cx="3505200" cy="5181600"/>
          </a:xfrm>
        </p:spPr>
        <p:txBody>
          <a:bodyPr>
            <a:normAutofit fontScale="92500"/>
          </a:bodyPr>
          <a:lstStyle/>
          <a:p>
            <a:pPr lvl="0" algn="l"/>
            <a:r>
              <a:rPr lang="en-US" sz="2000" dirty="0" err="1" smtClean="0">
                <a:solidFill>
                  <a:schemeClr val="tx1"/>
                </a:solidFill>
              </a:rPr>
              <a:t>Ещё</a:t>
            </a:r>
            <a:r>
              <a:rPr lang="en-US" sz="2000" dirty="0" smtClean="0">
                <a:solidFill>
                  <a:schemeClr val="tx1"/>
                </a:solidFill>
              </a:rPr>
              <a:t> в  </a:t>
            </a:r>
            <a:r>
              <a:rPr lang="en-US" sz="2000" dirty="0" err="1" smtClean="0">
                <a:solidFill>
                  <a:schemeClr val="tx1"/>
                </a:solidFill>
              </a:rPr>
              <a:t>древнем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Риме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существовал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женский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день</a:t>
            </a:r>
            <a:r>
              <a:rPr lang="en-US" sz="2000" dirty="0" smtClean="0">
                <a:solidFill>
                  <a:schemeClr val="tx1"/>
                </a:solidFill>
              </a:rPr>
              <a:t>. В </a:t>
            </a:r>
            <a:r>
              <a:rPr lang="en-US" sz="2000" dirty="0" err="1" smtClean="0">
                <a:solidFill>
                  <a:schemeClr val="tx1"/>
                </a:solidFill>
              </a:rPr>
              <a:t>этот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день</a:t>
            </a:r>
            <a:r>
              <a:rPr lang="en-US" sz="2000" dirty="0" smtClean="0">
                <a:solidFill>
                  <a:schemeClr val="tx1"/>
                </a:solidFill>
              </a:rPr>
              <a:t>  </a:t>
            </a:r>
            <a:r>
              <a:rPr lang="en-US" sz="2000" dirty="0" err="1" smtClean="0">
                <a:solidFill>
                  <a:schemeClr val="tx1"/>
                </a:solidFill>
              </a:rPr>
              <a:t>свободно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рожденные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женщины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состоящие</a:t>
            </a:r>
            <a:r>
              <a:rPr lang="en-US" sz="2000" dirty="0" smtClean="0">
                <a:solidFill>
                  <a:schemeClr val="tx1"/>
                </a:solidFill>
              </a:rPr>
              <a:t> в </a:t>
            </a:r>
            <a:r>
              <a:rPr lang="en-US" sz="2000" dirty="0" err="1" smtClean="0">
                <a:solidFill>
                  <a:schemeClr val="tx1"/>
                </a:solidFill>
              </a:rPr>
              <a:t>браке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получали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от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своих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мужей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подарки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были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окружены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любовью</a:t>
            </a:r>
            <a:r>
              <a:rPr lang="en-US" sz="2000" dirty="0" smtClean="0">
                <a:solidFill>
                  <a:schemeClr val="tx1"/>
                </a:solidFill>
              </a:rPr>
              <a:t> и </a:t>
            </a:r>
            <a:r>
              <a:rPr lang="en-US" sz="2000" dirty="0" err="1" smtClean="0">
                <a:solidFill>
                  <a:schemeClr val="tx1"/>
                </a:solidFill>
              </a:rPr>
              <a:t>вниманием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Рабыни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тоже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получали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подарки</a:t>
            </a:r>
            <a:r>
              <a:rPr lang="en-US" sz="2000" dirty="0" smtClean="0">
                <a:solidFill>
                  <a:schemeClr val="tx1"/>
                </a:solidFill>
              </a:rPr>
              <a:t>. И </a:t>
            </a:r>
            <a:r>
              <a:rPr lang="en-US" sz="2000" dirty="0" err="1" smtClean="0">
                <a:solidFill>
                  <a:schemeClr val="tx1"/>
                </a:solidFill>
              </a:rPr>
              <a:t>кроме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этого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хозяйка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дома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позволяла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невольницам</a:t>
            </a:r>
            <a:r>
              <a:rPr lang="en-US" sz="2000" dirty="0" smtClean="0">
                <a:solidFill>
                  <a:schemeClr val="tx1"/>
                </a:solidFill>
              </a:rPr>
              <a:t> в </a:t>
            </a:r>
            <a:r>
              <a:rPr lang="en-US" sz="2000" dirty="0" err="1" smtClean="0">
                <a:solidFill>
                  <a:schemeClr val="tx1"/>
                </a:solidFill>
              </a:rPr>
              <a:t>этот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день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отдыхать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Облаченные</a:t>
            </a:r>
            <a:r>
              <a:rPr lang="en-US" sz="2000" dirty="0" smtClean="0">
                <a:solidFill>
                  <a:schemeClr val="tx1"/>
                </a:solidFill>
              </a:rPr>
              <a:t> в </a:t>
            </a:r>
            <a:r>
              <a:rPr lang="en-US" sz="2000" dirty="0" err="1" smtClean="0">
                <a:solidFill>
                  <a:schemeClr val="tx1"/>
                </a:solidFill>
              </a:rPr>
              <a:t>лучшие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одежды</a:t>
            </a:r>
            <a:r>
              <a:rPr lang="en-US" sz="2000" dirty="0" smtClean="0">
                <a:solidFill>
                  <a:schemeClr val="tx1"/>
                </a:solidFill>
              </a:rPr>
              <a:t>, с </a:t>
            </a:r>
            <a:r>
              <a:rPr lang="en-US" sz="2000" dirty="0" err="1" smtClean="0">
                <a:solidFill>
                  <a:schemeClr val="tx1"/>
                </a:solidFill>
              </a:rPr>
              <a:t>благоухающими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венками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головах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римлянки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приходили</a:t>
            </a:r>
            <a:r>
              <a:rPr lang="en-US" sz="2000" dirty="0" smtClean="0">
                <a:solidFill>
                  <a:schemeClr val="tx1"/>
                </a:solidFill>
              </a:rPr>
              <a:t> в </a:t>
            </a:r>
            <a:r>
              <a:rPr lang="en-US" sz="2000" dirty="0" err="1" smtClean="0">
                <a:solidFill>
                  <a:schemeClr val="tx1"/>
                </a:solidFill>
              </a:rPr>
              <a:t>храм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богини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Весты</a:t>
            </a:r>
            <a:r>
              <a:rPr lang="en-US" sz="2000" dirty="0" smtClean="0">
                <a:solidFill>
                  <a:schemeClr val="tx1"/>
                </a:solidFill>
              </a:rPr>
              <a:t> - </a:t>
            </a:r>
            <a:r>
              <a:rPr lang="en-US" sz="2000" dirty="0" err="1" smtClean="0">
                <a:solidFill>
                  <a:schemeClr val="tx1"/>
                </a:solidFill>
              </a:rPr>
              <a:t>хранительницы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домашнего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очага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</a:p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12600" y="1219200"/>
            <a:ext cx="3731400" cy="52578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s://adamovanails.shop/wp-content/uploads/2020/04/65.png"/>
          <p:cNvPicPr>
            <a:picLocks noChangeAspect="1" noChangeArrowheads="1"/>
          </p:cNvPicPr>
          <p:nvPr/>
        </p:nvPicPr>
        <p:blipFill>
          <a:blip r:embed="rId2"/>
          <a:srcRect l="73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2743200" y="838200"/>
            <a:ext cx="6248400" cy="1371600"/>
          </a:xfrm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2F1AB0"/>
                </a:solidFill>
              </a:rPr>
              <a:t>Инициатором</a:t>
            </a:r>
            <a:r>
              <a:rPr lang="en-US" sz="2400" b="1" dirty="0" smtClean="0">
                <a:solidFill>
                  <a:srgbClr val="2F1AB0"/>
                </a:solidFill>
              </a:rPr>
              <a:t> </a:t>
            </a:r>
            <a:r>
              <a:rPr lang="en-US" sz="2400" b="1" dirty="0" err="1" smtClean="0">
                <a:solidFill>
                  <a:srgbClr val="2F1AB0"/>
                </a:solidFill>
              </a:rPr>
              <a:t>празднования</a:t>
            </a:r>
            <a:r>
              <a:rPr lang="en-US" sz="2400" b="1" dirty="0" smtClean="0">
                <a:solidFill>
                  <a:srgbClr val="2F1AB0"/>
                </a:solidFill>
              </a:rPr>
              <a:t> </a:t>
            </a:r>
            <a:r>
              <a:rPr lang="en-US" sz="2400" b="1" dirty="0" err="1" smtClean="0">
                <a:solidFill>
                  <a:srgbClr val="2F1AB0"/>
                </a:solidFill>
              </a:rPr>
              <a:t>Международного</a:t>
            </a:r>
            <a:r>
              <a:rPr lang="en-US" sz="2400" b="1" dirty="0" smtClean="0">
                <a:solidFill>
                  <a:srgbClr val="2F1AB0"/>
                </a:solidFill>
              </a:rPr>
              <a:t> </a:t>
            </a:r>
            <a:r>
              <a:rPr lang="en-US" sz="2400" b="1" dirty="0" err="1" smtClean="0">
                <a:solidFill>
                  <a:srgbClr val="2F1AB0"/>
                </a:solidFill>
              </a:rPr>
              <a:t>женского</a:t>
            </a:r>
            <a:r>
              <a:rPr lang="en-US" sz="2400" b="1" dirty="0" smtClean="0">
                <a:solidFill>
                  <a:srgbClr val="2F1AB0"/>
                </a:solidFill>
              </a:rPr>
              <a:t> </a:t>
            </a:r>
            <a:r>
              <a:rPr lang="en-US" sz="2400" b="1" dirty="0" err="1" smtClean="0">
                <a:solidFill>
                  <a:srgbClr val="2F1AB0"/>
                </a:solidFill>
              </a:rPr>
              <a:t>дня</a:t>
            </a:r>
            <a:r>
              <a:rPr lang="en-US" sz="2400" b="1" dirty="0" smtClean="0">
                <a:solidFill>
                  <a:srgbClr val="2F1AB0"/>
                </a:solidFill>
              </a:rPr>
              <a:t> </a:t>
            </a:r>
            <a:r>
              <a:rPr lang="en-US" sz="2400" b="1" dirty="0" err="1" smtClean="0">
                <a:solidFill>
                  <a:srgbClr val="2F1AB0"/>
                </a:solidFill>
              </a:rPr>
              <a:t>была</a:t>
            </a:r>
            <a:r>
              <a:rPr lang="en-US" sz="2400" b="1" dirty="0" smtClean="0">
                <a:solidFill>
                  <a:srgbClr val="2F1AB0"/>
                </a:solidFill>
              </a:rPr>
              <a:t> </a:t>
            </a:r>
            <a:r>
              <a:rPr lang="en-US" sz="2400" b="1" dirty="0" err="1" smtClean="0">
                <a:solidFill>
                  <a:srgbClr val="2F1AB0"/>
                </a:solidFill>
              </a:rPr>
              <a:t>Клара</a:t>
            </a:r>
            <a:r>
              <a:rPr lang="en-US" sz="2400" b="1" dirty="0" smtClean="0">
                <a:solidFill>
                  <a:srgbClr val="2F1AB0"/>
                </a:solidFill>
              </a:rPr>
              <a:t> </a:t>
            </a:r>
            <a:r>
              <a:rPr lang="en-US" sz="2400" b="1" dirty="0" err="1" smtClean="0">
                <a:solidFill>
                  <a:srgbClr val="2F1AB0"/>
                </a:solidFill>
              </a:rPr>
              <a:t>Цеткин</a:t>
            </a:r>
            <a:r>
              <a:rPr lang="en-US" sz="2400" b="1" dirty="0" smtClean="0">
                <a:solidFill>
                  <a:srgbClr val="2F1AB0"/>
                </a:solidFill>
              </a:rPr>
              <a:t> и </a:t>
            </a:r>
            <a:r>
              <a:rPr lang="en-US" sz="2400" b="1" dirty="0" err="1" smtClean="0">
                <a:solidFill>
                  <a:srgbClr val="2F1AB0"/>
                </a:solidFill>
              </a:rPr>
              <a:t>Роза</a:t>
            </a:r>
            <a:r>
              <a:rPr lang="en-US" sz="2400" b="1" dirty="0" smtClean="0">
                <a:solidFill>
                  <a:srgbClr val="2F1AB0"/>
                </a:solidFill>
              </a:rPr>
              <a:t> </a:t>
            </a:r>
            <a:r>
              <a:rPr lang="en-US" sz="2400" b="1" dirty="0" err="1" smtClean="0">
                <a:solidFill>
                  <a:srgbClr val="2F1AB0"/>
                </a:solidFill>
              </a:rPr>
              <a:t>Люксембург</a:t>
            </a:r>
            <a:r>
              <a:rPr lang="en-US" sz="2400" b="1" dirty="0" smtClean="0">
                <a:solidFill>
                  <a:srgbClr val="2F1AB0"/>
                </a:solidFill>
              </a:rPr>
              <a:t> в 1908 </a:t>
            </a:r>
            <a:r>
              <a:rPr lang="en-US" sz="2400" b="1" dirty="0" err="1" smtClean="0">
                <a:solidFill>
                  <a:srgbClr val="2F1AB0"/>
                </a:solidFill>
              </a:rPr>
              <a:t>году</a:t>
            </a:r>
            <a:r>
              <a:rPr lang="en-US" sz="2400" b="1" dirty="0" smtClean="0">
                <a:solidFill>
                  <a:srgbClr val="2F1AB0"/>
                </a:solidFill>
              </a:rPr>
              <a:t>.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b="1" dirty="0"/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2057400" y="1905000"/>
            <a:ext cx="6781800" cy="464820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505200" y="2743200"/>
            <a:ext cx="5585460" cy="412066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s://adamovanails.shop/wp-content/uploads/2020/04/65.png"/>
          <p:cNvPicPr>
            <a:picLocks noChangeAspect="1" noChangeArrowheads="1"/>
          </p:cNvPicPr>
          <p:nvPr/>
        </p:nvPicPr>
        <p:blipFill>
          <a:blip r:embed="rId2"/>
          <a:srcRect l="73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2438400" y="304800"/>
            <a:ext cx="6705600" cy="2209800"/>
          </a:xfrm>
        </p:spPr>
        <p:txBody>
          <a:bodyPr>
            <a:normAutofit fontScale="90000"/>
          </a:bodyPr>
          <a:lstStyle/>
          <a:p>
            <a:pPr lvl="0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en-US" sz="2100" b="1" dirty="0" smtClean="0">
                <a:solidFill>
                  <a:srgbClr val="2F1AB0"/>
                </a:solidFill>
              </a:rPr>
              <a:t>8 </a:t>
            </a:r>
            <a:r>
              <a:rPr lang="en-US" sz="2100" b="1" dirty="0" err="1" smtClean="0">
                <a:solidFill>
                  <a:srgbClr val="2F1AB0"/>
                </a:solidFill>
              </a:rPr>
              <a:t>марта</a:t>
            </a:r>
            <a:r>
              <a:rPr lang="en-US" sz="2100" b="1" dirty="0" smtClean="0">
                <a:solidFill>
                  <a:srgbClr val="2F1AB0"/>
                </a:solidFill>
              </a:rPr>
              <a:t> 1857 </a:t>
            </a:r>
            <a:r>
              <a:rPr lang="en-US" sz="2100" b="1" dirty="0" err="1" smtClean="0">
                <a:solidFill>
                  <a:srgbClr val="2F1AB0"/>
                </a:solidFill>
              </a:rPr>
              <a:t>года</a:t>
            </a:r>
            <a:r>
              <a:rPr lang="en-US" sz="2100" b="1" dirty="0" smtClean="0">
                <a:solidFill>
                  <a:srgbClr val="2F1AB0"/>
                </a:solidFill>
              </a:rPr>
              <a:t> в </a:t>
            </a:r>
            <a:r>
              <a:rPr lang="en-US" sz="2100" b="1" dirty="0" err="1" smtClean="0">
                <a:solidFill>
                  <a:srgbClr val="2F1AB0"/>
                </a:solidFill>
              </a:rPr>
              <a:t>Нью-Йорке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работницы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фабрик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по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пошиву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одежды</a:t>
            </a:r>
            <a:r>
              <a:rPr lang="en-US" sz="2100" b="1" dirty="0" smtClean="0">
                <a:solidFill>
                  <a:srgbClr val="2F1AB0"/>
                </a:solidFill>
              </a:rPr>
              <a:t> и </a:t>
            </a:r>
            <a:r>
              <a:rPr lang="en-US" sz="2100" b="1" dirty="0" err="1" smtClean="0">
                <a:solidFill>
                  <a:srgbClr val="2F1AB0"/>
                </a:solidFill>
              </a:rPr>
              <a:t>обуви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устроили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манифестацию</a:t>
            </a:r>
            <a:r>
              <a:rPr lang="en-US" sz="2100" b="1" dirty="0" smtClean="0">
                <a:solidFill>
                  <a:srgbClr val="2F1AB0"/>
                </a:solidFill>
              </a:rPr>
              <a:t> («</a:t>
            </a:r>
            <a:r>
              <a:rPr lang="en-US" sz="2100" b="1" dirty="0" err="1" smtClean="0">
                <a:solidFill>
                  <a:srgbClr val="2F1AB0"/>
                </a:solidFill>
              </a:rPr>
              <a:t>марш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пустых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кастрюль</a:t>
            </a:r>
            <a:r>
              <a:rPr lang="en-US" sz="2100" b="1" dirty="0" smtClean="0">
                <a:solidFill>
                  <a:srgbClr val="2F1AB0"/>
                </a:solidFill>
              </a:rPr>
              <a:t>»). </a:t>
            </a:r>
            <a:r>
              <a:rPr lang="en-US" sz="2100" b="1" dirty="0" err="1" smtClean="0">
                <a:solidFill>
                  <a:srgbClr val="2F1AB0"/>
                </a:solidFill>
              </a:rPr>
              <a:t>Их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требования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заключались</a:t>
            </a:r>
            <a:r>
              <a:rPr lang="en-US" sz="2100" b="1" dirty="0" smtClean="0">
                <a:solidFill>
                  <a:srgbClr val="2F1AB0"/>
                </a:solidFill>
              </a:rPr>
              <a:t> в </a:t>
            </a:r>
            <a:r>
              <a:rPr lang="en-US" sz="2100" b="1" dirty="0" err="1" smtClean="0">
                <a:solidFill>
                  <a:srgbClr val="2F1AB0"/>
                </a:solidFill>
              </a:rPr>
              <a:t>сокращении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рабочего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времени</a:t>
            </a:r>
            <a:r>
              <a:rPr lang="en-US" sz="2100" b="1" dirty="0" smtClean="0">
                <a:solidFill>
                  <a:srgbClr val="2F1AB0"/>
                </a:solidFill>
              </a:rPr>
              <a:t> с 16 </a:t>
            </a:r>
            <a:r>
              <a:rPr lang="en-US" sz="2100" b="1" dirty="0" err="1" smtClean="0">
                <a:solidFill>
                  <a:srgbClr val="2F1AB0"/>
                </a:solidFill>
              </a:rPr>
              <a:t>до</a:t>
            </a:r>
            <a:r>
              <a:rPr lang="en-US" sz="2100" b="1" dirty="0" smtClean="0">
                <a:solidFill>
                  <a:srgbClr val="2F1AB0"/>
                </a:solidFill>
              </a:rPr>
              <a:t> 10 </a:t>
            </a:r>
            <a:r>
              <a:rPr lang="en-US" sz="2100" b="1" dirty="0" err="1" smtClean="0">
                <a:solidFill>
                  <a:srgbClr val="2F1AB0"/>
                </a:solidFill>
              </a:rPr>
              <a:t>часов</a:t>
            </a:r>
            <a:r>
              <a:rPr lang="en-US" sz="2100" b="1" dirty="0" smtClean="0">
                <a:solidFill>
                  <a:srgbClr val="2F1AB0"/>
                </a:solidFill>
              </a:rPr>
              <a:t>, </a:t>
            </a:r>
            <a:r>
              <a:rPr lang="en-US" sz="2100" b="1" dirty="0" err="1" smtClean="0">
                <a:solidFill>
                  <a:srgbClr val="2F1AB0"/>
                </a:solidFill>
              </a:rPr>
              <a:t>повышения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заработной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платы</a:t>
            </a:r>
            <a:r>
              <a:rPr lang="en-US" sz="2100" b="1" dirty="0" smtClean="0">
                <a:solidFill>
                  <a:srgbClr val="2F1AB0"/>
                </a:solidFill>
              </a:rPr>
              <a:t>, </a:t>
            </a:r>
            <a:r>
              <a:rPr lang="en-US" sz="2100" b="1" dirty="0" err="1" smtClean="0">
                <a:solidFill>
                  <a:srgbClr val="2F1AB0"/>
                </a:solidFill>
              </a:rPr>
              <a:t>предоставления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им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избирательного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права</a:t>
            </a:r>
            <a:r>
              <a:rPr lang="en-US" sz="2100" b="1" dirty="0" smtClean="0">
                <a:solidFill>
                  <a:srgbClr val="2F1AB0"/>
                </a:solidFill>
              </a:rPr>
              <a:t>. </a:t>
            </a:r>
            <a:r>
              <a:rPr lang="en-US" sz="2100" b="1" dirty="0" err="1" smtClean="0">
                <a:solidFill>
                  <a:srgbClr val="2F1AB0"/>
                </a:solidFill>
              </a:rPr>
              <a:t>Но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ru-RU" sz="2100" b="1" dirty="0" smtClean="0">
                <a:solidFill>
                  <a:srgbClr val="2F1AB0"/>
                </a:solidFill>
              </a:rPr>
              <a:t>их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быстро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разогнала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полиция</a:t>
            </a:r>
            <a:r>
              <a:rPr lang="en-US" sz="2100" b="1" dirty="0" smtClean="0">
                <a:solidFill>
                  <a:srgbClr val="2F1AB0"/>
                </a:solidFill>
              </a:rPr>
              <a:t>. В </a:t>
            </a:r>
            <a:r>
              <a:rPr lang="en-US" sz="2100" b="1" dirty="0" err="1" smtClean="0">
                <a:solidFill>
                  <a:srgbClr val="2F1AB0"/>
                </a:solidFill>
              </a:rPr>
              <a:t>народе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этот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день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начали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называть</a:t>
            </a:r>
            <a:r>
              <a:rPr lang="en-US" sz="2100" b="1" dirty="0" smtClean="0">
                <a:solidFill>
                  <a:srgbClr val="2F1AB0"/>
                </a:solidFill>
              </a:rPr>
              <a:t> «</a:t>
            </a:r>
            <a:r>
              <a:rPr lang="en-US" sz="2100" b="1" dirty="0" err="1" smtClean="0">
                <a:solidFill>
                  <a:srgbClr val="2F1AB0"/>
                </a:solidFill>
              </a:rPr>
              <a:t>женским</a:t>
            </a:r>
            <a:r>
              <a:rPr lang="en-US" sz="2100" b="1" dirty="0" smtClean="0">
                <a:solidFill>
                  <a:srgbClr val="2F1AB0"/>
                </a:solidFill>
              </a:rPr>
              <a:t> </a:t>
            </a:r>
            <a:r>
              <a:rPr lang="en-US" sz="2100" b="1" dirty="0" err="1" smtClean="0">
                <a:solidFill>
                  <a:srgbClr val="2F1AB0"/>
                </a:solidFill>
              </a:rPr>
              <a:t>днем</a:t>
            </a:r>
            <a:r>
              <a:rPr lang="en-US" sz="2100" b="1" dirty="0" smtClean="0">
                <a:solidFill>
                  <a:srgbClr val="2F1AB0"/>
                </a:solidFill>
              </a:rPr>
              <a:t>».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ru-RU" sz="1600" b="1" dirty="0"/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2057400" y="2438400"/>
            <a:ext cx="6781800" cy="411480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505200" y="2514600"/>
            <a:ext cx="5638800" cy="4343400"/>
          </a:xfrm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s://adamovanails.shop/wp-content/uploads/2020/04/65.png"/>
          <p:cNvPicPr>
            <a:picLocks noChangeAspect="1" noChangeArrowheads="1"/>
          </p:cNvPicPr>
          <p:nvPr/>
        </p:nvPicPr>
        <p:blipFill>
          <a:blip r:embed="rId2"/>
          <a:srcRect l="73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2209800" y="304800"/>
            <a:ext cx="3200400" cy="5105400"/>
          </a:xfrm>
        </p:spPr>
        <p:txBody>
          <a:bodyPr>
            <a:normAutofit/>
          </a:bodyPr>
          <a:lstStyle/>
          <a:p>
            <a:r>
              <a:rPr lang="en-US" sz="2000" b="1" dirty="0" err="1" smtClean="0">
                <a:solidFill>
                  <a:srgbClr val="2F1AB0"/>
                </a:solidFill>
              </a:rPr>
              <a:t>Уже</a:t>
            </a:r>
            <a:r>
              <a:rPr lang="en-US" sz="2000" b="1" dirty="0" smtClean="0">
                <a:solidFill>
                  <a:srgbClr val="2F1AB0"/>
                </a:solidFill>
              </a:rPr>
              <a:t> в 1908 </a:t>
            </a:r>
            <a:r>
              <a:rPr lang="en-US" sz="2000" b="1" dirty="0" err="1" smtClean="0">
                <a:solidFill>
                  <a:srgbClr val="2F1AB0"/>
                </a:solidFill>
              </a:rPr>
              <a:t>году</a:t>
            </a:r>
            <a:r>
              <a:rPr lang="en-US" sz="2000" b="1" dirty="0" smtClean="0">
                <a:solidFill>
                  <a:srgbClr val="2F1AB0"/>
                </a:solidFill>
              </a:rPr>
              <a:t> 8 </a:t>
            </a:r>
            <a:r>
              <a:rPr lang="en-US" sz="2000" b="1" dirty="0" err="1" smtClean="0">
                <a:solidFill>
                  <a:srgbClr val="2F1AB0"/>
                </a:solidFill>
              </a:rPr>
              <a:t>марта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около</a:t>
            </a:r>
            <a:r>
              <a:rPr lang="en-US" sz="2000" b="1" dirty="0" smtClean="0">
                <a:solidFill>
                  <a:srgbClr val="2F1AB0"/>
                </a:solidFill>
              </a:rPr>
              <a:t> 15000 </a:t>
            </a:r>
            <a:r>
              <a:rPr lang="en-US" sz="2000" b="1" dirty="0" err="1" smtClean="0">
                <a:solidFill>
                  <a:srgbClr val="2F1AB0"/>
                </a:solidFill>
              </a:rPr>
              <a:t>женщин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опять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вышли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на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улицы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Нью-Йорка</a:t>
            </a:r>
            <a:r>
              <a:rPr lang="en-US" sz="2000" b="1" dirty="0" smtClean="0">
                <a:solidFill>
                  <a:srgbClr val="2F1AB0"/>
                </a:solidFill>
              </a:rPr>
              <a:t>, </a:t>
            </a:r>
            <a:r>
              <a:rPr lang="en-US" sz="2000" b="1" dirty="0" err="1" smtClean="0">
                <a:solidFill>
                  <a:srgbClr val="2F1AB0"/>
                </a:solidFill>
              </a:rPr>
              <a:t>это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событие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было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приурочено</a:t>
            </a:r>
            <a:r>
              <a:rPr lang="en-US" sz="2000" b="1" dirty="0" smtClean="0">
                <a:solidFill>
                  <a:srgbClr val="2F1AB0"/>
                </a:solidFill>
              </a:rPr>
              <a:t> к 8 </a:t>
            </a:r>
            <a:r>
              <a:rPr lang="en-US" sz="2000" b="1" dirty="0" err="1" smtClean="0">
                <a:solidFill>
                  <a:srgbClr val="2F1AB0"/>
                </a:solidFill>
              </a:rPr>
              <a:t>марта</a:t>
            </a:r>
            <a:r>
              <a:rPr lang="en-US" sz="2000" b="1" dirty="0" smtClean="0">
                <a:solidFill>
                  <a:srgbClr val="2F1AB0"/>
                </a:solidFill>
              </a:rPr>
              <a:t> 1857 </a:t>
            </a:r>
            <a:r>
              <a:rPr lang="en-US" sz="2000" b="1" dirty="0" err="1" smtClean="0">
                <a:solidFill>
                  <a:srgbClr val="2F1AB0"/>
                </a:solidFill>
              </a:rPr>
              <a:t>года</a:t>
            </a:r>
            <a:r>
              <a:rPr lang="en-US" sz="2000" b="1" dirty="0" smtClean="0">
                <a:solidFill>
                  <a:srgbClr val="2F1AB0"/>
                </a:solidFill>
              </a:rPr>
              <a:t>, </a:t>
            </a:r>
            <a:r>
              <a:rPr lang="en-US" sz="2000" b="1" dirty="0" err="1" smtClean="0">
                <a:solidFill>
                  <a:srgbClr val="2F1AB0"/>
                </a:solidFill>
              </a:rPr>
              <a:t>так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называемому</a:t>
            </a:r>
            <a:r>
              <a:rPr lang="en-US" sz="2000" b="1" dirty="0" smtClean="0">
                <a:solidFill>
                  <a:srgbClr val="2F1AB0"/>
                </a:solidFill>
              </a:rPr>
              <a:t> «</a:t>
            </a:r>
            <a:r>
              <a:rPr lang="en-US" sz="2000" b="1" dirty="0" err="1" smtClean="0">
                <a:solidFill>
                  <a:srgbClr val="2F1AB0"/>
                </a:solidFill>
              </a:rPr>
              <a:t>женскому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дню</a:t>
            </a:r>
            <a:r>
              <a:rPr lang="en-US" sz="2000" b="1" dirty="0" smtClean="0">
                <a:solidFill>
                  <a:srgbClr val="2F1AB0"/>
                </a:solidFill>
              </a:rPr>
              <a:t>». </a:t>
            </a:r>
            <a:r>
              <a:rPr lang="en-US" sz="2000" b="1" dirty="0" err="1" smtClean="0">
                <a:solidFill>
                  <a:srgbClr val="2F1AB0"/>
                </a:solidFill>
              </a:rPr>
              <a:t>Работницы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снова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требовали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равноправия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между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мужчинами</a:t>
            </a:r>
            <a:r>
              <a:rPr lang="en-US" sz="2000" b="1" dirty="0" smtClean="0">
                <a:solidFill>
                  <a:srgbClr val="2F1AB0"/>
                </a:solidFill>
              </a:rPr>
              <a:t> и </a:t>
            </a:r>
            <a:r>
              <a:rPr lang="en-US" sz="2000" b="1" dirty="0" err="1" smtClean="0">
                <a:solidFill>
                  <a:srgbClr val="2F1AB0"/>
                </a:solidFill>
              </a:rPr>
              <a:t>женщинами</a:t>
            </a:r>
            <a:r>
              <a:rPr lang="en-US" sz="2000" b="1" dirty="0" smtClean="0">
                <a:solidFill>
                  <a:srgbClr val="2F1AB0"/>
                </a:solidFill>
              </a:rPr>
              <a:t>, </a:t>
            </a:r>
            <a:r>
              <a:rPr lang="en-US" sz="2000" b="1" dirty="0" err="1" smtClean="0">
                <a:solidFill>
                  <a:srgbClr val="2F1AB0"/>
                </a:solidFill>
              </a:rPr>
              <a:t>улучшения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условий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труда</a:t>
            </a:r>
            <a:r>
              <a:rPr lang="en-US" sz="2000" b="1" dirty="0" smtClean="0">
                <a:solidFill>
                  <a:srgbClr val="2F1AB0"/>
                </a:solidFill>
              </a:rPr>
              <a:t>, </a:t>
            </a:r>
            <a:r>
              <a:rPr lang="en-US" sz="2000" b="1" dirty="0" err="1" smtClean="0">
                <a:solidFill>
                  <a:srgbClr val="2F1AB0"/>
                </a:solidFill>
              </a:rPr>
              <a:t>предоставления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им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избирательного</a:t>
            </a:r>
            <a:r>
              <a:rPr lang="en-US" sz="2000" b="1" dirty="0" smtClean="0">
                <a:solidFill>
                  <a:srgbClr val="2F1AB0"/>
                </a:solidFill>
              </a:rPr>
              <a:t> </a:t>
            </a:r>
            <a:r>
              <a:rPr lang="en-US" sz="2000" b="1" dirty="0" err="1" smtClean="0">
                <a:solidFill>
                  <a:srgbClr val="2F1AB0"/>
                </a:solidFill>
              </a:rPr>
              <a:t>права</a:t>
            </a:r>
            <a:r>
              <a:rPr lang="en-US" sz="2000" b="1" dirty="0" smtClean="0">
                <a:solidFill>
                  <a:srgbClr val="2F1AB0"/>
                </a:solidFill>
              </a:rPr>
              <a:t>.</a:t>
            </a:r>
            <a:endParaRPr lang="ru-RU" sz="2000" b="1" dirty="0">
              <a:solidFill>
                <a:srgbClr val="2F1AB0"/>
              </a:solidFill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5410200" y="2209800"/>
            <a:ext cx="3429000" cy="434340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46080" y="1219200"/>
            <a:ext cx="3697920" cy="533400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s://adamovanails.shop/wp-content/uploads/2020/04/65.png"/>
          <p:cNvPicPr>
            <a:picLocks noChangeAspect="1" noChangeArrowheads="1"/>
          </p:cNvPicPr>
          <p:nvPr/>
        </p:nvPicPr>
        <p:blipFill>
          <a:blip r:embed="rId2"/>
          <a:srcRect l="73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2286000" y="609600"/>
            <a:ext cx="6629400" cy="1981200"/>
          </a:xfrm>
        </p:spPr>
        <p:txBody>
          <a:bodyPr>
            <a:noAutofit/>
          </a:bodyPr>
          <a:lstStyle/>
          <a:p>
            <a:r>
              <a:rPr lang="de-DE" sz="2000" b="1" dirty="0" smtClean="0">
                <a:solidFill>
                  <a:srgbClr val="2F1AB0"/>
                </a:solidFill>
              </a:rPr>
              <a:t>В 1909 </a:t>
            </a:r>
            <a:r>
              <a:rPr lang="de-DE" sz="2000" b="1" dirty="0" err="1" smtClean="0">
                <a:solidFill>
                  <a:srgbClr val="2F1AB0"/>
                </a:solidFill>
              </a:rPr>
              <a:t>году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демонстрации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прошли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уже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по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всей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стране</a:t>
            </a:r>
            <a:r>
              <a:rPr lang="de-DE" sz="2000" b="1" dirty="0" smtClean="0">
                <a:solidFill>
                  <a:srgbClr val="2F1AB0"/>
                </a:solidFill>
              </a:rPr>
              <a:t>. А в 1910 </a:t>
            </a:r>
            <a:r>
              <a:rPr lang="de-DE" sz="2000" b="1" dirty="0" err="1" smtClean="0">
                <a:solidFill>
                  <a:srgbClr val="2F1AB0"/>
                </a:solidFill>
              </a:rPr>
              <a:t>году</a:t>
            </a:r>
            <a:r>
              <a:rPr lang="de-DE" sz="2000" b="1" dirty="0" smtClean="0">
                <a:solidFill>
                  <a:srgbClr val="2F1AB0"/>
                </a:solidFill>
              </a:rPr>
              <a:t> в </a:t>
            </a:r>
            <a:r>
              <a:rPr lang="de-DE" sz="2000" b="1" dirty="0" err="1" smtClean="0">
                <a:solidFill>
                  <a:srgbClr val="2F1AB0"/>
                </a:solidFill>
              </a:rPr>
              <a:t>Копенгагене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состоялась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Международная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конференция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женщин</a:t>
            </a:r>
            <a:r>
              <a:rPr lang="de-DE" sz="2000" b="1" dirty="0" smtClean="0">
                <a:solidFill>
                  <a:srgbClr val="2F1AB0"/>
                </a:solidFill>
              </a:rPr>
              <a:t>, </a:t>
            </a:r>
            <a:r>
              <a:rPr lang="ru-RU" sz="2000" b="1" dirty="0" smtClean="0">
                <a:solidFill>
                  <a:srgbClr val="2F1AB0"/>
                </a:solidFill>
              </a:rPr>
              <a:t>где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Клара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Цеткин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предложила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провести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голосование</a:t>
            </a:r>
            <a:r>
              <a:rPr lang="de-DE" sz="2000" b="1" dirty="0" smtClean="0">
                <a:solidFill>
                  <a:srgbClr val="2F1AB0"/>
                </a:solidFill>
              </a:rPr>
              <a:t>, в </a:t>
            </a:r>
            <a:r>
              <a:rPr lang="de-DE" sz="2000" b="1" dirty="0" err="1" smtClean="0">
                <a:solidFill>
                  <a:srgbClr val="2F1AB0"/>
                </a:solidFill>
              </a:rPr>
              <a:t>результате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которого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возник</a:t>
            </a:r>
            <a:r>
              <a:rPr lang="de-DE" sz="2000" b="1" dirty="0" smtClean="0">
                <a:solidFill>
                  <a:srgbClr val="2F1AB0"/>
                </a:solidFill>
              </a:rPr>
              <a:t> «</a:t>
            </a:r>
            <a:r>
              <a:rPr lang="de-DE" sz="2000" b="1" dirty="0" err="1" smtClean="0">
                <a:solidFill>
                  <a:srgbClr val="2F1AB0"/>
                </a:solidFill>
              </a:rPr>
              <a:t>Международный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день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солидарности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женщин</a:t>
            </a:r>
            <a:r>
              <a:rPr lang="de-DE" sz="2000" b="1" dirty="0" smtClean="0">
                <a:solidFill>
                  <a:srgbClr val="2F1AB0"/>
                </a:solidFill>
              </a:rPr>
              <a:t> в </a:t>
            </a:r>
            <a:r>
              <a:rPr lang="de-DE" sz="2000" b="1" dirty="0" err="1" smtClean="0">
                <a:solidFill>
                  <a:srgbClr val="2F1AB0"/>
                </a:solidFill>
              </a:rPr>
              <a:t>борьбе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за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экономическое</a:t>
            </a:r>
            <a:r>
              <a:rPr lang="de-DE" sz="2000" b="1" dirty="0" smtClean="0">
                <a:solidFill>
                  <a:srgbClr val="2F1AB0"/>
                </a:solidFill>
              </a:rPr>
              <a:t>, </a:t>
            </a:r>
            <a:r>
              <a:rPr lang="de-DE" sz="2000" b="1" dirty="0" err="1" smtClean="0">
                <a:solidFill>
                  <a:srgbClr val="2F1AB0"/>
                </a:solidFill>
              </a:rPr>
              <a:t>социальное</a:t>
            </a:r>
            <a:r>
              <a:rPr lang="de-DE" sz="2000" b="1" dirty="0" smtClean="0">
                <a:solidFill>
                  <a:srgbClr val="2F1AB0"/>
                </a:solidFill>
              </a:rPr>
              <a:t> и </a:t>
            </a:r>
            <a:r>
              <a:rPr lang="de-DE" sz="2000" b="1" dirty="0" err="1" smtClean="0">
                <a:solidFill>
                  <a:srgbClr val="2F1AB0"/>
                </a:solidFill>
              </a:rPr>
              <a:t>политическое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равноправие</a:t>
            </a:r>
            <a:r>
              <a:rPr lang="de-DE" sz="2000" b="1" dirty="0" smtClean="0">
                <a:solidFill>
                  <a:srgbClr val="2F1AB0"/>
                </a:solidFill>
              </a:rPr>
              <a:t>». С </a:t>
            </a:r>
            <a:r>
              <a:rPr lang="de-DE" sz="2000" b="1" dirty="0" err="1" smtClean="0">
                <a:solidFill>
                  <a:srgbClr val="2F1AB0"/>
                </a:solidFill>
              </a:rPr>
              <a:t>тех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пор</a:t>
            </a:r>
            <a:r>
              <a:rPr lang="de-DE" sz="2000" b="1" dirty="0" smtClean="0">
                <a:solidFill>
                  <a:srgbClr val="2F1AB0"/>
                </a:solidFill>
              </a:rPr>
              <a:t> и </a:t>
            </a:r>
            <a:r>
              <a:rPr lang="de-DE" sz="2000" b="1" dirty="0" err="1" smtClean="0">
                <a:solidFill>
                  <a:srgbClr val="2F1AB0"/>
                </a:solidFill>
              </a:rPr>
              <a:t>повелось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отмечать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женский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день</a:t>
            </a:r>
            <a:r>
              <a:rPr lang="de-DE" sz="2000" b="1" dirty="0" smtClean="0">
                <a:solidFill>
                  <a:srgbClr val="2F1AB0"/>
                </a:solidFill>
              </a:rPr>
              <a:t> 8 </a:t>
            </a:r>
            <a:r>
              <a:rPr lang="de-DE" sz="2000" b="1" dirty="0" err="1" smtClean="0">
                <a:solidFill>
                  <a:srgbClr val="2F1AB0"/>
                </a:solidFill>
              </a:rPr>
              <a:t>марта</a:t>
            </a:r>
            <a:r>
              <a:rPr lang="de-DE" sz="2000" b="1" dirty="0" smtClean="0">
                <a:solidFill>
                  <a:srgbClr val="2F1AB0"/>
                </a:solidFill>
              </a:rPr>
              <a:t>.</a:t>
            </a:r>
            <a:endParaRPr lang="ru-RU" sz="2000" b="1" dirty="0">
              <a:solidFill>
                <a:srgbClr val="2F1AB0"/>
              </a:solidFill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5562600" y="1905000"/>
            <a:ext cx="3429000" cy="464820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19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9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276600" y="2721628"/>
            <a:ext cx="5715000" cy="409717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s://adamovanails.shop/wp-content/uploads/2020/04/65.png"/>
          <p:cNvPicPr>
            <a:picLocks noChangeAspect="1" noChangeArrowheads="1"/>
          </p:cNvPicPr>
          <p:nvPr/>
        </p:nvPicPr>
        <p:blipFill>
          <a:blip r:embed="rId2"/>
          <a:srcRect l="73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2057400" y="152400"/>
            <a:ext cx="7086600" cy="2057400"/>
          </a:xfrm>
        </p:spPr>
        <p:txBody>
          <a:bodyPr>
            <a:normAutofit fontScale="90000"/>
          </a:bodyPr>
          <a:lstStyle/>
          <a:p>
            <a:pPr lvl="0"/>
            <a:r>
              <a:rPr lang="de-DE" sz="2000" b="1" dirty="0" smtClean="0">
                <a:solidFill>
                  <a:srgbClr val="2F1AB0"/>
                </a:solidFill>
              </a:rPr>
              <a:t>8 </a:t>
            </a:r>
            <a:r>
              <a:rPr lang="de-DE" sz="2000" b="1" dirty="0" err="1" smtClean="0">
                <a:solidFill>
                  <a:srgbClr val="2F1AB0"/>
                </a:solidFill>
              </a:rPr>
              <a:t>марта</a:t>
            </a:r>
            <a:r>
              <a:rPr lang="de-DE" sz="2000" b="1" dirty="0" smtClean="0">
                <a:solidFill>
                  <a:srgbClr val="2F1AB0"/>
                </a:solidFill>
              </a:rPr>
              <a:t> в </a:t>
            </a:r>
            <a:r>
              <a:rPr lang="de-DE" sz="2000" b="1" dirty="0" err="1" smtClean="0">
                <a:solidFill>
                  <a:srgbClr val="2F1AB0"/>
                </a:solidFill>
              </a:rPr>
              <a:t>России</a:t>
            </a:r>
            <a:r>
              <a:rPr lang="de-DE" sz="2000" b="1" dirty="0" smtClean="0">
                <a:solidFill>
                  <a:srgbClr val="2F1AB0"/>
                </a:solidFill>
              </a:rPr>
              <a:t>.</a:t>
            </a:r>
            <a:r>
              <a:rPr lang="ru-RU" sz="2000" b="1" dirty="0" smtClean="0">
                <a:solidFill>
                  <a:srgbClr val="2F1AB0"/>
                </a:solidFill>
              </a:rPr>
              <a:t/>
            </a:r>
            <a:br>
              <a:rPr lang="ru-RU" sz="2000" b="1" dirty="0" smtClean="0">
                <a:solidFill>
                  <a:srgbClr val="2F1AB0"/>
                </a:solidFill>
              </a:rPr>
            </a:br>
            <a:r>
              <a:rPr lang="de-DE" sz="2000" b="1" dirty="0" smtClean="0">
                <a:solidFill>
                  <a:srgbClr val="2F1AB0"/>
                </a:solidFill>
              </a:rPr>
              <a:t>В </a:t>
            </a:r>
            <a:r>
              <a:rPr lang="de-DE" sz="2000" b="1" dirty="0" err="1" smtClean="0">
                <a:solidFill>
                  <a:srgbClr val="2F1AB0"/>
                </a:solidFill>
              </a:rPr>
              <a:t>России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этот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день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впервые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начали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отмечать</a:t>
            </a:r>
            <a:r>
              <a:rPr lang="de-DE" sz="2000" b="1" dirty="0" smtClean="0">
                <a:solidFill>
                  <a:srgbClr val="2F1AB0"/>
                </a:solidFill>
              </a:rPr>
              <a:t> в 1913 </a:t>
            </a:r>
            <a:r>
              <a:rPr lang="de-DE" sz="2000" b="1" dirty="0" err="1" smtClean="0">
                <a:solidFill>
                  <a:srgbClr val="2F1AB0"/>
                </a:solidFill>
              </a:rPr>
              <a:t>году</a:t>
            </a:r>
            <a:r>
              <a:rPr lang="de-DE" sz="2000" b="1" dirty="0" smtClean="0">
                <a:solidFill>
                  <a:srgbClr val="2F1AB0"/>
                </a:solidFill>
              </a:rPr>
              <a:t>.</a:t>
            </a:r>
            <a:br>
              <a:rPr lang="de-DE" sz="2000" b="1" dirty="0" smtClean="0">
                <a:solidFill>
                  <a:srgbClr val="2F1AB0"/>
                </a:solidFill>
              </a:rPr>
            </a:br>
            <a:r>
              <a:rPr lang="ru-RU" sz="2000" b="1" dirty="0" smtClean="0">
                <a:solidFill>
                  <a:srgbClr val="2F1AB0"/>
                </a:solidFill>
              </a:rPr>
              <a:t>	</a:t>
            </a:r>
            <a:r>
              <a:rPr lang="de-DE" sz="2000" b="1" dirty="0" smtClean="0">
                <a:solidFill>
                  <a:srgbClr val="2F1AB0"/>
                </a:solidFill>
              </a:rPr>
              <a:t>С </a:t>
            </a:r>
            <a:r>
              <a:rPr lang="de-DE" sz="2000" b="1" dirty="0" err="1" smtClean="0">
                <a:solidFill>
                  <a:srgbClr val="2F1AB0"/>
                </a:solidFill>
              </a:rPr>
              <a:t>появлением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Советской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власти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Международный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женский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день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стал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официальным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праздником</a:t>
            </a:r>
            <a:r>
              <a:rPr lang="de-DE" sz="2000" b="1" dirty="0" smtClean="0">
                <a:solidFill>
                  <a:srgbClr val="2F1AB0"/>
                </a:solidFill>
              </a:rPr>
              <a:t>.</a:t>
            </a:r>
            <a:r>
              <a:rPr lang="ru-RU" sz="2000" b="1" dirty="0" smtClean="0">
                <a:solidFill>
                  <a:srgbClr val="2F1AB0"/>
                </a:solidFill>
              </a:rPr>
              <a:t/>
            </a:r>
            <a:br>
              <a:rPr lang="ru-RU" sz="2000" b="1" dirty="0" smtClean="0">
                <a:solidFill>
                  <a:srgbClr val="2F1AB0"/>
                </a:solidFill>
              </a:rPr>
            </a:br>
            <a:r>
              <a:rPr lang="ru-RU" sz="2000" b="1" dirty="0" smtClean="0">
                <a:solidFill>
                  <a:srgbClr val="2F1AB0"/>
                </a:solidFill>
              </a:rPr>
              <a:t>	Накануне </a:t>
            </a:r>
            <a:r>
              <a:rPr lang="de-DE" sz="2000" b="1" dirty="0" smtClean="0">
                <a:solidFill>
                  <a:srgbClr val="2F1AB0"/>
                </a:solidFill>
              </a:rPr>
              <a:t>20-летия </a:t>
            </a:r>
            <a:r>
              <a:rPr lang="de-DE" sz="2000" b="1" dirty="0" err="1" smtClean="0">
                <a:solidFill>
                  <a:srgbClr val="2F1AB0"/>
                </a:solidFill>
              </a:rPr>
              <a:t>Победы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Великой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Отечественной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Войны</a:t>
            </a:r>
            <a:r>
              <a:rPr lang="de-DE" sz="2000" b="1" dirty="0" smtClean="0">
                <a:solidFill>
                  <a:srgbClr val="2F1AB0"/>
                </a:solidFill>
              </a:rPr>
              <a:t> в 1965 </a:t>
            </a:r>
            <a:r>
              <a:rPr lang="de-DE" sz="2000" b="1" dirty="0" err="1" smtClean="0">
                <a:solidFill>
                  <a:srgbClr val="2F1AB0"/>
                </a:solidFill>
              </a:rPr>
              <a:t>году</a:t>
            </a:r>
            <a:r>
              <a:rPr lang="ru-RU" sz="2000" b="1" dirty="0" smtClean="0">
                <a:solidFill>
                  <a:srgbClr val="2F1AB0"/>
                </a:solidFill>
              </a:rPr>
              <a:t>, </a:t>
            </a:r>
            <a:r>
              <a:rPr lang="de-DE" sz="2000" b="1" dirty="0" smtClean="0">
                <a:solidFill>
                  <a:srgbClr val="2F1AB0"/>
                </a:solidFill>
              </a:rPr>
              <a:t> 8 </a:t>
            </a:r>
            <a:r>
              <a:rPr lang="de-DE" sz="2000" b="1" dirty="0" err="1" smtClean="0">
                <a:solidFill>
                  <a:srgbClr val="2F1AB0"/>
                </a:solidFill>
              </a:rPr>
              <a:t>марта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стал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нерабочим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днем</a:t>
            </a:r>
            <a:r>
              <a:rPr lang="de-DE" sz="2000" b="1" dirty="0" smtClean="0">
                <a:solidFill>
                  <a:srgbClr val="2F1AB0"/>
                </a:solidFill>
              </a:rPr>
              <a:t>, </a:t>
            </a:r>
            <a:r>
              <a:rPr lang="de-DE" sz="2000" b="1" dirty="0" err="1" smtClean="0">
                <a:solidFill>
                  <a:srgbClr val="2F1AB0"/>
                </a:solidFill>
              </a:rPr>
              <a:t>таким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ru-RU" sz="2000" b="1" dirty="0" smtClean="0">
                <a:solidFill>
                  <a:srgbClr val="2F1AB0"/>
                </a:solidFill>
              </a:rPr>
              <a:t>   </a:t>
            </a:r>
            <a:r>
              <a:rPr lang="de-DE" sz="2000" b="1" dirty="0" err="1" smtClean="0">
                <a:solidFill>
                  <a:srgbClr val="2F1AB0"/>
                </a:solidFill>
              </a:rPr>
              <a:t>остается</a:t>
            </a:r>
            <a:r>
              <a:rPr lang="de-DE" sz="2000" b="1" dirty="0" smtClean="0">
                <a:solidFill>
                  <a:srgbClr val="2F1AB0"/>
                </a:solidFill>
              </a:rPr>
              <a:t> и </a:t>
            </a:r>
            <a:r>
              <a:rPr lang="de-DE" sz="2000" b="1" dirty="0" err="1" smtClean="0">
                <a:solidFill>
                  <a:srgbClr val="2F1AB0"/>
                </a:solidFill>
              </a:rPr>
              <a:t>по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сей</a:t>
            </a:r>
            <a:r>
              <a:rPr lang="de-DE" sz="2000" b="1" dirty="0" smtClean="0">
                <a:solidFill>
                  <a:srgbClr val="2F1AB0"/>
                </a:solidFill>
              </a:rPr>
              <a:t> </a:t>
            </a:r>
            <a:r>
              <a:rPr lang="de-DE" sz="2000" b="1" dirty="0" err="1" smtClean="0">
                <a:solidFill>
                  <a:srgbClr val="2F1AB0"/>
                </a:solidFill>
              </a:rPr>
              <a:t>день</a:t>
            </a:r>
            <a:r>
              <a:rPr lang="de-DE" sz="2000" b="1" dirty="0" smtClean="0">
                <a:solidFill>
                  <a:srgbClr val="2F1AB0"/>
                </a:solidFill>
              </a:rPr>
              <a:t>.</a:t>
            </a:r>
            <a:br>
              <a:rPr lang="de-DE" sz="2000" b="1" dirty="0" smtClean="0">
                <a:solidFill>
                  <a:srgbClr val="2F1AB0"/>
                </a:solidFill>
              </a:rPr>
            </a:br>
            <a:endParaRPr lang="ru-RU" sz="2000" b="1" dirty="0">
              <a:solidFill>
                <a:srgbClr val="2F1AB0"/>
              </a:solidFill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6781800" y="3810000"/>
            <a:ext cx="2057400" cy="274320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733800" y="2057400"/>
            <a:ext cx="4800600" cy="46524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https://adamovanails.shop/wp-content/uploads/2020/04/65.png"/>
          <p:cNvPicPr>
            <a:picLocks noChangeAspect="1" noChangeArrowheads="1"/>
          </p:cNvPicPr>
          <p:nvPr/>
        </p:nvPicPr>
        <p:blipFill>
          <a:blip r:embed="rId2"/>
          <a:srcRect l="73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2057400" y="152400"/>
            <a:ext cx="7086600" cy="2057400"/>
          </a:xfrm>
        </p:spPr>
        <p:txBody>
          <a:bodyPr>
            <a:normAutofit/>
          </a:bodyPr>
          <a:lstStyle/>
          <a:p>
            <a:pPr lvl="0"/>
            <a:r>
              <a:rPr lang="de-DE" sz="2000" b="1" dirty="0" smtClean="0">
                <a:solidFill>
                  <a:srgbClr val="2F1AB0"/>
                </a:solidFill>
              </a:rPr>
              <a:t/>
            </a:r>
            <a:br>
              <a:rPr lang="de-DE" sz="2000" b="1" dirty="0" smtClean="0">
                <a:solidFill>
                  <a:srgbClr val="2F1AB0"/>
                </a:solidFill>
              </a:rPr>
            </a:br>
            <a:endParaRPr lang="ru-RU" sz="2000" b="1" dirty="0">
              <a:solidFill>
                <a:srgbClr val="2F1AB0"/>
              </a:solidFill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>
          <a:xfrm>
            <a:off x="6781800" y="3810000"/>
            <a:ext cx="2057400" cy="274320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81000"/>
            <a:ext cx="6705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dirty="0" err="1" smtClean="0">
                <a:solidFill>
                  <a:srgbClr val="2F1AB0"/>
                </a:solidFill>
              </a:rPr>
              <a:t>Не</a:t>
            </a:r>
            <a:r>
              <a:rPr lang="de-DE" sz="3200" b="1" dirty="0" smtClean="0">
                <a:solidFill>
                  <a:srgbClr val="2F1AB0"/>
                </a:solidFill>
              </a:rPr>
              <a:t> </a:t>
            </a:r>
            <a:r>
              <a:rPr lang="de-DE" sz="3200" b="1" dirty="0" err="1" smtClean="0">
                <a:solidFill>
                  <a:srgbClr val="2F1AB0"/>
                </a:solidFill>
              </a:rPr>
              <a:t>забудьте</a:t>
            </a:r>
            <a:r>
              <a:rPr lang="de-DE" sz="3200" b="1" dirty="0" smtClean="0">
                <a:solidFill>
                  <a:srgbClr val="2F1AB0"/>
                </a:solidFill>
              </a:rPr>
              <a:t> </a:t>
            </a:r>
            <a:r>
              <a:rPr lang="de-DE" sz="3200" b="1" dirty="0" err="1" smtClean="0">
                <a:solidFill>
                  <a:srgbClr val="2F1AB0"/>
                </a:solidFill>
              </a:rPr>
              <a:t>поздравить</a:t>
            </a:r>
            <a:r>
              <a:rPr lang="de-DE" sz="3200" b="1" dirty="0" smtClean="0">
                <a:solidFill>
                  <a:srgbClr val="2F1AB0"/>
                </a:solidFill>
              </a:rPr>
              <a:t> </a:t>
            </a:r>
            <a:r>
              <a:rPr lang="de-DE" sz="3200" b="1" dirty="0" err="1" smtClean="0">
                <a:solidFill>
                  <a:srgbClr val="2F1AB0"/>
                </a:solidFill>
              </a:rPr>
              <a:t>своих</a:t>
            </a:r>
            <a:r>
              <a:rPr lang="de-DE" sz="3200" b="1" dirty="0" smtClean="0">
                <a:solidFill>
                  <a:srgbClr val="2F1AB0"/>
                </a:solidFill>
              </a:rPr>
              <a:t> </a:t>
            </a:r>
            <a:r>
              <a:rPr lang="de-DE" sz="3200" b="1" dirty="0" err="1" smtClean="0">
                <a:solidFill>
                  <a:srgbClr val="2F1AB0"/>
                </a:solidFill>
              </a:rPr>
              <a:t>мам</a:t>
            </a:r>
            <a:r>
              <a:rPr lang="de-DE" sz="3200" b="1" dirty="0" smtClean="0">
                <a:solidFill>
                  <a:srgbClr val="2F1AB0"/>
                </a:solidFill>
              </a:rPr>
              <a:t>, </a:t>
            </a:r>
            <a:r>
              <a:rPr lang="de-DE" sz="3200" b="1" dirty="0" err="1" smtClean="0">
                <a:solidFill>
                  <a:srgbClr val="2F1AB0"/>
                </a:solidFill>
              </a:rPr>
              <a:t>бабушек</a:t>
            </a:r>
            <a:r>
              <a:rPr lang="de-DE" sz="3200" b="1" dirty="0" smtClean="0">
                <a:solidFill>
                  <a:srgbClr val="2F1AB0"/>
                </a:solidFill>
              </a:rPr>
              <a:t>, </a:t>
            </a:r>
            <a:r>
              <a:rPr lang="de-DE" sz="3200" b="1" dirty="0" err="1" smtClean="0">
                <a:solidFill>
                  <a:srgbClr val="2F1AB0"/>
                </a:solidFill>
              </a:rPr>
              <a:t>сестёр</a:t>
            </a:r>
            <a:r>
              <a:rPr lang="de-DE" sz="3200" b="1" dirty="0" smtClean="0">
                <a:solidFill>
                  <a:srgbClr val="2F1AB0"/>
                </a:solidFill>
              </a:rPr>
              <a:t> и </a:t>
            </a:r>
            <a:r>
              <a:rPr lang="de-DE" sz="3200" b="1" dirty="0" err="1" smtClean="0">
                <a:solidFill>
                  <a:srgbClr val="2F1AB0"/>
                </a:solidFill>
              </a:rPr>
              <a:t>одноклассниц</a:t>
            </a:r>
            <a:r>
              <a:rPr lang="de-DE" sz="3200" b="1" dirty="0" smtClean="0">
                <a:solidFill>
                  <a:srgbClr val="2F1AB0"/>
                </a:solidFill>
              </a:rPr>
              <a:t>!!!!!</a:t>
            </a:r>
            <a:endParaRPr lang="ru-RU" sz="3200" b="1" dirty="0">
              <a:solidFill>
                <a:srgbClr val="2F1AB0"/>
              </a:solidFill>
            </a:endParaRPr>
          </a:p>
        </p:txBody>
      </p:sp>
      <p:pic>
        <p:nvPicPr>
          <p:cNvPr id="1026" name="Picture 2" descr="https://mykaleidoscope.ru/x/uploads/posts/2022-09/1663160856_54-mykaleidoscope-ru-p-otkritki-s-vesnoi-krasivie-oboi-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9334" y="2286000"/>
            <a:ext cx="6944666" cy="4320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246</Words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Частное общеобразовательное учреждение "Школа-интернат №24 среднего общего образования открытого акционерного общества "Российские железные дороги"</vt:lpstr>
      <vt:lpstr>История праздника.</vt:lpstr>
      <vt:lpstr>Инициатором празднования Международного женского дня была Клара Цеткин и Роза Люксембург в 1908 году. </vt:lpstr>
      <vt:lpstr> 8 марта 1857 года в Нью-Йорке работницы фабрик по пошиву одежды и обуви устроили манифестацию («марш пустых кастрюль»). Их требования заключались в сокращении рабочего времени с 16 до 10 часов, повышения заработной платы, предоставления им избирательного права. Но их быстро разогнала полиция. В народе этот день начали называть «женским днем». </vt:lpstr>
      <vt:lpstr>Уже в 1908 году 8 марта около 15000 женщин опять вышли на улицы Нью-Йорка, это событие было приурочено к 8 марта 1857 года, так называемому «женскому дню». Работницы снова требовали равноправия между мужчинами и женщинами, улучшения условий труда, предоставления им избирательного права.</vt:lpstr>
      <vt:lpstr>В 1909 году демонстрации прошли уже по всей стране. А в 1910 году в Копенгагене состоялась Международная конференция женщин, где Клара Цеткин предложила провести голосование, в результате которого возник «Международный день солидарности женщин в борьбе за экономическое, социальное и политическое равноправие». С тех пор и повелось отмечать женский день 8 марта.</vt:lpstr>
      <vt:lpstr>8 марта в России. В России этот день впервые начали отмечать в 1913 году.  С появлением Советской власти Международный женский день стал официальным праздником.  Накануне 20-летия Победы Великой Отечественной Войны в 1965 году,  8 марта стал нерабочим днем, таким    остается и по сей день.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15</cp:revision>
  <dcterms:created xsi:type="dcterms:W3CDTF">2023-09-30T15:13:17Z</dcterms:created>
  <dcterms:modified xsi:type="dcterms:W3CDTF">2023-10-01T05:24:38Z</dcterms:modified>
</cp:coreProperties>
</file>