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0" d="100"/>
          <a:sy n="110" d="100"/>
        </p:scale>
        <p:origin x="59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06384-DEB5-41F4-8D25-E0A038CA5452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23C55F-04AF-4C15-8F2A-E503ED1607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292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06384-DEB5-41F4-8D25-E0A038CA5452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23C55F-04AF-4C15-8F2A-E503ED1607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15747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06384-DEB5-41F4-8D25-E0A038CA5452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23C55F-04AF-4C15-8F2A-E503ED160772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7300010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06384-DEB5-41F4-8D25-E0A038CA5452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23C55F-04AF-4C15-8F2A-E503ED1607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460381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06384-DEB5-41F4-8D25-E0A038CA5452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23C55F-04AF-4C15-8F2A-E503ED160772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83156627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06384-DEB5-41F4-8D25-E0A038CA5452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23C55F-04AF-4C15-8F2A-E503ED1607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750480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06384-DEB5-41F4-8D25-E0A038CA5452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23C55F-04AF-4C15-8F2A-E503ED1607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123790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06384-DEB5-41F4-8D25-E0A038CA5452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23C55F-04AF-4C15-8F2A-E503ED1607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25066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06384-DEB5-41F4-8D25-E0A038CA5452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23C55F-04AF-4C15-8F2A-E503ED1607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98530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06384-DEB5-41F4-8D25-E0A038CA5452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23C55F-04AF-4C15-8F2A-E503ED1607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62250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06384-DEB5-41F4-8D25-E0A038CA5452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23C55F-04AF-4C15-8F2A-E503ED1607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49348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06384-DEB5-41F4-8D25-E0A038CA5452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23C55F-04AF-4C15-8F2A-E503ED1607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66350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06384-DEB5-41F4-8D25-E0A038CA5452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23C55F-04AF-4C15-8F2A-E503ED1607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32641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06384-DEB5-41F4-8D25-E0A038CA5452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23C55F-04AF-4C15-8F2A-E503ED1607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20478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06384-DEB5-41F4-8D25-E0A038CA5452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23C55F-04AF-4C15-8F2A-E503ED1607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33395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06384-DEB5-41F4-8D25-E0A038CA5452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23C55F-04AF-4C15-8F2A-E503ED1607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22552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706384-DEB5-41F4-8D25-E0A038CA5452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0523C55F-04AF-4C15-8F2A-E503ED1607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85612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hyperlink" Target="https://www.kp.ru/russia/koktebel/" TargetMode="Externa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hyperlink" Target="https://ru.wikipedia.org/wiki/%D0%9A%D1%80%D1%8B%D0%BC" TargetMode="Externa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kp.ru/russia/krym/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5" Type="http://schemas.openxmlformats.org/officeDocument/2006/relationships/hyperlink" Target="https://www.kp.ru/russia/yalta/" TargetMode="External"/><Relationship Id="rId4" Type="http://schemas.openxmlformats.org/officeDocument/2006/relationships/hyperlink" Target="https://www.kp.ru/russia/yalta/mesta/gora-aj-petri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0"/>
            <a:ext cx="6312927" cy="1395805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latin typeface="Propisi" panose="02000508030000020003" pitchFamily="2" charset="0"/>
              </a:rPr>
              <a:t>Природные </a:t>
            </a:r>
            <a:r>
              <a:rPr lang="ru-RU" sz="4000" b="1" dirty="0">
                <a:latin typeface="Propisi" panose="02000508030000020003" pitchFamily="2" charset="0"/>
              </a:rPr>
              <a:t>достопримечательности </a:t>
            </a:r>
            <a:r>
              <a:rPr lang="ru-RU" b="1" dirty="0" smtClean="0">
                <a:latin typeface="Propisi" panose="02000508030000020003" pitchFamily="2" charset="0"/>
              </a:rPr>
              <a:t>Крыма.</a:t>
            </a:r>
            <a:endParaRPr lang="ru-RU" b="1" dirty="0">
              <a:latin typeface="Propisi" panose="02000508030000020003" pitchFamily="2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456870" y="5848197"/>
            <a:ext cx="284565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Бордюг Елена Сергеевна</a:t>
            </a: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1026" name="Picture 2" descr="https://pro100hobbi.ru/wp-content/uploads/2022/03/unnamed-fil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86" y="1332411"/>
            <a:ext cx="10759439" cy="45157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13956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557553" y="95793"/>
            <a:ext cx="4206241" cy="6601098"/>
          </a:xfrm>
        </p:spPr>
        <p:txBody>
          <a:bodyPr>
            <a:normAutofit fontScale="90000"/>
          </a:bodyPr>
          <a:lstStyle/>
          <a:p>
            <a:r>
              <a:rPr lang="ru-RU" sz="2000" b="1" dirty="0">
                <a:solidFill>
                  <a:schemeClr val="tx1"/>
                </a:solidFill>
              </a:rPr>
              <a:t>М</a:t>
            </a:r>
            <a:r>
              <a:rPr lang="ru-RU" sz="2000" b="1" dirty="0" smtClean="0">
                <a:solidFill>
                  <a:schemeClr val="tx1"/>
                </a:solidFill>
              </a:rPr>
              <a:t>ыс </a:t>
            </a:r>
            <a:r>
              <a:rPr lang="ru-RU" sz="2000" b="1" dirty="0">
                <a:solidFill>
                  <a:schemeClr val="tx1"/>
                </a:solidFill>
              </a:rPr>
              <a:t>Хамелеон в </a:t>
            </a:r>
            <a:r>
              <a:rPr lang="ru-RU" sz="2000" b="1" dirty="0" smtClean="0">
                <a:solidFill>
                  <a:schemeClr val="tx1"/>
                </a:solidFill>
                <a:hlinkClick r:id="rId2"/>
              </a:rPr>
              <a:t>Коктебеле</a:t>
            </a:r>
            <a:r>
              <a:rPr lang="ru-RU" sz="2000" b="1" dirty="0" smtClean="0">
                <a:solidFill>
                  <a:schemeClr val="tx1"/>
                </a:solidFill>
              </a:rPr>
              <a:t>.</a:t>
            </a:r>
            <a:r>
              <a:rPr lang="ru-RU" sz="2000" b="1" dirty="0">
                <a:solidFill>
                  <a:schemeClr val="tx1"/>
                </a:solidFill>
              </a:rPr>
              <a:t> Самая высокая точка горы — 62 метра, в длину она растянулась почти на 70 метров. Еще пару веков назад была объемнее, но из-за оползней потеряла часть массы. Со временем ученые предрекают объекту полное исчезновение. Но пока что мыс по-прежнему напоминает ящерицу, в честь которой и был назван. Его окончание имеет форму морды, а хребет — спины с гребнем. Но главное — это способность так же менять цвет. Все благодаря глинистому сланцу, из которого состоит скала. Эта горная порода способна отражать свет, поэтому в зависимости от погоды и времени суток поверхность мыса то багровеет, то сереет или вовсе приобретает зеленоватый отлив</a:t>
            </a:r>
            <a:r>
              <a:rPr lang="ru-RU" sz="2000" dirty="0"/>
              <a:t>.</a:t>
            </a:r>
            <a:endParaRPr lang="ru-RU" sz="2000" dirty="0">
              <a:solidFill>
                <a:schemeClr val="tx1"/>
              </a:solidFill>
            </a:endParaRPr>
          </a:p>
        </p:txBody>
      </p:sp>
      <p:pic>
        <p:nvPicPr>
          <p:cNvPr id="8194" name="Picture 2" descr="https://turvopros.com/wp-content/uploads/2021/08/mys-hamelion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130833" cy="36401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https://culttourism.ru/data/photos/6/1/612c0604b0a610f9c056a73bbb773527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622766"/>
            <a:ext cx="6130833" cy="3074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46580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30833" y="95793"/>
            <a:ext cx="4206241" cy="6601098"/>
          </a:xfrm>
        </p:spPr>
        <p:txBody>
          <a:bodyPr>
            <a:normAutofit/>
          </a:bodyPr>
          <a:lstStyle/>
          <a:p>
            <a:r>
              <a:rPr lang="ru-RU" sz="2000" b="1" dirty="0" err="1">
                <a:solidFill>
                  <a:schemeClr val="tx1"/>
                </a:solidFill>
              </a:rPr>
              <a:t>Бакальская</a:t>
            </a:r>
            <a:r>
              <a:rPr lang="ru-RU" sz="2000" b="1" dirty="0">
                <a:solidFill>
                  <a:schemeClr val="tx1"/>
                </a:solidFill>
              </a:rPr>
              <a:t> коса  на северо-западе </a:t>
            </a:r>
            <a:r>
              <a:rPr lang="ru-RU" sz="2000" b="1" dirty="0">
                <a:solidFill>
                  <a:schemeClr val="tx1"/>
                </a:solidFill>
                <a:hlinkClick r:id="rId2" tooltip="Крым"/>
              </a:rPr>
              <a:t>Крымского</a:t>
            </a:r>
            <a:r>
              <a:rPr lang="ru-RU" sz="2000" b="1" dirty="0">
                <a:solidFill>
                  <a:schemeClr val="tx1"/>
                </a:solidFill>
              </a:rPr>
              <a:t> полуострова. простирается от мыса Песчаный до села Стерегущее,  при этом, в  виде полукольца огибает довольно </a:t>
            </a:r>
            <a:r>
              <a:rPr lang="ru-RU" sz="2000" b="1" dirty="0" smtClean="0">
                <a:solidFill>
                  <a:schemeClr val="tx1"/>
                </a:solidFill>
              </a:rPr>
              <a:t>мелкую </a:t>
            </a:r>
            <a:r>
              <a:rPr lang="ru-RU" sz="2000" b="1" dirty="0">
                <a:solidFill>
                  <a:schemeClr val="tx1"/>
                </a:solidFill>
              </a:rPr>
              <a:t> спокойную  бухту. Длина — около 12 км, из которых около 5 км глубоко выдаются в акваторию Чёрного моря</a:t>
            </a:r>
            <a:endParaRPr lang="ru-RU" sz="2000" b="1" dirty="0">
              <a:solidFill>
                <a:schemeClr val="tx1"/>
              </a:solidFill>
            </a:endParaRPr>
          </a:p>
        </p:txBody>
      </p:sp>
      <p:pic>
        <p:nvPicPr>
          <p:cNvPr id="7170" name="Picture 2" descr="https://sun9-8.userapi.com/impg/WfHlmuWUFKkrG3F3EkBPbfMP8auAA4wQl_n4Aw/9nsQBCozsys.jpg?size=863x1080&amp;quality=96&amp;sign=25624aad448813938e67f284254839f3&amp;c_uniq_tag=EkWOQp7uxVdeQ4H_DczvQAI5L3B445GcE8zF4I9Ux0k&amp;type=album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13083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78543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30833" y="95793"/>
            <a:ext cx="5329647" cy="6601098"/>
          </a:xfrm>
        </p:spPr>
        <p:txBody>
          <a:bodyPr>
            <a:normAutofit/>
          </a:bodyPr>
          <a:lstStyle/>
          <a:p>
            <a:r>
              <a:rPr lang="ru-RU" sz="2000" dirty="0">
                <a:solidFill>
                  <a:schemeClr val="tx1"/>
                </a:solidFill>
              </a:rPr>
              <a:t>Мыс </a:t>
            </a:r>
            <a:r>
              <a:rPr lang="ru-RU" sz="2000" dirty="0" err="1">
                <a:solidFill>
                  <a:schemeClr val="tx1"/>
                </a:solidFill>
              </a:rPr>
              <a:t>Фиолент</a:t>
            </a:r>
            <a:r>
              <a:rPr lang="ru-RU" sz="2000" dirty="0">
                <a:solidFill>
                  <a:schemeClr val="tx1"/>
                </a:solidFill>
              </a:rPr>
              <a:t> расположился в 15 километрах от Севастополя в сторону </a:t>
            </a:r>
            <a:r>
              <a:rPr lang="ru-RU" sz="2000" dirty="0" smtClean="0">
                <a:solidFill>
                  <a:schemeClr val="tx1"/>
                </a:solidFill>
              </a:rPr>
              <a:t>Алушты.</a:t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u-RU" sz="2000" dirty="0" err="1">
                <a:solidFill>
                  <a:schemeClr val="tx1"/>
                </a:solidFill>
              </a:rPr>
              <a:t>Фиолент</a:t>
            </a:r>
            <a:r>
              <a:rPr lang="ru-RU" sz="2000" dirty="0">
                <a:solidFill>
                  <a:schemeClr val="tx1"/>
                </a:solidFill>
              </a:rPr>
              <a:t> - это не единственное название. Изначально мыс назывался </a:t>
            </a:r>
            <a:r>
              <a:rPr lang="ru-RU" sz="2000" dirty="0" err="1">
                <a:solidFill>
                  <a:schemeClr val="tx1"/>
                </a:solidFill>
              </a:rPr>
              <a:t>Партений</a:t>
            </a:r>
            <a:r>
              <a:rPr lang="ru-RU" sz="2000" dirty="0">
                <a:solidFill>
                  <a:schemeClr val="tx1"/>
                </a:solidFill>
              </a:rPr>
              <a:t>, что с </a:t>
            </a:r>
            <a:r>
              <a:rPr lang="ru-RU" sz="2000" dirty="0" smtClean="0">
                <a:solidFill>
                  <a:schemeClr val="tx1"/>
                </a:solidFill>
              </a:rPr>
              <a:t>греческого </a:t>
            </a:r>
            <a:r>
              <a:rPr lang="ru-RU" sz="2000" dirty="0">
                <a:solidFill>
                  <a:schemeClr val="tx1"/>
                </a:solidFill>
              </a:rPr>
              <a:t>означает Мыс Дев</a:t>
            </a:r>
            <a:r>
              <a:rPr lang="ru-RU" sz="2000" dirty="0" smtClean="0">
                <a:solidFill>
                  <a:schemeClr val="tx1"/>
                </a:solidFill>
              </a:rPr>
              <a:t>.</a:t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u-RU" sz="2000" dirty="0">
                <a:solidFill>
                  <a:schemeClr val="tx1"/>
                </a:solidFill>
              </a:rPr>
              <a:t>Другое название этого места - мыс Святого Георгия. По древнему преданию греческие моряки чуть не погибли, так как их судно терпело бедствие, но к ним явился святой Георгий и спас их от смерти. Неподалеку от мыса был построен Свято-Георгиевский монастырь</a:t>
            </a:r>
            <a:r>
              <a:rPr lang="ru-RU" sz="2000" dirty="0" smtClean="0">
                <a:solidFill>
                  <a:schemeClr val="tx1"/>
                </a:solidFill>
              </a:rPr>
              <a:t>.</a:t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u-RU" sz="2000" dirty="0">
                <a:solidFill>
                  <a:schemeClr val="tx1"/>
                </a:solidFill>
              </a:rPr>
              <a:t>Нынешнее название появилось в 90-х годах 18 века, но происхождение слова </a:t>
            </a:r>
            <a:r>
              <a:rPr lang="ru-RU" sz="2000" dirty="0" err="1">
                <a:solidFill>
                  <a:schemeClr val="tx1"/>
                </a:solidFill>
              </a:rPr>
              <a:t>Фиолент</a:t>
            </a:r>
            <a:r>
              <a:rPr lang="ru-RU" sz="2000" dirty="0">
                <a:solidFill>
                  <a:schemeClr val="tx1"/>
                </a:solidFill>
              </a:rPr>
              <a:t> до сих пор имеет много версий. Наиболее распространенная из них - </a:t>
            </a:r>
            <a:r>
              <a:rPr lang="ru-RU" sz="2000" dirty="0" err="1">
                <a:solidFill>
                  <a:schemeClr val="tx1"/>
                </a:solidFill>
              </a:rPr>
              <a:t>Фео+лент</a:t>
            </a:r>
            <a:r>
              <a:rPr lang="ru-RU" sz="2000" dirty="0">
                <a:solidFill>
                  <a:schemeClr val="tx1"/>
                </a:solidFill>
              </a:rPr>
              <a:t>, что означает Божья земля, причем слово </a:t>
            </a:r>
            <a:r>
              <a:rPr lang="ru-RU" sz="2000" dirty="0" err="1">
                <a:solidFill>
                  <a:schemeClr val="tx1"/>
                </a:solidFill>
              </a:rPr>
              <a:t>Фео</a:t>
            </a:r>
            <a:r>
              <a:rPr lang="ru-RU" sz="2000" dirty="0">
                <a:solidFill>
                  <a:schemeClr val="tx1"/>
                </a:solidFill>
              </a:rPr>
              <a:t> - греческое, а Лент (</a:t>
            </a:r>
            <a:r>
              <a:rPr lang="ru-RU" sz="2000" dirty="0" err="1">
                <a:solidFill>
                  <a:schemeClr val="tx1"/>
                </a:solidFill>
              </a:rPr>
              <a:t>ленд</a:t>
            </a:r>
            <a:r>
              <a:rPr lang="ru-RU" sz="2000" dirty="0">
                <a:solidFill>
                  <a:schemeClr val="tx1"/>
                </a:solidFill>
              </a:rPr>
              <a:t>) - из готского </a:t>
            </a:r>
            <a:r>
              <a:rPr lang="ru-RU" sz="2000" dirty="0" smtClean="0">
                <a:solidFill>
                  <a:schemeClr val="tx1"/>
                </a:solidFill>
              </a:rPr>
              <a:t>языка.</a:t>
            </a:r>
            <a:endParaRPr lang="ru-RU" sz="2000" dirty="0">
              <a:solidFill>
                <a:schemeClr val="tx1"/>
              </a:solidFill>
            </a:endParaRPr>
          </a:p>
        </p:txBody>
      </p:sp>
      <p:pic>
        <p:nvPicPr>
          <p:cNvPr id="12290" name="Picture 2" descr="https://turvopros.com/wp-content/uploads/2022/09/mis-fiolent-krim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080861" cy="37098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2" name="Picture 4" descr="https://cdnstatic.rg.ru/uploads/images/186/55/45/IMG_385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586962"/>
            <a:ext cx="6080861" cy="3271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98737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804159"/>
            <a:ext cx="10485120" cy="1480458"/>
          </a:xfrm>
        </p:spPr>
        <p:txBody>
          <a:bodyPr>
            <a:normAutofit/>
          </a:bodyPr>
          <a:lstStyle/>
          <a:p>
            <a:pPr algn="ctr"/>
            <a:r>
              <a:rPr lang="ru-RU" sz="4800" dirty="0" smtClean="0">
                <a:solidFill>
                  <a:schemeClr val="accent1">
                    <a:lumMod val="50000"/>
                  </a:schemeClr>
                </a:solidFill>
              </a:rPr>
              <a:t>Спасибо за Внимание!!!</a:t>
            </a:r>
            <a:endParaRPr lang="ru-RU" sz="48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3064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celes.club/uploads/posts/2022-04/1651082516_1-celes-club-p-vodopad-uchan-su-priroda-krasivo-foto-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400799" cy="4267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38500" y="261257"/>
            <a:ext cx="3650826" cy="6217920"/>
          </a:xfrm>
        </p:spPr>
        <p:txBody>
          <a:bodyPr>
            <a:normAutofit/>
          </a:bodyPr>
          <a:lstStyle/>
          <a:p>
            <a:r>
              <a:rPr lang="ru-RU" sz="2000" dirty="0">
                <a:solidFill>
                  <a:schemeClr val="tx1"/>
                </a:solidFill>
              </a:rPr>
              <a:t>Самый высокий водопад </a:t>
            </a:r>
            <a:r>
              <a:rPr lang="ru-RU" sz="2000" dirty="0">
                <a:solidFill>
                  <a:schemeClr val="tx1"/>
                </a:solidFill>
                <a:hlinkClick r:id="rId3"/>
              </a:rPr>
              <a:t>Крыма</a:t>
            </a:r>
            <a:r>
              <a:rPr lang="ru-RU" sz="2000" dirty="0">
                <a:solidFill>
                  <a:schemeClr val="tx1"/>
                </a:solidFill>
              </a:rPr>
              <a:t> </a:t>
            </a:r>
            <a:r>
              <a:rPr lang="ru-RU" sz="2000" dirty="0" err="1">
                <a:solidFill>
                  <a:schemeClr val="tx1"/>
                </a:solidFill>
              </a:rPr>
              <a:t>Учан</a:t>
            </a:r>
            <a:r>
              <a:rPr lang="ru-RU" sz="2000" dirty="0">
                <a:solidFill>
                  <a:schemeClr val="tx1"/>
                </a:solidFill>
              </a:rPr>
              <a:t>-Су расположен на склоне </a:t>
            </a:r>
            <a:r>
              <a:rPr lang="ru-RU" sz="2000" dirty="0">
                <a:solidFill>
                  <a:schemeClr val="tx1"/>
                </a:solidFill>
                <a:hlinkClick r:id="rId4"/>
              </a:rPr>
              <a:t>горы Ай-Петри</a:t>
            </a:r>
            <a:r>
              <a:rPr lang="ru-RU" sz="2000" dirty="0">
                <a:solidFill>
                  <a:schemeClr val="tx1"/>
                </a:solidFill>
              </a:rPr>
              <a:t> в семи километрах от Ялты. В переводе с тюркского его название означает «падающая, летящая вода</a:t>
            </a:r>
            <a:r>
              <a:rPr lang="ru-RU" sz="2000" dirty="0" smtClean="0">
                <a:solidFill>
                  <a:schemeClr val="tx1"/>
                </a:solidFill>
              </a:rPr>
              <a:t>».</a:t>
            </a:r>
            <a:r>
              <a:rPr lang="ru-RU" sz="2000" dirty="0">
                <a:solidFill>
                  <a:schemeClr val="tx1"/>
                </a:solidFill>
              </a:rPr>
              <a:t> Рядом с водопадом </a:t>
            </a:r>
            <a:r>
              <a:rPr lang="ru-RU" sz="2000" dirty="0" err="1">
                <a:solidFill>
                  <a:schemeClr val="tx1"/>
                </a:solidFill>
              </a:rPr>
              <a:t>Учан</a:t>
            </a:r>
            <a:r>
              <a:rPr lang="ru-RU" sz="2000" dirty="0">
                <a:solidFill>
                  <a:schemeClr val="tx1"/>
                </a:solidFill>
              </a:rPr>
              <a:t>-Су течет одноименная река по склонам Ай-</a:t>
            </a:r>
            <a:r>
              <a:rPr lang="ru-RU" sz="2000" dirty="0" err="1">
                <a:solidFill>
                  <a:schemeClr val="tx1"/>
                </a:solidFill>
              </a:rPr>
              <a:t>Петринской</a:t>
            </a:r>
            <a:r>
              <a:rPr lang="ru-RU" sz="2000" dirty="0">
                <a:solidFill>
                  <a:schemeClr val="tx1"/>
                </a:solidFill>
              </a:rPr>
              <a:t> </a:t>
            </a:r>
            <a:r>
              <a:rPr lang="ru-RU" sz="2000" dirty="0">
                <a:solidFill>
                  <a:schemeClr val="tx1"/>
                </a:solidFill>
              </a:rPr>
              <a:t>Я</a:t>
            </a:r>
            <a:r>
              <a:rPr lang="ru-RU" sz="2000" dirty="0" smtClean="0">
                <a:solidFill>
                  <a:schemeClr val="tx1"/>
                </a:solidFill>
              </a:rPr>
              <a:t>лты </a:t>
            </a:r>
            <a:r>
              <a:rPr lang="ru-RU" sz="2000" dirty="0">
                <a:solidFill>
                  <a:schemeClr val="tx1"/>
                </a:solidFill>
              </a:rPr>
              <a:t>на высоте 1233 метра над уровнем моря. Она обеспечивает водой всю </a:t>
            </a:r>
            <a:r>
              <a:rPr lang="ru-RU" sz="2000" dirty="0">
                <a:solidFill>
                  <a:schemeClr val="tx1"/>
                </a:solidFill>
                <a:hlinkClick r:id="rId5"/>
              </a:rPr>
              <a:t>Ялту</a:t>
            </a:r>
            <a:r>
              <a:rPr lang="ru-RU" sz="2000" dirty="0">
                <a:solidFill>
                  <a:schemeClr val="tx1"/>
                </a:solidFill>
              </a:rPr>
              <a:t>. Длина реки — 8,4 километра.</a:t>
            </a:r>
            <a:endParaRPr lang="ru-RU" sz="2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7430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static.tildacdn.com/tild6635-6333-4663-a132-373237663464/72c12102322bb74ccf4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846510" cy="34299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s://must-see.top/wp-content/uploads/2021/04/urochische-demerdzhi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29953"/>
            <a:ext cx="5016137" cy="3342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26331" y="0"/>
            <a:ext cx="3230253" cy="6248400"/>
          </a:xfrm>
        </p:spPr>
        <p:txBody>
          <a:bodyPr>
            <a:noAutofit/>
          </a:bodyPr>
          <a:lstStyle/>
          <a:p>
            <a:r>
              <a:rPr lang="ru-RU" sz="2400" dirty="0" smtClean="0">
                <a:solidFill>
                  <a:schemeClr val="tx1"/>
                </a:solidFill>
              </a:rPr>
              <a:t>Долина </a:t>
            </a:r>
            <a:r>
              <a:rPr lang="ru-RU" sz="2400" dirty="0">
                <a:solidFill>
                  <a:schemeClr val="tx1"/>
                </a:solidFill>
              </a:rPr>
              <a:t>привидений в Крыму — это место с десятками застывших необычных каменных изваяний, по форме напоминающих языческих богов, животных и даже людей. Расположившаяся на площади 20 га на западном склоне горы </a:t>
            </a:r>
            <a:r>
              <a:rPr lang="ru-RU" sz="2400" dirty="0" err="1">
                <a:solidFill>
                  <a:schemeClr val="tx1"/>
                </a:solidFill>
              </a:rPr>
              <a:t>Демерджи</a:t>
            </a:r>
            <a:r>
              <a:rPr lang="ru-RU" sz="2400" dirty="0">
                <a:solidFill>
                  <a:schemeClr val="tx1"/>
                </a:solidFill>
              </a:rPr>
              <a:t> в 15 км к северу от г. </a:t>
            </a:r>
            <a:r>
              <a:rPr lang="ru-RU" sz="2400" dirty="0" smtClean="0">
                <a:solidFill>
                  <a:schemeClr val="tx1"/>
                </a:solidFill>
              </a:rPr>
              <a:t>Алушта.</a:t>
            </a:r>
            <a:endParaRPr lang="ru-RU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4677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avatars.dzeninfra.ru/get-zen_doc/1856956/pub_5e85b554e42ae3177731c838_5e85f726ed5b9b19f3bdd6a0/scale_1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6505303" cy="34913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s://sportishka.com/uploads/posts/2022-03/1646724050_53-sportishka-com-p-zubtsi-ai-petri-turizm-krasivo-foto-6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91374"/>
            <a:ext cx="6505302" cy="3366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58445" y="148045"/>
            <a:ext cx="3683099" cy="6505303"/>
          </a:xfrm>
        </p:spPr>
        <p:txBody>
          <a:bodyPr>
            <a:normAutofit fontScale="90000"/>
          </a:bodyPr>
          <a:lstStyle/>
          <a:p>
            <a:r>
              <a:rPr lang="ru-RU" sz="2200" dirty="0">
                <a:solidFill>
                  <a:schemeClr val="tx1"/>
                </a:solidFill>
              </a:rPr>
              <a:t>Примерно 230 миллионов лет назад на этом месте было дно моря. Ай-Петри в то время — огромный коралловый риф. Вода начала отступать около 2 миллионов лет назад, после чего стали видны вершины, которые называют «Зубья дракона». С тех пора гора выглядит так, как сейчас.</a:t>
            </a:r>
            <a:br>
              <a:rPr lang="ru-RU" sz="2200" dirty="0">
                <a:solidFill>
                  <a:schemeClr val="tx1"/>
                </a:solidFill>
              </a:rPr>
            </a:br>
            <a:r>
              <a:rPr lang="ru-RU" sz="2200" dirty="0">
                <a:solidFill>
                  <a:schemeClr val="tx1"/>
                </a:solidFill>
              </a:rPr>
              <a:t>С греческого «Ай-Петри» переводится как «Святой Петр». Во времена Средневековья в долине находился монастырь, носивший это имя. Как таковой обители не сохранилось, остались лишь руины.</a:t>
            </a:r>
            <a:r>
              <a:rPr lang="ru-RU" sz="2400" dirty="0"/>
              <a:t/>
            </a:r>
            <a:br>
              <a:rPr lang="ru-RU" sz="2400" dirty="0"/>
            </a:b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6978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s://celes.club/uploads/posts/2022-05/1651729330_6-celes-club-p-karadagskii-prirodnii-zapovednik-krasivo-f-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7297783" cy="6766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428410" y="209006"/>
            <a:ext cx="4119156" cy="6496594"/>
          </a:xfrm>
        </p:spPr>
        <p:txBody>
          <a:bodyPr>
            <a:normAutofit/>
          </a:bodyPr>
          <a:lstStyle/>
          <a:p>
            <a:r>
              <a:rPr lang="ru-RU" sz="2000" dirty="0">
                <a:solidFill>
                  <a:schemeClr val="tx1"/>
                </a:solidFill>
              </a:rPr>
              <a:t>В заповедники произрастает более 2 тысяч видов растений. Около 2 процентов из них являются эндемиками, то есть не встречаются больше нигде. Некоторые экземпляры занесены в Красную книгу. Богат край и на животный мир. Например, на территории заповедника проживают 250 видов пауков, 1700 видов бабочек, 130 видов птиц и т.д. В морской акватории заказника проживают миллионы живых существ, в том числе морские котики и черноморские дельфины.</a:t>
            </a:r>
            <a:endParaRPr lang="ru-RU" sz="2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6206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s://storage.karta-kryma.com/source/1/8dsbEhPWo5mxS2k0uuWkJd_dnUSqAdB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043749" cy="38691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s://iskatel.com/wp-content/uploads/2022/05/Mramornaya-peschera-1200x62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869185"/>
            <a:ext cx="6130834" cy="29764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30833" y="95793"/>
            <a:ext cx="4206241" cy="6601098"/>
          </a:xfrm>
        </p:spPr>
        <p:txBody>
          <a:bodyPr>
            <a:normAutofit/>
          </a:bodyPr>
          <a:lstStyle/>
          <a:p>
            <a:r>
              <a:rPr lang="ru-RU" sz="2000" dirty="0"/>
              <a:t> </a:t>
            </a:r>
            <a:r>
              <a:rPr lang="ru-RU" sz="2000" b="1" dirty="0">
                <a:solidFill>
                  <a:schemeClr val="tx1"/>
                </a:solidFill>
              </a:rPr>
              <a:t>Мраморная пещера</a:t>
            </a:r>
            <a:r>
              <a:rPr lang="ru-RU" sz="2000" dirty="0">
                <a:solidFill>
                  <a:schemeClr val="tx1"/>
                </a:solidFill>
              </a:rPr>
              <a:t>, которая расположена на нижнем плато горного массива </a:t>
            </a:r>
            <a:r>
              <a:rPr lang="ru-RU" sz="2000" dirty="0" err="1">
                <a:solidFill>
                  <a:schemeClr val="tx1"/>
                </a:solidFill>
              </a:rPr>
              <a:t>Чатыр-Даг</a:t>
            </a:r>
            <a:r>
              <a:rPr lang="ru-RU" sz="2000" dirty="0">
                <a:solidFill>
                  <a:schemeClr val="tx1"/>
                </a:solidFill>
              </a:rPr>
              <a:t>, которую ранее называли «Афганка».</a:t>
            </a:r>
            <a:r>
              <a:rPr lang="ru-RU" sz="2000" b="1" dirty="0" smtClean="0">
                <a:solidFill>
                  <a:schemeClr val="tx1"/>
                </a:solidFill>
              </a:rPr>
              <a:t/>
            </a:r>
            <a:br>
              <a:rPr lang="ru-RU" sz="2000" b="1" dirty="0" smtClean="0">
                <a:solidFill>
                  <a:schemeClr val="tx1"/>
                </a:solidFill>
              </a:rPr>
            </a:br>
            <a:r>
              <a:rPr lang="ru-RU" sz="2000" b="1" dirty="0" smtClean="0">
                <a:solidFill>
                  <a:schemeClr val="tx1"/>
                </a:solidFill>
              </a:rPr>
              <a:t>Мраморная </a:t>
            </a:r>
            <a:r>
              <a:rPr lang="ru-RU" sz="2000" b="1" dirty="0">
                <a:solidFill>
                  <a:schemeClr val="tx1"/>
                </a:solidFill>
              </a:rPr>
              <a:t>пещера</a:t>
            </a:r>
            <a:r>
              <a:rPr lang="ru-RU" sz="2000" dirty="0">
                <a:solidFill>
                  <a:schemeClr val="tx1"/>
                </a:solidFill>
              </a:rPr>
              <a:t> — это невероятно красивый, непредсказуемый свод подземных залов и галерей, протяженностью более 2 км и глубиной до 60 м. Она известна туристам не только жителям Украины, России и других близко расположенных стран, но и в отдаленных уголках мира</a:t>
            </a:r>
            <a:r>
              <a:rPr lang="ru-RU" sz="2000" dirty="0" smtClean="0">
                <a:solidFill>
                  <a:schemeClr val="tx1"/>
                </a:solidFill>
              </a:rPr>
              <a:t>.</a:t>
            </a:r>
            <a:r>
              <a:rPr lang="ru-RU" sz="2000" dirty="0">
                <a:solidFill>
                  <a:schemeClr val="tx1"/>
                </a:solidFill>
              </a:rPr>
              <a:t> Афганка» входит в Международную ассоциацию качественно оборудованных и часто посещаемых пещер Европы. Является одной из пяти самых красивых пещер мира.</a:t>
            </a:r>
            <a:endParaRPr lang="ru-RU" sz="2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1959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30833" y="95793"/>
            <a:ext cx="4206241" cy="6601098"/>
          </a:xfrm>
        </p:spPr>
        <p:txBody>
          <a:bodyPr>
            <a:normAutofit fontScale="90000"/>
          </a:bodyPr>
          <a:lstStyle/>
          <a:p>
            <a:r>
              <a:rPr lang="ru-RU" sz="2000" dirty="0" smtClean="0">
                <a:solidFill>
                  <a:schemeClr val="tx1"/>
                </a:solidFill>
              </a:rPr>
              <a:t>В селе </a:t>
            </a:r>
            <a:r>
              <a:rPr lang="ru-RU" sz="2000" dirty="0" err="1" smtClean="0">
                <a:solidFill>
                  <a:schemeClr val="tx1"/>
                </a:solidFill>
              </a:rPr>
              <a:t>Зеленогорья</a:t>
            </a:r>
            <a:r>
              <a:rPr lang="ru-RU" sz="2000" dirty="0" smtClean="0">
                <a:solidFill>
                  <a:schemeClr val="tx1"/>
                </a:solidFill>
              </a:rPr>
              <a:t>, </a:t>
            </a:r>
            <a:r>
              <a:rPr lang="ru-RU" sz="2000" dirty="0">
                <a:solidFill>
                  <a:schemeClr val="tx1"/>
                </a:solidFill>
              </a:rPr>
              <a:t>славящееся уникальной атмосферой, где располагается горное озеро Панагия. Расположено оно на 290 м выше уровня моря, по происхождению является ледниковым. Сегодня основное поступление воды в него идет за счет реки </a:t>
            </a:r>
            <a:r>
              <a:rPr lang="ru-RU" sz="2000" dirty="0" err="1" smtClean="0">
                <a:solidFill>
                  <a:schemeClr val="tx1"/>
                </a:solidFill>
              </a:rPr>
              <a:t>Кушень</a:t>
            </a:r>
            <a:r>
              <a:rPr lang="ru-RU" sz="2000" dirty="0">
                <a:solidFill>
                  <a:schemeClr val="tx1"/>
                </a:solidFill>
              </a:rPr>
              <a:t>-Узень. Озерцо имеет характерную форму – похоже на жирную запятую. </a:t>
            </a:r>
            <a:r>
              <a:rPr lang="ru-RU" sz="2000" dirty="0" err="1">
                <a:solidFill>
                  <a:schemeClr val="tx1"/>
                </a:solidFill>
              </a:rPr>
              <a:t>крестности</a:t>
            </a:r>
            <a:r>
              <a:rPr lang="ru-RU" sz="2000" dirty="0">
                <a:solidFill>
                  <a:schemeClr val="tx1"/>
                </a:solidFill>
              </a:rPr>
              <a:t> </a:t>
            </a:r>
            <a:r>
              <a:rPr lang="ru-RU" sz="2000" dirty="0" err="1">
                <a:solidFill>
                  <a:schemeClr val="tx1"/>
                </a:solidFill>
              </a:rPr>
              <a:t>Зеленогорья</a:t>
            </a:r>
            <a:r>
              <a:rPr lang="ru-RU" sz="2000" dirty="0">
                <a:solidFill>
                  <a:schemeClr val="tx1"/>
                </a:solidFill>
              </a:rPr>
              <a:t> плохо </a:t>
            </a:r>
            <a:r>
              <a:rPr lang="ru-RU" sz="1800" dirty="0">
                <a:solidFill>
                  <a:schemeClr val="tx1"/>
                </a:solidFill>
              </a:rPr>
              <a:t>изучены историками. Но все же бытует легенда, что во времена Средневековья в горах возле него (и якобы именно в Панагии) находился древний монастырь-скит. С этим связывают и происхождение названия долины, ведь «панагия» переводится как «пресвятая». С этой историей связано и утверждение, будто озеро находится под личным покровительством Девы Марии. Якобы вечером при луне нетрудно разглядеть на озерной глади изображение Божьей Матери</a:t>
            </a:r>
            <a:r>
              <a:rPr lang="ru-RU" sz="1800" dirty="0" smtClean="0">
                <a:solidFill>
                  <a:schemeClr val="tx1"/>
                </a:solidFill>
              </a:rPr>
              <a:t>. </a:t>
            </a:r>
            <a:endParaRPr lang="ru-RU" sz="1800" dirty="0">
              <a:solidFill>
                <a:schemeClr val="tx1"/>
              </a:solidFill>
            </a:endParaRPr>
          </a:p>
        </p:txBody>
      </p:sp>
      <p:pic>
        <p:nvPicPr>
          <p:cNvPr id="11266" name="Picture 2" descr="https://a.d-cd.net/3bd57eds-192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130833" cy="35008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http://vsegda-pomnim.com/uploads/posts/2022-03/1648759047_1-vsegda-pomnim-com-p-ozero-panagiya-krim-foto-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3500846"/>
            <a:ext cx="6130833" cy="3337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03101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00502" y="95793"/>
            <a:ext cx="5103224" cy="6762207"/>
          </a:xfrm>
        </p:spPr>
        <p:txBody>
          <a:bodyPr>
            <a:normAutofit fontScale="90000"/>
          </a:bodyPr>
          <a:lstStyle/>
          <a:p>
            <a:r>
              <a:rPr lang="ru-RU" sz="2000" dirty="0">
                <a:solidFill>
                  <a:schemeClr val="tx1"/>
                </a:solidFill>
              </a:rPr>
              <a:t>Ж</a:t>
            </a:r>
            <a:r>
              <a:rPr lang="ru-RU" sz="2000" dirty="0" smtClean="0">
                <a:solidFill>
                  <a:schemeClr val="tx1"/>
                </a:solidFill>
              </a:rPr>
              <a:t>ивописный </a:t>
            </a:r>
            <a:r>
              <a:rPr lang="ru-RU" sz="2000" dirty="0">
                <a:solidFill>
                  <a:schemeClr val="tx1"/>
                </a:solidFill>
              </a:rPr>
              <a:t>уголок для пристани тысячи пернатых обитателей. Грациозные лебеди, пеликаны, фламинго обитают в естественной среде на Лебяжьих островах, окруженной заботой человека</a:t>
            </a:r>
            <a:r>
              <a:rPr lang="ru-RU" sz="2000" dirty="0" smtClean="0">
                <a:solidFill>
                  <a:schemeClr val="tx1"/>
                </a:solidFill>
              </a:rPr>
              <a:t>.</a:t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u-RU" sz="2000" dirty="0">
                <a:solidFill>
                  <a:schemeClr val="tx1"/>
                </a:solidFill>
              </a:rPr>
              <a:t>Лебеди-кликуны останавливаются в архипелаги для отдыха по пути следования к местам зимовки. Лебеди-шипуны очень отзывчивы к людям, в условиях созданных человеком могут прожить около 30 лет. Часто открытость к людям и служит причиной гибели особей в естественной среде: в результате действий просто недобросовестных людей либо браконьеров.</a:t>
            </a:r>
            <a:br>
              <a:rPr lang="ru-RU" sz="2000" dirty="0">
                <a:solidFill>
                  <a:schemeClr val="tx1"/>
                </a:solidFill>
              </a:rPr>
            </a:br>
            <a:r>
              <a:rPr lang="ru-RU" sz="2000" dirty="0">
                <a:solidFill>
                  <a:schemeClr val="tx1"/>
                </a:solidFill>
              </a:rPr>
              <a:t>На территории заповедника обитают более 255 разновидностей пернатых, здесь можно встретить:</a:t>
            </a:r>
            <a:br>
              <a:rPr lang="ru-RU" sz="2000" dirty="0">
                <a:solidFill>
                  <a:schemeClr val="tx1"/>
                </a:solidFill>
              </a:rPr>
            </a:br>
            <a:r>
              <a:rPr lang="ru-RU" sz="2000" dirty="0">
                <a:solidFill>
                  <a:schemeClr val="tx1"/>
                </a:solidFill>
              </a:rPr>
              <a:t>- синиц;</a:t>
            </a:r>
            <a:br>
              <a:rPr lang="ru-RU" sz="2000" dirty="0">
                <a:solidFill>
                  <a:schemeClr val="tx1"/>
                </a:solidFill>
              </a:rPr>
            </a:br>
            <a:r>
              <a:rPr lang="ru-RU" sz="2000" dirty="0">
                <a:solidFill>
                  <a:schemeClr val="tx1"/>
                </a:solidFill>
              </a:rPr>
              <a:t>- аистов;</a:t>
            </a:r>
            <a:br>
              <a:rPr lang="ru-RU" sz="2000" dirty="0">
                <a:solidFill>
                  <a:schemeClr val="tx1"/>
                </a:solidFill>
              </a:rPr>
            </a:br>
            <a:r>
              <a:rPr lang="ru-RU" sz="2000" dirty="0">
                <a:solidFill>
                  <a:schemeClr val="tx1"/>
                </a:solidFill>
              </a:rPr>
              <a:t>- соловьев;</a:t>
            </a:r>
            <a:br>
              <a:rPr lang="ru-RU" sz="2000" dirty="0">
                <a:solidFill>
                  <a:schemeClr val="tx1"/>
                </a:solidFill>
              </a:rPr>
            </a:br>
            <a:r>
              <a:rPr lang="ru-RU" sz="2000" dirty="0">
                <a:solidFill>
                  <a:schemeClr val="tx1"/>
                </a:solidFill>
              </a:rPr>
              <a:t>- пеликанов;</a:t>
            </a:r>
            <a:br>
              <a:rPr lang="ru-RU" sz="2000" dirty="0">
                <a:solidFill>
                  <a:schemeClr val="tx1"/>
                </a:solidFill>
              </a:rPr>
            </a:br>
            <a:r>
              <a:rPr lang="ru-RU" sz="2000" dirty="0">
                <a:solidFill>
                  <a:schemeClr val="tx1"/>
                </a:solidFill>
              </a:rPr>
              <a:t>- пеночек;</a:t>
            </a:r>
            <a:br>
              <a:rPr lang="ru-RU" sz="2000" dirty="0">
                <a:solidFill>
                  <a:schemeClr val="tx1"/>
                </a:solidFill>
              </a:rPr>
            </a:br>
            <a:r>
              <a:rPr lang="ru-RU" sz="2000" dirty="0">
                <a:solidFill>
                  <a:schemeClr val="tx1"/>
                </a:solidFill>
              </a:rPr>
              <a:t>- трясогузок;</a:t>
            </a:r>
            <a:br>
              <a:rPr lang="ru-RU" sz="2000" dirty="0">
                <a:solidFill>
                  <a:schemeClr val="tx1"/>
                </a:solidFill>
              </a:rPr>
            </a:br>
            <a:endParaRPr lang="ru-RU" sz="2000" dirty="0">
              <a:solidFill>
                <a:schemeClr val="tx1"/>
              </a:solidFill>
            </a:endParaRPr>
          </a:p>
        </p:txBody>
      </p:sp>
      <p:pic>
        <p:nvPicPr>
          <p:cNvPr id="10242" name="Picture 2" descr="https://krym-portal.ru/wp-content/uploads/2018/10/134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130833" cy="3423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https://i.pinimg.com/originals/38/40/76/384076c73535fb969e8a40415d92219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3345121"/>
            <a:ext cx="6130833" cy="35128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53374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30833" y="95793"/>
            <a:ext cx="4206241" cy="6601098"/>
          </a:xfrm>
        </p:spPr>
        <p:txBody>
          <a:bodyPr>
            <a:normAutofit fontScale="90000"/>
          </a:bodyPr>
          <a:lstStyle/>
          <a:p>
            <a:r>
              <a:rPr lang="ru-RU" sz="2000" dirty="0">
                <a:solidFill>
                  <a:schemeClr val="tx1"/>
                </a:solidFill>
              </a:rPr>
              <a:t>Слияние двух рек на высоте более чем 300 м над уровнем моря (река </a:t>
            </a:r>
            <a:r>
              <a:rPr lang="ru-RU" sz="2000" dirty="0" err="1">
                <a:solidFill>
                  <a:schemeClr val="tx1"/>
                </a:solidFill>
              </a:rPr>
              <a:t>Коккозка</a:t>
            </a:r>
            <a:r>
              <a:rPr lang="ru-RU" sz="2000" dirty="0">
                <a:solidFill>
                  <a:schemeClr val="tx1"/>
                </a:solidFill>
              </a:rPr>
              <a:t> и ее приток — это и есть </a:t>
            </a:r>
            <a:r>
              <a:rPr lang="ru-RU" sz="2000" dirty="0" err="1">
                <a:solidFill>
                  <a:schemeClr val="tx1"/>
                </a:solidFill>
              </a:rPr>
              <a:t>Джур-Джур</a:t>
            </a:r>
            <a:r>
              <a:rPr lang="ru-RU" sz="2000" dirty="0">
                <a:solidFill>
                  <a:schemeClr val="tx1"/>
                </a:solidFill>
              </a:rPr>
              <a:t>) поражает не только своей красотой.</a:t>
            </a:r>
            <a:br>
              <a:rPr lang="ru-RU" sz="2000" dirty="0">
                <a:solidFill>
                  <a:schemeClr val="tx1"/>
                </a:solidFill>
              </a:rPr>
            </a:br>
            <a:r>
              <a:rPr lang="ru-RU" sz="2000" dirty="0">
                <a:solidFill>
                  <a:schemeClr val="tx1"/>
                </a:solidFill>
              </a:rPr>
              <a:t>Здесь очень интересная история. В переводе с тюркских языков название реки означает «Журчащая вода».</a:t>
            </a:r>
            <a:br>
              <a:rPr lang="ru-RU" sz="2000" dirty="0">
                <a:solidFill>
                  <a:schemeClr val="tx1"/>
                </a:solidFill>
              </a:rPr>
            </a:br>
            <a:r>
              <a:rPr lang="ru-RU" sz="2000" dirty="0">
                <a:solidFill>
                  <a:schemeClr val="tx1"/>
                </a:solidFill>
              </a:rPr>
              <a:t>Вода в этом месте действительно журчит и переливается, а на дне реки встречаются огромные валуны. Эти камни как будто бы специально созданы природой для того, чтобы на них можно было поваляться. Но самое удивительное в этом месте — это огромные скальные образования, которые называются «Дива».</a:t>
            </a:r>
            <a:br>
              <a:rPr lang="ru-RU" sz="2000" dirty="0">
                <a:solidFill>
                  <a:schemeClr val="tx1"/>
                </a:solidFill>
              </a:rPr>
            </a:br>
            <a:r>
              <a:rPr lang="ru-RU" sz="2000" dirty="0">
                <a:solidFill>
                  <a:schemeClr val="tx1"/>
                </a:solidFill>
              </a:rPr>
              <a:t>Эти скалы расположены на левом берегу реки. Они представляют собой причудливые фигуры. Это место является заповедником, и с каждой его частью связан какой-либо миф.</a:t>
            </a:r>
            <a:r>
              <a:rPr lang="ru-RU" sz="2000" dirty="0"/>
              <a:t/>
            </a:r>
            <a:br>
              <a:rPr lang="ru-RU" sz="2000" dirty="0"/>
            </a:br>
            <a:endParaRPr lang="ru-RU" sz="2000" dirty="0">
              <a:solidFill>
                <a:schemeClr val="tx1"/>
              </a:solidFill>
            </a:endParaRPr>
          </a:p>
        </p:txBody>
      </p:sp>
      <p:pic>
        <p:nvPicPr>
          <p:cNvPr id="9218" name="Picture 2" descr="https://prezentacii.org/upload/cloud/19/08/158357/images/screen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13083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38324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Грань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63</TotalTime>
  <Words>377</Words>
  <Application>Microsoft Office PowerPoint</Application>
  <PresentationFormat>Широкоэкранный</PresentationFormat>
  <Paragraphs>14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8" baseType="lpstr">
      <vt:lpstr>Arial</vt:lpstr>
      <vt:lpstr>Propisi</vt:lpstr>
      <vt:lpstr>Trebuchet MS</vt:lpstr>
      <vt:lpstr>Wingdings 3</vt:lpstr>
      <vt:lpstr>Грань</vt:lpstr>
      <vt:lpstr>Природные достопримечательности Крыма.</vt:lpstr>
      <vt:lpstr>Самый высокий водопад Крыма Учан-Су расположен на склоне горы Ай-Петри в семи километрах от Ялты. В переводе с тюркского его название означает «падающая, летящая вода». Рядом с водопадом Учан-Су течет одноименная река по склонам Ай-Петринской Ялты на высоте 1233 метра над уровнем моря. Она обеспечивает водой всю Ялту. Длина реки — 8,4 километра.</vt:lpstr>
      <vt:lpstr>Долина привидений в Крыму — это место с десятками застывших необычных каменных изваяний, по форме напоминающих языческих богов, животных и даже людей. Расположившаяся на площади 20 га на западном склоне горы Демерджи в 15 км к северу от г. Алушта.</vt:lpstr>
      <vt:lpstr>Примерно 230 миллионов лет назад на этом месте было дно моря. Ай-Петри в то время — огромный коралловый риф. Вода начала отступать около 2 миллионов лет назад, после чего стали видны вершины, которые называют «Зубья дракона». С тех пора гора выглядит так, как сейчас. С греческого «Ай-Петри» переводится как «Святой Петр». Во времена Средневековья в долине находился монастырь, носивший это имя. Как таковой обители не сохранилось, остались лишь руины. </vt:lpstr>
      <vt:lpstr>В заповедники произрастает более 2 тысяч видов растений. Около 2 процентов из них являются эндемиками, то есть не встречаются больше нигде. Некоторые экземпляры занесены в Красную книгу. Богат край и на животный мир. Например, на территории заповедника проживают 250 видов пауков, 1700 видов бабочек, 130 видов птиц и т.д. В морской акватории заказника проживают миллионы живых существ, в том числе морские котики и черноморские дельфины.</vt:lpstr>
      <vt:lpstr> Мраморная пещера, которая расположена на нижнем плато горного массива Чатыр-Даг, которую ранее называли «Афганка». Мраморная пещера — это невероятно красивый, непредсказуемый свод подземных залов и галерей, протяженностью более 2 км и глубиной до 60 м. Она известна туристам не только жителям Украины, России и других близко расположенных стран, но и в отдаленных уголках мира. Афганка» входит в Международную ассоциацию качественно оборудованных и часто посещаемых пещер Европы. Является одной из пяти самых красивых пещер мира.</vt:lpstr>
      <vt:lpstr>В селе Зеленогорья, славящееся уникальной атмосферой, где располагается горное озеро Панагия. Расположено оно на 290 м выше уровня моря, по происхождению является ледниковым. Сегодня основное поступление воды в него идет за счет реки Кушень-Узень. Озерцо имеет характерную форму – похоже на жирную запятую. крестности Зеленогорья плохо изучены историками. Но все же бытует легенда, что во времена Средневековья в горах возле него (и якобы именно в Панагии) находился древний монастырь-скит. С этим связывают и происхождение названия долины, ведь «панагия» переводится как «пресвятая». С этой историей связано и утверждение, будто озеро находится под личным покровительством Девы Марии. Якобы вечером при луне нетрудно разглядеть на озерной глади изображение Божьей Матери. </vt:lpstr>
      <vt:lpstr>Живописный уголок для пристани тысячи пернатых обитателей. Грациозные лебеди, пеликаны, фламинго обитают в естественной среде на Лебяжьих островах, окруженной заботой человека. Лебеди-кликуны останавливаются в архипелаги для отдыха по пути следования к местам зимовки. Лебеди-шипуны очень отзывчивы к людям, в условиях созданных человеком могут прожить около 30 лет. Часто открытость к людям и служит причиной гибели особей в естественной среде: в результате действий просто недобросовестных людей либо браконьеров. На территории заповедника обитают более 255 разновидностей пернатых, здесь можно встретить: - синиц; - аистов; - соловьев; - пеликанов; - пеночек; - трясогузок; </vt:lpstr>
      <vt:lpstr>Слияние двух рек на высоте более чем 300 м над уровнем моря (река Коккозка и ее приток — это и есть Джур-Джур) поражает не только своей красотой. Здесь очень интересная история. В переводе с тюркских языков название реки означает «Журчащая вода». Вода в этом месте действительно журчит и переливается, а на дне реки встречаются огромные валуны. Эти камни как будто бы специально созданы природой для того, чтобы на них можно было поваляться. Но самое удивительное в этом месте — это огромные скальные образования, которые называются «Дива». Эти скалы расположены на левом берегу реки. Они представляют собой причудливые фигуры. Это место является заповедником, и с каждой его частью связан какой-либо миф. </vt:lpstr>
      <vt:lpstr>Мыс Хамелеон в Коктебеле. Самая высокая точка горы — 62 метра, в длину она растянулась почти на 70 метров. Еще пару веков назад была объемнее, но из-за оползней потеряла часть массы. Со временем ученые предрекают объекту полное исчезновение. Но пока что мыс по-прежнему напоминает ящерицу, в честь которой и был назван. Его окончание имеет форму морды, а хребет — спины с гребнем. Но главное — это способность так же менять цвет. Все благодаря глинистому сланцу, из которого состоит скала. Эта горная порода способна отражать свет, поэтому в зависимости от погоды и времени суток поверхность мыса то багровеет, то сереет или вовсе приобретает зеленоватый отлив.</vt:lpstr>
      <vt:lpstr>Бакальская коса  на северо-западе Крымского полуострова. простирается от мыса Песчаный до села Стерегущее,  при этом, в  виде полукольца огибает довольно мелкую  спокойную  бухту. Длина — около 12 км, из которых около 5 км глубоко выдаются в акваторию Чёрного моря</vt:lpstr>
      <vt:lpstr>Мыс Фиолент расположился в 15 километрах от Севастополя в сторону Алушты. Фиолент - это не единственное название. Изначально мыс назывался Партений, что с греческого означает Мыс Дев. Другое название этого места - мыс Святого Георгия. По древнему преданию греческие моряки чуть не погибли, так как их судно терпело бедствие, но к ним явился святой Георгий и спас их от смерти. Неподалеку от мыса был построен Свято-Георгиевский монастырь. Нынешнее название появилось в 90-х годах 18 века, но происхождение слова Фиолент до сих пор имеет много версий. Наиболее распространенная из них - Фео+лент, что означает Божья земля, причем слово Фео - греческое, а Лент (ленд) - из готского языка.</vt:lpstr>
      <vt:lpstr>Спасибо за Внимание!!!</vt:lpstr>
    </vt:vector>
  </TitlesOfParts>
  <Company>diakov.net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Природные достопримечательности Крыма.</dc:title>
  <dc:creator>Учетная запись Майкрософт</dc:creator>
  <cp:lastModifiedBy>Учетная запись Майкрософт</cp:lastModifiedBy>
  <cp:revision>7</cp:revision>
  <dcterms:created xsi:type="dcterms:W3CDTF">2023-10-03T15:49:18Z</dcterms:created>
  <dcterms:modified xsi:type="dcterms:W3CDTF">2023-10-03T16:53:03Z</dcterms:modified>
</cp:coreProperties>
</file>