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
  </p:notesMasterIdLst>
  <p:sldIdLst>
    <p:sldId id="256" r:id="rId2"/>
    <p:sldId id="257" r:id="rId3"/>
    <p:sldId id="278" r:id="rId4"/>
    <p:sldId id="279" r:id="rId5"/>
    <p:sldId id="258" r:id="rId6"/>
    <p:sldId id="259" r:id="rId7"/>
    <p:sldId id="260" r:id="rId8"/>
    <p:sldId id="261" r:id="rId9"/>
    <p:sldId id="274" r:id="rId10"/>
    <p:sldId id="276" r:id="rId11"/>
    <p:sldId id="262" r:id="rId12"/>
    <p:sldId id="263" r:id="rId13"/>
    <p:sldId id="264" r:id="rId14"/>
    <p:sldId id="265" r:id="rId15"/>
    <p:sldId id="267" r:id="rId16"/>
    <p:sldId id="269" r:id="rId17"/>
    <p:sldId id="268" r:id="rId18"/>
    <p:sldId id="277"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5346" autoAdjust="0"/>
  </p:normalViewPr>
  <p:slideViewPr>
    <p:cSldViewPr>
      <p:cViewPr>
        <p:scale>
          <a:sx n="106" d="100"/>
          <a:sy n="106" d="100"/>
        </p:scale>
        <p:origin x="-336" y="1476"/>
      </p:cViewPr>
      <p:guideLst>
        <p:guide orient="horz" pos="2160"/>
        <p:guide pos="2880"/>
      </p:guideLst>
    </p:cSldViewPr>
  </p:slideViewPr>
  <p:outlineViewPr>
    <p:cViewPr>
      <p:scale>
        <a:sx n="33" d="100"/>
        <a:sy n="33" d="100"/>
      </p:scale>
      <p:origin x="0" y="8478"/>
    </p:cViewPr>
  </p:outlineViewPr>
  <p:notesTextViewPr>
    <p:cViewPr>
      <p:scale>
        <a:sx n="100" d="100"/>
        <a:sy n="100" d="100"/>
      </p:scale>
      <p:origin x="0" y="0"/>
    </p:cViewPr>
  </p:notesTextViewPr>
  <p:sorterViewPr>
    <p:cViewPr>
      <p:scale>
        <a:sx n="64" d="100"/>
        <a:sy n="64"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19CF0C7-4720-434E-9B74-403BE6994E82}" type="datetimeFigureOut">
              <a:rPr lang="ru-RU"/>
              <a:pPr>
                <a:defRPr/>
              </a:pPr>
              <a:t>03.10.2023</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1DAB0A5-3310-45B0-AA45-8B40C4899201}" type="slidenum">
              <a:rPr lang="ru-RU"/>
              <a:pPr>
                <a:defRPr/>
              </a:pPr>
              <a:t>‹#›</a:t>
            </a:fld>
            <a:endParaRPr lang="ru-RU" dirty="0"/>
          </a:p>
        </p:txBody>
      </p:sp>
    </p:spTree>
    <p:extLst>
      <p:ext uri="{BB962C8B-B14F-4D97-AF65-F5344CB8AC3E}">
        <p14:creationId xmlns="" xmlns:p14="http://schemas.microsoft.com/office/powerpoint/2010/main" val="248553818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pPr>
              <a:defRPr/>
            </a:pPr>
            <a:fld id="{E73D5FB8-5F71-4730-8EAD-A0F37C048619}" type="datetime1">
              <a:rPr lang="ru-RU" smtClean="0"/>
              <a:pPr>
                <a:defRPr/>
              </a:pPr>
              <a:t>03.10.2023</a:t>
            </a:fld>
            <a:endParaRPr lang="ru-RU" dirty="0"/>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98EE0D15-F443-4361-9992-04A503AF620A}" type="slidenum">
              <a:rPr lang="ru-RU" smtClean="0"/>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pPr>
              <a:defRPr/>
            </a:pPr>
            <a:fld id="{32E12F60-44CE-4BF2-ACCE-BE42867CA27A}" type="datetime1">
              <a:rPr lang="ru-RU" smtClean="0"/>
              <a:pPr>
                <a:defRPr/>
              </a:pPr>
              <a:t>03.10.2023</a:t>
            </a:fld>
            <a:endParaRPr lang="ru-RU" dirty="0"/>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B3EA1797-F0CC-421E-A43C-AFB5D5229BA6}" type="slidenum">
              <a:rPr lang="ru-RU" smtClean="0"/>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a:defRPr/>
            </a:pPr>
            <a:fld id="{CB7E4B4B-7D08-4AC6-881D-7CF6244A0006}" type="datetime1">
              <a:rPr lang="ru-RU" smtClean="0"/>
              <a:pPr>
                <a:defRPr/>
              </a:pPr>
              <a:t>03.10.2023</a:t>
            </a:fld>
            <a:endParaRPr lang="ru-RU" dirty="0"/>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1324E8F1-0278-4968-A013-DC0E088C708D}" type="slidenum">
              <a:rPr lang="ru-RU" smtClean="0"/>
              <a:pPr>
                <a:defRPr/>
              </a:pPr>
              <a:t>‹#›</a:t>
            </a:fld>
            <a:endParaRPr lang="ru-RU"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pPr>
              <a:defRPr/>
            </a:pPr>
            <a:fld id="{C1ADF69B-39CB-4C05-A3D4-CDAB4878B8CA}" type="datetime1">
              <a:rPr lang="ru-RU" smtClean="0"/>
              <a:pPr>
                <a:defRPr/>
              </a:pPr>
              <a:t>03.10.2023</a:t>
            </a:fld>
            <a:endParaRPr lang="ru-RU" dirty="0"/>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7842A785-F37D-4EED-8CDC-46865A349040}" type="slidenum">
              <a:rPr lang="ru-RU" smtClean="0"/>
              <a:pPr>
                <a:defRPr/>
              </a:pPr>
              <a:t>‹#›</a:t>
            </a:fld>
            <a:endParaRPr lang="ru-RU" dirty="0"/>
          </a:p>
        </p:txBody>
      </p:sp>
      <p:sp>
        <p:nvSpPr>
          <p:cNvPr id="7" name="Title 6"/>
          <p:cNvSpPr>
            <a:spLocks noGrp="1"/>
          </p:cNvSpPr>
          <p:nvPr>
            <p:ph type="title"/>
          </p:nvPr>
        </p:nvSpPr>
        <p:spPr/>
        <p:txBody>
          <a:bodyPr/>
          <a:lstStyle/>
          <a:p>
            <a:r>
              <a:rPr lang="ru-RU"/>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fld id="{85D1FD66-AC76-459E-9242-E8E96DA2F545}" type="datetime1">
              <a:rPr lang="ru-RU" smtClean="0"/>
              <a:pPr>
                <a:defRPr/>
              </a:pPr>
              <a:t>03.10.2023</a:t>
            </a:fld>
            <a:endParaRPr lang="ru-RU" dirty="0"/>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1849B25A-2198-4E74-9A47-05A7FBA2FEE0}" type="slidenum">
              <a:rPr lang="ru-RU" smtClean="0"/>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5" name="Date Placeholder 4"/>
          <p:cNvSpPr>
            <a:spLocks noGrp="1"/>
          </p:cNvSpPr>
          <p:nvPr>
            <p:ph type="dt" sz="half" idx="10"/>
          </p:nvPr>
        </p:nvSpPr>
        <p:spPr/>
        <p:txBody>
          <a:bodyPr/>
          <a:lstStyle/>
          <a:p>
            <a:pPr>
              <a:defRPr/>
            </a:pPr>
            <a:fld id="{7CF086DB-9B07-46F8-A136-3B6F16920E1C}" type="datetime1">
              <a:rPr lang="ru-RU" smtClean="0"/>
              <a:pPr>
                <a:defRPr/>
              </a:pPr>
              <a:t>03.10.2023</a:t>
            </a:fld>
            <a:endParaRPr lang="ru-RU" dirty="0"/>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AFF1D561-38CD-447C-A1C3-5CE0B21E36E7}" type="slidenum">
              <a:rPr lang="ru-RU" smtClean="0"/>
              <a:pPr>
                <a:defRPr/>
              </a:pPr>
              <a:t>‹#›</a:t>
            </a:fld>
            <a:endParaRPr lang="ru-RU" dirty="0"/>
          </a:p>
        </p:txBody>
      </p:sp>
      <p:sp>
        <p:nvSpPr>
          <p:cNvPr id="9" name="Content Placeholder 8"/>
          <p:cNvSpPr>
            <a:spLocks noGrp="1"/>
          </p:cNvSpPr>
          <p:nvPr>
            <p:ph sz="quarter" idx="13"/>
          </p:nvPr>
        </p:nvSpPr>
        <p:spPr>
          <a:xfrm>
            <a:off x="676655" y="2679192"/>
            <a:ext cx="3822192" cy="34472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fld id="{39C5A50B-8EC5-48C9-8B7D-8C47A7603EFB}" type="datetime1">
              <a:rPr lang="ru-RU" smtClean="0"/>
              <a:pPr>
                <a:defRPr/>
              </a:pPr>
              <a:t>03.10.2023</a:t>
            </a:fld>
            <a:endParaRPr lang="ru-RU" dirty="0"/>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12E57491-0FFE-453A-821A-AECAEEAFAA35}" type="slidenum">
              <a:rPr lang="ru-RU" smtClean="0"/>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pPr>
              <a:defRPr/>
            </a:pPr>
            <a:fld id="{90356BDD-9F89-40B2-9120-46B05957EC06}" type="datetime1">
              <a:rPr lang="ru-RU" smtClean="0"/>
              <a:pPr>
                <a:defRPr/>
              </a:pPr>
              <a:t>03.10.2023</a:t>
            </a:fld>
            <a:endParaRPr lang="ru-RU" dirty="0"/>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010C5644-3A23-4E38-AB7F-E6710A262735}" type="slidenum">
              <a:rPr lang="ru-RU" smtClean="0"/>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pPr>
              <a:defRPr/>
            </a:pPr>
            <a:fld id="{3C220F7A-5AEE-4BB5-BD6D-1F79D371166B}" type="datetime1">
              <a:rPr lang="ru-RU" smtClean="0"/>
              <a:pPr>
                <a:defRPr/>
              </a:pPr>
              <a:t>03.10.2023</a:t>
            </a:fld>
            <a:endParaRPr lang="ru-RU" dirty="0"/>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DC3A45D6-1B19-405B-893C-4CF2938597CA}" type="slidenum">
              <a:rPr lang="ru-RU" smtClean="0"/>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pPr>
              <a:defRPr/>
            </a:pPr>
            <a:fld id="{A8562065-1692-4538-8C7C-068E154E8E0B}" type="datetime1">
              <a:rPr lang="ru-RU" smtClean="0"/>
              <a:pPr>
                <a:defRPr/>
              </a:pPr>
              <a:t>03.10.2023</a:t>
            </a:fld>
            <a:endParaRPr lang="ru-RU" dirty="0"/>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0BF657A3-0033-4F29-9D28-F18A706B37A6}" type="slidenum">
              <a:rPr lang="ru-RU" smtClean="0"/>
              <a:pPr>
                <a:defRPr/>
              </a:pPr>
              <a:t>‹#›</a:t>
            </a:fld>
            <a:endParaRPr lang="ru-RU"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36F1CB2E-4BB3-4C03-8DF1-75B07C1F341D}" type="datetime1">
              <a:rPr lang="ru-RU" smtClean="0"/>
              <a:pPr>
                <a:defRPr/>
              </a:pPr>
              <a:t>03.10.2023</a:t>
            </a:fld>
            <a:endParaRPr lang="ru-RU" dirty="0"/>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60A44233-7604-443D-A404-DDDFB83D039A}" type="slidenum">
              <a:rPr lang="ru-RU" smtClean="0"/>
              <a:pPr>
                <a:defRPr/>
              </a:pPr>
              <a:t>‹#›</a:t>
            </a:fld>
            <a:endParaRPr lang="ru-RU"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pPr>
              <a:defRPr/>
            </a:pPr>
            <a:fld id="{F812BC96-9AE3-4944-963F-47BCF5EF6006}" type="datetime1">
              <a:rPr lang="ru-RU" smtClean="0"/>
              <a:pPr>
                <a:defRPr/>
              </a:pPr>
              <a:t>03.10.2023</a:t>
            </a:fld>
            <a:endParaRPr lang="ru-RU"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pPr>
              <a:defRPr/>
            </a:pPr>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pPr>
              <a:defRPr/>
            </a:pPr>
            <a:fld id="{916AF432-33F7-41C7-8C68-2A67DC480CDF}" type="slidenum">
              <a:rPr lang="ru-RU" smtClean="0"/>
              <a:pPr>
                <a:defRPr/>
              </a:pPr>
              <a:t>‹#›</a:t>
            </a:fld>
            <a:endParaRPr lang="ru-RU"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jpeg"/><Relationship Id="rId4" Type="http://schemas.openxmlformats.org/officeDocument/2006/relationships/image" Target="../media/image27.pn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714744" y="285728"/>
            <a:ext cx="4914880" cy="1655614"/>
          </a:xfrm>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sz="2400" b="1" dirty="0" err="1" smtClean="0">
                <a:solidFill>
                  <a:schemeClr val="tx1"/>
                </a:solidFill>
                <a:latin typeface="Times New Roman" pitchFamily="18" charset="0"/>
                <a:cs typeface="Times New Roman" pitchFamily="18" charset="0"/>
              </a:rPr>
              <a:t>Сигаеава</a:t>
            </a:r>
            <a:r>
              <a:rPr lang="ru-RU" sz="2400" b="1" dirty="0" smtClean="0">
                <a:solidFill>
                  <a:schemeClr val="tx1"/>
                </a:solidFill>
                <a:latin typeface="Times New Roman" pitchFamily="18" charset="0"/>
                <a:cs typeface="Times New Roman" pitchFamily="18" charset="0"/>
              </a:rPr>
              <a:t> Екатерина Викторовна</a:t>
            </a:r>
            <a:br>
              <a:rPr lang="ru-RU" sz="2400" b="1" dirty="0" smtClean="0">
                <a:solidFill>
                  <a:schemeClr val="tx1"/>
                </a:solidFill>
                <a:latin typeface="Times New Roman" pitchFamily="18" charset="0"/>
                <a:cs typeface="Times New Roman" pitchFamily="18" charset="0"/>
              </a:rPr>
            </a:br>
            <a:r>
              <a:rPr lang="ru-RU" sz="2400" dirty="0" smtClean="0">
                <a:latin typeface="Times New Roman" pitchFamily="18" charset="0"/>
                <a:cs typeface="Times New Roman" pitchFamily="18" charset="0"/>
              </a:rPr>
              <a:t>учитель начальных классов,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МБОУ СОШ №12 г. Королёва МО</a:t>
            </a:r>
            <a:endParaRPr lang="ru-RU" sz="24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403350" y="2565400"/>
            <a:ext cx="7056438" cy="1752600"/>
          </a:xfrm>
        </p:spPr>
        <p:txBody>
          <a:bodyPr/>
          <a:lstStyle/>
          <a:p>
            <a:endParaRPr lang="ru-RU" b="1" dirty="0">
              <a:solidFill>
                <a:schemeClr val="tx1"/>
              </a:solidFill>
              <a:latin typeface="Times New Roman" pitchFamily="18" charset="0"/>
              <a:cs typeface="Times New Roman" pitchFamily="18" charset="0"/>
            </a:endParaRPr>
          </a:p>
          <a:p>
            <a:pPr algn="l"/>
            <a:r>
              <a:rPr lang="ru-RU" b="1" dirty="0">
                <a:solidFill>
                  <a:schemeClr val="tx1"/>
                </a:solidFill>
                <a:latin typeface="Times New Roman" pitchFamily="18" charset="0"/>
                <a:cs typeface="Times New Roman" pitchFamily="18" charset="0"/>
              </a:rPr>
              <a:t>               </a:t>
            </a:r>
          </a:p>
        </p:txBody>
      </p:sp>
      <p:sp>
        <p:nvSpPr>
          <p:cNvPr id="6" name="Номер слайда 5"/>
          <p:cNvSpPr>
            <a:spLocks noGrp="1"/>
          </p:cNvSpPr>
          <p:nvPr>
            <p:ph type="sldNum" sz="quarter" idx="12"/>
          </p:nvPr>
        </p:nvSpPr>
        <p:spPr/>
        <p:txBody>
          <a:bodyPr/>
          <a:lstStyle/>
          <a:p>
            <a:pPr>
              <a:defRPr/>
            </a:pPr>
            <a:fld id="{490C52E5-E66C-4E1A-B1C2-AA0D175C6C62}" type="slidenum">
              <a:rPr lang="ru-RU"/>
              <a:pPr>
                <a:defRPr/>
              </a:pPr>
              <a:t>1</a:t>
            </a:fld>
            <a:endParaRPr lang="ru-RU" dirty="0"/>
          </a:p>
        </p:txBody>
      </p:sp>
      <p:sp>
        <p:nvSpPr>
          <p:cNvPr id="5" name="Прямоугольник 4"/>
          <p:cNvSpPr>
            <a:spLocks noChangeArrowheads="1"/>
          </p:cNvSpPr>
          <p:nvPr/>
        </p:nvSpPr>
        <p:spPr bwMode="auto">
          <a:xfrm>
            <a:off x="3500430" y="2143116"/>
            <a:ext cx="5462596" cy="3108543"/>
          </a:xfrm>
          <a:prstGeom prst="rect">
            <a:avLst/>
          </a:prstGeom>
          <a:noFill/>
          <a:ln w="9525">
            <a:noFill/>
            <a:miter lim="800000"/>
            <a:headEnd/>
            <a:tailEnd/>
          </a:ln>
        </p:spPr>
        <p:txBody>
          <a:bodyPr wrap="square">
            <a:spAutoFit/>
          </a:bodyPr>
          <a:lstStyle/>
          <a:p>
            <a:pPr algn="ctr"/>
            <a:r>
              <a:rPr lang="ru-RU" sz="2700" b="1" dirty="0">
                <a:latin typeface="Calibri" pitchFamily="34" charset="0"/>
                <a:cs typeface="Times New Roman" pitchFamily="18" charset="0"/>
              </a:rPr>
              <a:t>  </a:t>
            </a:r>
            <a:r>
              <a:rPr lang="ru-RU" sz="2400" b="1" dirty="0" smtClean="0">
                <a:ln>
                  <a:solidFill>
                    <a:schemeClr val="accent2">
                      <a:lumMod val="60000"/>
                      <a:lumOff val="40000"/>
                    </a:schemeClr>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Тема: </a:t>
            </a:r>
            <a:r>
              <a:rPr lang="ru-RU" sz="2700" b="1" dirty="0" smtClean="0">
                <a:latin typeface="Calibri" pitchFamily="34" charset="0"/>
                <a:cs typeface="Times New Roman" pitchFamily="18" charset="0"/>
              </a:rPr>
              <a:t> </a:t>
            </a:r>
            <a:r>
              <a:rPr lang="ru-RU" sz="2800" b="1" dirty="0" smtClean="0">
                <a:ln>
                  <a:solidFill>
                    <a:schemeClr val="accent2">
                      <a:lumMod val="60000"/>
                      <a:lumOff val="40000"/>
                    </a:schemeClr>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«Использование современных образовательных технологий на уроках </a:t>
            </a:r>
          </a:p>
          <a:p>
            <a:pPr algn="ctr" defTabSz="913832" eaLnBrk="1" fontAlgn="auto" hangingPunct="1">
              <a:spcBef>
                <a:spcPts val="0"/>
              </a:spcBef>
              <a:spcAft>
                <a:spcPts val="0"/>
              </a:spcAft>
              <a:defRPr/>
            </a:pPr>
            <a:r>
              <a:rPr lang="ru-RU" sz="2800" b="1" dirty="0" smtClean="0">
                <a:ln>
                  <a:solidFill>
                    <a:schemeClr val="accent2">
                      <a:lumMod val="60000"/>
                      <a:lumOff val="40000"/>
                    </a:schemeClr>
                  </a:solidFill>
                </a:ln>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начальной школе как условие повышения мотивации и познавательной активности учащихся»</a:t>
            </a:r>
            <a:r>
              <a:rPr lang="ru-RU" sz="2700" b="1" dirty="0" smtClean="0">
                <a:latin typeface="Calibri" pitchFamily="34" charset="0"/>
                <a:cs typeface="Times New Roman" pitchFamily="18" charset="0"/>
              </a:rPr>
              <a:t>                                             </a:t>
            </a:r>
            <a:endParaRPr lang="ru-RU" sz="2700" b="1" dirty="0">
              <a:latin typeface="Calibri" pitchFamily="34" charset="0"/>
              <a:cs typeface="Times New Roman" pitchFamily="18" charset="0"/>
            </a:endParaRPr>
          </a:p>
        </p:txBody>
      </p:sp>
      <p:pic>
        <p:nvPicPr>
          <p:cNvPr id="102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034" y="1428736"/>
            <a:ext cx="3001074" cy="40005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spd="med" advTm="4531">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grpId="0" nodeType="afterEffect">
                                  <p:stCondLst>
                                    <p:cond delay="10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1763" y="1340768"/>
            <a:ext cx="7408333" cy="2736304"/>
          </a:xfrm>
        </p:spPr>
        <p:txBody>
          <a:bodyPr/>
          <a:lstStyle/>
          <a:p>
            <a:r>
              <a:rPr lang="ru-RU" sz="1400" dirty="0"/>
              <a:t>Групповая работа и работа в парах на уроках весьма привлекает младших школьников, а также учителей, работающих с ними. Групповая работа - это полноценная самостоятельная форма организации обучения. Уникальность групповой работы обеспечивается такими ее признаками, как непосредственное взаимодействие между учащимися (дети выполняют учебное задание совместно в составе малой группы) и опосредованное руководство деятельностью ученика со стороны учителя. Педагог руководит работой всей группы в целом: предъявляет ей задание, инструкцию по его выполнению, оценивает результаты труда группы. Руководство же деятельностью каждого ученика осуществляется самими детьми внутри группы.</a:t>
            </a:r>
          </a:p>
          <a:p>
            <a:r>
              <a:rPr lang="ru-RU" sz="1400" dirty="0"/>
              <a:t>Большое значение имеет групповая работа в воспитании у детей гуманистических качеств личности, освоении ими нравственного опыта поведения, формировании положительных мотивов учения.</a:t>
            </a:r>
          </a:p>
          <a:p>
            <a:endParaRPr lang="ru-RU" sz="1100" dirty="0"/>
          </a:p>
        </p:txBody>
      </p:sp>
      <p:sp>
        <p:nvSpPr>
          <p:cNvPr id="4" name="Номер слайда 3"/>
          <p:cNvSpPr>
            <a:spLocks noGrp="1"/>
          </p:cNvSpPr>
          <p:nvPr>
            <p:ph type="sldNum" sz="quarter" idx="12"/>
          </p:nvPr>
        </p:nvSpPr>
        <p:spPr>
          <a:xfrm>
            <a:off x="3962400" y="6284259"/>
            <a:ext cx="1161826" cy="365125"/>
          </a:xfrm>
        </p:spPr>
        <p:txBody>
          <a:bodyPr/>
          <a:lstStyle/>
          <a:p>
            <a:pPr>
              <a:defRPr/>
            </a:pPr>
            <a:fld id="{7842A785-F37D-4EED-8CDC-46865A349040}" type="slidenum">
              <a:rPr lang="ru-RU" smtClean="0"/>
              <a:pPr>
                <a:defRPr/>
              </a:pPr>
              <a:t>10</a:t>
            </a:fld>
            <a:endParaRPr lang="ru-RU" dirty="0"/>
          </a:p>
        </p:txBody>
      </p:sp>
      <p:sp>
        <p:nvSpPr>
          <p:cNvPr id="2" name="Заголовок 1"/>
          <p:cNvSpPr>
            <a:spLocks noGrp="1"/>
          </p:cNvSpPr>
          <p:nvPr>
            <p:ph type="title"/>
          </p:nvPr>
        </p:nvSpPr>
        <p:spPr/>
        <p:txBody>
          <a:bodyPr/>
          <a:lstStyle/>
          <a:p>
            <a:r>
              <a:rPr lang="ru-RU" b="1" i="1" dirty="0">
                <a:solidFill>
                  <a:srgbClr val="FF0000"/>
                </a:solidFill>
              </a:rPr>
              <a:t>Групповые технологии</a:t>
            </a:r>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5316200" y="8305800"/>
            <a:ext cx="30327600" cy="22745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90600" y="4114800"/>
            <a:ext cx="2819400" cy="2114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962400" y="4267200"/>
            <a:ext cx="2336800" cy="1752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553200" y="4119282"/>
            <a:ext cx="1600200" cy="25738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866201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0825" y="2060575"/>
            <a:ext cx="8893175" cy="4525963"/>
          </a:xfrm>
        </p:spPr>
        <p:txBody>
          <a:bodyPr/>
          <a:lstStyle/>
          <a:p>
            <a:pPr algn="ctr">
              <a:buFont typeface="Arial" charset="0"/>
              <a:buNone/>
            </a:pPr>
            <a:r>
              <a:rPr lang="ru-RU" sz="2000" b="1" dirty="0"/>
              <a:t>Кредо успешного обучения стало девизом моих учеников </a:t>
            </a:r>
          </a:p>
          <a:p>
            <a:pPr algn="ctr">
              <a:buFont typeface="Arial" charset="0"/>
              <a:buNone/>
            </a:pPr>
            <a:r>
              <a:rPr lang="ru-RU" sz="2000" b="1" dirty="0"/>
              <a:t>в процессе обучения:</a:t>
            </a:r>
          </a:p>
          <a:p>
            <a:r>
              <a:rPr lang="ru-RU" sz="2000" b="1" dirty="0"/>
              <a:t> То, что я слышу, я забываю.</a:t>
            </a:r>
          </a:p>
          <a:p>
            <a:r>
              <a:rPr lang="ru-RU" sz="2000" b="1" dirty="0"/>
              <a:t> То, что я вижу и слышу, я немного помню.</a:t>
            </a:r>
          </a:p>
          <a:p>
            <a:r>
              <a:rPr lang="ru-RU" sz="2000" b="1" dirty="0"/>
              <a:t> То, что я слышу, вижу и обсуждаю, я начинаю понимать.</a:t>
            </a:r>
          </a:p>
          <a:p>
            <a:r>
              <a:rPr lang="ru-RU" sz="2000" b="1" dirty="0"/>
              <a:t> Когда я слышу, вижу, обсуждаю и делаю, я приобретаю знания и навыки.</a:t>
            </a:r>
          </a:p>
          <a:p>
            <a:r>
              <a:rPr lang="ru-RU" sz="2000" b="1" dirty="0"/>
              <a:t> Когда я передаю знания другим, я становлюсь мастером.</a:t>
            </a:r>
          </a:p>
        </p:txBody>
      </p:sp>
      <p:sp>
        <p:nvSpPr>
          <p:cNvPr id="4" name="Номер слайда 3"/>
          <p:cNvSpPr>
            <a:spLocks noGrp="1"/>
          </p:cNvSpPr>
          <p:nvPr>
            <p:ph type="sldNum" sz="quarter" idx="12"/>
          </p:nvPr>
        </p:nvSpPr>
        <p:spPr/>
        <p:txBody>
          <a:bodyPr/>
          <a:lstStyle/>
          <a:p>
            <a:pPr>
              <a:defRPr/>
            </a:pPr>
            <a:fld id="{2969AD8B-8901-40B7-A8D0-AED80D2774F8}" type="slidenum">
              <a:rPr lang="ru-RU"/>
              <a:pPr>
                <a:defRPr/>
              </a:pPr>
              <a:t>11</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Кредо успешного обучения</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edge">
                                      <p:cBhvr>
                                        <p:cTn id="11" dur="1000"/>
                                        <p:tgtEl>
                                          <p:spTgt spid="3">
                                            <p:txEl>
                                              <p:pRg st="0" end="0"/>
                                            </p:txEl>
                                          </p:spTgt>
                                        </p:tgtEl>
                                      </p:cBhvr>
                                    </p:animEffect>
                                  </p:childTnLst>
                                </p:cTn>
                              </p:par>
                            </p:childTnLst>
                          </p:cTn>
                        </p:par>
                        <p:par>
                          <p:cTn id="12" fill="hold">
                            <p:stCondLst>
                              <p:cond delay="2000"/>
                            </p:stCondLst>
                            <p:childTnLst>
                              <p:par>
                                <p:cTn id="13" presetID="20" presetClass="entr" presetSubtype="0"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edge">
                                      <p:cBhvr>
                                        <p:cTn id="15" dur="1000"/>
                                        <p:tgtEl>
                                          <p:spTgt spid="3">
                                            <p:txEl>
                                              <p:pRg st="1" end="1"/>
                                            </p:txEl>
                                          </p:spTgt>
                                        </p:tgtEl>
                                      </p:cBhvr>
                                    </p:animEffect>
                                  </p:childTnLst>
                                </p:cTn>
                              </p:par>
                            </p:childTnLst>
                          </p:cTn>
                        </p:par>
                        <p:par>
                          <p:cTn id="16" fill="hold">
                            <p:stCondLst>
                              <p:cond delay="3500"/>
                            </p:stCondLst>
                            <p:childTnLst>
                              <p:par>
                                <p:cTn id="17" presetID="20" presetClass="entr" presetSubtype="0" fill="hold" grpId="0" nodeType="afterEffect">
                                  <p:stCondLst>
                                    <p:cond delay="1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edge">
                                      <p:cBhvr>
                                        <p:cTn id="19" dur="1000"/>
                                        <p:tgtEl>
                                          <p:spTgt spid="3">
                                            <p:txEl>
                                              <p:pRg st="2" end="2"/>
                                            </p:txEl>
                                          </p:spTgt>
                                        </p:tgtEl>
                                      </p:cBhvr>
                                    </p:animEffect>
                                  </p:childTnLst>
                                </p:cTn>
                              </p:par>
                            </p:childTnLst>
                          </p:cTn>
                        </p:par>
                        <p:par>
                          <p:cTn id="20" fill="hold">
                            <p:stCondLst>
                              <p:cond delay="6000"/>
                            </p:stCondLst>
                            <p:childTnLst>
                              <p:par>
                                <p:cTn id="21" presetID="20" presetClass="entr" presetSubtype="0" fill="hold" grpId="0" nodeType="afterEffect">
                                  <p:stCondLst>
                                    <p:cond delay="1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edge">
                                      <p:cBhvr>
                                        <p:cTn id="23" dur="1000"/>
                                        <p:tgtEl>
                                          <p:spTgt spid="3">
                                            <p:txEl>
                                              <p:pRg st="3" end="3"/>
                                            </p:txEl>
                                          </p:spTgt>
                                        </p:tgtEl>
                                      </p:cBhvr>
                                    </p:animEffect>
                                  </p:childTnLst>
                                </p:cTn>
                              </p:par>
                            </p:childTnLst>
                          </p:cTn>
                        </p:par>
                        <p:par>
                          <p:cTn id="24" fill="hold">
                            <p:stCondLst>
                              <p:cond delay="8500"/>
                            </p:stCondLst>
                            <p:childTnLst>
                              <p:par>
                                <p:cTn id="25" presetID="20" presetClass="entr" presetSubtype="0" fill="hold" grpId="0" nodeType="afterEffect">
                                  <p:stCondLst>
                                    <p:cond delay="1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1000"/>
                                        <p:tgtEl>
                                          <p:spTgt spid="3">
                                            <p:txEl>
                                              <p:pRg st="4" end="4"/>
                                            </p:txEl>
                                          </p:spTgt>
                                        </p:tgtEl>
                                      </p:cBhvr>
                                    </p:animEffect>
                                  </p:childTnLst>
                                </p:cTn>
                              </p:par>
                            </p:childTnLst>
                          </p:cTn>
                        </p:par>
                        <p:par>
                          <p:cTn id="28" fill="hold">
                            <p:stCondLst>
                              <p:cond delay="11000"/>
                            </p:stCondLst>
                            <p:childTnLst>
                              <p:par>
                                <p:cTn id="29" presetID="20" presetClass="entr" presetSubtype="0" fill="hold" grpId="0" nodeType="afterEffect">
                                  <p:stCondLst>
                                    <p:cond delay="3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wedge">
                                      <p:cBhvr>
                                        <p:cTn id="31" dur="1000"/>
                                        <p:tgtEl>
                                          <p:spTgt spid="3">
                                            <p:txEl>
                                              <p:pRg st="5" end="5"/>
                                            </p:txEl>
                                          </p:spTgt>
                                        </p:tgtEl>
                                      </p:cBhvr>
                                    </p:animEffect>
                                  </p:childTnLst>
                                </p:cTn>
                              </p:par>
                            </p:childTnLst>
                          </p:cTn>
                        </p:par>
                        <p:par>
                          <p:cTn id="32" fill="hold">
                            <p:stCondLst>
                              <p:cond delay="15500"/>
                            </p:stCondLst>
                            <p:childTnLst>
                              <p:par>
                                <p:cTn id="33" presetID="20" presetClass="entr" presetSubtype="0" fill="hold" grpId="0" nodeType="afterEffect">
                                  <p:stCondLst>
                                    <p:cond delay="3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edge">
                                      <p:cBhvr>
                                        <p:cTn id="35"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5000" y="2286000"/>
            <a:ext cx="2827784" cy="4372819"/>
          </a:xfrm>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rtlCol="0">
            <a:normAutofit/>
          </a:bodyPr>
          <a:lstStyle/>
          <a:p>
            <a:pPr fontAlgn="auto">
              <a:spcAft>
                <a:spcPts val="0"/>
              </a:spcAft>
              <a:buFont typeface="Arial" pitchFamily="34" charset="0"/>
              <a:buNone/>
              <a:defRPr/>
            </a:pPr>
            <a:r>
              <a:rPr lang="ru-RU" sz="2000" b="1" i="1" dirty="0"/>
              <a:t> Активно</a:t>
            </a:r>
          </a:p>
          <a:p>
            <a:pPr fontAlgn="auto">
              <a:spcAft>
                <a:spcPts val="0"/>
              </a:spcAft>
              <a:buFont typeface="Arial" pitchFamily="34" charset="0"/>
              <a:buNone/>
              <a:defRPr/>
            </a:pPr>
            <a:r>
              <a:rPr lang="ru-RU" sz="2000" b="1" i="1" dirty="0"/>
              <a:t>применяю в практике</a:t>
            </a:r>
          </a:p>
          <a:p>
            <a:pPr fontAlgn="auto">
              <a:spcAft>
                <a:spcPts val="0"/>
              </a:spcAft>
              <a:buFont typeface="Arial" pitchFamily="34" charset="0"/>
              <a:buNone/>
              <a:defRPr/>
            </a:pPr>
            <a:r>
              <a:rPr lang="ru-RU" sz="2000" b="1" i="1" dirty="0"/>
              <a:t>обучения</a:t>
            </a:r>
          </a:p>
          <a:p>
            <a:pPr fontAlgn="auto">
              <a:spcAft>
                <a:spcPts val="0"/>
              </a:spcAft>
              <a:buFont typeface="Arial" pitchFamily="34" charset="0"/>
              <a:buNone/>
              <a:defRPr/>
            </a:pPr>
            <a:r>
              <a:rPr lang="ru-RU" sz="2000" b="1" i="1" dirty="0"/>
              <a:t>метод проектов.</a:t>
            </a:r>
          </a:p>
          <a:p>
            <a:pPr fontAlgn="auto">
              <a:spcAft>
                <a:spcPts val="0"/>
              </a:spcAft>
              <a:buFont typeface="Arial" pitchFamily="34" charset="0"/>
              <a:buNone/>
              <a:defRPr/>
            </a:pPr>
            <a:endParaRPr lang="ru-RU" sz="2000" b="1" i="1" dirty="0"/>
          </a:p>
          <a:p>
            <a:pPr fontAlgn="auto">
              <a:spcAft>
                <a:spcPts val="0"/>
              </a:spcAft>
              <a:buFont typeface="Arial" pitchFamily="34" charset="0"/>
              <a:buNone/>
              <a:defRPr/>
            </a:pPr>
            <a:r>
              <a:rPr lang="ru-RU" sz="2000" b="1" i="1" dirty="0" smtClean="0"/>
              <a:t>«Цифры в математике и в жизни» </a:t>
            </a:r>
            <a:r>
              <a:rPr lang="ru-RU" sz="2000" b="1" i="1" dirty="0"/>
              <a:t>- </a:t>
            </a:r>
            <a:r>
              <a:rPr lang="ru-RU" sz="2000" b="1" i="1" dirty="0" smtClean="0"/>
              <a:t>так назывался один из проектов,  домашние </a:t>
            </a:r>
            <a:r>
              <a:rPr lang="ru-RU" sz="2000" b="1" i="1" dirty="0"/>
              <a:t>животные», «Моя семья</a:t>
            </a:r>
            <a:r>
              <a:rPr lang="ru-RU" sz="2000" b="1" i="1" dirty="0" smtClean="0"/>
              <a:t>», «Мой класс, моя школа» </a:t>
            </a:r>
            <a:r>
              <a:rPr lang="ru-RU" sz="2000" b="1" i="1" dirty="0"/>
              <a:t>и др.</a:t>
            </a:r>
          </a:p>
        </p:txBody>
      </p:sp>
      <p:sp>
        <p:nvSpPr>
          <p:cNvPr id="5" name="Номер слайда 4"/>
          <p:cNvSpPr>
            <a:spLocks noGrp="1"/>
          </p:cNvSpPr>
          <p:nvPr>
            <p:ph type="sldNum" sz="quarter" idx="12"/>
          </p:nvPr>
        </p:nvSpPr>
        <p:spPr/>
        <p:txBody>
          <a:bodyPr/>
          <a:lstStyle/>
          <a:p>
            <a:pPr>
              <a:defRPr/>
            </a:pPr>
            <a:fld id="{FF0F82C8-23F7-4930-9A2A-C30E7E206583}" type="slidenum">
              <a:rPr lang="ru-RU"/>
              <a:pPr>
                <a:defRPr/>
              </a:pPr>
              <a:t>12</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Метод проектов</a:t>
            </a:r>
          </a:p>
        </p:txBody>
      </p:sp>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1706" y="1781175"/>
            <a:ext cx="1543050" cy="2057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85671" y="1737472"/>
            <a:ext cx="2819400" cy="2114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8600" y="3947271"/>
            <a:ext cx="1648106" cy="21974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981200" y="3962400"/>
            <a:ext cx="1640121" cy="21868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810000" y="3975847"/>
            <a:ext cx="2264008" cy="16980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par>
                          <p:cTn id="8" fill="hold">
                            <p:stCondLst>
                              <p:cond delay="500"/>
                            </p:stCondLst>
                            <p:childTnLst>
                              <p:par>
                                <p:cTn id="9" presetID="18" presetClass="entr" presetSubtype="12"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par>
                          <p:cTn id="12" fill="hold">
                            <p:stCondLst>
                              <p:cond delay="1500"/>
                            </p:stCondLst>
                            <p:childTnLst>
                              <p:par>
                                <p:cTn id="13" presetID="18" presetClass="entr" presetSubtype="12" fill="hold" grpId="0" nodeType="afterEffect">
                                  <p:stCondLst>
                                    <p:cond delay="1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trips(downLeft)">
                                      <p:cBhvr>
                                        <p:cTn id="15" dur="500"/>
                                        <p:tgtEl>
                                          <p:spTgt spid="3">
                                            <p:txEl>
                                              <p:pRg st="1" end="1"/>
                                            </p:txEl>
                                          </p:spTgt>
                                        </p:tgtEl>
                                      </p:cBhvr>
                                    </p:animEffect>
                                  </p:childTnLst>
                                </p:cTn>
                              </p:par>
                            </p:childTnLst>
                          </p:cTn>
                        </p:par>
                        <p:par>
                          <p:cTn id="16" fill="hold">
                            <p:stCondLst>
                              <p:cond delay="3500"/>
                            </p:stCondLst>
                            <p:childTnLst>
                              <p:par>
                                <p:cTn id="17" presetID="18" presetClass="entr" presetSubtype="12" fill="hold" grpId="0" nodeType="afterEffect">
                                  <p:stCondLst>
                                    <p:cond delay="1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trips(downLeft)">
                                      <p:cBhvr>
                                        <p:cTn id="19" dur="500"/>
                                        <p:tgtEl>
                                          <p:spTgt spid="3">
                                            <p:txEl>
                                              <p:pRg st="2" end="2"/>
                                            </p:txEl>
                                          </p:spTgt>
                                        </p:tgtEl>
                                      </p:cBhvr>
                                    </p:animEffect>
                                  </p:childTnLst>
                                </p:cTn>
                              </p:par>
                            </p:childTnLst>
                          </p:cTn>
                        </p:par>
                        <p:par>
                          <p:cTn id="20" fill="hold">
                            <p:stCondLst>
                              <p:cond delay="5500"/>
                            </p:stCondLst>
                            <p:childTnLst>
                              <p:par>
                                <p:cTn id="21" presetID="18" presetClass="entr" presetSubtype="12" fill="hold" grpId="0" nodeType="afterEffect">
                                  <p:stCondLst>
                                    <p:cond delay="1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trips(downLeft)">
                                      <p:cBhvr>
                                        <p:cTn id="23" dur="500"/>
                                        <p:tgtEl>
                                          <p:spTgt spid="3">
                                            <p:txEl>
                                              <p:pRg st="3" end="3"/>
                                            </p:txEl>
                                          </p:spTgt>
                                        </p:tgtEl>
                                      </p:cBhvr>
                                    </p:animEffect>
                                  </p:childTnLst>
                                </p:cTn>
                              </p:par>
                            </p:childTnLst>
                          </p:cTn>
                        </p:par>
                        <p:par>
                          <p:cTn id="24" fill="hold">
                            <p:stCondLst>
                              <p:cond delay="7500"/>
                            </p:stCondLst>
                            <p:childTnLst>
                              <p:par>
                                <p:cTn id="25" presetID="18" presetClass="entr" presetSubtype="12" fill="hold" grpId="0" nodeType="afterEffect">
                                  <p:stCondLst>
                                    <p:cond delay="55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trips(downLeft)">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95936" y="2093104"/>
            <a:ext cx="4752528" cy="4525963"/>
          </a:xfrm>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rtlCol="0">
            <a:normAutofit fontScale="92500" lnSpcReduction="10000"/>
          </a:bodyPr>
          <a:lstStyle/>
          <a:p>
            <a:pPr fontAlgn="auto">
              <a:spcAft>
                <a:spcPts val="0"/>
              </a:spcAft>
              <a:buFont typeface="Arial" pitchFamily="34" charset="0"/>
              <a:buNone/>
              <a:defRPr/>
            </a:pPr>
            <a:r>
              <a:rPr lang="ru-RU" sz="2800" b="1" i="1" dirty="0"/>
              <a:t>С успехом проходят различные тематические классные </a:t>
            </a:r>
            <a:r>
              <a:rPr lang="ru-RU" sz="2800" b="1" i="1" dirty="0" smtClean="0"/>
              <a:t>часы и внеклассные мероприятия:</a:t>
            </a:r>
            <a:endParaRPr lang="ru-RU" sz="2800" b="1" i="1" dirty="0"/>
          </a:p>
          <a:p>
            <a:pPr fontAlgn="auto">
              <a:spcAft>
                <a:spcPts val="0"/>
              </a:spcAft>
              <a:buFont typeface="Arial" pitchFamily="34" charset="0"/>
              <a:buNone/>
              <a:defRPr/>
            </a:pPr>
            <a:r>
              <a:rPr lang="ru-RU" sz="2800" b="1" i="1" dirty="0"/>
              <a:t>1. День именинника.</a:t>
            </a:r>
          </a:p>
          <a:p>
            <a:pPr fontAlgn="auto">
              <a:spcAft>
                <a:spcPts val="0"/>
              </a:spcAft>
              <a:buFont typeface="Arial" pitchFamily="34" charset="0"/>
              <a:buNone/>
              <a:defRPr/>
            </a:pPr>
            <a:r>
              <a:rPr lang="ru-RU" sz="2800" b="1" i="1" dirty="0"/>
              <a:t>2. День Матери</a:t>
            </a:r>
          </a:p>
          <a:p>
            <a:pPr fontAlgn="auto">
              <a:spcAft>
                <a:spcPts val="0"/>
              </a:spcAft>
              <a:buFont typeface="Arial" pitchFamily="34" charset="0"/>
              <a:buNone/>
              <a:defRPr/>
            </a:pPr>
            <a:r>
              <a:rPr lang="ru-RU" sz="2800" b="1" i="1" dirty="0"/>
              <a:t>3. 8 Марта</a:t>
            </a:r>
          </a:p>
          <a:p>
            <a:pPr fontAlgn="auto">
              <a:spcAft>
                <a:spcPts val="0"/>
              </a:spcAft>
              <a:buFont typeface="Arial" pitchFamily="34" charset="0"/>
              <a:buNone/>
              <a:defRPr/>
            </a:pPr>
            <a:r>
              <a:rPr lang="ru-RU" sz="2800" b="1" i="1" dirty="0"/>
              <a:t>4. День Улыбок</a:t>
            </a:r>
          </a:p>
          <a:p>
            <a:pPr fontAlgn="auto">
              <a:spcAft>
                <a:spcPts val="0"/>
              </a:spcAft>
              <a:buFont typeface="Arial" pitchFamily="34" charset="0"/>
              <a:buNone/>
              <a:defRPr/>
            </a:pPr>
            <a:r>
              <a:rPr lang="ru-RU" sz="2800" b="1" i="1" dirty="0"/>
              <a:t>5. </a:t>
            </a:r>
            <a:r>
              <a:rPr lang="ru-RU" sz="2800" b="1" i="1" dirty="0" smtClean="0"/>
              <a:t>Новый год</a:t>
            </a:r>
            <a:endParaRPr lang="ru-RU" sz="2800" b="1" i="1" dirty="0"/>
          </a:p>
          <a:p>
            <a:pPr fontAlgn="auto">
              <a:spcAft>
                <a:spcPts val="0"/>
              </a:spcAft>
              <a:buFont typeface="Arial" pitchFamily="34" charset="0"/>
              <a:buNone/>
              <a:defRPr/>
            </a:pPr>
            <a:r>
              <a:rPr lang="ru-RU" sz="2800" b="1" i="1" dirty="0"/>
              <a:t>и др</a:t>
            </a:r>
            <a:r>
              <a:rPr lang="ru-RU" sz="2800" b="1" i="1" dirty="0" smtClean="0"/>
              <a:t>.</a:t>
            </a:r>
          </a:p>
          <a:p>
            <a:pPr fontAlgn="auto">
              <a:spcAft>
                <a:spcPts val="0"/>
              </a:spcAft>
              <a:buFont typeface="Arial" pitchFamily="34" charset="0"/>
              <a:buNone/>
              <a:defRPr/>
            </a:pPr>
            <a:endParaRPr lang="ru-RU" sz="2800" b="1" i="1" dirty="0"/>
          </a:p>
        </p:txBody>
      </p:sp>
      <p:sp>
        <p:nvSpPr>
          <p:cNvPr id="7" name="Номер слайда 6"/>
          <p:cNvSpPr>
            <a:spLocks noGrp="1"/>
          </p:cNvSpPr>
          <p:nvPr>
            <p:ph type="sldNum" sz="quarter" idx="12"/>
          </p:nvPr>
        </p:nvSpPr>
        <p:spPr/>
        <p:txBody>
          <a:bodyPr/>
          <a:lstStyle/>
          <a:p>
            <a:pPr>
              <a:defRPr/>
            </a:pPr>
            <a:fld id="{2AA86AF5-D789-4310-8E7F-EFAE395B16EF}" type="slidenum">
              <a:rPr lang="ru-RU"/>
              <a:pPr>
                <a:defRPr/>
              </a:pPr>
              <a:t>13</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Внеклассная работа</a:t>
            </a:r>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rot="21056453">
            <a:off x="381000" y="1600200"/>
            <a:ext cx="1571625" cy="2095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848299">
            <a:off x="1887980" y="1441430"/>
            <a:ext cx="1432532" cy="19100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429000" y="1752600"/>
            <a:ext cx="1210234" cy="16136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rot="660898">
            <a:off x="3570248" y="3009412"/>
            <a:ext cx="1196418" cy="15938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rot="21082616">
            <a:off x="1744510" y="3153300"/>
            <a:ext cx="1719472" cy="15496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rot="632736">
            <a:off x="2575633" y="4742800"/>
            <a:ext cx="2005411" cy="1505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4" name="Picture 8"/>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rot="20013899">
            <a:off x="271911" y="3287683"/>
            <a:ext cx="1576877" cy="21025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5" name="Picture 9"/>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381000" y="5057046"/>
            <a:ext cx="2359438" cy="1769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6" name="Picture 10"/>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rot="596260">
            <a:off x="6767327" y="3809484"/>
            <a:ext cx="1990981" cy="26546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50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100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100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100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100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100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100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707904" y="2060848"/>
            <a:ext cx="4824536" cy="3845024"/>
          </a:xfrm>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rtlCol="0">
            <a:normAutofit lnSpcReduction="10000"/>
          </a:bodyPr>
          <a:lstStyle/>
          <a:p>
            <a:pPr fontAlgn="auto">
              <a:spcAft>
                <a:spcPts val="0"/>
              </a:spcAft>
              <a:buFont typeface="Arial" pitchFamily="34" charset="0"/>
              <a:buNone/>
              <a:defRPr/>
            </a:pPr>
            <a:r>
              <a:rPr lang="ru-RU" sz="2400" b="1" i="1" dirty="0" smtClean="0"/>
              <a:t>Так как оценивание в 1-м классе запрещено, в нашем классе есть своя методика поощрения. Так называемые «лайки», «</a:t>
            </a:r>
            <a:r>
              <a:rPr lang="ru-RU" sz="2400" b="1" i="1" dirty="0" err="1" smtClean="0"/>
              <a:t>дизлайки</a:t>
            </a:r>
            <a:r>
              <a:rPr lang="ru-RU" sz="2400" b="1" i="1" dirty="0" smtClean="0"/>
              <a:t>». У каждого ребёнка есть </a:t>
            </a:r>
            <a:r>
              <a:rPr lang="ru-RU" b="1" i="1" dirty="0" smtClean="0"/>
              <a:t>свой конвертик, в нем хранятся  «накопления». </a:t>
            </a:r>
            <a:r>
              <a:rPr lang="ru-RU" b="1" i="1" dirty="0"/>
              <a:t>В </a:t>
            </a:r>
            <a:r>
              <a:rPr lang="ru-RU" b="1" i="1" dirty="0" smtClean="0"/>
              <a:t>конце </a:t>
            </a:r>
            <a:r>
              <a:rPr lang="ru-RU" b="1" i="1" dirty="0"/>
              <a:t>каждой недели проводится награждение.</a:t>
            </a:r>
            <a:r>
              <a:rPr lang="ru-RU" b="1" i="1" dirty="0" smtClean="0"/>
              <a:t> </a:t>
            </a:r>
            <a:r>
              <a:rPr lang="ru-RU" sz="2400" b="1" i="1" dirty="0" smtClean="0"/>
              <a:t>Что мотивирует детей к хорошему поведению и учёбе. </a:t>
            </a:r>
            <a:endParaRPr lang="ru-RU" sz="2400" b="1" i="1" dirty="0"/>
          </a:p>
        </p:txBody>
      </p:sp>
      <p:sp>
        <p:nvSpPr>
          <p:cNvPr id="5" name="Номер слайда 4"/>
          <p:cNvSpPr>
            <a:spLocks noGrp="1"/>
          </p:cNvSpPr>
          <p:nvPr>
            <p:ph type="sldNum" sz="quarter" idx="12"/>
          </p:nvPr>
        </p:nvSpPr>
        <p:spPr/>
        <p:txBody>
          <a:bodyPr/>
          <a:lstStyle/>
          <a:p>
            <a:pPr>
              <a:defRPr/>
            </a:pPr>
            <a:fld id="{31D47BB0-FD1F-41F7-BD07-BC409035488B}" type="slidenum">
              <a:rPr lang="ru-RU"/>
              <a:pPr>
                <a:defRPr/>
              </a:pPr>
              <a:t>14</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smtClean="0"/>
              <a:t>Своя методика поощрения </a:t>
            </a:r>
            <a:endParaRPr lang="ru-RU" b="1" dirty="0"/>
          </a:p>
        </p:txBody>
      </p:sp>
      <p:pic>
        <p:nvPicPr>
          <p:cNvPr id="102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1000" y="1676400"/>
            <a:ext cx="2362200" cy="1771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85912" y="3581400"/>
            <a:ext cx="2314575" cy="3086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10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Содержимое 2"/>
          <p:cNvSpPr>
            <a:spLocks noGrp="1"/>
          </p:cNvSpPr>
          <p:nvPr>
            <p:ph idx="1"/>
          </p:nvPr>
        </p:nvSpPr>
        <p:spPr>
          <a:xfrm>
            <a:off x="457200" y="1600200"/>
            <a:ext cx="8435975" cy="2189163"/>
          </a:xfrm>
        </p:spPr>
        <p:txBody>
          <a:bodyPr>
            <a:normAutofit fontScale="92500" lnSpcReduction="20000"/>
          </a:bodyPr>
          <a:lstStyle/>
          <a:p>
            <a:pPr>
              <a:buFont typeface="Arial" charset="0"/>
              <a:buNone/>
            </a:pPr>
            <a:r>
              <a:rPr lang="ru-RU" sz="2200" b="1" dirty="0"/>
              <a:t>Наблюдая за тем, что происходит в классе, можно с</a:t>
            </a:r>
          </a:p>
          <a:p>
            <a:pPr>
              <a:buFont typeface="Arial" charset="0"/>
              <a:buNone/>
            </a:pPr>
            <a:r>
              <a:rPr lang="ru-RU" sz="2200" b="1" dirty="0"/>
              <a:t>уверенностью сказать, </a:t>
            </a:r>
            <a:r>
              <a:rPr lang="ru-RU" sz="2200" b="1" dirty="0" smtClean="0"/>
              <a:t>что знакомство и начало школьной жизни у моих</a:t>
            </a:r>
          </a:p>
          <a:p>
            <a:pPr>
              <a:buFont typeface="Arial" charset="0"/>
              <a:buNone/>
            </a:pPr>
            <a:r>
              <a:rPr lang="ru-RU" sz="2200" b="1" dirty="0" smtClean="0"/>
              <a:t>учеников получается насыщенным и интересным. И не смотря на учёбу,</a:t>
            </a:r>
          </a:p>
          <a:p>
            <a:pPr>
              <a:buFont typeface="Arial" charset="0"/>
              <a:buNone/>
            </a:pPr>
            <a:r>
              <a:rPr lang="ru-RU" sz="2200" b="1" dirty="0" smtClean="0"/>
              <a:t>есть место и веселью. </a:t>
            </a:r>
            <a:r>
              <a:rPr lang="ru-RU" sz="2200" b="1" dirty="0"/>
              <a:t>Только сотрудничая, </a:t>
            </a:r>
            <a:r>
              <a:rPr lang="ru-RU" sz="2200" b="1" dirty="0" smtClean="0"/>
              <a:t>с детьми с детьми и</a:t>
            </a:r>
          </a:p>
          <a:p>
            <a:pPr>
              <a:buFont typeface="Arial" charset="0"/>
              <a:buNone/>
            </a:pPr>
            <a:r>
              <a:rPr lang="ru-RU" sz="2200" b="1" dirty="0" smtClean="0"/>
              <a:t>родителями, мы смогли создать </a:t>
            </a:r>
            <a:r>
              <a:rPr lang="ru-RU" sz="2200" b="1" dirty="0"/>
              <a:t>все те условия, в которых </a:t>
            </a:r>
            <a:r>
              <a:rPr lang="ru-RU" sz="2200" b="1" dirty="0" smtClean="0"/>
              <a:t>ребёнок</a:t>
            </a:r>
          </a:p>
          <a:p>
            <a:pPr>
              <a:buFont typeface="Arial" charset="0"/>
              <a:buNone/>
            </a:pPr>
            <a:r>
              <a:rPr lang="ru-RU" sz="2200" b="1" dirty="0" smtClean="0"/>
              <a:t>чувствует себя значимым</a:t>
            </a:r>
            <a:r>
              <a:rPr lang="ru-RU" sz="2200" b="1" dirty="0"/>
              <a:t>, раскрывает свои способности и </a:t>
            </a:r>
            <a:r>
              <a:rPr lang="ru-RU" sz="2200" b="1" dirty="0" smtClean="0"/>
              <a:t>творческий</a:t>
            </a:r>
          </a:p>
          <a:p>
            <a:pPr>
              <a:buFont typeface="Arial" charset="0"/>
              <a:buNone/>
            </a:pPr>
            <a:r>
              <a:rPr lang="ru-RU" sz="2200" b="1" dirty="0" smtClean="0"/>
              <a:t>потенциал</a:t>
            </a:r>
            <a:r>
              <a:rPr lang="ru-RU" sz="2200" b="1" dirty="0"/>
              <a:t>.</a:t>
            </a:r>
          </a:p>
        </p:txBody>
      </p:sp>
      <p:sp>
        <p:nvSpPr>
          <p:cNvPr id="6" name="Номер слайда 5"/>
          <p:cNvSpPr>
            <a:spLocks noGrp="1"/>
          </p:cNvSpPr>
          <p:nvPr>
            <p:ph type="sldNum" sz="quarter" idx="12"/>
          </p:nvPr>
        </p:nvSpPr>
        <p:spPr/>
        <p:txBody>
          <a:bodyPr/>
          <a:lstStyle/>
          <a:p>
            <a:pPr>
              <a:defRPr/>
            </a:pPr>
            <a:fld id="{7D69CDCE-1F5B-4402-8124-79EBAB9ACDF2}" type="slidenum">
              <a:rPr lang="ru-RU"/>
              <a:pPr>
                <a:defRPr/>
              </a:pPr>
              <a:t>15</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Результативность работы</a:t>
            </a:r>
          </a:p>
        </p:txBody>
      </p:sp>
      <p:pic>
        <p:nvPicPr>
          <p:cNvPr id="1126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rot="20448421">
            <a:off x="329422" y="3818720"/>
            <a:ext cx="1782994" cy="2377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841528" y="3587227"/>
            <a:ext cx="1881580" cy="25087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962400" y="3591709"/>
            <a:ext cx="2762783" cy="20720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057400" y="3757155"/>
            <a:ext cx="1793767" cy="23916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Содержимое 2"/>
          <p:cNvSpPr>
            <a:spLocks noGrp="1"/>
          </p:cNvSpPr>
          <p:nvPr>
            <p:ph idx="1"/>
          </p:nvPr>
        </p:nvSpPr>
        <p:spPr>
          <a:xfrm>
            <a:off x="395288" y="1773238"/>
            <a:ext cx="8424862" cy="4525962"/>
          </a:xfrm>
        </p:spPr>
        <p:txBody>
          <a:bodyPr>
            <a:normAutofit/>
          </a:bodyPr>
          <a:lstStyle/>
          <a:p>
            <a:pPr marL="0" indent="0">
              <a:buNone/>
            </a:pPr>
            <a:endParaRPr lang="ru-RU" sz="1800" dirty="0"/>
          </a:p>
          <a:p>
            <a:r>
              <a:rPr lang="ru-RU" sz="1800" dirty="0"/>
              <a:t>Люби детей и будь терпима.</a:t>
            </a:r>
          </a:p>
          <a:p>
            <a:r>
              <a:rPr lang="ru-RU" sz="1800" dirty="0"/>
              <a:t>Доброта – это золотой ключик, подходящий к любой двери.</a:t>
            </a:r>
          </a:p>
          <a:p>
            <a:r>
              <a:rPr lang="ru-RU" sz="1800" dirty="0"/>
              <a:t>Что ни делай, – делай это добросовестно.</a:t>
            </a:r>
          </a:p>
          <a:p>
            <a:r>
              <a:rPr lang="ru-RU" sz="1800" dirty="0"/>
              <a:t>Высшее проявление педагогической успешности – улыбка на лицах детей.</a:t>
            </a:r>
          </a:p>
          <a:p>
            <a:r>
              <a:rPr lang="ru-RU" sz="1800" dirty="0"/>
              <a:t>Учитель учит других до тех пор, пока учится сам.</a:t>
            </a:r>
          </a:p>
          <a:p>
            <a:pPr marL="0" indent="0">
              <a:buNone/>
            </a:pPr>
            <a:r>
              <a:rPr lang="ru-RU" sz="1800" b="1" i="1" u="sng" dirty="0"/>
              <a:t>А. </a:t>
            </a:r>
            <a:r>
              <a:rPr lang="ru-RU" sz="1800" b="1" i="1" u="sng" dirty="0" err="1"/>
              <a:t>Апшерони</a:t>
            </a:r>
            <a:r>
              <a:rPr lang="ru-RU" sz="1800" i="1" u="sng" dirty="0"/>
              <a:t>: Педагоги не могут успешно кого-то учить, если в это же время усердно не учатся сами.</a:t>
            </a:r>
          </a:p>
          <a:p>
            <a:pPr marL="0" indent="0" algn="ctr">
              <a:buNone/>
            </a:pPr>
            <a:r>
              <a:rPr lang="ru-RU" sz="2800" b="1" i="1" dirty="0">
                <a:solidFill>
                  <a:srgbClr val="FF0000"/>
                </a:solidFill>
              </a:rPr>
              <a:t>Пусть рождаются педагоги! Пусть никогда не иссякнет на Земле самая благородная профессия, профессия Учителя. И пусть никогда не меркнет это святое звание, звание педагога.</a:t>
            </a:r>
          </a:p>
        </p:txBody>
      </p:sp>
      <p:sp>
        <p:nvSpPr>
          <p:cNvPr id="4" name="Номер слайда 3"/>
          <p:cNvSpPr>
            <a:spLocks noGrp="1"/>
          </p:cNvSpPr>
          <p:nvPr>
            <p:ph type="sldNum" sz="quarter" idx="12"/>
          </p:nvPr>
        </p:nvSpPr>
        <p:spPr/>
        <p:txBody>
          <a:bodyPr/>
          <a:lstStyle/>
          <a:p>
            <a:pPr>
              <a:defRPr/>
            </a:pPr>
            <a:fld id="{ACF8DC96-FD05-464D-A6A1-6769DDC8BABF}" type="slidenum">
              <a:rPr lang="ru-RU"/>
              <a:pPr>
                <a:defRPr/>
              </a:pPr>
              <a:t>16</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Мой педагогические принципы:</a:t>
            </a:r>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Содержимое 2"/>
          <p:cNvSpPr>
            <a:spLocks noGrp="1"/>
          </p:cNvSpPr>
          <p:nvPr>
            <p:ph idx="1"/>
          </p:nvPr>
        </p:nvSpPr>
        <p:spPr>
          <a:xfrm>
            <a:off x="395288" y="1989138"/>
            <a:ext cx="8497887" cy="4525962"/>
          </a:xfrm>
        </p:spPr>
        <p:txBody>
          <a:bodyPr>
            <a:normAutofit lnSpcReduction="10000"/>
          </a:bodyPr>
          <a:lstStyle/>
          <a:p>
            <a:pPr>
              <a:buFont typeface="Arial" charset="0"/>
              <a:buNone/>
            </a:pPr>
            <a:r>
              <a:rPr lang="ru-RU" sz="2100" b="1" dirty="0"/>
              <a:t>1</a:t>
            </a:r>
            <a:r>
              <a:rPr lang="ru-RU" sz="2000" b="1" dirty="0"/>
              <a:t>. Реализация различных методов и технологий на практике ведёт к изменению позиции учителя. Из носителя готовых знаний учитель превращается в организатора познавательной деятельности своих учеников.</a:t>
            </a:r>
          </a:p>
          <a:p>
            <a:pPr>
              <a:buFont typeface="Arial" charset="0"/>
              <a:buNone/>
            </a:pPr>
            <a:r>
              <a:rPr lang="ru-RU" sz="2000" b="1" dirty="0"/>
              <a:t>2. Необходимо изменить психологический климат в классе и направить</a:t>
            </a:r>
          </a:p>
          <a:p>
            <a:pPr>
              <a:buFont typeface="Arial" charset="0"/>
              <a:buNone/>
            </a:pPr>
            <a:r>
              <a:rPr lang="ru-RU" sz="2000" b="1" dirty="0"/>
              <a:t>     работу учащихся на разнообразные виды самостоятельной</a:t>
            </a:r>
          </a:p>
          <a:p>
            <a:pPr>
              <a:buFont typeface="Arial" charset="0"/>
              <a:buNone/>
            </a:pPr>
            <a:r>
              <a:rPr lang="ru-RU" sz="2000" b="1" dirty="0"/>
              <a:t>     деятельности поискового, исследовательского, творческого характера.</a:t>
            </a:r>
          </a:p>
          <a:p>
            <a:pPr>
              <a:buNone/>
            </a:pPr>
            <a:r>
              <a:rPr lang="ru-RU" sz="2000" b="1" dirty="0"/>
              <a:t>3. Имея доступ в сказочный дворец, имя которому Детство, я всегда считаю, что необходимо стать в какой-то мере ребёнком. Только при этом условии дети не будут смотреть на меня, как на человека, случайно проникшего за ворота их сказочного мира, как на сторожа, охраняющего этот мир, которому безразлично, что делается внутри этого мира. </a:t>
            </a:r>
          </a:p>
        </p:txBody>
      </p:sp>
      <p:sp>
        <p:nvSpPr>
          <p:cNvPr id="4" name="Номер слайда 3"/>
          <p:cNvSpPr>
            <a:spLocks noGrp="1"/>
          </p:cNvSpPr>
          <p:nvPr>
            <p:ph type="sldNum" sz="quarter" idx="12"/>
          </p:nvPr>
        </p:nvSpPr>
        <p:spPr/>
        <p:txBody>
          <a:bodyPr/>
          <a:lstStyle/>
          <a:p>
            <a:pPr>
              <a:defRPr/>
            </a:pPr>
            <a:fld id="{46D3BB04-F5C1-4A4F-838B-B677238C48F3}" type="slidenum">
              <a:rPr lang="ru-RU"/>
              <a:pPr>
                <a:defRPr/>
              </a:pPr>
              <a:t>17</a:t>
            </a:fld>
            <a:endParaRPr lang="ru-RU" dirty="0"/>
          </a:p>
        </p:txBody>
      </p:sp>
      <p:sp>
        <p:nvSpPr>
          <p:cNvPr id="2" name="Заголовок 1"/>
          <p:cNvSpPr>
            <a:spLocks noGrp="1"/>
          </p:cNvSpPr>
          <p:nvPr>
            <p:ph type="title"/>
          </p:nvPr>
        </p:nvSpPr>
        <p:spPr>
          <a:xfrm>
            <a:off x="467544" y="188640"/>
            <a:ext cx="8229600" cy="1143000"/>
          </a:xfrm>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Выводы</a:t>
            </a:r>
          </a:p>
        </p:txBody>
      </p:sp>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7842A785-F37D-4EED-8CDC-46865A349040}" type="slidenum">
              <a:rPr lang="ru-RU" smtClean="0"/>
              <a:pPr>
                <a:defRPr/>
              </a:pPr>
              <a:t>18</a:t>
            </a:fld>
            <a:endParaRPr lang="ru-RU" dirty="0"/>
          </a:p>
        </p:txBody>
      </p:sp>
      <p:sp>
        <p:nvSpPr>
          <p:cNvPr id="2" name="Заголовок 1"/>
          <p:cNvSpPr>
            <a:spLocks noGrp="1"/>
          </p:cNvSpPr>
          <p:nvPr>
            <p:ph type="title"/>
          </p:nvPr>
        </p:nvSpPr>
        <p:spPr>
          <a:xfrm>
            <a:off x="457200" y="274638"/>
            <a:ext cx="8229600" cy="2938338"/>
          </a:xfrm>
        </p:spPr>
        <p:txBody>
          <a:bodyPr>
            <a:normAutofit fontScale="90000"/>
          </a:bodyPr>
          <a:lstStyle/>
          <a:p>
            <a:pPr algn="l"/>
            <a:r>
              <a:rPr lang="ru-RU" sz="3200" b="1" dirty="0">
                <a:solidFill>
                  <a:srgbClr val="FF0000"/>
                </a:solidFill>
              </a:rPr>
              <a:t/>
            </a:r>
            <a:br>
              <a:rPr lang="ru-RU" sz="3200" b="1" dirty="0">
                <a:solidFill>
                  <a:srgbClr val="FF0000"/>
                </a:solidFill>
              </a:rPr>
            </a:br>
            <a:r>
              <a:rPr lang="ru-RU" sz="4900" b="1" dirty="0">
                <a:solidFill>
                  <a:srgbClr val="FF0000"/>
                </a:solidFill>
              </a:rPr>
              <a:t>Учитель</a:t>
            </a:r>
            <a:r>
              <a:rPr lang="ru-RU" sz="3200" b="1" dirty="0"/>
              <a:t> - </a:t>
            </a:r>
            <a:br>
              <a:rPr lang="ru-RU" sz="3200" b="1" dirty="0"/>
            </a:br>
            <a:r>
              <a:rPr lang="ru-RU" sz="3200" b="1" dirty="0"/>
              <a:t/>
            </a:r>
            <a:br>
              <a:rPr lang="ru-RU" sz="3200" b="1" dirty="0"/>
            </a:br>
            <a:r>
              <a:rPr lang="ru-RU" sz="3200" b="1" dirty="0">
                <a:solidFill>
                  <a:schemeClr val="accent3">
                    <a:lumMod val="50000"/>
                  </a:schemeClr>
                </a:solidFill>
              </a:rPr>
              <a:t>это  человек,  навечно  вызванный  к  доске  </a:t>
            </a:r>
            <a:br>
              <a:rPr lang="ru-RU" sz="3200" b="1" dirty="0">
                <a:solidFill>
                  <a:schemeClr val="accent3">
                    <a:lumMod val="50000"/>
                  </a:schemeClr>
                </a:solidFill>
              </a:rPr>
            </a:br>
            <a:r>
              <a:rPr lang="ru-RU" sz="3200" b="1" dirty="0">
                <a:solidFill>
                  <a:schemeClr val="accent3">
                    <a:lumMod val="50000"/>
                  </a:schemeClr>
                </a:solidFill>
              </a:rPr>
              <a:t>отвечать  перед  детьми,  отвечать  за  детей.</a:t>
            </a:r>
            <a:r>
              <a:rPr lang="ru-RU" sz="3200" dirty="0">
                <a:solidFill>
                  <a:schemeClr val="accent3">
                    <a:lumMod val="50000"/>
                  </a:schemeClr>
                </a:solidFill>
              </a:rPr>
              <a:t/>
            </a:r>
            <a:br>
              <a:rPr lang="ru-RU" sz="3200" dirty="0">
                <a:solidFill>
                  <a:schemeClr val="accent3">
                    <a:lumMod val="50000"/>
                  </a:schemeClr>
                </a:solidFill>
              </a:rPr>
            </a:br>
            <a:r>
              <a:rPr lang="ru-RU" sz="3200" b="1" dirty="0">
                <a:solidFill>
                  <a:schemeClr val="accent3">
                    <a:lumMod val="50000"/>
                  </a:schemeClr>
                </a:solidFill>
              </a:rPr>
              <a:t>                                                         С. Соловейчик</a:t>
            </a:r>
            <a:r>
              <a:rPr lang="ru-RU" sz="3200" dirty="0">
                <a:solidFill>
                  <a:schemeClr val="accent3">
                    <a:lumMod val="50000"/>
                  </a:schemeClr>
                </a:solidFill>
              </a:rPr>
              <a:t/>
            </a:r>
            <a:br>
              <a:rPr lang="ru-RU" sz="3200" dirty="0">
                <a:solidFill>
                  <a:schemeClr val="accent3">
                    <a:lumMod val="50000"/>
                  </a:schemeClr>
                </a:solidFill>
              </a:rPr>
            </a:br>
            <a:endParaRPr lang="ru-RU" sz="3200" dirty="0">
              <a:solidFill>
                <a:schemeClr val="accent3">
                  <a:lumMod val="50000"/>
                </a:schemeClr>
              </a:solidFill>
            </a:endParaRPr>
          </a:p>
        </p:txBody>
      </p:sp>
      <p:pic>
        <p:nvPicPr>
          <p:cNvPr id="1331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43000" y="3068960"/>
            <a:ext cx="6858000" cy="324036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66434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down)">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427984" y="2348880"/>
            <a:ext cx="4320480" cy="4038880"/>
          </a:xfrm>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rtlCol="0">
            <a:normAutofit lnSpcReduction="10000"/>
          </a:bodyPr>
          <a:lstStyle/>
          <a:p>
            <a:pPr fontAlgn="auto">
              <a:spcAft>
                <a:spcPts val="0"/>
              </a:spcAft>
              <a:buFont typeface="Arial" pitchFamily="34" charset="0"/>
              <a:buNone/>
              <a:defRPr/>
            </a:pPr>
            <a:r>
              <a:rPr lang="ru-RU" sz="2000" dirty="0"/>
              <a:t>       Пусть будет меньше праздников, чем будней, </a:t>
            </a:r>
            <a:br>
              <a:rPr lang="ru-RU" sz="2000" dirty="0"/>
            </a:br>
            <a:r>
              <a:rPr lang="ru-RU" sz="2000" dirty="0"/>
              <a:t>Но тот, кто стал учителем, поймет: </a:t>
            </a:r>
            <a:br>
              <a:rPr lang="ru-RU" sz="2000" dirty="0"/>
            </a:br>
            <a:r>
              <a:rPr lang="ru-RU" sz="2000" dirty="0"/>
              <a:t>Какое счастье быть полезным людям, </a:t>
            </a:r>
            <a:br>
              <a:rPr lang="ru-RU" sz="2000" dirty="0"/>
            </a:br>
            <a:r>
              <a:rPr lang="ru-RU" sz="2000" dirty="0"/>
              <a:t>Учить Его Величество Народ! </a:t>
            </a:r>
            <a:br>
              <a:rPr lang="ru-RU" sz="2000" dirty="0"/>
            </a:br>
            <a:r>
              <a:rPr lang="ru-RU" sz="2000" dirty="0"/>
              <a:t>Нести Ему дар мудрости и знанья, </a:t>
            </a:r>
            <a:br>
              <a:rPr lang="ru-RU" sz="2000" dirty="0"/>
            </a:br>
            <a:r>
              <a:rPr lang="ru-RU" sz="2000" dirty="0"/>
              <a:t>И доброты своей сердечный свет. </a:t>
            </a:r>
            <a:br>
              <a:rPr lang="ru-RU" sz="2000" dirty="0"/>
            </a:br>
            <a:r>
              <a:rPr lang="ru-RU" sz="2000" dirty="0"/>
              <a:t>Нет на земле </a:t>
            </a:r>
            <a:r>
              <a:rPr lang="ru-RU" sz="2000" dirty="0" err="1"/>
              <a:t>ответственней</a:t>
            </a:r>
            <a:r>
              <a:rPr lang="ru-RU" sz="2000" dirty="0"/>
              <a:t> призванья </a:t>
            </a:r>
            <a:br>
              <a:rPr lang="ru-RU" sz="2000" dirty="0"/>
            </a:br>
            <a:r>
              <a:rPr lang="ru-RU" sz="2000" dirty="0"/>
              <a:t>Почётнее и радостнее нет. </a:t>
            </a:r>
            <a:br>
              <a:rPr lang="ru-RU" sz="2000" dirty="0"/>
            </a:br>
            <a:endParaRPr lang="ru-RU" sz="2000" dirty="0">
              <a:latin typeface="Times New Roman" pitchFamily="18" charset="0"/>
              <a:cs typeface="Times New Roman" pitchFamily="18" charset="0"/>
            </a:endParaRPr>
          </a:p>
        </p:txBody>
      </p:sp>
      <p:sp>
        <p:nvSpPr>
          <p:cNvPr id="5" name="Номер слайда 4"/>
          <p:cNvSpPr>
            <a:spLocks noGrp="1"/>
          </p:cNvSpPr>
          <p:nvPr>
            <p:ph type="sldNum" sz="quarter" idx="12"/>
          </p:nvPr>
        </p:nvSpPr>
        <p:spPr/>
        <p:txBody>
          <a:bodyPr/>
          <a:lstStyle/>
          <a:p>
            <a:pPr>
              <a:defRPr/>
            </a:pPr>
            <a:fld id="{6AC71372-9368-42EB-A64F-9C777F433983}" type="slidenum">
              <a:rPr lang="ru-RU"/>
              <a:pPr>
                <a:defRPr/>
              </a:pPr>
              <a:t>2</a:t>
            </a:fld>
            <a:endParaRPr lang="ru-RU" dirty="0"/>
          </a:p>
        </p:txBody>
      </p:sp>
      <p:sp>
        <p:nvSpPr>
          <p:cNvPr id="2" name="Заголовок 1"/>
          <p:cNvSpPr>
            <a:spLocks noGrp="1"/>
          </p:cNvSpPr>
          <p:nvPr>
            <p:ph type="title"/>
          </p:nvPr>
        </p:nvSpPr>
        <p:spPr>
          <a:xfrm>
            <a:off x="467544" y="404664"/>
            <a:ext cx="8229600" cy="1143000"/>
          </a:xfrm>
          <a:ln w="38100" cmpd="tri"/>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solidFill>
                  <a:schemeClr val="tx1"/>
                </a:solidFill>
                <a:cs typeface="Times New Roman" pitchFamily="18" charset="0"/>
              </a:rPr>
              <a:t>Я – первый учитель</a:t>
            </a:r>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9043" y="1685627"/>
            <a:ext cx="3239050" cy="23033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200" y="3581400"/>
            <a:ext cx="2243342" cy="29911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advTm="5297">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6" presetClass="entr" presetSubtype="16" fill="hold" grpId="0" nodeType="afterEffect">
                                  <p:stCondLst>
                                    <p:cond delay="110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ircle(in)">
                                      <p:cBhvr>
                                        <p:cTn id="1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872067" y="1785926"/>
            <a:ext cx="7408333" cy="4340237"/>
          </a:xfrm>
        </p:spPr>
        <p:txBody>
          <a:bodyPr>
            <a:normAutofit fontScale="92500"/>
          </a:bodyPr>
          <a:lstStyle/>
          <a:p>
            <a:r>
              <a:rPr lang="ru-RU" dirty="0" smtClean="0">
                <a:latin typeface="Times New Roman" pitchFamily="18" charset="0"/>
                <a:cs typeface="Times New Roman" pitchFamily="18" charset="0"/>
              </a:rPr>
              <a:t>Позднее формирование у детей  потребности в знаниях, интереса к учению.</a:t>
            </a:r>
          </a:p>
          <a:p>
            <a:r>
              <a:rPr lang="ru-RU" dirty="0" smtClean="0">
                <a:latin typeface="Times New Roman" pitchFamily="18" charset="0"/>
                <a:cs typeface="Times New Roman" pitchFamily="18" charset="0"/>
              </a:rPr>
              <a:t>Неудовлетворённость организацией взаимодействия на уроке между учителем и учеником</a:t>
            </a:r>
          </a:p>
          <a:p>
            <a:r>
              <a:rPr lang="ru-RU" dirty="0" smtClean="0">
                <a:latin typeface="Times New Roman" pitchFamily="18" charset="0"/>
                <a:cs typeface="Times New Roman" pitchFamily="18" charset="0"/>
              </a:rPr>
              <a:t>пассивность некоторой части учащихся в ходе учебных занятий, во внеурочной деятельности по предмету и увеличивающуюся тенденцию потребления знаний в уже готовом виде из-за низкой </a:t>
            </a:r>
            <a:r>
              <a:rPr lang="ru-RU" dirty="0" err="1" smtClean="0">
                <a:latin typeface="Times New Roman" pitchFamily="18" charset="0"/>
                <a:cs typeface="Times New Roman" pitchFamily="18" charset="0"/>
              </a:rPr>
              <a:t>сформированности</a:t>
            </a:r>
            <a:r>
              <a:rPr lang="ru-RU" dirty="0" smtClean="0">
                <a:latin typeface="Times New Roman" pitchFamily="18" charset="0"/>
                <a:cs typeface="Times New Roman" pitchFamily="18" charset="0"/>
              </a:rPr>
              <a:t> исследовательских, </a:t>
            </a:r>
            <a:r>
              <a:rPr lang="ru-RU" dirty="0" err="1" smtClean="0">
                <a:latin typeface="Times New Roman" pitchFamily="18" charset="0"/>
                <a:cs typeface="Times New Roman" pitchFamily="18" charset="0"/>
              </a:rPr>
              <a:t>креативных</a:t>
            </a:r>
            <a:r>
              <a:rPr lang="ru-RU" dirty="0" smtClean="0">
                <a:latin typeface="Times New Roman" pitchFamily="18" charset="0"/>
                <a:cs typeface="Times New Roman" pitchFamily="18" charset="0"/>
              </a:rPr>
              <a:t>, информационно- технологических и коммуникативных умений.</a:t>
            </a:r>
          </a:p>
          <a:p>
            <a:r>
              <a:rPr lang="ru-RU" dirty="0" smtClean="0">
                <a:latin typeface="Times New Roman" pitchFamily="18" charset="0"/>
                <a:cs typeface="Times New Roman" pitchFamily="18" charset="0"/>
              </a:rPr>
              <a:t>совершенствование программно-методического обеспечения учебного процесса</a:t>
            </a: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a:p>
        </p:txBody>
      </p:sp>
      <p:sp>
        <p:nvSpPr>
          <p:cNvPr id="3" name="Номер слайда 2"/>
          <p:cNvSpPr>
            <a:spLocks noGrp="1"/>
          </p:cNvSpPr>
          <p:nvPr>
            <p:ph type="sldNum" sz="quarter" idx="12"/>
          </p:nvPr>
        </p:nvSpPr>
        <p:spPr/>
        <p:txBody>
          <a:bodyPr/>
          <a:lstStyle/>
          <a:p>
            <a:pPr>
              <a:defRPr/>
            </a:pPr>
            <a:fld id="{7842A785-F37D-4EED-8CDC-46865A349040}" type="slidenum">
              <a:rPr lang="ru-RU" smtClean="0"/>
              <a:pPr>
                <a:defRPr/>
              </a:pPr>
              <a:t>3</a:t>
            </a:fld>
            <a:endParaRPr lang="ru-RU" dirty="0"/>
          </a:p>
        </p:txBody>
      </p:sp>
      <p:sp>
        <p:nvSpPr>
          <p:cNvPr id="4" name="Заголовок 3"/>
          <p:cNvSpPr>
            <a:spLocks noGrp="1"/>
          </p:cNvSpPr>
          <p:nvPr>
            <p:ph type="title"/>
          </p:nvPr>
        </p:nvSpPr>
        <p:spPr/>
        <p:txBody>
          <a:bodyPr/>
          <a:lstStyle/>
          <a:p>
            <a:r>
              <a:rPr lang="ru-RU" dirty="0" smtClean="0"/>
              <a:t>Актуальность</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872067" y="1785926"/>
            <a:ext cx="7408333" cy="4340237"/>
          </a:xfrm>
        </p:spPr>
        <p:txBody>
          <a:bodyPr/>
          <a:lstStyle/>
          <a:p>
            <a:pPr>
              <a:buNone/>
            </a:pPr>
            <a:endParaRPr lang="ru-RU" dirty="0" smtClean="0"/>
          </a:p>
          <a:p>
            <a:pPr>
              <a:defRPr/>
            </a:pPr>
            <a:r>
              <a:rPr lang="ru-RU" sz="2800" b="1" dirty="0" smtClean="0">
                <a:solidFill>
                  <a:schemeClr val="accent6">
                    <a:lumMod val="50000"/>
                  </a:schemeClr>
                </a:solidFill>
                <a:latin typeface="Times New Roman" pitchFamily="18" charset="0"/>
                <a:cs typeface="Times New Roman" pitchFamily="18" charset="0"/>
              </a:rPr>
              <a:t>Использование современных образовательных технологий помогает: </a:t>
            </a:r>
          </a:p>
          <a:p>
            <a:pPr>
              <a:defRPr/>
            </a:pPr>
            <a:r>
              <a:rPr lang="ru-RU" dirty="0" smtClean="0">
                <a:solidFill>
                  <a:schemeClr val="accent6">
                    <a:lumMod val="50000"/>
                  </a:schemeClr>
                </a:solidFill>
              </a:rPr>
              <a:t> </a:t>
            </a:r>
            <a:r>
              <a:rPr lang="ru-RU" b="1" i="1" dirty="0" smtClean="0">
                <a:solidFill>
                  <a:schemeClr val="accent6">
                    <a:lumMod val="50000"/>
                  </a:schemeClr>
                </a:solidFill>
                <a:latin typeface="Times New Roman" pitchFamily="18" charset="0"/>
                <a:cs typeface="Times New Roman" pitchFamily="18" charset="0"/>
              </a:rPr>
              <a:t>сделать изложение нового материала более увлекательным, наглядным и динамичным; </a:t>
            </a:r>
          </a:p>
          <a:p>
            <a:pPr>
              <a:defRPr/>
            </a:pPr>
            <a:r>
              <a:rPr lang="ru-RU" b="1" i="1" dirty="0" smtClean="0">
                <a:solidFill>
                  <a:schemeClr val="accent6">
                    <a:lumMod val="50000"/>
                  </a:schemeClr>
                </a:solidFill>
                <a:latin typeface="Times New Roman" pitchFamily="18" charset="0"/>
                <a:cs typeface="Times New Roman" pitchFamily="18" charset="0"/>
              </a:rPr>
              <a:t> легко устанавливать обратную связь с учениками;  </a:t>
            </a:r>
          </a:p>
          <a:p>
            <a:pPr>
              <a:defRPr/>
            </a:pPr>
            <a:r>
              <a:rPr lang="ru-RU" b="1" i="1" dirty="0" smtClean="0">
                <a:solidFill>
                  <a:schemeClr val="accent6">
                    <a:lumMod val="50000"/>
                  </a:schemeClr>
                </a:solidFill>
                <a:latin typeface="Times New Roman" pitchFamily="18" charset="0"/>
                <a:cs typeface="Times New Roman" pitchFamily="18" charset="0"/>
              </a:rPr>
              <a:t> повысить эффективность урока,</a:t>
            </a:r>
          </a:p>
          <a:p>
            <a:pPr>
              <a:defRPr/>
            </a:pPr>
            <a:r>
              <a:rPr lang="ru-RU" b="1" i="1" dirty="0" smtClean="0">
                <a:solidFill>
                  <a:schemeClr val="accent6">
                    <a:lumMod val="50000"/>
                  </a:schemeClr>
                </a:solidFill>
                <a:latin typeface="Times New Roman" pitchFamily="18" charset="0"/>
                <a:cs typeface="Times New Roman" pitchFamily="18" charset="0"/>
              </a:rPr>
              <a:t> исключить монотонность в преподавании.</a:t>
            </a:r>
            <a:endParaRPr lang="ru-RU" dirty="0" smtClean="0"/>
          </a:p>
          <a:p>
            <a:pPr lvl="0"/>
            <a:endParaRPr lang="ru-RU" dirty="0" smtClean="0"/>
          </a:p>
          <a:p>
            <a:endParaRPr lang="ru-RU" dirty="0"/>
          </a:p>
        </p:txBody>
      </p:sp>
      <p:sp>
        <p:nvSpPr>
          <p:cNvPr id="3" name="Номер слайда 2"/>
          <p:cNvSpPr>
            <a:spLocks noGrp="1"/>
          </p:cNvSpPr>
          <p:nvPr>
            <p:ph type="sldNum" sz="quarter" idx="12"/>
          </p:nvPr>
        </p:nvSpPr>
        <p:spPr/>
        <p:txBody>
          <a:bodyPr/>
          <a:lstStyle/>
          <a:p>
            <a:pPr>
              <a:defRPr/>
            </a:pPr>
            <a:fld id="{7842A785-F37D-4EED-8CDC-46865A349040}" type="slidenum">
              <a:rPr lang="ru-RU" smtClean="0"/>
              <a:pPr>
                <a:defRPr/>
              </a:pPr>
              <a:t>4</a:t>
            </a:fld>
            <a:endParaRPr lang="ru-RU" dirty="0"/>
          </a:p>
        </p:txBody>
      </p:sp>
      <p:sp>
        <p:nvSpPr>
          <p:cNvPr id="4" name="Заголовок 3"/>
          <p:cNvSpPr>
            <a:spLocks noGrp="1"/>
          </p:cNvSpPr>
          <p:nvPr>
            <p:ph type="title"/>
          </p:nvPr>
        </p:nvSpPr>
        <p:spPr/>
        <p:txBody>
          <a:bodyPr/>
          <a:lstStyle/>
          <a:p>
            <a:r>
              <a:rPr lang="ru-RU" dirty="0" smtClean="0">
                <a:latin typeface="Times New Roman" pitchFamily="18" charset="0"/>
                <a:cs typeface="Times New Roman" pitchFamily="18" charset="0"/>
              </a:rPr>
              <a:t>Цель, показать, что :</a:t>
            </a:r>
            <a:endParaRPr lang="ru-RU"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288" y="1628775"/>
            <a:ext cx="8353425" cy="863600"/>
          </a:xfrm>
        </p:spPr>
        <p:txBody>
          <a:bodyPr>
            <a:normAutofit/>
          </a:bodyPr>
          <a:lstStyle/>
          <a:p>
            <a:pPr>
              <a:buNone/>
            </a:pPr>
            <a:r>
              <a:rPr lang="ru-RU" sz="2400" b="1" i="1" dirty="0"/>
              <a:t>«Найти в ребенке изюминку, зернышко творца, которое нужно взрастить, оберегать и постоянно развивать»</a:t>
            </a:r>
            <a:endParaRPr lang="ru-RU" sz="2200" b="1" i="1" dirty="0"/>
          </a:p>
        </p:txBody>
      </p:sp>
      <p:sp>
        <p:nvSpPr>
          <p:cNvPr id="7" name="Номер слайда 6"/>
          <p:cNvSpPr>
            <a:spLocks noGrp="1"/>
          </p:cNvSpPr>
          <p:nvPr>
            <p:ph type="sldNum" sz="quarter" idx="12"/>
          </p:nvPr>
        </p:nvSpPr>
        <p:spPr/>
        <p:txBody>
          <a:bodyPr/>
          <a:lstStyle/>
          <a:p>
            <a:pPr>
              <a:defRPr/>
            </a:pPr>
            <a:fld id="{949EE5DB-4AAA-46B5-8504-D5B2794E5560}" type="slidenum">
              <a:rPr lang="ru-RU"/>
              <a:pPr>
                <a:defRPr/>
              </a:pPr>
              <a:t>5</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cs typeface="Times New Roman" pitchFamily="18" charset="0"/>
              </a:rPr>
              <a:t>Моё педагогическое кредо</a:t>
            </a:r>
          </a:p>
        </p:txBody>
      </p:sp>
      <p:sp>
        <p:nvSpPr>
          <p:cNvPr id="6" name="Содержимое 2"/>
          <p:cNvSpPr txBox="1">
            <a:spLocks/>
          </p:cNvSpPr>
          <p:nvPr/>
        </p:nvSpPr>
        <p:spPr>
          <a:xfrm>
            <a:off x="4067944" y="2996952"/>
            <a:ext cx="4896544" cy="2736304"/>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marL="342900" indent="-342900" fontAlgn="auto">
              <a:spcBef>
                <a:spcPct val="20000"/>
              </a:spcBef>
              <a:spcAft>
                <a:spcPts val="0"/>
              </a:spcAft>
              <a:buFont typeface="Arial" pitchFamily="34" charset="0"/>
              <a:buNone/>
              <a:defRPr/>
            </a:pPr>
            <a:r>
              <a:rPr lang="ru-RU" sz="2200" b="1" i="1" dirty="0">
                <a:latin typeface="+mn-lt"/>
              </a:rPr>
              <a:t>В современной начальной школе</a:t>
            </a:r>
          </a:p>
          <a:p>
            <a:pPr marL="342900" indent="-342900" fontAlgn="auto">
              <a:spcBef>
                <a:spcPct val="20000"/>
              </a:spcBef>
              <a:spcAft>
                <a:spcPts val="0"/>
              </a:spcAft>
              <a:buFont typeface="Arial" pitchFamily="34" charset="0"/>
              <a:buNone/>
              <a:defRPr/>
            </a:pPr>
            <a:r>
              <a:rPr lang="ru-RU" sz="2200" b="1" i="1" dirty="0">
                <a:latin typeface="+mn-lt"/>
              </a:rPr>
              <a:t>происходит переход к новой</a:t>
            </a:r>
          </a:p>
          <a:p>
            <a:pPr marL="342900" indent="-342900" fontAlgn="auto">
              <a:spcBef>
                <a:spcPct val="20000"/>
              </a:spcBef>
              <a:spcAft>
                <a:spcPts val="0"/>
              </a:spcAft>
              <a:buFont typeface="Arial" pitchFamily="34" charset="0"/>
              <a:buNone/>
              <a:defRPr/>
            </a:pPr>
            <a:r>
              <a:rPr lang="ru-RU" sz="2200" b="1" i="1" dirty="0">
                <a:latin typeface="+mn-lt"/>
              </a:rPr>
              <a:t>структуре обучения.</a:t>
            </a:r>
          </a:p>
          <a:p>
            <a:pPr marL="342900" indent="-342900" fontAlgn="auto">
              <a:spcBef>
                <a:spcPct val="20000"/>
              </a:spcBef>
              <a:spcAft>
                <a:spcPts val="0"/>
              </a:spcAft>
              <a:buFont typeface="Arial" pitchFamily="34" charset="0"/>
              <a:buNone/>
              <a:defRPr/>
            </a:pPr>
            <a:r>
              <a:rPr lang="ru-RU" sz="2200" b="1" i="1" dirty="0">
                <a:latin typeface="+mn-lt"/>
              </a:rPr>
              <a:t>Развитие творческого потенциала</a:t>
            </a:r>
          </a:p>
          <a:p>
            <a:pPr marL="342900" indent="-342900" fontAlgn="auto">
              <a:spcBef>
                <a:spcPct val="20000"/>
              </a:spcBef>
              <a:spcAft>
                <a:spcPts val="0"/>
              </a:spcAft>
              <a:buFont typeface="Arial" pitchFamily="34" charset="0"/>
              <a:buNone/>
              <a:defRPr/>
            </a:pPr>
            <a:r>
              <a:rPr lang="ru-RU" sz="2200" b="1" i="1" dirty="0">
                <a:latin typeface="+mn-lt"/>
              </a:rPr>
              <a:t>личности трактуется сегодня как</a:t>
            </a:r>
          </a:p>
          <a:p>
            <a:pPr marL="342900" indent="-342900" fontAlgn="auto">
              <a:spcBef>
                <a:spcPct val="20000"/>
              </a:spcBef>
              <a:spcAft>
                <a:spcPts val="0"/>
              </a:spcAft>
              <a:buFont typeface="Arial" pitchFamily="34" charset="0"/>
              <a:buNone/>
              <a:defRPr/>
            </a:pPr>
            <a:r>
              <a:rPr lang="ru-RU" sz="2200" b="1" i="1" dirty="0">
                <a:latin typeface="+mn-lt"/>
              </a:rPr>
              <a:t>основная задача школы.</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61536" y="2362200"/>
            <a:ext cx="1885950" cy="2514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362200" y="2362200"/>
            <a:ext cx="1935637" cy="25808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52400" y="4922928"/>
            <a:ext cx="2367557" cy="17756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743200" y="4986500"/>
            <a:ext cx="2312678" cy="17345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advTm="4469">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par>
                          <p:cTn id="10" fill="hold">
                            <p:stCondLst>
                              <p:cond delay="3000"/>
                            </p:stCondLst>
                            <p:childTnLst>
                              <p:par>
                                <p:cTn id="11" presetID="55"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2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2000"/>
                                        <p:tgtEl>
                                          <p:spTgt spid="3">
                                            <p:txEl>
                                              <p:pRg st="0" end="0"/>
                                            </p:txEl>
                                          </p:spTgt>
                                        </p:tgtEl>
                                      </p:cBhvr>
                                    </p:animEffect>
                                  </p:childTnLst>
                                </p:cTn>
                              </p:par>
                            </p:childTnLst>
                          </p:cTn>
                        </p:par>
                        <p:par>
                          <p:cTn id="16" fill="hold">
                            <p:stCondLst>
                              <p:cond delay="5000"/>
                            </p:stCondLst>
                            <p:childTnLst>
                              <p:par>
                                <p:cTn id="17" presetID="55" presetClass="entr" presetSubtype="0" fill="hold" nodeType="afterEffect">
                                  <p:stCondLst>
                                    <p:cond delay="300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0" fill="hold"/>
                                        <p:tgtEl>
                                          <p:spTgt spid="6"/>
                                        </p:tgtEl>
                                        <p:attrNameLst>
                                          <p:attrName>ppt_w</p:attrName>
                                        </p:attrNameLst>
                                      </p:cBhvr>
                                      <p:tavLst>
                                        <p:tav tm="0">
                                          <p:val>
                                            <p:strVal val="#ppt_w*0.70"/>
                                          </p:val>
                                        </p:tav>
                                        <p:tav tm="100000">
                                          <p:val>
                                            <p:strVal val="#ppt_w"/>
                                          </p:val>
                                        </p:tav>
                                      </p:tavLst>
                                    </p:anim>
                                    <p:anim calcmode="lin" valueType="num">
                                      <p:cBhvr>
                                        <p:cTn id="20" dur="2000" fill="hold"/>
                                        <p:tgtEl>
                                          <p:spTgt spid="6"/>
                                        </p:tgtEl>
                                        <p:attrNameLst>
                                          <p:attrName>ppt_h</p:attrName>
                                        </p:attrNameLst>
                                      </p:cBhvr>
                                      <p:tavLst>
                                        <p:tav tm="0">
                                          <p:val>
                                            <p:strVal val="#ppt_h"/>
                                          </p:val>
                                        </p:tav>
                                        <p:tav tm="100000">
                                          <p:val>
                                            <p:strVal val="#ppt_h"/>
                                          </p:val>
                                        </p:tav>
                                      </p:tavLst>
                                    </p:anim>
                                    <p:animEffect transition="in" filter="fade">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700212"/>
            <a:ext cx="8280400" cy="4753123"/>
          </a:xfrm>
        </p:spPr>
        <p:txBody>
          <a:bodyPr>
            <a:normAutofit fontScale="92500"/>
          </a:bodyPr>
          <a:lstStyle/>
          <a:p>
            <a:pPr>
              <a:buNone/>
            </a:pPr>
            <a:r>
              <a:rPr lang="ru-RU" sz="2000" dirty="0"/>
              <a:t>«Другое время – другие песни». Каждой эпохе соответствует своя система ценностей и организация жизни общества. Но во все времена человечество нуждалось в механизме передачи опыта и знаний, в «проторённых» путях социализации личности. Такой механизм был изобретён ещё в глубокой древности. Имя ему – </a:t>
            </a:r>
            <a:r>
              <a:rPr lang="ru-RU" sz="2400" b="1" i="1" dirty="0">
                <a:solidFill>
                  <a:srgbClr val="FF0000"/>
                </a:solidFill>
              </a:rPr>
              <a:t>ШКОЛА</a:t>
            </a:r>
            <a:r>
              <a:rPr lang="ru-RU" sz="2000" dirty="0"/>
              <a:t>.</a:t>
            </a:r>
            <a:endParaRPr lang="ru-RU" sz="2000" b="1" dirty="0"/>
          </a:p>
          <a:p>
            <a:pPr>
              <a:buFont typeface="Arial" charset="0"/>
              <a:buNone/>
            </a:pPr>
            <a:r>
              <a:rPr lang="ru-RU" sz="2100" b="1" dirty="0"/>
              <a:t>Цель моей педагогической деятельности – всестороннее развитие</a:t>
            </a:r>
          </a:p>
          <a:p>
            <a:pPr>
              <a:buFont typeface="Arial" charset="0"/>
              <a:buNone/>
            </a:pPr>
            <a:r>
              <a:rPr lang="ru-RU" sz="2100" b="1" dirty="0"/>
              <a:t>личности ребёнка.</a:t>
            </a:r>
          </a:p>
          <a:p>
            <a:pPr>
              <a:buFont typeface="Arial" charset="0"/>
              <a:buNone/>
            </a:pPr>
            <a:endParaRPr lang="ru-RU" sz="2100" b="1" dirty="0"/>
          </a:p>
          <a:p>
            <a:pPr>
              <a:buFont typeface="Arial" charset="0"/>
              <a:buNone/>
            </a:pPr>
            <a:r>
              <a:rPr lang="ru-RU" sz="2100" b="1" dirty="0"/>
              <a:t>Моя задача, как учителя, - не учить учащегося, а научить его учиться!</a:t>
            </a:r>
          </a:p>
          <a:p>
            <a:pPr>
              <a:buFont typeface="Arial" charset="0"/>
              <a:buNone/>
            </a:pPr>
            <a:r>
              <a:rPr lang="ru-RU" sz="2100" b="1" dirty="0"/>
              <a:t>Сегодня ученик – не только объект обучения, а в первую очередь –</a:t>
            </a:r>
          </a:p>
          <a:p>
            <a:pPr>
              <a:buFont typeface="Arial" charset="0"/>
              <a:buNone/>
            </a:pPr>
            <a:r>
              <a:rPr lang="ru-RU" sz="2100" b="1" dirty="0"/>
              <a:t>творец своего собственного «Я».</a:t>
            </a:r>
          </a:p>
          <a:p>
            <a:pPr>
              <a:buFont typeface="Arial" charset="0"/>
              <a:buNone/>
            </a:pPr>
            <a:r>
              <a:rPr lang="ru-RU" sz="2100" b="1" dirty="0"/>
              <a:t>И нашим с ребятами  девизом стала следующая фраза: </a:t>
            </a:r>
          </a:p>
          <a:p>
            <a:pPr algn="ctr">
              <a:buFont typeface="Arial" charset="0"/>
              <a:buNone/>
            </a:pPr>
            <a:r>
              <a:rPr lang="ru-RU" sz="2100" b="1" dirty="0">
                <a:solidFill>
                  <a:srgbClr val="FF0000"/>
                </a:solidFill>
              </a:rPr>
              <a:t>«Есть проблема – реши её»</a:t>
            </a:r>
          </a:p>
          <a:p>
            <a:pPr>
              <a:buFont typeface="Arial" charset="0"/>
              <a:buNone/>
            </a:pPr>
            <a:endParaRPr lang="ru-RU" sz="2100" b="1" dirty="0"/>
          </a:p>
        </p:txBody>
      </p:sp>
      <p:sp>
        <p:nvSpPr>
          <p:cNvPr id="4" name="Номер слайда 3"/>
          <p:cNvSpPr>
            <a:spLocks noGrp="1"/>
          </p:cNvSpPr>
          <p:nvPr>
            <p:ph type="sldNum" sz="quarter" idx="12"/>
          </p:nvPr>
        </p:nvSpPr>
        <p:spPr/>
        <p:txBody>
          <a:bodyPr/>
          <a:lstStyle/>
          <a:p>
            <a:pPr>
              <a:defRPr/>
            </a:pPr>
            <a:fld id="{0F240C19-D821-4E91-8878-8F580B92D365}" type="slidenum">
              <a:rPr lang="ru-RU"/>
              <a:pPr>
                <a:defRPr/>
              </a:pPr>
              <a:t>6</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Моя задача, как учителя</a:t>
            </a:r>
          </a:p>
        </p:txBody>
      </p:sp>
    </p:spTree>
  </p:cSld>
  <p:clrMapOvr>
    <a:masterClrMapping/>
  </p:clrMapOvr>
  <p:transition advTm="1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childTnLst>
                          </p:cTn>
                        </p:par>
                        <p:par>
                          <p:cTn id="20" fill="hold">
                            <p:stCondLst>
                              <p:cond delay="65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2000"/>
                                        <p:tgtEl>
                                          <p:spTgt spid="3">
                                            <p:txEl>
                                              <p:pRg st="4" end="4"/>
                                            </p:txEl>
                                          </p:spTgt>
                                        </p:tgtEl>
                                      </p:cBhvr>
                                    </p:animEffect>
                                  </p:childTnLst>
                                </p:cTn>
                              </p:par>
                            </p:childTnLst>
                          </p:cTn>
                        </p:par>
                        <p:par>
                          <p:cTn id="24" fill="hold">
                            <p:stCondLst>
                              <p:cond delay="8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2000"/>
                                        <p:tgtEl>
                                          <p:spTgt spid="3">
                                            <p:txEl>
                                              <p:pRg st="5" end="5"/>
                                            </p:txEl>
                                          </p:spTgt>
                                        </p:tgtEl>
                                      </p:cBhvr>
                                    </p:animEffect>
                                  </p:childTnLst>
                                </p:cTn>
                              </p:par>
                            </p:childTnLst>
                          </p:cTn>
                        </p:par>
                        <p:par>
                          <p:cTn id="28" fill="hold">
                            <p:stCondLst>
                              <p:cond delay="10500"/>
                            </p:stCondLst>
                            <p:childTnLst>
                              <p:par>
                                <p:cTn id="29" presetID="10"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20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20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635896" y="1628800"/>
            <a:ext cx="5112568" cy="4205064"/>
          </a:xfrm>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rtlCol="0">
            <a:normAutofit/>
          </a:bodyPr>
          <a:lstStyle/>
          <a:p>
            <a:pPr fontAlgn="auto">
              <a:spcAft>
                <a:spcPts val="0"/>
              </a:spcAft>
              <a:buFont typeface="Arial" pitchFamily="34" charset="0"/>
              <a:buNone/>
              <a:defRPr/>
            </a:pPr>
            <a:r>
              <a:rPr lang="ru-RU" sz="2000" b="1" i="1" dirty="0"/>
              <a:t>Для достижения </a:t>
            </a:r>
          </a:p>
          <a:p>
            <a:pPr fontAlgn="auto">
              <a:spcAft>
                <a:spcPts val="0"/>
              </a:spcAft>
              <a:buFont typeface="Arial" pitchFamily="34" charset="0"/>
              <a:buNone/>
              <a:defRPr/>
            </a:pPr>
            <a:r>
              <a:rPr lang="ru-RU" sz="2000" b="1" i="1" dirty="0"/>
              <a:t>поставленных задач на своих уроках </a:t>
            </a:r>
          </a:p>
          <a:p>
            <a:pPr fontAlgn="auto">
              <a:spcAft>
                <a:spcPts val="0"/>
              </a:spcAft>
              <a:buFont typeface="Arial" pitchFamily="34" charset="0"/>
              <a:buNone/>
              <a:defRPr/>
            </a:pPr>
            <a:r>
              <a:rPr lang="ru-RU" sz="2000" b="1" i="1" dirty="0"/>
              <a:t>я применяю различные технологии: </a:t>
            </a:r>
          </a:p>
          <a:p>
            <a:pPr marL="457200" indent="-457200" fontAlgn="auto">
              <a:spcAft>
                <a:spcPts val="0"/>
              </a:spcAft>
              <a:buFont typeface="Arial" pitchFamily="34" charset="0"/>
              <a:buAutoNum type="arabicPeriod"/>
              <a:defRPr/>
            </a:pPr>
            <a:r>
              <a:rPr lang="ru-RU" altLang="ru-RU" sz="2000" b="1" dirty="0">
                <a:solidFill>
                  <a:srgbClr val="083763"/>
                </a:solidFill>
                <a:ea typeface="Calibri" pitchFamily="34" charset="0"/>
                <a:cs typeface="Times New Roman" pitchFamily="18" charset="0"/>
              </a:rPr>
              <a:t>Использование ИКТ</a:t>
            </a:r>
          </a:p>
          <a:p>
            <a:pPr marL="457200" indent="-457200" fontAlgn="auto">
              <a:spcAft>
                <a:spcPts val="0"/>
              </a:spcAft>
              <a:buFont typeface="Arial" pitchFamily="34" charset="0"/>
              <a:buAutoNum type="arabicPeriod"/>
              <a:defRPr/>
            </a:pPr>
            <a:r>
              <a:rPr lang="ru-RU" sz="2000" b="1" i="1" dirty="0">
                <a:solidFill>
                  <a:srgbClr val="083763"/>
                </a:solidFill>
                <a:cs typeface="Times New Roman" pitchFamily="18" charset="0"/>
              </a:rPr>
              <a:t>Игровые технологии</a:t>
            </a:r>
            <a:endParaRPr lang="ru-RU" sz="2000" b="1" i="1" dirty="0"/>
          </a:p>
          <a:p>
            <a:pPr marL="457200" indent="-457200" fontAlgn="auto">
              <a:spcAft>
                <a:spcPts val="0"/>
              </a:spcAft>
              <a:buFont typeface="Arial" pitchFamily="34" charset="0"/>
              <a:buAutoNum type="arabicPeriod"/>
              <a:defRPr/>
            </a:pPr>
            <a:r>
              <a:rPr lang="ru-RU" sz="2000" b="1" i="1" dirty="0"/>
              <a:t>Групповые технологии </a:t>
            </a:r>
          </a:p>
          <a:p>
            <a:pPr marL="457200" indent="-457200" fontAlgn="auto">
              <a:spcAft>
                <a:spcPts val="0"/>
              </a:spcAft>
              <a:buFont typeface="Arial" pitchFamily="34" charset="0"/>
              <a:buAutoNum type="arabicPeriod"/>
              <a:defRPr/>
            </a:pPr>
            <a:r>
              <a:rPr lang="ru-RU" sz="2000" b="1" i="1" dirty="0"/>
              <a:t>Активно использую метод проектов в системе интерактивного обучения</a:t>
            </a:r>
          </a:p>
        </p:txBody>
      </p:sp>
      <p:sp>
        <p:nvSpPr>
          <p:cNvPr id="6" name="Номер слайда 5"/>
          <p:cNvSpPr>
            <a:spLocks noGrp="1"/>
          </p:cNvSpPr>
          <p:nvPr>
            <p:ph type="sldNum" sz="quarter" idx="12"/>
          </p:nvPr>
        </p:nvSpPr>
        <p:spPr/>
        <p:txBody>
          <a:bodyPr/>
          <a:lstStyle/>
          <a:p>
            <a:pPr>
              <a:defRPr/>
            </a:pPr>
            <a:fld id="{E59F8FEB-3411-4940-AD0C-9055466447B8}" type="slidenum">
              <a:rPr lang="ru-RU"/>
              <a:pPr>
                <a:defRPr/>
              </a:pPr>
              <a:t>7</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Методическая работа</a:t>
            </a:r>
          </a:p>
        </p:txBody>
      </p:sp>
      <p:sp>
        <p:nvSpPr>
          <p:cNvPr id="4" name="Содержимое 2"/>
          <p:cNvSpPr txBox="1">
            <a:spLocks/>
          </p:cNvSpPr>
          <p:nvPr/>
        </p:nvSpPr>
        <p:spPr bwMode="auto">
          <a:xfrm>
            <a:off x="250825" y="5516563"/>
            <a:ext cx="5329238" cy="1225550"/>
          </a:xfrm>
          <a:prstGeom prst="rect">
            <a:avLst/>
          </a:prstGeom>
          <a:noFill/>
          <a:ln w="9525">
            <a:noFill/>
            <a:miter lim="800000"/>
            <a:headEnd/>
            <a:tailEnd/>
          </a:ln>
        </p:spPr>
        <p:txBody>
          <a:bodyPr/>
          <a:lstStyle/>
          <a:p>
            <a:pPr marL="342900" indent="-342900">
              <a:spcBef>
                <a:spcPct val="20000"/>
              </a:spcBef>
              <a:buFont typeface="Arial" charset="0"/>
              <a:buNone/>
            </a:pPr>
            <a:endParaRPr lang="ru-RU" sz="2000" b="1" dirty="0">
              <a:latin typeface="Calibri" pitchFamily="34" charset="0"/>
            </a:endParaRPr>
          </a:p>
        </p:txBody>
      </p:sp>
      <p:pic>
        <p:nvPicPr>
          <p:cNvPr id="8"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6343" y="4800600"/>
            <a:ext cx="2369096" cy="17768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6343" y="1828800"/>
            <a:ext cx="1883569" cy="2667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9" name="Picture 3" descr="C:\Users\WebUser\Downloads\IMG_2496.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5400000">
            <a:off x="2106262" y="2165887"/>
            <a:ext cx="2657100" cy="1992825"/>
          </a:xfrm>
          <a:prstGeom prst="rect">
            <a:avLst/>
          </a:prstGeom>
          <a:noFill/>
          <a:extLst>
            <a:ext uri="{909E8E84-426E-40DD-AFC4-6F175D3DCCD1}">
              <a14:hiddenFill xmlns=""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076313" y="4800600"/>
            <a:ext cx="2494785" cy="18710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1000"/>
                                        <p:tgtEl>
                                          <p:spTgt spid="3">
                                            <p:txEl>
                                              <p:pRg st="0" end="0"/>
                                            </p:txEl>
                                          </p:spTgt>
                                        </p:tgtEl>
                                      </p:cBhvr>
                                    </p:animEffect>
                                  </p:childTnLst>
                                </p:cTn>
                              </p:par>
                            </p:childTnLst>
                          </p:cTn>
                        </p:par>
                        <p:par>
                          <p:cTn id="12" fill="hold">
                            <p:stCondLst>
                              <p:cond delay="2000"/>
                            </p:stCondLst>
                            <p:childTnLst>
                              <p:par>
                                <p:cTn id="13" presetID="5" presetClass="entr" presetSubtype="10"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heckerboard(across)">
                                      <p:cBhvr>
                                        <p:cTn id="15" dur="1000"/>
                                        <p:tgtEl>
                                          <p:spTgt spid="3">
                                            <p:txEl>
                                              <p:pRg st="1" end="1"/>
                                            </p:txEl>
                                          </p:spTgt>
                                        </p:tgtEl>
                                      </p:cBhvr>
                                    </p:animEffect>
                                  </p:childTnLst>
                                </p:cTn>
                              </p:par>
                            </p:childTnLst>
                          </p:cTn>
                        </p:par>
                        <p:par>
                          <p:cTn id="16" fill="hold">
                            <p:stCondLst>
                              <p:cond delay="3500"/>
                            </p:stCondLst>
                            <p:childTnLst>
                              <p:par>
                                <p:cTn id="17" presetID="5" presetClass="entr" presetSubtype="10" fill="hold" grpId="0"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heckerboard(across)">
                                      <p:cBhvr>
                                        <p:cTn id="19" dur="1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50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checkerboard(across)">
                                      <p:cBhvr>
                                        <p:cTn id="24" dur="1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50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checkerboard(across)">
                                      <p:cBhvr>
                                        <p:cTn id="29" dur="1000"/>
                                        <p:tgtEl>
                                          <p:spTgt spid="3">
                                            <p:txEl>
                                              <p:pRg st="4" end="4"/>
                                            </p:txEl>
                                          </p:spTgt>
                                        </p:tgtEl>
                                      </p:cBhvr>
                                    </p:animEffect>
                                  </p:childTnLst>
                                </p:cTn>
                              </p:par>
                            </p:childTnLst>
                          </p:cTn>
                        </p:par>
                        <p:par>
                          <p:cTn id="30" fill="hold">
                            <p:stCondLst>
                              <p:cond delay="1500"/>
                            </p:stCondLst>
                            <p:childTnLst>
                              <p:par>
                                <p:cTn id="31" presetID="5" presetClass="entr" presetSubtype="10" fill="hold" grpId="0" nodeType="afterEffect">
                                  <p:stCondLst>
                                    <p:cond delay="50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checkerboard(across)">
                                      <p:cBhvr>
                                        <p:cTn id="33" dur="1000"/>
                                        <p:tgtEl>
                                          <p:spTgt spid="3">
                                            <p:txEl>
                                              <p:pRg st="5" end="5"/>
                                            </p:txEl>
                                          </p:spTgt>
                                        </p:tgtEl>
                                      </p:cBhvr>
                                    </p:animEffect>
                                  </p:childTnLst>
                                </p:cTn>
                              </p:par>
                            </p:childTnLst>
                          </p:cTn>
                        </p:par>
                        <p:par>
                          <p:cTn id="34" fill="hold">
                            <p:stCondLst>
                              <p:cond delay="3000"/>
                            </p:stCondLst>
                            <p:childTnLst>
                              <p:par>
                                <p:cTn id="35" presetID="5" presetClass="entr" presetSubtype="10" fill="hold" grpId="0" nodeType="afterEffect">
                                  <p:stCondLst>
                                    <p:cond delay="50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1000"/>
                                        <p:tgtEl>
                                          <p:spTgt spid="3">
                                            <p:txEl>
                                              <p:pRg st="6" end="6"/>
                                            </p:txEl>
                                          </p:spTgt>
                                        </p:tgtEl>
                                      </p:cBhvr>
                                    </p:animEffect>
                                  </p:childTnLst>
                                </p:cTn>
                              </p:par>
                            </p:childTnLst>
                          </p:cTn>
                        </p:par>
                        <p:par>
                          <p:cTn id="38" fill="hold">
                            <p:stCondLst>
                              <p:cond delay="4500"/>
                            </p:stCondLst>
                            <p:childTnLst>
                              <p:par>
                                <p:cTn id="39" presetID="5" presetClass="entr" presetSubtype="10" fill="hold" grpId="0" nodeType="afterEffect" nodePh="1">
                                  <p:stCondLst>
                                    <p:cond delay="9000"/>
                                  </p:stCondLst>
                                  <p:endCondLst>
                                    <p:cond evt="begin" delay="0">
                                      <p:tn val="39"/>
                                    </p:cond>
                                  </p:endCondLst>
                                  <p:childTnLst>
                                    <p:set>
                                      <p:cBhvr>
                                        <p:cTn id="40" dur="1" fill="hold">
                                          <p:stCondLst>
                                            <p:cond delay="0"/>
                                          </p:stCondLst>
                                        </p:cTn>
                                        <p:tgtEl>
                                          <p:spTgt spid="4"/>
                                        </p:tgtEl>
                                        <p:attrNameLst>
                                          <p:attrName>style.visibility</p:attrName>
                                        </p:attrNameLst>
                                      </p:cBhvr>
                                      <p:to>
                                        <p:strVal val="visible"/>
                                      </p:to>
                                    </p:set>
                                    <p:animEffect transition="in" filter="checkerboard(across)">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556793"/>
            <a:ext cx="8229600" cy="2664296"/>
          </a:xfrm>
        </p:spPr>
        <p:txBody>
          <a:bodyPr/>
          <a:lstStyle/>
          <a:p>
            <a:pPr indent="0" algn="ctr">
              <a:buNone/>
              <a:defRPr/>
            </a:pPr>
            <a:r>
              <a:rPr lang="ru-RU" sz="2000" b="1" i="1" dirty="0">
                <a:solidFill>
                  <a:srgbClr val="FF0000"/>
                </a:solidFill>
                <a:latin typeface="Times New Roman" pitchFamily="18" charset="0"/>
                <a:ea typeface="Calibri" pitchFamily="34" charset="0"/>
                <a:cs typeface="Times New Roman" pitchFamily="18" charset="0"/>
              </a:rPr>
              <a:t>Использование ИКТ</a:t>
            </a:r>
          </a:p>
          <a:p>
            <a:pPr indent="450850" algn="just">
              <a:defRPr/>
            </a:pPr>
            <a:r>
              <a:rPr lang="ru-RU" sz="2000" dirty="0">
                <a:solidFill>
                  <a:schemeClr val="accent1">
                    <a:lumMod val="50000"/>
                  </a:schemeClr>
                </a:solidFill>
                <a:latin typeface="Times New Roman" pitchFamily="18" charset="0"/>
                <a:ea typeface="Calibri" pitchFamily="34" charset="0"/>
                <a:cs typeface="Times New Roman" pitchFamily="18" charset="0"/>
              </a:rPr>
              <a:t>Формирование необходимых современному ученику компетенций,  будет  наиболее эффективным,  если  в учебно-образовательном процессе  использовать  </a:t>
            </a:r>
            <a:r>
              <a:rPr lang="ru-RU" sz="2000" dirty="0">
                <a:solidFill>
                  <a:srgbClr val="FF0000"/>
                </a:solidFill>
                <a:latin typeface="Times New Roman" pitchFamily="18" charset="0"/>
                <a:ea typeface="Calibri" pitchFamily="34" charset="0"/>
                <a:cs typeface="Times New Roman" pitchFamily="18" charset="0"/>
              </a:rPr>
              <a:t>информационно-коммуникационные средства </a:t>
            </a:r>
            <a:r>
              <a:rPr lang="ru-RU" sz="2000" dirty="0">
                <a:solidFill>
                  <a:schemeClr val="accent1">
                    <a:lumMod val="50000"/>
                  </a:schemeClr>
                </a:solidFill>
                <a:latin typeface="Times New Roman" pitchFamily="18" charset="0"/>
                <a:ea typeface="Calibri" pitchFamily="34" charset="0"/>
                <a:cs typeface="Times New Roman" pitchFamily="18" charset="0"/>
              </a:rPr>
              <a:t>- технические, информационные, полиграфические, аудиовизуальные,  обладающие  колоссальными обучающими ресурсами и принципиально влияющие на организацию учебного процесса, увеличивая его возможности.</a:t>
            </a:r>
            <a:endParaRPr lang="ru-RU" sz="2000" dirty="0">
              <a:solidFill>
                <a:schemeClr val="accent1">
                  <a:lumMod val="50000"/>
                </a:schemeClr>
              </a:solidFill>
              <a:latin typeface="Arial" pitchFamily="34" charset="0"/>
            </a:endParaRPr>
          </a:p>
        </p:txBody>
      </p:sp>
      <p:sp>
        <p:nvSpPr>
          <p:cNvPr id="4" name="Номер слайда 3"/>
          <p:cNvSpPr>
            <a:spLocks noGrp="1"/>
          </p:cNvSpPr>
          <p:nvPr>
            <p:ph type="sldNum" sz="quarter" idx="12"/>
          </p:nvPr>
        </p:nvSpPr>
        <p:spPr/>
        <p:txBody>
          <a:bodyPr/>
          <a:lstStyle/>
          <a:p>
            <a:pPr>
              <a:defRPr/>
            </a:pPr>
            <a:fld id="{BB2FFDCC-EE80-4259-B843-15FAE43546A9}" type="slidenum">
              <a:rPr lang="ru-RU"/>
              <a:pPr>
                <a:defRPr/>
              </a:pPr>
              <a:t>8</a:t>
            </a:fld>
            <a:endParaRPr lang="ru-RU" dirty="0"/>
          </a:p>
        </p:txBody>
      </p:sp>
      <p:sp>
        <p:nvSpPr>
          <p:cNvPr id="2" name="Заголовок 1"/>
          <p:cNvSpPr>
            <a:spLocks noGrp="1"/>
          </p:cNvSpPr>
          <p:nvPr>
            <p:ph type="title"/>
          </p:nvPr>
        </p:nvSpPr>
        <p:spPr>
          <a:ln w="38100"/>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rtlCol="0">
            <a:normAutofit/>
          </a:bodyPr>
          <a:lstStyle/>
          <a:p>
            <a:pPr fontAlgn="auto">
              <a:spcAft>
                <a:spcPts val="0"/>
              </a:spcAft>
              <a:defRPr/>
            </a:pPr>
            <a:r>
              <a:rPr lang="ru-RU" b="1" dirty="0"/>
              <a:t>Формы и методы работы</a:t>
            </a:r>
          </a:p>
        </p:txBody>
      </p:sp>
      <p:pic>
        <p:nvPicPr>
          <p:cNvPr id="512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38200" y="4114800"/>
            <a:ext cx="1828800" cy="2438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1400" y="4114800"/>
            <a:ext cx="1600200" cy="25738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096000" y="4123765"/>
            <a:ext cx="1828800" cy="2438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72067" y="1556793"/>
            <a:ext cx="7408333" cy="2232248"/>
          </a:xfrm>
        </p:spPr>
        <p:txBody>
          <a:bodyPr/>
          <a:lstStyle/>
          <a:p>
            <a:r>
              <a:rPr lang="ru-RU" altLang="ru-RU" sz="1600" dirty="0"/>
              <a:t>Обучение в форме игры может и должно быть интересным, занимательным, но не развлекательным. Для реализации такого подхода необходимо, чтобы образовательные технологии, разрабатываемые для обучения школьников, содержали четко обозначенную и пошагово описанную систему игровых заданий и различных игр с тем чтобы, используя эту систему, педагог мог быть уверенным в том, что в результате он получит гарантированный уровень усвоения ребенком того или иного предметного содержания.</a:t>
            </a:r>
            <a:endParaRPr lang="ru-RU" sz="1600" dirty="0"/>
          </a:p>
        </p:txBody>
      </p:sp>
      <p:sp>
        <p:nvSpPr>
          <p:cNvPr id="4" name="Номер слайда 3"/>
          <p:cNvSpPr>
            <a:spLocks noGrp="1"/>
          </p:cNvSpPr>
          <p:nvPr>
            <p:ph type="sldNum" sz="quarter" idx="12"/>
          </p:nvPr>
        </p:nvSpPr>
        <p:spPr/>
        <p:txBody>
          <a:bodyPr/>
          <a:lstStyle/>
          <a:p>
            <a:pPr>
              <a:defRPr/>
            </a:pPr>
            <a:fld id="{7842A785-F37D-4EED-8CDC-46865A349040}" type="slidenum">
              <a:rPr lang="ru-RU" smtClean="0"/>
              <a:pPr>
                <a:defRPr/>
              </a:pPr>
              <a:t>9</a:t>
            </a:fld>
            <a:endParaRPr lang="ru-RU" dirty="0"/>
          </a:p>
        </p:txBody>
      </p:sp>
      <p:sp>
        <p:nvSpPr>
          <p:cNvPr id="2" name="Заголовок 1"/>
          <p:cNvSpPr>
            <a:spLocks noGrp="1"/>
          </p:cNvSpPr>
          <p:nvPr>
            <p:ph type="title"/>
          </p:nvPr>
        </p:nvSpPr>
        <p:spPr/>
        <p:txBody>
          <a:bodyPr/>
          <a:lstStyle/>
          <a:p>
            <a:r>
              <a:rPr lang="ru-RU" b="1" i="1" dirty="0">
                <a:solidFill>
                  <a:srgbClr val="FF0000"/>
                </a:solidFill>
              </a:rPr>
              <a:t>ИГРОВЫЕ ТЕХНОЛОГИИ</a:t>
            </a:r>
          </a:p>
        </p:txBody>
      </p:sp>
      <p:pic>
        <p:nvPicPr>
          <p:cNvPr id="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429000" y="3467847"/>
            <a:ext cx="2057400" cy="2743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1749404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1217</TotalTime>
  <Words>1050</Words>
  <Application>Microsoft Office PowerPoint</Application>
  <PresentationFormat>Экран (4:3)</PresentationFormat>
  <Paragraphs>121</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Волна</vt:lpstr>
      <vt:lpstr>Сигаеава Екатерина Викторовна учитель начальных классов,  МБОУ СОШ №12 г. Королёва МО</vt:lpstr>
      <vt:lpstr>Я – первый учитель</vt:lpstr>
      <vt:lpstr>Актуальность</vt:lpstr>
      <vt:lpstr>Цель, показать, что :</vt:lpstr>
      <vt:lpstr>Моё педагогическое кредо</vt:lpstr>
      <vt:lpstr>Моя задача, как учителя</vt:lpstr>
      <vt:lpstr>Методическая работа</vt:lpstr>
      <vt:lpstr>Формы и методы работы</vt:lpstr>
      <vt:lpstr>ИГРОВЫЕ ТЕХНОЛОГИИ</vt:lpstr>
      <vt:lpstr>Групповые технологии</vt:lpstr>
      <vt:lpstr>Кредо успешного обучения</vt:lpstr>
      <vt:lpstr>Метод проектов</vt:lpstr>
      <vt:lpstr>Внеклассная работа</vt:lpstr>
      <vt:lpstr>Своя методика поощрения </vt:lpstr>
      <vt:lpstr>Результативность работы</vt:lpstr>
      <vt:lpstr>Мой педагогические принципы:</vt:lpstr>
      <vt:lpstr>Выводы</vt:lpstr>
      <vt:lpstr> Учитель -   это  человек,  навечно  вызванный  к  доске   отвечать  перед  детьми,  отвечать  за  детей.                                                          С. Соловейчик </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педагогического опыта старшего учителя начальных классов</dc:title>
  <dc:creator>User</dc:creator>
  <cp:lastModifiedBy>user</cp:lastModifiedBy>
  <cp:revision>182</cp:revision>
  <dcterms:created xsi:type="dcterms:W3CDTF">2010-11-20T13:29:43Z</dcterms:created>
  <dcterms:modified xsi:type="dcterms:W3CDTF">2023-10-03T05:29:41Z</dcterms:modified>
</cp:coreProperties>
</file>