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8" r:id="rId2"/>
    <p:sldId id="276" r:id="rId3"/>
    <p:sldId id="277" r:id="rId4"/>
    <p:sldId id="278" r:id="rId5"/>
    <p:sldId id="279" r:id="rId6"/>
    <p:sldId id="293" r:id="rId7"/>
    <p:sldId id="281" r:id="rId8"/>
    <p:sldId id="280" r:id="rId9"/>
    <p:sldId id="285" r:id="rId10"/>
    <p:sldId id="282" r:id="rId11"/>
    <p:sldId id="284" r:id="rId12"/>
    <p:sldId id="286" r:id="rId13"/>
    <p:sldId id="287" r:id="rId14"/>
    <p:sldId id="288" r:id="rId15"/>
    <p:sldId id="294" r:id="rId16"/>
    <p:sldId id="290" r:id="rId17"/>
    <p:sldId id="291" r:id="rId18"/>
    <p:sldId id="29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-38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E14965-4498-4589-93A8-8666DD00F47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41CE0-30A1-40DB-B37D-5142BD9C76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7722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0475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582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620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6728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2999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4381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4867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9466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5531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040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173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D41AB-34C2-4E7B-9213-C5A7781AAA3A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E101D-F564-4F21-857B-2093721E13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602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53144" y="0"/>
            <a:ext cx="10319657" cy="6856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37003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llustrators.ru/uploads/illustration/image/1147748/main_%D1%80%D0%B8%D1%81_50.jpg">
            <a:extLst>
              <a:ext uri="{FF2B5EF4-FFF2-40B4-BE49-F238E27FC236}">
                <a16:creationId xmlns:a16="http://schemas.microsoft.com/office/drawing/2014/main" xmlns="" id="{241A896D-7159-4635-A2DC-1F711D8B9F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756346" y="0"/>
            <a:ext cx="3372431" cy="510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pinimg.com/736x/33/dd/30/33dd302008952e1542a77d1e69f465f4--ancient-maps-antique-maps.jpg">
            <a:extLst>
              <a:ext uri="{FF2B5EF4-FFF2-40B4-BE49-F238E27FC236}">
                <a16:creationId xmlns:a16="http://schemas.microsoft.com/office/drawing/2014/main" xmlns="" id="{2C1DEEB7-6F78-47A9-A99C-FAC4C0EDF8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6422" y="0"/>
            <a:ext cx="3249671" cy="510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5CF3F34-EF45-4E4F-80A9-7CCE6A965FF2}"/>
              </a:ext>
            </a:extLst>
          </p:cNvPr>
          <p:cNvSpPr txBox="1"/>
          <p:nvPr/>
        </p:nvSpPr>
        <p:spPr>
          <a:xfrm>
            <a:off x="4535972" y="5016723"/>
            <a:ext cx="36946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Царьград</a:t>
            </a:r>
          </a:p>
          <a:p>
            <a:pPr algn="ctr"/>
            <a:r>
              <a:rPr lang="ru-RU" sz="3200" dirty="0"/>
              <a:t>(так называли город на Руси)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1821644-E311-4C4B-A7FF-10559064EC86}"/>
              </a:ext>
            </a:extLst>
          </p:cNvPr>
          <p:cNvSpPr txBox="1"/>
          <p:nvPr/>
        </p:nvSpPr>
        <p:spPr>
          <a:xfrm>
            <a:off x="-35253" y="5016723"/>
            <a:ext cx="507552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Константинополь</a:t>
            </a:r>
          </a:p>
          <a:p>
            <a:pPr algn="ctr"/>
            <a:r>
              <a:rPr lang="ru-RU" sz="2000" dirty="0"/>
              <a:t>(В 330 году император Константин I Великий перенёс столицу Римской империи в город, который стали называть Константинополем — городом Константина)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AA65A67-E077-4C87-A061-FB6E00C36959}"/>
              </a:ext>
            </a:extLst>
          </p:cNvPr>
          <p:cNvSpPr txBox="1"/>
          <p:nvPr/>
        </p:nvSpPr>
        <p:spPr>
          <a:xfrm>
            <a:off x="7598686" y="4994421"/>
            <a:ext cx="459331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Стамбул</a:t>
            </a:r>
          </a:p>
          <a:p>
            <a:pPr algn="ctr"/>
            <a:r>
              <a:rPr lang="ru-RU" sz="2000" dirty="0"/>
              <a:t>(По сравнению с Константинополем, все остальные города были деревнями. Так появилось имя Стамбул - это греческое выражение в переводе "из города")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01415100-58C8-4DC6-B94D-011C1A65CE5B}"/>
              </a:ext>
            </a:extLst>
          </p:cNvPr>
          <p:cNvCxnSpPr/>
          <p:nvPr/>
        </p:nvCxnSpPr>
        <p:spPr>
          <a:xfrm>
            <a:off x="7128777" y="2553629"/>
            <a:ext cx="469909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8" name="Picture 8" descr="https://avatars.mds.yandex.net/get-pdb/25978/be96e3a0-c0ba-4342-a9d6-312721addf96/s1200?webp=false">
            <a:extLst>
              <a:ext uri="{FF2B5EF4-FFF2-40B4-BE49-F238E27FC236}">
                <a16:creationId xmlns:a16="http://schemas.microsoft.com/office/drawing/2014/main" xmlns="" id="{19FC5FB2-CA41-4E2D-B794-314EE727C9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598686" y="0"/>
            <a:ext cx="4313689" cy="510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6571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6A36AF8-E3A5-418F-B32E-DF63B3169803}"/>
              </a:ext>
            </a:extLst>
          </p:cNvPr>
          <p:cNvSpPr txBox="1"/>
          <p:nvPr/>
        </p:nvSpPr>
        <p:spPr>
          <a:xfrm>
            <a:off x="-122663" y="89209"/>
            <a:ext cx="7404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Царьградом русский народ называл Константинополь, который потом стал Стамбулом.</a:t>
            </a:r>
          </a:p>
        </p:txBody>
      </p:sp>
      <p:pic>
        <p:nvPicPr>
          <p:cNvPr id="6146" name="Picture 2" descr="https://avatars.mds.yandex.net/get-pdb/69339/19a91498-1207-4241-b052-f3ba83c99106/s1200?webp=false">
            <a:extLst>
              <a:ext uri="{FF2B5EF4-FFF2-40B4-BE49-F238E27FC236}">
                <a16:creationId xmlns:a16="http://schemas.microsoft.com/office/drawing/2014/main" xmlns="" id="{ADF09FED-8187-41A8-8750-CB06DAD9B3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108914" y="411856"/>
            <a:ext cx="4765288" cy="6034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1655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CECFC403-819F-4756-843B-D40074E44E54}"/>
              </a:ext>
            </a:extLst>
          </p:cNvPr>
          <p:cNvSpPr/>
          <p:nvPr/>
        </p:nvSpPr>
        <p:spPr>
          <a:xfrm>
            <a:off x="2800814" y="1694984"/>
            <a:ext cx="5988205" cy="2408663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Что получила Русь в результате победы над греками?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xmlns="" id="{4522131F-7664-40A4-9C58-60BBFDD72380}"/>
              </a:ext>
            </a:extLst>
          </p:cNvPr>
          <p:cNvCxnSpPr>
            <a:cxnSpLocks/>
          </p:cNvCxnSpPr>
          <p:nvPr/>
        </p:nvCxnSpPr>
        <p:spPr>
          <a:xfrm flipH="1" flipV="1">
            <a:off x="2711604" y="1483111"/>
            <a:ext cx="490653" cy="557560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xmlns="" id="{C1F35DCC-121E-4DF2-BECA-C1478E5F6CD0}"/>
              </a:ext>
            </a:extLst>
          </p:cNvPr>
          <p:cNvCxnSpPr>
            <a:cxnSpLocks/>
          </p:cNvCxnSpPr>
          <p:nvPr/>
        </p:nvCxnSpPr>
        <p:spPr>
          <a:xfrm flipV="1">
            <a:off x="8435898" y="1483111"/>
            <a:ext cx="490653" cy="557560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C46226DC-28B4-4CDF-B9F4-47EB37F44375}"/>
              </a:ext>
            </a:extLst>
          </p:cNvPr>
          <p:cNvCxnSpPr>
            <a:cxnSpLocks/>
          </p:cNvCxnSpPr>
          <p:nvPr/>
        </p:nvCxnSpPr>
        <p:spPr>
          <a:xfrm flipH="1">
            <a:off x="2642837" y="3824867"/>
            <a:ext cx="490653" cy="557560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xmlns="" id="{CC99626D-10FE-4903-B346-8697B0D16039}"/>
              </a:ext>
            </a:extLst>
          </p:cNvPr>
          <p:cNvCxnSpPr>
            <a:cxnSpLocks/>
          </p:cNvCxnSpPr>
          <p:nvPr/>
        </p:nvCxnSpPr>
        <p:spPr>
          <a:xfrm>
            <a:off x="8367131" y="3824867"/>
            <a:ext cx="490653" cy="557560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42C5A6BE-8760-46E0-89CB-240C9589F594}"/>
              </a:ext>
            </a:extLst>
          </p:cNvPr>
          <p:cNvSpPr/>
          <p:nvPr/>
        </p:nvSpPr>
        <p:spPr>
          <a:xfrm>
            <a:off x="847492" y="306658"/>
            <a:ext cx="3077737" cy="111512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Признание силы Руси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6434FA38-961B-4FBB-A18D-6920901380E1}"/>
              </a:ext>
            </a:extLst>
          </p:cNvPr>
          <p:cNvSpPr/>
          <p:nvPr/>
        </p:nvSpPr>
        <p:spPr>
          <a:xfrm>
            <a:off x="8266772" y="245325"/>
            <a:ext cx="3077737" cy="111512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Большая дань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1404A7D9-C338-4DBB-A74B-27678D6275EE}"/>
              </a:ext>
            </a:extLst>
          </p:cNvPr>
          <p:cNvSpPr/>
          <p:nvPr/>
        </p:nvSpPr>
        <p:spPr>
          <a:xfrm>
            <a:off x="847492" y="4505091"/>
            <a:ext cx="3077737" cy="111512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Торговые связи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76DB13BD-7F34-4329-8F35-B0791AF0C586}"/>
              </a:ext>
            </a:extLst>
          </p:cNvPr>
          <p:cNvSpPr/>
          <p:nvPr/>
        </p:nvSpPr>
        <p:spPr>
          <a:xfrm>
            <a:off x="8266772" y="4505090"/>
            <a:ext cx="3077737" cy="111512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Культурные связи</a:t>
            </a:r>
          </a:p>
        </p:txBody>
      </p:sp>
    </p:spTree>
    <p:extLst>
      <p:ext uri="{BB962C8B-B14F-4D97-AF65-F5344CB8AC3E}">
        <p14:creationId xmlns:p14="http://schemas.microsoft.com/office/powerpoint/2010/main" xmlns="" val="415142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00972F73-7BAB-498E-9625-13929B5BB4D9}"/>
              </a:ext>
            </a:extLst>
          </p:cNvPr>
          <p:cNvSpPr/>
          <p:nvPr/>
        </p:nvSpPr>
        <p:spPr>
          <a:xfrm>
            <a:off x="3192966" y="1034843"/>
            <a:ext cx="5025484" cy="802888"/>
          </a:xfrm>
          <a:prstGeom prst="round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/>
              <a:t>Летоисчисление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40E27DD-F094-4FAA-8C37-315631F6BBEB}"/>
              </a:ext>
            </a:extLst>
          </p:cNvPr>
          <p:cNvSpPr txBox="1"/>
          <p:nvPr/>
        </p:nvSpPr>
        <p:spPr>
          <a:xfrm>
            <a:off x="2003503" y="111513"/>
            <a:ext cx="74044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В лето 6415 (907) -</a:t>
            </a:r>
            <a:r>
              <a:rPr lang="ru-RU" sz="5400" dirty="0">
                <a:solidFill>
                  <a:srgbClr val="FF0000"/>
                </a:solidFill>
              </a:rPr>
              <a:t> ?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7EE16FDA-045C-4D5F-96F6-6C5B9E1E6DB5}"/>
              </a:ext>
            </a:extLst>
          </p:cNvPr>
          <p:cNvSpPr/>
          <p:nvPr/>
        </p:nvSpPr>
        <p:spPr>
          <a:xfrm>
            <a:off x="538974" y="2459977"/>
            <a:ext cx="5025484" cy="802888"/>
          </a:xfrm>
          <a:prstGeom prst="round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/>
              <a:t>от сотворения мира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015BCFEB-6BAC-4C0C-AE27-463D0A0C63F8}"/>
              </a:ext>
            </a:extLst>
          </p:cNvPr>
          <p:cNvSpPr/>
          <p:nvPr/>
        </p:nvSpPr>
        <p:spPr>
          <a:xfrm>
            <a:off x="5887844" y="2459977"/>
            <a:ext cx="5765182" cy="802888"/>
          </a:xfrm>
          <a:prstGeom prst="roundRect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/>
              <a:t>от Рождества Христова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xmlns="" id="{A8A87091-EAD9-4D48-BBD9-943D48386C3B}"/>
              </a:ext>
            </a:extLst>
          </p:cNvPr>
          <p:cNvCxnSpPr/>
          <p:nvPr/>
        </p:nvCxnSpPr>
        <p:spPr>
          <a:xfrm flipH="1">
            <a:off x="3858322" y="1889021"/>
            <a:ext cx="579863" cy="519666"/>
          </a:xfrm>
          <a:prstGeom prst="straightConnector1">
            <a:avLst/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xmlns="" id="{E73C3675-5D26-4B8C-85E5-D87A8895FB53}"/>
              </a:ext>
            </a:extLst>
          </p:cNvPr>
          <p:cNvCxnSpPr>
            <a:cxnSpLocks/>
          </p:cNvCxnSpPr>
          <p:nvPr/>
        </p:nvCxnSpPr>
        <p:spPr>
          <a:xfrm>
            <a:off x="7173954" y="1889021"/>
            <a:ext cx="579863" cy="519666"/>
          </a:xfrm>
          <a:prstGeom prst="straightConnector1">
            <a:avLst/>
          </a:prstGeom>
          <a:ln w="762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1A3C364-1C1A-4492-B6E9-0E27E4D52925}"/>
              </a:ext>
            </a:extLst>
          </p:cNvPr>
          <p:cNvSpPr txBox="1"/>
          <p:nvPr/>
        </p:nvSpPr>
        <p:spPr>
          <a:xfrm>
            <a:off x="5281963" y="3314155"/>
            <a:ext cx="7404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</a:rPr>
              <a:t>Принято на Руси при Петре </a:t>
            </a:r>
            <a:r>
              <a:rPr lang="en-US" sz="4000" dirty="0">
                <a:solidFill>
                  <a:srgbClr val="FF0000"/>
                </a:solidFill>
              </a:rPr>
              <a:t>I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1" name="Стрелка: изогнутая вверх 10">
            <a:extLst>
              <a:ext uri="{FF2B5EF4-FFF2-40B4-BE49-F238E27FC236}">
                <a16:creationId xmlns:a16="http://schemas.microsoft.com/office/drawing/2014/main" xmlns="" id="{B6ABF63B-75C1-4B94-9D45-99A0EB15AE93}"/>
              </a:ext>
            </a:extLst>
          </p:cNvPr>
          <p:cNvSpPr/>
          <p:nvPr/>
        </p:nvSpPr>
        <p:spPr>
          <a:xfrm>
            <a:off x="3858322" y="4010910"/>
            <a:ext cx="3445727" cy="971070"/>
          </a:xfrm>
          <a:prstGeom prst="curvedUpArrow">
            <a:avLst>
              <a:gd name="adj1" fmla="val 22739"/>
              <a:gd name="adj2" fmla="val 50000"/>
              <a:gd name="adj3" fmla="val 4337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2F9EF7B-361B-4A57-BEA3-273A7C0CFAA1}"/>
              </a:ext>
            </a:extLst>
          </p:cNvPr>
          <p:cNvSpPr txBox="1"/>
          <p:nvPr/>
        </p:nvSpPr>
        <p:spPr>
          <a:xfrm>
            <a:off x="2003503" y="4984200"/>
            <a:ext cx="7404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</a:rPr>
              <a:t>- 5508 лет</a:t>
            </a:r>
          </a:p>
        </p:txBody>
      </p:sp>
    </p:spTree>
    <p:extLst>
      <p:ext uri="{BB962C8B-B14F-4D97-AF65-F5344CB8AC3E}">
        <p14:creationId xmlns:p14="http://schemas.microsoft.com/office/powerpoint/2010/main" xmlns="" val="190841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0" grpId="0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FF34D9F-65F1-4DFE-BE7E-BE61B002FE08}"/>
              </a:ext>
            </a:extLst>
          </p:cNvPr>
          <p:cNvSpPr txBox="1"/>
          <p:nvPr/>
        </p:nvSpPr>
        <p:spPr>
          <a:xfrm>
            <a:off x="2393795" y="0"/>
            <a:ext cx="74044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rgbClr val="0070C0"/>
                </a:solidFill>
              </a:rPr>
              <a:t>Как определить век?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9E90CCB-AADB-4806-879E-7500E1EB7AAA}"/>
              </a:ext>
            </a:extLst>
          </p:cNvPr>
          <p:cNvSpPr txBox="1"/>
          <p:nvPr/>
        </p:nvSpPr>
        <p:spPr>
          <a:xfrm>
            <a:off x="0" y="665116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/>
              <a:t>Нужно закрыть две последние цифры в году и прибавить к получившему числу 1.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093DEDBE-7B7E-4D18-BD75-CED5A5F2B2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4978581"/>
              </p:ext>
            </p:extLst>
          </p:nvPr>
        </p:nvGraphicFramePr>
        <p:xfrm>
          <a:off x="315332" y="2179320"/>
          <a:ext cx="11561336" cy="249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7405">
                  <a:extLst>
                    <a:ext uri="{9D8B030D-6E8A-4147-A177-3AD203B41FA5}">
                      <a16:colId xmlns:a16="http://schemas.microsoft.com/office/drawing/2014/main" xmlns="" val="1628622826"/>
                    </a:ext>
                  </a:extLst>
                </a:gridCol>
                <a:gridCol w="3653263">
                  <a:extLst>
                    <a:ext uri="{9D8B030D-6E8A-4147-A177-3AD203B41FA5}">
                      <a16:colId xmlns:a16="http://schemas.microsoft.com/office/drawing/2014/main" xmlns="" val="1677891778"/>
                    </a:ext>
                  </a:extLst>
                </a:gridCol>
                <a:gridCol w="2890334">
                  <a:extLst>
                    <a:ext uri="{9D8B030D-6E8A-4147-A177-3AD203B41FA5}">
                      <a16:colId xmlns:a16="http://schemas.microsoft.com/office/drawing/2014/main" xmlns="" val="168186085"/>
                    </a:ext>
                  </a:extLst>
                </a:gridCol>
                <a:gridCol w="2890334">
                  <a:extLst>
                    <a:ext uri="{9D8B030D-6E8A-4147-A177-3AD203B41FA5}">
                      <a16:colId xmlns:a16="http://schemas.microsoft.com/office/drawing/2014/main" xmlns="" val="2942555624"/>
                    </a:ext>
                  </a:extLst>
                </a:gridCol>
              </a:tblGrid>
              <a:tr h="78466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Год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Закрываем две последние цифры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Прибавляем 1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Век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2183800"/>
                  </a:ext>
                </a:extLst>
              </a:tr>
              <a:tr h="45460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674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ru-RU" sz="2800" u="none" strike="sngStrike" baseline="0" dirty="0">
                          <a:solidFill>
                            <a:schemeClr val="tx1"/>
                          </a:solidFill>
                        </a:rPr>
                        <a:t>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6 + 1 =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7 век (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VII)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59714967"/>
                  </a:ext>
                </a:extLst>
              </a:tr>
              <a:tr h="45460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1250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12</a:t>
                      </a:r>
                      <a:r>
                        <a:rPr lang="ru-RU" sz="2800" strike="sngStrike" baseline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12 + 1 =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13 век (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XIII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51503955"/>
                  </a:ext>
                </a:extLst>
              </a:tr>
              <a:tr h="45460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chemeClr val="tx1"/>
                          </a:solidFill>
                        </a:rPr>
                        <a:t>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0171940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259086F-AD04-493E-A46E-CB69BF6C2898}"/>
              </a:ext>
            </a:extLst>
          </p:cNvPr>
          <p:cNvSpPr txBox="1"/>
          <p:nvPr/>
        </p:nvSpPr>
        <p:spPr>
          <a:xfrm>
            <a:off x="0" y="4868376"/>
            <a:ext cx="60067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/>
              <a:t>Если год оканчивается двумя нулями, то не нужно прибавлять единицу!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51BC645-19CA-4C27-8AC8-0CD16FE9C498}"/>
              </a:ext>
            </a:extLst>
          </p:cNvPr>
          <p:cNvSpPr txBox="1"/>
          <p:nvPr/>
        </p:nvSpPr>
        <p:spPr>
          <a:xfrm>
            <a:off x="5691459" y="5145374"/>
            <a:ext cx="6006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/>
              <a:t>1400 г. – 14 (</a:t>
            </a:r>
            <a:r>
              <a:rPr lang="en-US" sz="3600" i="1" dirty="0"/>
              <a:t>XIV)</a:t>
            </a:r>
            <a:r>
              <a:rPr lang="ru-RU" sz="3600" i="1" dirty="0"/>
              <a:t> век</a:t>
            </a:r>
          </a:p>
          <a:p>
            <a:pPr algn="ctr"/>
            <a:r>
              <a:rPr lang="ru-RU" sz="3600" i="1" dirty="0"/>
              <a:t>700 г. – 7 </a:t>
            </a:r>
            <a:r>
              <a:rPr lang="en-US" sz="3600" i="1" dirty="0"/>
              <a:t>(VII) </a:t>
            </a:r>
            <a:r>
              <a:rPr lang="ru-RU" sz="3600" i="1" dirty="0"/>
              <a:t>век</a:t>
            </a:r>
          </a:p>
        </p:txBody>
      </p:sp>
    </p:spTree>
    <p:extLst>
      <p:ext uri="{BB962C8B-B14F-4D97-AF65-F5344CB8AC3E}">
        <p14:creationId xmlns:p14="http://schemas.microsoft.com/office/powerpoint/2010/main" xmlns="" val="256950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893FBB9-4A92-4B1B-941E-D0D3D48260B7}"/>
              </a:ext>
            </a:extLst>
          </p:cNvPr>
          <p:cNvSpPr txBox="1"/>
          <p:nvPr/>
        </p:nvSpPr>
        <p:spPr>
          <a:xfrm>
            <a:off x="0" y="131474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/>
              <a:t>О каком веке идёт речь в летописях?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B9BF53D-E9AD-4D29-A1F7-063B8120BD72}"/>
              </a:ext>
            </a:extLst>
          </p:cNvPr>
          <p:cNvSpPr txBox="1"/>
          <p:nvPr/>
        </p:nvSpPr>
        <p:spPr>
          <a:xfrm>
            <a:off x="1752600" y="1034021"/>
            <a:ext cx="86867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/>
              <a:t>а) В лето 6415 (907) - ______ век.</a:t>
            </a:r>
          </a:p>
          <a:p>
            <a:pPr algn="ctr"/>
            <a:r>
              <a:rPr lang="ru-RU" sz="4400" dirty="0"/>
              <a:t>б) В лето 6420 (912) - ______ век.</a:t>
            </a:r>
          </a:p>
        </p:txBody>
      </p:sp>
    </p:spTree>
    <p:extLst>
      <p:ext uri="{BB962C8B-B14F-4D97-AF65-F5344CB8AC3E}">
        <p14:creationId xmlns:p14="http://schemas.microsoft.com/office/powerpoint/2010/main" xmlns="" val="2324162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denga.ru/wp-content/uploads/2012/07/Proshhanie-Veshhego-Olega-s-konyom.jpg">
            <a:extLst>
              <a:ext uri="{FF2B5EF4-FFF2-40B4-BE49-F238E27FC236}">
                <a16:creationId xmlns:a16="http://schemas.microsoft.com/office/drawing/2014/main" xmlns="" id="{F0B1355A-DBCA-4F79-AD6C-D97659FFE7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4776998-EB30-49AD-8E32-F71D9BFB72F2}"/>
              </a:ext>
            </a:extLst>
          </p:cNvPr>
          <p:cNvSpPr txBox="1"/>
          <p:nvPr/>
        </p:nvSpPr>
        <p:spPr>
          <a:xfrm>
            <a:off x="-356078" y="0"/>
            <a:ext cx="4515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</a:rPr>
              <a:t>«И вспомнил Олег коня своего»</a:t>
            </a:r>
          </a:p>
        </p:txBody>
      </p:sp>
    </p:spTree>
    <p:extLst>
      <p:ext uri="{BB962C8B-B14F-4D97-AF65-F5344CB8AC3E}">
        <p14:creationId xmlns:p14="http://schemas.microsoft.com/office/powerpoint/2010/main" xmlns="" val="22904941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dni.rbth.com/rbthmedia/images/2019.02/original/5c57fc0485600a3ab610bac3.jpg">
            <a:extLst>
              <a:ext uri="{FF2B5EF4-FFF2-40B4-BE49-F238E27FC236}">
                <a16:creationId xmlns:a16="http://schemas.microsoft.com/office/drawing/2014/main" xmlns="" id="{3ECB3B30-B019-4239-8369-4ED3D0894D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141380" y="0"/>
            <a:ext cx="990924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8FC0D63-64F9-4DAF-8B7E-967C8022BB1A}"/>
              </a:ext>
            </a:extLst>
          </p:cNvPr>
          <p:cNvSpPr txBox="1"/>
          <p:nvPr/>
        </p:nvSpPr>
        <p:spPr>
          <a:xfrm>
            <a:off x="1141380" y="0"/>
            <a:ext cx="4515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/>
              <a:t>«И вспомнил Олег коня своего»</a:t>
            </a:r>
          </a:p>
        </p:txBody>
      </p:sp>
    </p:spTree>
    <p:extLst>
      <p:ext uri="{BB962C8B-B14F-4D97-AF65-F5344CB8AC3E}">
        <p14:creationId xmlns:p14="http://schemas.microsoft.com/office/powerpoint/2010/main" xmlns="" val="101634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6A36AF8-E3A5-418F-B32E-DF63B3169803}"/>
              </a:ext>
            </a:extLst>
          </p:cNvPr>
          <p:cNvSpPr txBox="1"/>
          <p:nvPr/>
        </p:nvSpPr>
        <p:spPr>
          <a:xfrm>
            <a:off x="118937" y="67941"/>
            <a:ext cx="7917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</a:rPr>
              <a:t>Волхвы</a:t>
            </a:r>
            <a:r>
              <a:rPr lang="ru-RU" sz="4000" dirty="0"/>
              <a:t> – в Древней Руси: колдуны.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0A6C5A-6346-480E-88B3-8A044FE4CDCC}"/>
              </a:ext>
            </a:extLst>
          </p:cNvPr>
          <p:cNvSpPr txBox="1"/>
          <p:nvPr/>
        </p:nvSpPr>
        <p:spPr>
          <a:xfrm>
            <a:off x="118937" y="902167"/>
            <a:ext cx="712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</a:rPr>
              <a:t>Кудесник</a:t>
            </a:r>
            <a:r>
              <a:rPr lang="ru-RU" sz="4000" dirty="0"/>
              <a:t> – маг, волшебник.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EA8F28C-1447-4E1D-B188-20CF01BD02CA}"/>
              </a:ext>
            </a:extLst>
          </p:cNvPr>
          <p:cNvSpPr txBox="1"/>
          <p:nvPr/>
        </p:nvSpPr>
        <p:spPr>
          <a:xfrm>
            <a:off x="118937" y="1736393"/>
            <a:ext cx="8391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</a:rPr>
              <a:t>Слыть</a:t>
            </a:r>
            <a:r>
              <a:rPr lang="ru-RU" sz="4000" dirty="0"/>
              <a:t> – быть известным в качестве кого-то (мудреца, глупца).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6743C86-F2F3-4C1D-BAF8-3C6BD9DDD201}"/>
              </a:ext>
            </a:extLst>
          </p:cNvPr>
          <p:cNvSpPr txBox="1"/>
          <p:nvPr/>
        </p:nvSpPr>
        <p:spPr>
          <a:xfrm>
            <a:off x="118937" y="3186172"/>
            <a:ext cx="712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err="1">
                <a:solidFill>
                  <a:srgbClr val="0070C0"/>
                </a:solidFill>
              </a:rPr>
              <a:t>Княже</a:t>
            </a:r>
            <a:r>
              <a:rPr lang="ru-RU" sz="4000" dirty="0"/>
              <a:t> – князь.</a:t>
            </a:r>
          </a:p>
        </p:txBody>
      </p:sp>
    </p:spTree>
    <p:extLst>
      <p:ext uri="{BB962C8B-B14F-4D97-AF65-F5344CB8AC3E}">
        <p14:creationId xmlns:p14="http://schemas.microsoft.com/office/powerpoint/2010/main" xmlns="" val="235181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3831700-22CC-4937-B6DB-3F14DC0731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4271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6B0A301-C34A-4125-8A93-2E5E595E50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968087" y="0"/>
            <a:ext cx="5127913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A16E41F-3E29-40C4-BA4F-8887716D19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096000" y="0"/>
            <a:ext cx="49510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3154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1C97E35-7260-43F3-A491-433E20BD63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70624" y="0"/>
            <a:ext cx="5173845" cy="6858000"/>
          </a:xfrm>
          <a:prstGeom prst="rect">
            <a:avLst/>
          </a:prstGeom>
        </p:spPr>
      </p:pic>
      <p:pic>
        <p:nvPicPr>
          <p:cNvPr id="1026" name="Picture 2" descr="https://pravoslavnaya-biblioteka.ru/images/easyblog_articles/1853/b2ap3_large_27624.jpg">
            <a:extLst>
              <a:ext uri="{FF2B5EF4-FFF2-40B4-BE49-F238E27FC236}">
                <a16:creationId xmlns:a16="http://schemas.microsoft.com/office/drawing/2014/main" xmlns="" id="{67B988CD-CCF5-4673-B6C5-454E89454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8683085" y="167268"/>
            <a:ext cx="3393687" cy="451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xn--90ae6ab.xn--p1ai/wp-content/uploads/2014/10/NL-%D1%81%D0%B2.%D0%BF%D1%80%D0%BF.-%D0%9D%D0%B5%D1%81%D1%82%D0%BE%D1%80-%D0%BB%D0%B5%D1%82%D0%BE%D0%BF%D0%B8%D1%81%D0%B5%D1%86.jpg">
            <a:extLst>
              <a:ext uri="{FF2B5EF4-FFF2-40B4-BE49-F238E27FC236}">
                <a16:creationId xmlns:a16="http://schemas.microsoft.com/office/drawing/2014/main" xmlns="" id="{57E45647-9628-47CC-902B-35D2C49EF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96310" y="167268"/>
            <a:ext cx="3393686" cy="451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15B9CEE-6DDC-4562-8150-87C4B43B00A6}"/>
              </a:ext>
            </a:extLst>
          </p:cNvPr>
          <p:cNvSpPr txBox="1"/>
          <p:nvPr/>
        </p:nvSpPr>
        <p:spPr>
          <a:xfrm>
            <a:off x="5200185" y="4806175"/>
            <a:ext cx="69918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/>
              <a:t>Преподобный </a:t>
            </a:r>
            <a:r>
              <a:rPr lang="ru-RU" sz="3600" i="1" dirty="0">
                <a:solidFill>
                  <a:srgbClr val="0070C0"/>
                </a:solidFill>
              </a:rPr>
              <a:t>Нестор Летописец</a:t>
            </a:r>
            <a:r>
              <a:rPr lang="ru-RU" sz="3600" i="1" dirty="0"/>
              <a:t>, монах Киево-Печерского монастыря (</a:t>
            </a:r>
            <a:r>
              <a:rPr lang="en-US" sz="3600" i="1" dirty="0"/>
              <a:t>XI – XII </a:t>
            </a:r>
            <a:r>
              <a:rPr lang="ru-RU" sz="3600" i="1" dirty="0"/>
              <a:t>вв.)</a:t>
            </a:r>
          </a:p>
        </p:txBody>
      </p:sp>
    </p:spTree>
    <p:extLst>
      <p:ext uri="{BB962C8B-B14F-4D97-AF65-F5344CB8AC3E}">
        <p14:creationId xmlns:p14="http://schemas.microsoft.com/office/powerpoint/2010/main" xmlns="" val="124532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6A36AF8-E3A5-418F-B32E-DF63B3169803}"/>
              </a:ext>
            </a:extLst>
          </p:cNvPr>
          <p:cNvSpPr txBox="1"/>
          <p:nvPr/>
        </p:nvSpPr>
        <p:spPr>
          <a:xfrm>
            <a:off x="334536" y="144965"/>
            <a:ext cx="51853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0070C0"/>
                </a:solidFill>
              </a:rPr>
              <a:t>Летопись</a:t>
            </a:r>
            <a:r>
              <a:rPr lang="ru-RU" sz="4000" dirty="0"/>
              <a:t> – это запись исторических событий из года в год.</a:t>
            </a:r>
          </a:p>
        </p:txBody>
      </p:sp>
      <p:pic>
        <p:nvPicPr>
          <p:cNvPr id="2054" name="Picture 6" descr="http://old.stsl.ru/manuscripts/2/364/big/364-0895.jpg">
            <a:extLst>
              <a:ext uri="{FF2B5EF4-FFF2-40B4-BE49-F238E27FC236}">
                <a16:creationId xmlns:a16="http://schemas.microsoft.com/office/drawing/2014/main" xmlns="" id="{14D22A45-67EE-4DDA-A81E-2065D46005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863347" y="144965"/>
            <a:ext cx="5994117" cy="5084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B4026B8-2A68-4103-93A5-C45568BE3148}"/>
              </a:ext>
            </a:extLst>
          </p:cNvPr>
          <p:cNvSpPr txBox="1"/>
          <p:nvPr/>
        </p:nvSpPr>
        <p:spPr>
          <a:xfrm>
            <a:off x="5632127" y="5229922"/>
            <a:ext cx="6991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/>
              <a:t>Дела давно минувших дней, преданья старины глубокой…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639232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6A36AF8-E3A5-418F-B32E-DF63B3169803}"/>
              </a:ext>
            </a:extLst>
          </p:cNvPr>
          <p:cNvSpPr txBox="1"/>
          <p:nvPr/>
        </p:nvSpPr>
        <p:spPr>
          <a:xfrm>
            <a:off x="139733" y="114873"/>
            <a:ext cx="5106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0070C0"/>
                </a:solidFill>
              </a:rPr>
              <a:t>Береста</a:t>
            </a:r>
            <a:r>
              <a:rPr lang="ru-RU" sz="4000" dirty="0"/>
              <a:t> — верхний слой березовой коры.</a:t>
            </a:r>
          </a:p>
        </p:txBody>
      </p:sp>
      <p:pic>
        <p:nvPicPr>
          <p:cNvPr id="3074" name="Picture 2" descr="ÐÐµÑÐµÑÑÑÐ½Ð°Ñ Ð³ÑÐ°Ð¼Ð¾ÑÐ°">
            <a:extLst>
              <a:ext uri="{FF2B5EF4-FFF2-40B4-BE49-F238E27FC236}">
                <a16:creationId xmlns:a16="http://schemas.microsoft.com/office/drawing/2014/main" xmlns="" id="{A44A2C9E-AE73-4058-A879-372C3F3DB3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3251" y="1296413"/>
            <a:ext cx="4200000" cy="2137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DA5BCAB-206D-40B1-8EE8-10F1B43FC127}"/>
              </a:ext>
            </a:extLst>
          </p:cNvPr>
          <p:cNvSpPr txBox="1"/>
          <p:nvPr/>
        </p:nvSpPr>
        <p:spPr>
          <a:xfrm>
            <a:off x="6015710" y="0"/>
            <a:ext cx="5085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0070C0"/>
                </a:solidFill>
              </a:rPr>
              <a:t>Пергамент</a:t>
            </a:r>
            <a:r>
              <a:rPr lang="ru-RU" sz="4000" dirty="0"/>
              <a:t> —материал для письма из кожи животных.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C67BFCC-DB36-4E7D-8E0C-584EBB1C66B5}"/>
              </a:ext>
            </a:extLst>
          </p:cNvPr>
          <p:cNvSpPr txBox="1"/>
          <p:nvPr/>
        </p:nvSpPr>
        <p:spPr>
          <a:xfrm>
            <a:off x="61329" y="3429000"/>
            <a:ext cx="51853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0070C0"/>
                </a:solidFill>
              </a:rPr>
              <a:t>Свиток</a:t>
            </a:r>
            <a:r>
              <a:rPr lang="ru-RU" sz="4000" dirty="0"/>
              <a:t> — длинный лист, сматываемый для хранения в рулон.</a:t>
            </a:r>
          </a:p>
        </p:txBody>
      </p:sp>
      <p:pic>
        <p:nvPicPr>
          <p:cNvPr id="3076" name="Picture 4" descr="https://upload.wikimedia.org/wikipedia/commons/6/60/Tora_Rolle_auf_Pergament.jpg">
            <a:extLst>
              <a:ext uri="{FF2B5EF4-FFF2-40B4-BE49-F238E27FC236}">
                <a16:creationId xmlns:a16="http://schemas.microsoft.com/office/drawing/2014/main" xmlns="" id="{A4A98DBB-192F-4E1F-961B-08145F644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16755" y="2163338"/>
            <a:ext cx="4434588" cy="275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8636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01varvara.files.wordpress.com/2010/04/boris-olshansky-in-the-summer-of-908-marching-on-constantinople-nd1-e1272319234961.jpg">
            <a:extLst>
              <a:ext uri="{FF2B5EF4-FFF2-40B4-BE49-F238E27FC236}">
                <a16:creationId xmlns:a16="http://schemas.microsoft.com/office/drawing/2014/main" xmlns="" id="{8107AEF6-E015-4C09-95F1-B46284225E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4776998-EB30-49AD-8E32-F71D9BFB72F2}"/>
              </a:ext>
            </a:extLst>
          </p:cNvPr>
          <p:cNvSpPr txBox="1"/>
          <p:nvPr/>
        </p:nvSpPr>
        <p:spPr>
          <a:xfrm>
            <a:off x="7572439" y="-100361"/>
            <a:ext cx="45154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>
                <a:solidFill>
                  <a:schemeClr val="bg1"/>
                </a:solidFill>
              </a:rPr>
              <a:t>«И повесил Олег щит свой на вратах Царьграда»</a:t>
            </a:r>
          </a:p>
        </p:txBody>
      </p:sp>
    </p:spTree>
    <p:extLst>
      <p:ext uri="{BB962C8B-B14F-4D97-AF65-F5344CB8AC3E}">
        <p14:creationId xmlns:p14="http://schemas.microsoft.com/office/powerpoint/2010/main" xmlns="" val="1773165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24tv.ua/resources/photos/news/201905/1160153.jpg">
            <a:extLst>
              <a:ext uri="{FF2B5EF4-FFF2-40B4-BE49-F238E27FC236}">
                <a16:creationId xmlns:a16="http://schemas.microsoft.com/office/drawing/2014/main" xmlns="" id="{C5033981-6A1F-4A19-ABCE-0613E5B1B8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5BC4D49-B59B-4701-B5CD-E90F872AE05D}"/>
              </a:ext>
            </a:extLst>
          </p:cNvPr>
          <p:cNvSpPr txBox="1"/>
          <p:nvPr/>
        </p:nvSpPr>
        <p:spPr>
          <a:xfrm>
            <a:off x="-110752" y="0"/>
            <a:ext cx="45154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/>
              <a:t>«И повесил Олег щит свой на вратах Царьграда»</a:t>
            </a:r>
          </a:p>
        </p:txBody>
      </p:sp>
    </p:spTree>
    <p:extLst>
      <p:ext uri="{BB962C8B-B14F-4D97-AF65-F5344CB8AC3E}">
        <p14:creationId xmlns:p14="http://schemas.microsoft.com/office/powerpoint/2010/main" xmlns="" val="2515265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6A36AF8-E3A5-418F-B32E-DF63B3169803}"/>
              </a:ext>
            </a:extLst>
          </p:cNvPr>
          <p:cNvSpPr txBox="1"/>
          <p:nvPr/>
        </p:nvSpPr>
        <p:spPr>
          <a:xfrm>
            <a:off x="256479" y="0"/>
            <a:ext cx="3490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</a:rPr>
              <a:t>Яства</a:t>
            </a:r>
            <a:r>
              <a:rPr lang="ru-RU" sz="4000" dirty="0"/>
              <a:t> – еда.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0A6C5A-6346-480E-88B3-8A044FE4CDCC}"/>
              </a:ext>
            </a:extLst>
          </p:cNvPr>
          <p:cNvSpPr txBox="1"/>
          <p:nvPr/>
        </p:nvSpPr>
        <p:spPr>
          <a:xfrm>
            <a:off x="256479" y="571885"/>
            <a:ext cx="7125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</a:rPr>
              <a:t>Гривна</a:t>
            </a:r>
            <a:r>
              <a:rPr lang="ru-RU" sz="4000" dirty="0"/>
              <a:t> – деньги древней Руси в виде серебряных слитков.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EA8F28C-1447-4E1D-B188-20CF01BD02CA}"/>
              </a:ext>
            </a:extLst>
          </p:cNvPr>
          <p:cNvSpPr txBox="1"/>
          <p:nvPr/>
        </p:nvSpPr>
        <p:spPr>
          <a:xfrm>
            <a:off x="183996" y="1731980"/>
            <a:ext cx="7125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</a:rPr>
              <a:t>Паволоки</a:t>
            </a:r>
            <a:r>
              <a:rPr lang="ru-RU" sz="4000" dirty="0"/>
              <a:t> – дорогая шёлковая ткань.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6743C86-F2F3-4C1D-BAF8-3C6BD9DDD201}"/>
              </a:ext>
            </a:extLst>
          </p:cNvPr>
          <p:cNvSpPr txBox="1"/>
          <p:nvPr/>
        </p:nvSpPr>
        <p:spPr>
          <a:xfrm>
            <a:off x="183996" y="2823334"/>
            <a:ext cx="7125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</a:rPr>
              <a:t>Узорочье</a:t>
            </a:r>
            <a:r>
              <a:rPr lang="ru-RU" sz="4000" dirty="0"/>
              <a:t> – драгоценные ткани с узорами.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BDC70CE-06C1-416F-BA94-44C5BD79B3EB}"/>
              </a:ext>
            </a:extLst>
          </p:cNvPr>
          <p:cNvSpPr txBox="1"/>
          <p:nvPr/>
        </p:nvSpPr>
        <p:spPr>
          <a:xfrm>
            <a:off x="183996" y="3983429"/>
            <a:ext cx="712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</a:rPr>
              <a:t>Велес</a:t>
            </a:r>
            <a:r>
              <a:rPr lang="ru-RU" sz="4000" dirty="0"/>
              <a:t> – языческий бог скота.</a:t>
            </a:r>
          </a:p>
        </p:txBody>
      </p:sp>
      <p:pic>
        <p:nvPicPr>
          <p:cNvPr id="7170" name="Picture 2" descr="https://ludmila.ua/uploads/images/news/6/dsc-0014515572306510.jpg">
            <a:extLst>
              <a:ext uri="{FF2B5EF4-FFF2-40B4-BE49-F238E27FC236}">
                <a16:creationId xmlns:a16="http://schemas.microsoft.com/office/drawing/2014/main" xmlns="" id="{EA5F0E23-3C98-44CE-BAC6-72CE5EC3E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79046" y="141094"/>
            <a:ext cx="4356475" cy="65758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cultinfo.ru/upload/iblock/019/IMG_1942.jpg">
            <a:extLst>
              <a:ext uri="{FF2B5EF4-FFF2-40B4-BE49-F238E27FC236}">
                <a16:creationId xmlns:a16="http://schemas.microsoft.com/office/drawing/2014/main" xmlns="" id="{34596E89-9B2A-427C-94E8-5BCE0784A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3996" y="4550228"/>
            <a:ext cx="3313264" cy="2205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museum.com.ua/nauch_isled/editing/v17/04.jpg">
            <a:extLst>
              <a:ext uri="{FF2B5EF4-FFF2-40B4-BE49-F238E27FC236}">
                <a16:creationId xmlns:a16="http://schemas.microsoft.com/office/drawing/2014/main" xmlns="" id="{ADDE7B3E-4CE2-412B-A888-7D5016C74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62550" y="4581523"/>
            <a:ext cx="4151207" cy="207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70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382</Words>
  <Application>Microsoft Office PowerPoint</Application>
  <PresentationFormat>Произвольный</PresentationFormat>
  <Paragraphs>58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Пеньковская</dc:creator>
  <cp:lastModifiedBy>Realist</cp:lastModifiedBy>
  <cp:revision>154</cp:revision>
  <dcterms:created xsi:type="dcterms:W3CDTF">2017-07-16T12:55:52Z</dcterms:created>
  <dcterms:modified xsi:type="dcterms:W3CDTF">2023-10-03T14:59:02Z</dcterms:modified>
</cp:coreProperties>
</file>