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273" r:id="rId3"/>
    <p:sldId id="275" r:id="rId4"/>
    <p:sldId id="308" r:id="rId5"/>
    <p:sldId id="277" r:id="rId6"/>
    <p:sldId id="279" r:id="rId7"/>
    <p:sldId id="281" r:id="rId8"/>
    <p:sldId id="283" r:id="rId9"/>
    <p:sldId id="285" r:id="rId10"/>
    <p:sldId id="287" r:id="rId11"/>
    <p:sldId id="289" r:id="rId12"/>
    <p:sldId id="301" r:id="rId13"/>
    <p:sldId id="291" r:id="rId14"/>
    <p:sldId id="293" r:id="rId15"/>
    <p:sldId id="303" r:id="rId16"/>
    <p:sldId id="295" r:id="rId17"/>
    <p:sldId id="298" r:id="rId18"/>
    <p:sldId id="305" r:id="rId19"/>
    <p:sldId id="300" r:id="rId20"/>
    <p:sldId id="309" r:id="rId21"/>
    <p:sldId id="310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ова Вдовенко" initials="ВВ" lastIdx="1" clrIdx="0">
    <p:extLst>
      <p:ext uri="{19B8F6BF-5375-455C-9EA6-DF929625EA0E}">
        <p15:presenceInfo xmlns:p15="http://schemas.microsoft.com/office/powerpoint/2012/main" userId="cc968a11106c7cb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D60093"/>
    <a:srgbClr val="FFFF00"/>
    <a:srgbClr val="FF00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theme" Target="theme/theme1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viewProps" Target="view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commentAuthors" Target="commentAuthor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tableStyles" Target="tableStyles.xml" 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 /><Relationship Id="rId2" Type="http://schemas.openxmlformats.org/officeDocument/2006/relationships/slide" Target="slides/slide6.xml" /><Relationship Id="rId1" Type="http://schemas.openxmlformats.org/officeDocument/2006/relationships/slide" Target="slides/slide5.xml" /><Relationship Id="rId6" Type="http://schemas.openxmlformats.org/officeDocument/2006/relationships/slide" Target="slides/slide19.xml" /><Relationship Id="rId5" Type="http://schemas.openxmlformats.org/officeDocument/2006/relationships/slide" Target="slides/slide9.xml" /><Relationship Id="rId4" Type="http://schemas.openxmlformats.org/officeDocument/2006/relationships/slide" Target="slides/slide8.xml" 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>
            <a:extLst>
              <a:ext uri="{FF2B5EF4-FFF2-40B4-BE49-F238E27FC236}">
                <a16:creationId xmlns:a16="http://schemas.microsoft.com/office/drawing/2014/main" id="{72AF2692-A483-4CDF-92FB-9F25BC1D745F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" name="Group 2">
              <a:extLst>
                <a:ext uri="{FF2B5EF4-FFF2-40B4-BE49-F238E27FC236}">
                  <a16:creationId xmlns:a16="http://schemas.microsoft.com/office/drawing/2014/main" id="{91BE203A-FB04-44CB-AC0D-5B2401929AB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5568" cy="4320"/>
              <a:chOff x="0" y="0"/>
              <a:chExt cx="5568" cy="4320"/>
            </a:xfrm>
          </p:grpSpPr>
          <p:grpSp>
            <p:nvGrpSpPr>
              <p:cNvPr id="9" name="Group 3">
                <a:extLst>
                  <a:ext uri="{FF2B5EF4-FFF2-40B4-BE49-F238E27FC236}">
                    <a16:creationId xmlns:a16="http://schemas.microsoft.com/office/drawing/2014/main" id="{B6A88243-420F-426E-B59F-AEE9E2174ABF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3216" cy="3072"/>
                <a:chOff x="0" y="0"/>
                <a:chExt cx="2928" cy="2784"/>
              </a:xfrm>
            </p:grpSpPr>
            <p:sp>
              <p:nvSpPr>
                <p:cNvPr id="22" name="Oval 4">
                  <a:extLst>
                    <a:ext uri="{FF2B5EF4-FFF2-40B4-BE49-F238E27FC236}">
                      <a16:creationId xmlns:a16="http://schemas.microsoft.com/office/drawing/2014/main" id="{ED9635C1-B6FC-4EFB-8DB6-1C45BECFCFA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" name="Oval 5">
                  <a:extLst>
                    <a:ext uri="{FF2B5EF4-FFF2-40B4-BE49-F238E27FC236}">
                      <a16:creationId xmlns:a16="http://schemas.microsoft.com/office/drawing/2014/main" id="{D4BD9F8F-82B5-43DB-8FF1-6023ABB6342C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45" cy="230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4" name="Oval 6">
                  <a:extLst>
                    <a:ext uri="{FF2B5EF4-FFF2-40B4-BE49-F238E27FC236}">
                      <a16:creationId xmlns:a16="http://schemas.microsoft.com/office/drawing/2014/main" id="{C73408D0-4472-460C-A170-CD23B70B3020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0" y="480"/>
                  <a:ext cx="1968" cy="1822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" name="Oval 7">
                  <a:extLst>
                    <a:ext uri="{FF2B5EF4-FFF2-40B4-BE49-F238E27FC236}">
                      <a16:creationId xmlns:a16="http://schemas.microsoft.com/office/drawing/2014/main" id="{DAD89E1F-E72C-4709-BC4A-D79881A9851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8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6" name="Oval 8">
                  <a:extLst>
                    <a:ext uri="{FF2B5EF4-FFF2-40B4-BE49-F238E27FC236}">
                      <a16:creationId xmlns:a16="http://schemas.microsoft.com/office/drawing/2014/main" id="{F43FEE70-426D-485F-89CF-2BAE331C7DB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912" y="912"/>
                  <a:ext cx="1103" cy="962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59004C9-1A27-4D61-8C53-E13A9EDCF7CA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016" y="2016"/>
                <a:ext cx="2448" cy="2304"/>
                <a:chOff x="0" y="0"/>
                <a:chExt cx="2928" cy="2784"/>
              </a:xfrm>
            </p:grpSpPr>
            <p:sp>
              <p:nvSpPr>
                <p:cNvPr id="17" name="Oval 10">
                  <a:extLst>
                    <a:ext uri="{FF2B5EF4-FFF2-40B4-BE49-F238E27FC236}">
                      <a16:creationId xmlns:a16="http://schemas.microsoft.com/office/drawing/2014/main" id="{C628B23E-5854-406F-A1CB-83BE885C5A1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" name="Oval 11">
                  <a:extLst>
                    <a:ext uri="{FF2B5EF4-FFF2-40B4-BE49-F238E27FC236}">
                      <a16:creationId xmlns:a16="http://schemas.microsoft.com/office/drawing/2014/main" id="{1AFF63C3-383F-45F9-8837-CBD156F1A96E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47" cy="2303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12">
                  <a:extLst>
                    <a:ext uri="{FF2B5EF4-FFF2-40B4-BE49-F238E27FC236}">
                      <a16:creationId xmlns:a16="http://schemas.microsoft.com/office/drawing/2014/main" id="{0FBE97E0-6A1B-413E-90B4-6807C8012F7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0" y="480"/>
                  <a:ext cx="1970" cy="1826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13">
                  <a:extLst>
                    <a:ext uri="{FF2B5EF4-FFF2-40B4-BE49-F238E27FC236}">
                      <a16:creationId xmlns:a16="http://schemas.microsoft.com/office/drawing/2014/main" id="{5F9CB434-C6C6-4451-85A5-F3636F88E9AA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14">
                  <a:extLst>
                    <a:ext uri="{FF2B5EF4-FFF2-40B4-BE49-F238E27FC236}">
                      <a16:creationId xmlns:a16="http://schemas.microsoft.com/office/drawing/2014/main" id="{3562FE6E-4AED-4120-9A14-0C41A9F6BBF6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911" y="912"/>
                  <a:ext cx="1105" cy="958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1" name="Group 15">
                <a:extLst>
                  <a:ext uri="{FF2B5EF4-FFF2-40B4-BE49-F238E27FC236}">
                    <a16:creationId xmlns:a16="http://schemas.microsoft.com/office/drawing/2014/main" id="{2E0373B5-A869-42E0-A131-68C8CF7C51BC}"/>
                  </a:ext>
                </a:extLst>
              </p:cNvPr>
              <p:cNvGrpSpPr>
                <a:grpSpLocks/>
              </p:cNvGrpSpPr>
              <p:nvPr userDrawn="1"/>
            </p:nvGrpSpPr>
            <p:grpSpPr bwMode="auto">
              <a:xfrm>
                <a:off x="2832" y="96"/>
                <a:ext cx="2736" cy="2592"/>
                <a:chOff x="0" y="0"/>
                <a:chExt cx="2928" cy="2784"/>
              </a:xfrm>
            </p:grpSpPr>
            <p:sp>
              <p:nvSpPr>
                <p:cNvPr id="12" name="Oval 16">
                  <a:extLst>
                    <a:ext uri="{FF2B5EF4-FFF2-40B4-BE49-F238E27FC236}">
                      <a16:creationId xmlns:a16="http://schemas.microsoft.com/office/drawing/2014/main" id="{728A88D6-0279-44AE-A92D-07A74CE27C1D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0" y="0"/>
                  <a:ext cx="2928" cy="278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" name="Oval 17">
                  <a:extLst>
                    <a:ext uri="{FF2B5EF4-FFF2-40B4-BE49-F238E27FC236}">
                      <a16:creationId xmlns:a16="http://schemas.microsoft.com/office/drawing/2014/main" id="{82981243-57AF-494C-BAC5-F1326A59A2A1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240" y="240"/>
                  <a:ext cx="2452" cy="2305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" name="Oval 18">
                  <a:extLst>
                    <a:ext uri="{FF2B5EF4-FFF2-40B4-BE49-F238E27FC236}">
                      <a16:creationId xmlns:a16="http://schemas.microsoft.com/office/drawing/2014/main" id="{E5544FC2-3FEF-4D8C-8978-C9B27CA6A079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481" y="480"/>
                  <a:ext cx="1967" cy="1824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5" name="Oval 19">
                  <a:extLst>
                    <a:ext uri="{FF2B5EF4-FFF2-40B4-BE49-F238E27FC236}">
                      <a16:creationId xmlns:a16="http://schemas.microsoft.com/office/drawing/2014/main" id="{288B0AB8-C675-4A9A-BC7B-E19FFD5407A2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720" y="720"/>
                  <a:ext cx="1488" cy="1347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" name="Oval 20">
                  <a:extLst>
                    <a:ext uri="{FF2B5EF4-FFF2-40B4-BE49-F238E27FC236}">
                      <a16:creationId xmlns:a16="http://schemas.microsoft.com/office/drawing/2014/main" id="{8B246FC3-1C12-444C-B12F-962B0DC9074F}"/>
                    </a:ext>
                  </a:extLst>
                </p:cNvPr>
                <p:cNvSpPr>
                  <a:spLocks noChangeArrowheads="1"/>
                </p:cNvSpPr>
                <p:nvPr userDrawn="1"/>
              </p:nvSpPr>
              <p:spPr bwMode="auto">
                <a:xfrm>
                  <a:off x="912" y="912"/>
                  <a:ext cx="1104" cy="960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6" name="Line 26">
              <a:extLst>
                <a:ext uri="{FF2B5EF4-FFF2-40B4-BE49-F238E27FC236}">
                  <a16:creationId xmlns:a16="http://schemas.microsoft.com/office/drawing/2014/main" id="{60904937-2E85-4ABA-AC07-F49D69279C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0" y="1536"/>
              <a:ext cx="1584" cy="216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Line 27">
              <a:extLst>
                <a:ext uri="{FF2B5EF4-FFF2-40B4-BE49-F238E27FC236}">
                  <a16:creationId xmlns:a16="http://schemas.microsoft.com/office/drawing/2014/main" id="{47C9D77D-CB53-44FD-A64D-431D78DA839A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4176" y="1392"/>
              <a:ext cx="1584" cy="1728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Line 28">
              <a:extLst>
                <a:ext uri="{FF2B5EF4-FFF2-40B4-BE49-F238E27FC236}">
                  <a16:creationId xmlns:a16="http://schemas.microsoft.com/office/drawing/2014/main" id="{CFDA1C24-8220-4B6B-8F65-91F2E3CD29F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3216" y="0"/>
              <a:ext cx="240" cy="312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69" name="Rectangle 2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70" name="Rectangle 2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23">
            <a:extLst>
              <a:ext uri="{FF2B5EF4-FFF2-40B4-BE49-F238E27FC236}">
                <a16:creationId xmlns:a16="http://schemas.microsoft.com/office/drawing/2014/main" id="{B6AC0E97-544C-433F-83D1-29DB90698B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D5DE27B0-72B0-4D82-B98D-F5477D7559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id="{6A783DDD-2484-4655-B929-29F661E46A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/>
            </a:lvl1pPr>
          </a:lstStyle>
          <a:p>
            <a:fld id="{C4985B7B-3F95-44E4-A5A2-E39E4B802C5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5078294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67875B-7B82-4CC5-AD68-7730315AAE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E700F40-1499-49FC-8ACB-CBCD484FDB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D22C8B-AF80-487D-B400-345D5C159D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9A8F3B-6E24-42FF-9C9A-9414886030E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6427653"/>
      </p:ext>
    </p:extLst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C124BE-E0E9-4BD4-BA71-18662F3E3A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93E7FA-1A55-4ED8-B828-A0E07EEBF6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C19B53D-F092-4A2B-9D28-6D429ABBBE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76E775-9772-4962-9902-BB0DD36283E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0971194"/>
      </p:ext>
    </p:extLst>
  </p:cSld>
  <p:clrMapOvr>
    <a:masterClrMapping/>
  </p:clrMapOvr>
  <p:transition spd="slow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4D357F-F44C-43D4-A891-21EC44D5CF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AE22AB-8C20-4687-A0DC-253A9FEFB3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D86F703-4E38-49EC-98CD-AB1A8603C5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5A58B9-4C14-492F-8EFB-B81AFF17762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67927097"/>
      </p:ext>
    </p:extLst>
  </p:cSld>
  <p:clrMapOvr>
    <a:masterClrMapping/>
  </p:clrMapOvr>
  <p:transition spd="slow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B2129A-0CF5-438B-8F14-C256A08BB4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0106A9-871A-4752-910F-92211917EB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BA390B-6FDD-4AFA-B561-B0D9558435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8C822-1C5D-4D7B-AD63-EE081AE90C1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50168619"/>
      </p:ext>
    </p:extLst>
  </p:cSld>
  <p:clrMapOvr>
    <a:masterClrMapping/>
  </p:clrMapOvr>
  <p:transition spd="slow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CB2CE5-780B-41FA-A7A1-C00934DABA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06DC81-BBE8-4201-BAA9-4A6D235129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B254DB-49FE-47B8-B1EF-18D4E4ABF0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6F5D39-F0DB-4883-9310-2B1D6FDFEF4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34481276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6BF1133-E6D7-41C5-BE98-B719BABD2F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521480B-98BC-4B7E-A881-F01EB9D148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E131D99-3233-4E35-A4AD-1EA0429521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5A8606-971A-43C4-8A71-BCC66F0A380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86821728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17F9FF-6295-46A8-81B4-15B0CF17D4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E4C2EF-04D2-428F-A7D7-3783B5DD72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7A73A45-6E82-4A3C-B8FC-FA88B3D4B1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69ABC7-EBCA-4442-AA94-9A740272372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90963694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781709-2B3C-4044-A4A0-7703EC1D4D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7CB5F8-AC2D-4F0A-827E-017890118E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40293-EB78-4124-8657-F39784095E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F0E59F-1492-4988-8D29-FB6C00F8EB5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70969497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08A394F-68F4-4843-809D-475BAE80EB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C4E073B-1B10-4372-B944-882BFF87C3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9F87705-F973-46E1-90E7-19E5C386BB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60E8E-007F-4AF7-A342-A4C0065EF48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69687941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88CAFD1-E13B-4107-A16C-9D452102D4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4E5F60A-0ED8-4C9B-BE27-C58F0FCA50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5BD9AC1-3DA3-4B49-897C-70EDF6EB92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DA0032-3111-4A92-9F6B-C28EDCF001E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04080790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590C227-003B-4A90-8E08-93B1097686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6AB9E46-A0CC-4F16-AC56-D0DB526ED2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5D72A5B-6784-46E5-A5BF-A880545843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D4D21-1F1A-4A6F-AEF5-66B11D0F40C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50934095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30C4A3-23C3-4E31-8FA5-3B8A9F8882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25F7D2-0668-45EF-9F34-0B6B9387F9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AF02A4-E498-4C01-980D-45A370BC95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E10D04-B7A3-4182-819F-D7755FA5D2E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22901028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6978E2-5051-41D7-97C8-314EF891EA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77D95A-56EA-4DF9-9F88-604B4ADE17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83D800-EEFE-428E-8256-C042DBF310C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E2E64-5ADD-4291-AA08-7CA80F52058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5228810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theme" Target="../theme/theme1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5">
            <a:extLst>
              <a:ext uri="{FF2B5EF4-FFF2-40B4-BE49-F238E27FC236}">
                <a16:creationId xmlns:a16="http://schemas.microsoft.com/office/drawing/2014/main" id="{A7843C09-E539-4918-A708-CDCD3825BC58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8839200" cy="6858000"/>
            <a:chOff x="0" y="0"/>
            <a:chExt cx="5568" cy="4320"/>
          </a:xfrm>
        </p:grpSpPr>
        <p:grpSp>
          <p:nvGrpSpPr>
            <p:cNvPr id="2056" name="Group 12">
              <a:extLst>
                <a:ext uri="{FF2B5EF4-FFF2-40B4-BE49-F238E27FC236}">
                  <a16:creationId xmlns:a16="http://schemas.microsoft.com/office/drawing/2014/main" id="{4E9E2302-4FC4-43F7-B5B7-A512DF6D161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3216" cy="3072"/>
              <a:chOff x="0" y="0"/>
              <a:chExt cx="2928" cy="2784"/>
            </a:xfrm>
          </p:grpSpPr>
          <p:sp>
            <p:nvSpPr>
              <p:cNvPr id="1031" name="Oval 7">
                <a:extLst>
                  <a:ext uri="{FF2B5EF4-FFF2-40B4-BE49-F238E27FC236}">
                    <a16:creationId xmlns:a16="http://schemas.microsoft.com/office/drawing/2014/main" id="{E04E24EA-D979-4E75-96EE-3895E99C04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2" name="Oval 8">
                <a:extLst>
                  <a:ext uri="{FF2B5EF4-FFF2-40B4-BE49-F238E27FC236}">
                    <a16:creationId xmlns:a16="http://schemas.microsoft.com/office/drawing/2014/main" id="{D5D1606B-6AC0-4A25-A2E7-348E437187C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45" cy="230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3" name="Oval 9">
                <a:extLst>
                  <a:ext uri="{FF2B5EF4-FFF2-40B4-BE49-F238E27FC236}">
                    <a16:creationId xmlns:a16="http://schemas.microsoft.com/office/drawing/2014/main" id="{A6CBD821-25AF-4FF8-B5B9-21CF5EBF9D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0" y="480"/>
                <a:ext cx="1968" cy="1822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" name="Oval 10">
                <a:extLst>
                  <a:ext uri="{FF2B5EF4-FFF2-40B4-BE49-F238E27FC236}">
                    <a16:creationId xmlns:a16="http://schemas.microsoft.com/office/drawing/2014/main" id="{165206D1-BDC4-485A-AE23-F0E220D8866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8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5" name="Oval 11">
                <a:extLst>
                  <a:ext uri="{FF2B5EF4-FFF2-40B4-BE49-F238E27FC236}">
                    <a16:creationId xmlns:a16="http://schemas.microsoft.com/office/drawing/2014/main" id="{BC3AC774-C800-4BAA-B8A5-704780B87A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12" y="912"/>
                <a:ext cx="1103" cy="962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7" name="Group 13">
              <a:extLst>
                <a:ext uri="{FF2B5EF4-FFF2-40B4-BE49-F238E27FC236}">
                  <a16:creationId xmlns:a16="http://schemas.microsoft.com/office/drawing/2014/main" id="{7D84D42F-9307-4B96-852B-C9C702ACDDC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016" y="2016"/>
              <a:ext cx="2448" cy="2304"/>
              <a:chOff x="0" y="0"/>
              <a:chExt cx="2928" cy="2784"/>
            </a:xfrm>
          </p:grpSpPr>
          <p:sp>
            <p:nvSpPr>
              <p:cNvPr id="1038" name="Oval 14">
                <a:extLst>
                  <a:ext uri="{FF2B5EF4-FFF2-40B4-BE49-F238E27FC236}">
                    <a16:creationId xmlns:a16="http://schemas.microsoft.com/office/drawing/2014/main" id="{C7FBD796-8729-4251-B259-270B76638D7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9" name="Oval 15">
                <a:extLst>
                  <a:ext uri="{FF2B5EF4-FFF2-40B4-BE49-F238E27FC236}">
                    <a16:creationId xmlns:a16="http://schemas.microsoft.com/office/drawing/2014/main" id="{7053F5A7-4DFF-4FB1-9EAB-9C64AD80940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47" cy="2303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0" name="Oval 16">
                <a:extLst>
                  <a:ext uri="{FF2B5EF4-FFF2-40B4-BE49-F238E27FC236}">
                    <a16:creationId xmlns:a16="http://schemas.microsoft.com/office/drawing/2014/main" id="{71C8C391-BB4D-46A9-818A-2F16110091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0" y="480"/>
                <a:ext cx="1970" cy="1826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Oval 17">
                <a:extLst>
                  <a:ext uri="{FF2B5EF4-FFF2-40B4-BE49-F238E27FC236}">
                    <a16:creationId xmlns:a16="http://schemas.microsoft.com/office/drawing/2014/main" id="{9DA35A30-371C-46C4-9097-A5281D13DE8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2" name="Oval 18">
                <a:extLst>
                  <a:ext uri="{FF2B5EF4-FFF2-40B4-BE49-F238E27FC236}">
                    <a16:creationId xmlns:a16="http://schemas.microsoft.com/office/drawing/2014/main" id="{E484E14C-01F8-410B-AB27-2BB1990F6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11" y="912"/>
                <a:ext cx="1105" cy="958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8" name="Group 19">
              <a:extLst>
                <a:ext uri="{FF2B5EF4-FFF2-40B4-BE49-F238E27FC236}">
                  <a16:creationId xmlns:a16="http://schemas.microsoft.com/office/drawing/2014/main" id="{5B8357DD-0150-4F6B-B4D1-199BC288E77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832" y="96"/>
              <a:ext cx="2736" cy="2592"/>
              <a:chOff x="0" y="0"/>
              <a:chExt cx="2928" cy="2784"/>
            </a:xfrm>
          </p:grpSpPr>
          <p:sp>
            <p:nvSpPr>
              <p:cNvPr id="1044" name="Oval 20">
                <a:extLst>
                  <a:ext uri="{FF2B5EF4-FFF2-40B4-BE49-F238E27FC236}">
                    <a16:creationId xmlns:a16="http://schemas.microsoft.com/office/drawing/2014/main" id="{0D5D5E7E-0A46-486C-B9D4-F2A56D2110F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928" cy="278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" name="Oval 21">
                <a:extLst>
                  <a:ext uri="{FF2B5EF4-FFF2-40B4-BE49-F238E27FC236}">
                    <a16:creationId xmlns:a16="http://schemas.microsoft.com/office/drawing/2014/main" id="{91A6FEED-5981-4CE1-9D8A-98D70B085E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0" y="240"/>
                <a:ext cx="2452" cy="2305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6" name="Oval 22">
                <a:extLst>
                  <a:ext uri="{FF2B5EF4-FFF2-40B4-BE49-F238E27FC236}">
                    <a16:creationId xmlns:a16="http://schemas.microsoft.com/office/drawing/2014/main" id="{FBF38031-3F10-48F1-AEF0-DCCF8EBFB4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81" y="480"/>
                <a:ext cx="1967" cy="1824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7" name="Oval 23">
                <a:extLst>
                  <a:ext uri="{FF2B5EF4-FFF2-40B4-BE49-F238E27FC236}">
                    <a16:creationId xmlns:a16="http://schemas.microsoft.com/office/drawing/2014/main" id="{B4FAEC5A-DBFC-43AC-AA74-C87460D1A01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20" y="720"/>
                <a:ext cx="1488" cy="1347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8" name="Oval 24">
                <a:extLst>
                  <a:ext uri="{FF2B5EF4-FFF2-40B4-BE49-F238E27FC236}">
                    <a16:creationId xmlns:a16="http://schemas.microsoft.com/office/drawing/2014/main" id="{25095A5C-8075-48D1-8F21-80D116758D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12" y="912"/>
                <a:ext cx="1104" cy="960"/>
              </a:xfrm>
              <a:prstGeom prst="ellipse">
                <a:avLst/>
              </a:prstGeom>
              <a:noFill/>
              <a:ln w="9525">
                <a:solidFill>
                  <a:schemeClr val="accent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51" name="Rectangle 2">
            <a:extLst>
              <a:ext uri="{FF2B5EF4-FFF2-40B4-BE49-F238E27FC236}">
                <a16:creationId xmlns:a16="http://schemas.microsoft.com/office/drawing/2014/main" id="{9F7FB3B8-B09C-437F-B957-7F98418442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2052" name="Rectangle 3">
            <a:extLst>
              <a:ext uri="{FF2B5EF4-FFF2-40B4-BE49-F238E27FC236}">
                <a16:creationId xmlns:a16="http://schemas.microsoft.com/office/drawing/2014/main" id="{42C3361F-9D60-46EF-AF72-20E0871BFA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861F690-7041-409B-8DC4-7FE8D878839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BB02327-A31B-49DA-A918-783B625FFDE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43DA6B0-5BC8-4E8B-B0ED-EC54F754B4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/>
            </a:lvl1pPr>
          </a:lstStyle>
          <a:p>
            <a:fld id="{58E42D8C-A190-4A89-A848-6A146483427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2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1000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13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image" Target="../media/image14.jpeg" /><Relationship Id="rId1" Type="http://schemas.openxmlformats.org/officeDocument/2006/relationships/slideLayout" Target="../slideLayouts/slideLayout13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 /><Relationship Id="rId2" Type="http://schemas.openxmlformats.org/officeDocument/2006/relationships/slideLayout" Target="../slideLayouts/slideLayout2.xml" /><Relationship Id="rId1" Type="http://schemas.openxmlformats.org/officeDocument/2006/relationships/vmlDrawing" Target="../drawings/vmlDrawing1.vml" /><Relationship Id="rId4" Type="http://schemas.openxmlformats.org/officeDocument/2006/relationships/image" Target="../media/image17.wmf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 /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 /><Relationship Id="rId1" Type="http://schemas.openxmlformats.org/officeDocument/2006/relationships/slideLayout" Target="../slideLayouts/slideLayout13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2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 /><Relationship Id="rId1" Type="http://schemas.openxmlformats.org/officeDocument/2006/relationships/slideLayout" Target="../slideLayouts/slideLayout13.xml" 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 /><Relationship Id="rId3" Type="http://schemas.openxmlformats.org/officeDocument/2006/relationships/image" Target="../media/image26.jpeg" /><Relationship Id="rId7" Type="http://schemas.openxmlformats.org/officeDocument/2006/relationships/image" Target="../media/image30.jpeg" /><Relationship Id="rId2" Type="http://schemas.openxmlformats.org/officeDocument/2006/relationships/image" Target="../media/image25.jpeg" /><Relationship Id="rId1" Type="http://schemas.openxmlformats.org/officeDocument/2006/relationships/slideLayout" Target="../slideLayouts/slideLayout13.xml" /><Relationship Id="rId6" Type="http://schemas.openxmlformats.org/officeDocument/2006/relationships/image" Target="../media/image29.jpeg" /><Relationship Id="rId5" Type="http://schemas.openxmlformats.org/officeDocument/2006/relationships/image" Target="../media/image28.jpeg" /><Relationship Id="rId10" Type="http://schemas.openxmlformats.org/officeDocument/2006/relationships/image" Target="../media/image33.jpeg" /><Relationship Id="rId4" Type="http://schemas.openxmlformats.org/officeDocument/2006/relationships/image" Target="../media/image27.jpeg" /><Relationship Id="rId9" Type="http://schemas.openxmlformats.org/officeDocument/2006/relationships/image" Target="../media/image32.jpeg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 /><Relationship Id="rId2" Type="http://schemas.openxmlformats.org/officeDocument/2006/relationships/image" Target="../media/image5.jpeg" /><Relationship Id="rId1" Type="http://schemas.openxmlformats.org/officeDocument/2006/relationships/slideLayout" Target="../slideLayouts/slideLayout13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13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13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46">
            <a:extLst>
              <a:ext uri="{FF2B5EF4-FFF2-40B4-BE49-F238E27FC236}">
                <a16:creationId xmlns:a16="http://schemas.microsoft.com/office/drawing/2014/main" id="{3AE1229E-B3E7-3142-B8D5-587710FF6145}"/>
              </a:ext>
            </a:extLst>
          </p:cNvPr>
          <p:cNvSpPr txBox="1"/>
          <p:nvPr/>
        </p:nvSpPr>
        <p:spPr>
          <a:xfrm>
            <a:off x="381620" y="258537"/>
            <a:ext cx="8520770" cy="1386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Министерство образования красноярского края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краевое государственное автономное профессиональное образовательное учреждение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“Ачинский техникум нефти и газа”</a:t>
            </a: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579576-0277-6B40-A4EE-16FADB1EEAE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742214" y="4709207"/>
            <a:ext cx="3002643" cy="1143000"/>
          </a:xfrm>
        </p:spPr>
        <p:txBody>
          <a:bodyPr/>
          <a:lstStyle/>
          <a:p>
            <a:pPr marL="0" indent="0">
              <a:buNone/>
            </a:pPr>
            <a:r>
              <a:rPr lang="ru-RU" sz="1400"/>
              <a:t>Выполнили студенты группы ИС-17 </a:t>
            </a:r>
          </a:p>
          <a:p>
            <a:pPr marL="0" indent="0">
              <a:buNone/>
            </a:pPr>
            <a:r>
              <a:rPr lang="ru-RU" sz="1400"/>
              <a:t>Вдовенко В. А.</a:t>
            </a:r>
          </a:p>
          <a:p>
            <a:pPr marL="0" indent="0">
              <a:buNone/>
            </a:pPr>
            <a:r>
              <a:rPr lang="ru-RU" sz="1400"/>
              <a:t>Ефремов Д. Е.</a:t>
            </a:r>
          </a:p>
          <a:p>
            <a:pPr marL="0" indent="0">
              <a:buNone/>
            </a:pPr>
            <a:r>
              <a:rPr lang="ru-RU" sz="1400"/>
              <a:t>Проверил преподователь: </a:t>
            </a:r>
          </a:p>
          <a:p>
            <a:pPr marL="0" indent="0">
              <a:buNone/>
            </a:pPr>
            <a:r>
              <a:rPr lang="ru-RU" sz="1400"/>
              <a:t>Шкуратова Г. А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2D9A981-9C22-5D46-8C86-661FA8C17CD4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685800" y="2568049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ru-RU" altLang="en-US" kern="0">
                <a:solidFill>
                  <a:srgbClr val="C00000"/>
                </a:solidFill>
              </a:rPr>
              <a:t>ЗАКОНЫ КЕПЛЕРА</a:t>
            </a:r>
          </a:p>
        </p:txBody>
      </p:sp>
    </p:spTree>
    <p:extLst>
      <p:ext uri="{BB962C8B-B14F-4D97-AF65-F5344CB8AC3E}">
        <p14:creationId xmlns:p14="http://schemas.microsoft.com/office/powerpoint/2010/main" val="843892334"/>
      </p:ext>
    </p:extLst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>
            <a:extLst>
              <a:ext uri="{FF2B5EF4-FFF2-40B4-BE49-F238E27FC236}">
                <a16:creationId xmlns:a16="http://schemas.microsoft.com/office/drawing/2014/main" id="{D801F6BC-92A1-4D85-B774-D95654121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692150"/>
            <a:ext cx="6824663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ru-RU" altLang="en-US" sz="2800" b="1">
                <a:solidFill>
                  <a:srgbClr val="FF0000"/>
                </a:solidFill>
              </a:rPr>
              <a:t>Следствие</a:t>
            </a:r>
          </a:p>
          <a:p>
            <a:pPr algn="l" eaLnBrk="1" hangingPunct="1"/>
            <a:r>
              <a:rPr lang="ru-RU" altLang="en-US" sz="3200"/>
              <a:t>Планеты могут находиться на разных </a:t>
            </a:r>
          </a:p>
          <a:p>
            <a:pPr algn="l" eaLnBrk="1" hangingPunct="1"/>
            <a:r>
              <a:rPr lang="ru-RU" altLang="en-US" sz="3200"/>
              <a:t>расстояниях от Солнца.</a:t>
            </a:r>
          </a:p>
          <a:p>
            <a:pPr algn="l" eaLnBrk="1" hangingPunct="1"/>
            <a:endParaRPr lang="ru-RU" altLang="en-US" sz="3200"/>
          </a:p>
          <a:p>
            <a:pPr algn="l" eaLnBrk="1" hangingPunct="1"/>
            <a:r>
              <a:rPr lang="ru-RU" altLang="en-US" sz="3200"/>
              <a:t>                              Зимой </a:t>
            </a:r>
          </a:p>
          <a:p>
            <a:pPr algn="l" eaLnBrk="1" hangingPunct="1"/>
            <a:r>
              <a:rPr lang="ru-RU" altLang="en-US" sz="3200"/>
              <a:t>Земля ближе к Солнцу,</a:t>
            </a:r>
          </a:p>
          <a:p>
            <a:pPr algn="l" eaLnBrk="1" hangingPunct="1"/>
            <a:endParaRPr lang="ru-RU" altLang="en-US" sz="3200"/>
          </a:p>
          <a:p>
            <a:pPr algn="l" eaLnBrk="1" hangingPunct="1"/>
            <a:endParaRPr lang="ru-RU" altLang="en-US" sz="3200"/>
          </a:p>
          <a:p>
            <a:pPr algn="l" eaLnBrk="1" hangingPunct="1"/>
            <a:endParaRPr lang="ru-RU" altLang="en-US" sz="3200"/>
          </a:p>
          <a:p>
            <a:pPr algn="l" eaLnBrk="1" hangingPunct="1"/>
            <a:r>
              <a:rPr lang="ru-RU" altLang="en-US" sz="3200"/>
              <a:t>                         а летом – дальше.</a:t>
            </a:r>
          </a:p>
        </p:txBody>
      </p:sp>
      <p:pic>
        <p:nvPicPr>
          <p:cNvPr id="12291" name="Picture 7" descr="60-1600">
            <a:extLst>
              <a:ext uri="{FF2B5EF4-FFF2-40B4-BE49-F238E27FC236}">
                <a16:creationId xmlns:a16="http://schemas.microsoft.com/office/drawing/2014/main" id="{9D9E4FC6-6989-4731-8A7C-231616FFC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133600"/>
            <a:ext cx="3744913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8" descr="B_022">
            <a:extLst>
              <a:ext uri="{FF2B5EF4-FFF2-40B4-BE49-F238E27FC236}">
                <a16:creationId xmlns:a16="http://schemas.microsoft.com/office/drawing/2014/main" id="{6C5E96F4-90A6-423D-872D-B78E97B68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789363"/>
            <a:ext cx="2881313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C0242D20-B1FE-41ED-9686-30E7C1E2FA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Второй закон Кеплера</a:t>
            </a: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C42D4D0D-1F67-469F-B8D7-F3B8DB0DA46C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1981200"/>
            <a:ext cx="8153400" cy="1981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en-US" sz="2800"/>
              <a:t>   Радиус-вектор планеты описывает за равные       промежутки времени равные площади.     </a:t>
            </a:r>
          </a:p>
        </p:txBody>
      </p:sp>
      <p:pic>
        <p:nvPicPr>
          <p:cNvPr id="13316" name="Рисунок 5" descr="kosmos-zvezdy-vselennaya-4414.jpg">
            <a:extLst>
              <a:ext uri="{FF2B5EF4-FFF2-40B4-BE49-F238E27FC236}">
                <a16:creationId xmlns:a16="http://schemas.microsoft.com/office/drawing/2014/main" id="{DAB83CF6-649D-4613-ADBA-FC25A5AD6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141663"/>
            <a:ext cx="48958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8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Клип 4" descr="1066282891.jpg">
            <a:extLst>
              <a:ext uri="{FF2B5EF4-FFF2-40B4-BE49-F238E27FC236}">
                <a16:creationId xmlns:a16="http://schemas.microsoft.com/office/drawing/2014/main" id="{CE33987D-5314-4502-BAC2-F80E19BD5AF3}"/>
              </a:ext>
            </a:extLst>
          </p:cNvPr>
          <p:cNvPicPr>
            <a:picLocks noGrp="1" noChangeAspect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773238"/>
            <a:ext cx="7486650" cy="4679950"/>
          </a:xfrm>
        </p:spPr>
      </p:pic>
      <p:pic>
        <p:nvPicPr>
          <p:cNvPr id="14339" name="Рисунок 5" descr="134825_600.jpg">
            <a:extLst>
              <a:ext uri="{FF2B5EF4-FFF2-40B4-BE49-F238E27FC236}">
                <a16:creationId xmlns:a16="http://schemas.microsoft.com/office/drawing/2014/main" id="{184FAEAD-2EEE-417C-BA70-1F3464A259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04813"/>
            <a:ext cx="57594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vetton_ru_202997136-1920x1200.jpg">
            <a:extLst>
              <a:ext uri="{FF2B5EF4-FFF2-40B4-BE49-F238E27FC236}">
                <a16:creationId xmlns:a16="http://schemas.microsoft.com/office/drawing/2014/main" id="{218681F1-DBD1-40FD-9872-8D55815D6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04813"/>
            <a:ext cx="6480175" cy="4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4">
            <a:extLst>
              <a:ext uri="{FF2B5EF4-FFF2-40B4-BE49-F238E27FC236}">
                <a16:creationId xmlns:a16="http://schemas.microsoft.com/office/drawing/2014/main" id="{9E0A38FC-88E5-4141-9337-7924CFFD1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4508500"/>
            <a:ext cx="6875463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en-US" sz="2000" b="1">
                <a:solidFill>
                  <a:srgbClr val="D60093"/>
                </a:solidFill>
              </a:rPr>
              <a:t>Следствие</a:t>
            </a:r>
          </a:p>
          <a:p>
            <a:pPr eaLnBrk="1" hangingPunct="1"/>
            <a:r>
              <a:rPr lang="ru-RU" altLang="en-US" sz="2000"/>
              <a:t>Планеты по орбите </a:t>
            </a:r>
          </a:p>
          <a:p>
            <a:pPr eaLnBrk="1" hangingPunct="1"/>
            <a:r>
              <a:rPr lang="ru-RU" altLang="en-US" sz="2000"/>
              <a:t>движутся не равномерно:</a:t>
            </a:r>
          </a:p>
          <a:p>
            <a:pPr eaLnBrk="1" hangingPunct="1"/>
            <a:r>
              <a:rPr lang="ru-RU" altLang="en-US" sz="2000">
                <a:solidFill>
                  <a:srgbClr val="FF0000"/>
                </a:solidFill>
              </a:rPr>
              <a:t>В перигелии</a:t>
            </a:r>
          </a:p>
          <a:p>
            <a:pPr eaLnBrk="1" hangingPunct="1"/>
            <a:r>
              <a:rPr lang="ru-RU" altLang="en-US" sz="2000"/>
              <a:t> скорость планеты </a:t>
            </a:r>
            <a:r>
              <a:rPr lang="ru-RU" altLang="en-US" sz="2000" b="1">
                <a:solidFill>
                  <a:srgbClr val="009900"/>
                </a:solidFill>
              </a:rPr>
              <a:t>наибольшая</a:t>
            </a:r>
            <a:r>
              <a:rPr lang="ru-RU" altLang="en-US" sz="2000"/>
              <a:t>,</a:t>
            </a:r>
          </a:p>
          <a:p>
            <a:pPr eaLnBrk="1" hangingPunct="1"/>
            <a:r>
              <a:rPr lang="ru-RU" altLang="en-US" sz="2000">
                <a:solidFill>
                  <a:srgbClr val="FF0000"/>
                </a:solidFill>
              </a:rPr>
              <a:t>в афелии -</a:t>
            </a:r>
            <a:r>
              <a:rPr lang="ru-RU" altLang="en-US" sz="2000" b="1">
                <a:solidFill>
                  <a:srgbClr val="009900"/>
                </a:solidFill>
              </a:rPr>
              <a:t>наименьшая</a:t>
            </a:r>
            <a:r>
              <a:rPr lang="ru-RU" altLang="en-US" sz="3600"/>
              <a:t>.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BD1E2E3A-55F9-411A-B92B-1B190F179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Третий закон Кеплера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296E7571-08DE-4634-9DDB-D8ECE4BBFD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152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en-US" sz="2800"/>
              <a:t>    Квадраты периодов обращения планет относятся как кубы больших полуосей их орбит.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US" sz="280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en-US" sz="2800" b="1" baseline="-30000"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2776" name="Object 8">
            <a:extLst>
              <a:ext uri="{FF2B5EF4-FFF2-40B4-BE49-F238E27FC236}">
                <a16:creationId xmlns:a16="http://schemas.microsoft.com/office/drawing/2014/main" id="{6AB0D370-FBF8-4476-A56D-AE4D1F9EDB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3657600"/>
          <a:ext cx="35877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Формула" r:id="rId3" imgW="774360" imgH="647640" progId="Equation.3">
                  <p:embed/>
                </p:oleObj>
              </mc:Choice>
              <mc:Fallback>
                <p:oleObj name="Формула" r:id="rId3" imgW="774360" imgH="647640" progId="Equation.3">
                  <p:embed/>
                  <p:pic>
                    <p:nvPicPr>
                      <p:cNvPr id="32776" name="Object 8">
                        <a:extLst>
                          <a:ext uri="{FF2B5EF4-FFF2-40B4-BE49-F238E27FC236}">
                            <a16:creationId xmlns:a16="http://schemas.microsoft.com/office/drawing/2014/main" id="{6AB0D370-FBF8-4476-A56D-AE4D1F9EDB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657600"/>
                        <a:ext cx="3587750" cy="1828800"/>
                      </a:xfrm>
                      <a:prstGeom prst="rect">
                        <a:avLst/>
                      </a:prstGeom>
                      <a:solidFill>
                        <a:srgbClr val="00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2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build="p" autoUpdateAnimBg="0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03010301">
            <a:extLst>
              <a:ext uri="{FF2B5EF4-FFF2-40B4-BE49-F238E27FC236}">
                <a16:creationId xmlns:a16="http://schemas.microsoft.com/office/drawing/2014/main" id="{E825219A-46A2-4ED4-96CF-A3ABFB399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4813"/>
            <a:ext cx="7993062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>
            <a:extLst>
              <a:ext uri="{FF2B5EF4-FFF2-40B4-BE49-F238E27FC236}">
                <a16:creationId xmlns:a16="http://schemas.microsoft.com/office/drawing/2014/main" id="{F32FFDDA-6377-4334-B6B7-B5F3B8F7B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41625" y="404813"/>
            <a:ext cx="11387138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Следствие</a:t>
            </a:r>
          </a:p>
          <a:p>
            <a:pPr eaLnBrk="1" hangingPunct="1"/>
            <a:r>
              <a:rPr lang="ru-RU" altLang="en-US" sz="3200"/>
              <a:t>Чем дальше находится</a:t>
            </a:r>
          </a:p>
          <a:p>
            <a:pPr eaLnBrk="1" hangingPunct="1"/>
            <a:r>
              <a:rPr lang="ru-RU" altLang="en-US" sz="3200"/>
              <a:t> планета от Солнца,</a:t>
            </a:r>
          </a:p>
          <a:p>
            <a:pPr eaLnBrk="1" hangingPunct="1"/>
            <a:r>
              <a:rPr lang="ru-RU" altLang="en-US" sz="3200"/>
              <a:t> тем больше её </a:t>
            </a:r>
          </a:p>
          <a:p>
            <a:pPr eaLnBrk="1" hangingPunct="1"/>
            <a:r>
              <a:rPr lang="ru-RU" altLang="en-US" sz="3200"/>
              <a:t>период обращения.</a:t>
            </a:r>
          </a:p>
          <a:p>
            <a:pPr eaLnBrk="1" hangingPunct="1"/>
            <a:endParaRPr lang="ru-RU" altLang="en-US"/>
          </a:p>
          <a:p>
            <a:pPr eaLnBrk="1" hangingPunct="1"/>
            <a:endParaRPr lang="ru-RU" altLang="en-US"/>
          </a:p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                                                                                                      Меркурий             88 суток</a:t>
            </a:r>
          </a:p>
          <a:p>
            <a:pPr eaLnBrk="1" hangingPunct="1"/>
            <a:endParaRPr lang="ru-RU" altLang="en-US"/>
          </a:p>
          <a:p>
            <a:pPr eaLnBrk="1" hangingPunct="1"/>
            <a:endParaRPr lang="ru-RU" altLang="en-US"/>
          </a:p>
          <a:p>
            <a:pPr eaLnBrk="1" hangingPunct="1"/>
            <a:endParaRPr lang="ru-RU" altLang="en-US"/>
          </a:p>
          <a:p>
            <a:pPr eaLnBrk="1" hangingPunct="1"/>
            <a:r>
              <a:rPr lang="ru-RU" altLang="en-US"/>
              <a:t>                                                                                                        Плутон               249 лет</a:t>
            </a:r>
          </a:p>
        </p:txBody>
      </p:sp>
      <p:pic>
        <p:nvPicPr>
          <p:cNvPr id="17411" name="Picture 5" descr="меркурий">
            <a:extLst>
              <a:ext uri="{FF2B5EF4-FFF2-40B4-BE49-F238E27FC236}">
                <a16:creationId xmlns:a16="http://schemas.microsoft.com/office/drawing/2014/main" id="{A54A21C8-B96D-4EFA-9E6F-9BAC4A2A2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908050"/>
            <a:ext cx="2613025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7" descr="04100102">
            <a:extLst>
              <a:ext uri="{FF2B5EF4-FFF2-40B4-BE49-F238E27FC236}">
                <a16:creationId xmlns:a16="http://schemas.microsoft.com/office/drawing/2014/main" id="{EF0A6A2D-1C74-488F-96A0-581525C9E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005263"/>
            <a:ext cx="34559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" descr="planeta-zemlya-okean-gory.jpg">
            <a:extLst>
              <a:ext uri="{FF2B5EF4-FFF2-40B4-BE49-F238E27FC236}">
                <a16:creationId xmlns:a16="http://schemas.microsoft.com/office/drawing/2014/main" id="{77B9FB4B-D61E-49AF-8AFD-8A09AC5FA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8" y="0"/>
            <a:ext cx="5829300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4">
            <a:extLst>
              <a:ext uri="{FF2B5EF4-FFF2-40B4-BE49-F238E27FC236}">
                <a16:creationId xmlns:a16="http://schemas.microsoft.com/office/drawing/2014/main" id="{6842C0ED-D8E4-4E19-86C3-D280B8E2D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0" y="3860800"/>
            <a:ext cx="557688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en-US" sz="2800">
                <a:solidFill>
                  <a:srgbClr val="FF0000"/>
                </a:solidFill>
              </a:rPr>
              <a:t>Для Земли</a:t>
            </a:r>
            <a:r>
              <a:rPr lang="ru-RU" altLang="en-US" sz="2800"/>
              <a:t> </a:t>
            </a:r>
          </a:p>
          <a:p>
            <a:pPr eaLnBrk="1" hangingPunct="1"/>
            <a:r>
              <a:rPr lang="ru-RU" altLang="en-US" sz="2800"/>
              <a:t>     Т=1звёздный год,</a:t>
            </a:r>
          </a:p>
          <a:p>
            <a:pPr eaLnBrk="1" hangingPunct="1"/>
            <a:r>
              <a:rPr lang="ru-RU" altLang="en-US" sz="2800"/>
              <a:t>а=1 а.е.,</a:t>
            </a:r>
          </a:p>
          <a:p>
            <a:pPr eaLnBrk="1" hangingPunct="1"/>
            <a:endParaRPr lang="ru-RU" altLang="en-US" sz="2800"/>
          </a:p>
          <a:p>
            <a:pPr eaLnBrk="1" hangingPunct="1"/>
            <a:r>
              <a:rPr lang="ru-RU" altLang="en-US" sz="2800"/>
              <a:t>Поэтому   </a:t>
            </a:r>
            <a:r>
              <a:rPr lang="ru-RU" altLang="en-US" sz="2800" b="1">
                <a:solidFill>
                  <a:srgbClr val="FF0000"/>
                </a:solidFill>
              </a:rPr>
              <a:t>Т</a:t>
            </a:r>
            <a:r>
              <a:rPr lang="ru-RU" altLang="en-US" sz="2800" b="1" baseline="30000">
                <a:solidFill>
                  <a:srgbClr val="FF0000"/>
                </a:solidFill>
              </a:rPr>
              <a:t>2</a:t>
            </a:r>
            <a:r>
              <a:rPr lang="ru-RU" altLang="en-US" sz="2800" b="1">
                <a:solidFill>
                  <a:srgbClr val="FF0000"/>
                </a:solidFill>
              </a:rPr>
              <a:t>=а</a:t>
            </a:r>
            <a:r>
              <a:rPr lang="ru-RU" altLang="en-US" sz="2800" b="1" baseline="30000">
                <a:solidFill>
                  <a:srgbClr val="FF0000"/>
                </a:solidFill>
              </a:rPr>
              <a:t>3</a:t>
            </a:r>
            <a:r>
              <a:rPr lang="ru-RU" altLang="en-US" sz="2800" b="1">
                <a:solidFill>
                  <a:srgbClr val="FF0000"/>
                </a:solidFill>
              </a:rPr>
              <a:t> </a:t>
            </a:r>
          </a:p>
          <a:p>
            <a:pPr eaLnBrk="1" hangingPunct="1"/>
            <a:r>
              <a:rPr lang="ru-RU" altLang="en-US" sz="2800"/>
              <a:t>         для любой планеты.                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CA867799-9C0B-4664-803B-CF9B58F72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>
                <a:solidFill>
                  <a:srgbClr val="C00000"/>
                </a:solidFill>
              </a:rPr>
              <a:t>Картина мира по Кеплеру</a:t>
            </a:r>
          </a:p>
        </p:txBody>
      </p:sp>
      <p:pic>
        <p:nvPicPr>
          <p:cNvPr id="19459" name="Содержимое 3" descr="img20.jpg">
            <a:extLst>
              <a:ext uri="{FF2B5EF4-FFF2-40B4-BE49-F238E27FC236}">
                <a16:creationId xmlns:a16="http://schemas.microsoft.com/office/drawing/2014/main" id="{5838D4C7-02ED-4ED9-9836-13DA10EC5F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1981200"/>
            <a:ext cx="5486400" cy="4114800"/>
          </a:xfr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5386842-7F26-4578-8300-67363958A7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765175"/>
          </a:xfrm>
        </p:spPr>
        <p:txBody>
          <a:bodyPr/>
          <a:lstStyle/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Применение</a:t>
            </a:r>
          </a:p>
        </p:txBody>
      </p:sp>
      <p:sp>
        <p:nvSpPr>
          <p:cNvPr id="33798" name="AutoShape 6" descr="Geo">
            <a:extLst>
              <a:ext uri="{FF2B5EF4-FFF2-40B4-BE49-F238E27FC236}">
                <a16:creationId xmlns:a16="http://schemas.microsoft.com/office/drawing/2014/main" id="{46EE01DD-3A61-45AB-8DFE-682CA2D033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60813" y="2971800"/>
            <a:ext cx="1222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33800" name="AutoShape 8" descr="Geo">
            <a:extLst>
              <a:ext uri="{FF2B5EF4-FFF2-40B4-BE49-F238E27FC236}">
                <a16:creationId xmlns:a16="http://schemas.microsoft.com/office/drawing/2014/main" id="{1F479DBA-FF95-4BDD-B54F-5411483FF5D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60813" y="2971800"/>
            <a:ext cx="1222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33802" name="AutoShape 10" descr="Geo">
            <a:extLst>
              <a:ext uri="{FF2B5EF4-FFF2-40B4-BE49-F238E27FC236}">
                <a16:creationId xmlns:a16="http://schemas.microsoft.com/office/drawing/2014/main" id="{2F91988D-4452-4AA1-81D9-3A14BE5E6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60813" y="2971800"/>
            <a:ext cx="1222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20486" name="AutoShape 12" descr="Geo">
            <a:extLst>
              <a:ext uri="{FF2B5EF4-FFF2-40B4-BE49-F238E27FC236}">
                <a16:creationId xmlns:a16="http://schemas.microsoft.com/office/drawing/2014/main" id="{C63A6316-280B-4A63-9B80-393BD88E92B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60813" y="2971800"/>
            <a:ext cx="12223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33805" name="Rectangle 13">
            <a:extLst>
              <a:ext uri="{FF2B5EF4-FFF2-40B4-BE49-F238E27FC236}">
                <a16:creationId xmlns:a16="http://schemas.microsoft.com/office/drawing/2014/main" id="{64520F8B-8B34-45B2-83E0-625639CFD0CD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620713"/>
            <a:ext cx="8458200" cy="1295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en-US" sz="2800"/>
              <a:t>   Теория движения планет, изложенная Кеплером полностью применима к движению искусственных спутников Земли и космических кораблей.</a:t>
            </a:r>
          </a:p>
        </p:txBody>
      </p:sp>
      <p:pic>
        <p:nvPicPr>
          <p:cNvPr id="20488" name="Рисунок 9" descr="kosmos-planety-galaktika-360.jpg">
            <a:extLst>
              <a:ext uri="{FF2B5EF4-FFF2-40B4-BE49-F238E27FC236}">
                <a16:creationId xmlns:a16="http://schemas.microsoft.com/office/drawing/2014/main" id="{08A7618A-08D6-4EAC-9B06-BBAB08E41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89138"/>
            <a:ext cx="76422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75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8" grpId="0" animBg="1"/>
      <p:bldP spid="33800" grpId="0" animBg="1"/>
      <p:bldP spid="33802" grpId="0" animBg="1"/>
      <p:bldP spid="33805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Клип 4" descr="tumannost-zvezdy-kosmos-6283.jpg">
            <a:extLst>
              <a:ext uri="{FF2B5EF4-FFF2-40B4-BE49-F238E27FC236}">
                <a16:creationId xmlns:a16="http://schemas.microsoft.com/office/drawing/2014/main" id="{4B9E44A4-E174-4E9C-A353-8E7311ADE7C3}"/>
              </a:ext>
            </a:extLst>
          </p:cNvPr>
          <p:cNvPicPr>
            <a:picLocks noGrp="1" noChangeAspect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2016806"/>
            <a:ext cx="4111625" cy="2620962"/>
          </a:xfrm>
        </p:spPr>
      </p:pic>
      <p:pic>
        <p:nvPicPr>
          <p:cNvPr id="4100" name="Рисунок 5" descr="big_1099_oboi_galaktika.jpg">
            <a:extLst>
              <a:ext uri="{FF2B5EF4-FFF2-40B4-BE49-F238E27FC236}">
                <a16:creationId xmlns:a16="http://schemas.microsoft.com/office/drawing/2014/main" id="{C9A3069E-4EB2-4624-9757-A58D636E9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04" y="2042999"/>
            <a:ext cx="4105275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Клип 4" descr="post-2-0-31758900-1389855253.jpg">
            <a:extLst>
              <a:ext uri="{FF2B5EF4-FFF2-40B4-BE49-F238E27FC236}">
                <a16:creationId xmlns:a16="http://schemas.microsoft.com/office/drawing/2014/main" id="{26EF96F5-1743-4B49-951D-D803CB704404}"/>
              </a:ext>
            </a:extLst>
          </p:cNvPr>
          <p:cNvPicPr>
            <a:picLocks noGrp="1" noChangeAspect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620713"/>
            <a:ext cx="7440613" cy="5580062"/>
          </a:xfr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6" descr="Solar_System_Structure_Screensaver-3807.jpg">
            <a:extLst>
              <a:ext uri="{FF2B5EF4-FFF2-40B4-BE49-F238E27FC236}">
                <a16:creationId xmlns:a16="http://schemas.microsoft.com/office/drawing/2014/main" id="{C33D913D-1FFD-4EB2-94FF-2BF70E5C7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0"/>
            <a:ext cx="2592388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8" descr="merkuri.jpg">
            <a:extLst>
              <a:ext uri="{FF2B5EF4-FFF2-40B4-BE49-F238E27FC236}">
                <a16:creationId xmlns:a16="http://schemas.microsoft.com/office/drawing/2014/main" id="{3AA10EFA-B101-4945-ABEF-06CE7A879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0"/>
            <a:ext cx="306070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Рисунок 9" descr="2169.jpg">
            <a:extLst>
              <a:ext uri="{FF2B5EF4-FFF2-40B4-BE49-F238E27FC236}">
                <a16:creationId xmlns:a16="http://schemas.microsoft.com/office/drawing/2014/main" id="{29DF6081-6389-4DC3-A0B5-1366E1C72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475"/>
            <a:ext cx="26273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10" descr="1234290513_01600002.jpg">
            <a:extLst>
              <a:ext uri="{FF2B5EF4-FFF2-40B4-BE49-F238E27FC236}">
                <a16:creationId xmlns:a16="http://schemas.microsoft.com/office/drawing/2014/main" id="{6C69FCDD-213B-40FB-9C45-4B7C387BA8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276475"/>
            <a:ext cx="3024188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Рисунок 11" descr="f_8453837.jpg">
            <a:extLst>
              <a:ext uri="{FF2B5EF4-FFF2-40B4-BE49-F238E27FC236}">
                <a16:creationId xmlns:a16="http://schemas.microsoft.com/office/drawing/2014/main" id="{0453BBB9-1C97-4949-A6F4-5C5127C0EF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2133600"/>
            <a:ext cx="25923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Рисунок 12" descr="258-5-or-1348462982.jpg">
            <a:extLst>
              <a:ext uri="{FF2B5EF4-FFF2-40B4-BE49-F238E27FC236}">
                <a16:creationId xmlns:a16="http://schemas.microsoft.com/office/drawing/2014/main" id="{436F0435-2593-45F4-A34A-00DAF40BA0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325"/>
            <a:ext cx="2916238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Рисунок 13" descr="50fa77ee947a8.jpeg">
            <a:extLst>
              <a:ext uri="{FF2B5EF4-FFF2-40B4-BE49-F238E27FC236}">
                <a16:creationId xmlns:a16="http://schemas.microsoft.com/office/drawing/2014/main" id="{CE312BBF-8335-4ACA-A635-CC04C0C241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7313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Рисунок 14" descr="genesisrev116.jpg">
            <a:extLst>
              <a:ext uri="{FF2B5EF4-FFF2-40B4-BE49-F238E27FC236}">
                <a16:creationId xmlns:a16="http://schemas.microsoft.com/office/drawing/2014/main" id="{398AA268-6B32-498C-87A9-DAEF7BB97A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941888"/>
            <a:ext cx="3097213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Рисунок 15" descr="0058-058-Luny-Neptuna.jpg">
            <a:extLst>
              <a:ext uri="{FF2B5EF4-FFF2-40B4-BE49-F238E27FC236}">
                <a16:creationId xmlns:a16="http://schemas.microsoft.com/office/drawing/2014/main" id="{ECE45BCE-BDF1-4B3B-AFDF-FABD79B8F3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941888"/>
            <a:ext cx="24479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>
            <a:extLst>
              <a:ext uri="{FF2B5EF4-FFF2-40B4-BE49-F238E27FC236}">
                <a16:creationId xmlns:a16="http://schemas.microsoft.com/office/drawing/2014/main" id="{30317D23-37B7-48F1-BEB4-A8EC26E38A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95288" y="404813"/>
            <a:ext cx="8748712" cy="3455987"/>
          </a:xfrm>
        </p:spPr>
        <p:txBody>
          <a:bodyPr/>
          <a:lstStyle/>
          <a:p>
            <a:pPr eaLnBrk="1" hangingPunct="1"/>
            <a:r>
              <a:rPr lang="ru-RU" altLang="en-US" sz="4000"/>
              <a:t>Законы движения планет с давних пор привлекали внимание людей. </a:t>
            </a:r>
          </a:p>
          <a:p>
            <a:pPr eaLnBrk="1" hangingPunct="1"/>
            <a:r>
              <a:rPr lang="ru-RU" altLang="en-US" sz="4000"/>
              <a:t>Считалось, что орбиты планет круговые.</a:t>
            </a:r>
          </a:p>
        </p:txBody>
      </p:sp>
      <p:pic>
        <p:nvPicPr>
          <p:cNvPr id="5123" name="Рисунок 4" descr="mn000783_w561.gif">
            <a:extLst>
              <a:ext uri="{FF2B5EF4-FFF2-40B4-BE49-F238E27FC236}">
                <a16:creationId xmlns:a16="http://schemas.microsoft.com/office/drawing/2014/main" id="{BB99933D-74E2-4F83-A312-8667E87AC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213100"/>
            <a:ext cx="53435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776FA24F-85C3-4D25-8744-AD548BBE8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4213" y="260350"/>
            <a:ext cx="8229600" cy="36734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en-US" sz="3600" i="1">
                <a:solidFill>
                  <a:schemeClr val="tx2"/>
                </a:solidFill>
                <a:latin typeface="Monotype Corsiva" panose="03010101010201010101" pitchFamily="66" charset="0"/>
              </a:rPr>
              <a:t>Три закона движения планет относительно Солнца были выведены эмпирически немецким астрономом Иоганном Кеплером в начале XVII .</a:t>
            </a:r>
            <a:r>
              <a:rPr lang="ru-RU" altLang="en-US" sz="4800" b="1">
                <a:solidFill>
                  <a:schemeClr val="bg1"/>
                </a:solidFill>
                <a:latin typeface="Monotype Corsiva" panose="03010101010201010101" pitchFamily="66" charset="0"/>
              </a:rPr>
              <a:t>века.</a:t>
            </a:r>
            <a:r>
              <a:rPr lang="ru-RU" altLang="en-US" sz="4800" b="1">
                <a:latin typeface="Monotype Corsiva" panose="03010101010201010101" pitchFamily="66" charset="0"/>
              </a:rPr>
              <a:t> </a:t>
            </a:r>
          </a:p>
        </p:txBody>
      </p:sp>
      <p:pic>
        <p:nvPicPr>
          <p:cNvPr id="2" name="Рисунок 2" descr="planets_asteroids_speed_impact_explosion_67778_1920x1180.jpg">
            <a:extLst>
              <a:ext uri="{FF2B5EF4-FFF2-40B4-BE49-F238E27FC236}">
                <a16:creationId xmlns:a16="http://schemas.microsoft.com/office/drawing/2014/main" id="{F86E32BB-C564-4C0E-87E7-C8D6DAA31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636838"/>
            <a:ext cx="6846887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>
            <a:extLst>
              <a:ext uri="{FF2B5EF4-FFF2-40B4-BE49-F238E27FC236}">
                <a16:creationId xmlns:a16="http://schemas.microsoft.com/office/drawing/2014/main" id="{207E9A92-D052-4593-BB4E-54309EC02AE1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533400"/>
            <a:ext cx="4038600" cy="6019800"/>
          </a:xfrm>
        </p:spPr>
        <p:txBody>
          <a:bodyPr/>
          <a:lstStyle/>
          <a:p>
            <a:pPr eaLnBrk="1" hangingPunct="1"/>
            <a:endParaRPr lang="ru-RU" altLang="en-US" sz="2400"/>
          </a:p>
          <a:p>
            <a:pPr eaLnBrk="1" hangingPunct="1">
              <a:buFontTx/>
              <a:buNone/>
            </a:pPr>
            <a:endParaRPr lang="ru-RU" altLang="en-US" sz="2400"/>
          </a:p>
          <a:p>
            <a:pPr eaLnBrk="1" hangingPunct="1">
              <a:buFontTx/>
              <a:buNone/>
            </a:pPr>
            <a:endParaRPr lang="ru-RU" altLang="en-US" sz="2400"/>
          </a:p>
          <a:p>
            <a:pPr eaLnBrk="1" hangingPunct="1">
              <a:buFontTx/>
              <a:buNone/>
            </a:pPr>
            <a:r>
              <a:rPr lang="ru-RU" altLang="en-US" sz="2400"/>
              <a:t>     В результате длительной обработки многолетних наблюдений датского астронома Тихо Браге немецкий астроном и математик       Кеплер эмпирически установил три закона планетарных движений.</a:t>
            </a:r>
          </a:p>
        </p:txBody>
      </p:sp>
      <p:sp>
        <p:nvSpPr>
          <p:cNvPr id="21512" name="Text Box 8">
            <a:extLst>
              <a:ext uri="{FF2B5EF4-FFF2-40B4-BE49-F238E27FC236}">
                <a16:creationId xmlns:a16="http://schemas.microsoft.com/office/drawing/2014/main" id="{FE08DC98-48D9-4A90-9F49-9D8499897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5853113"/>
            <a:ext cx="23622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en-US"/>
              <a:t>Иоганн  Кеплер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en-US"/>
              <a:t>(1571-1630)</a:t>
            </a:r>
          </a:p>
        </p:txBody>
      </p:sp>
      <p:sp>
        <p:nvSpPr>
          <p:cNvPr id="7172" name="Text Box 9">
            <a:extLst>
              <a:ext uri="{FF2B5EF4-FFF2-40B4-BE49-F238E27FC236}">
                <a16:creationId xmlns:a16="http://schemas.microsoft.com/office/drawing/2014/main" id="{C55F9070-44B8-44A9-9BD3-C432897E36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41910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21514" name="Text Box 10">
            <a:extLst>
              <a:ext uri="{FF2B5EF4-FFF2-40B4-BE49-F238E27FC236}">
                <a16:creationId xmlns:a16="http://schemas.microsoft.com/office/drawing/2014/main" id="{C4DBC984-2754-45A7-A337-56DD23325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4156075"/>
            <a:ext cx="1235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7174" name="Text Box 11">
            <a:extLst>
              <a:ext uri="{FF2B5EF4-FFF2-40B4-BE49-F238E27FC236}">
                <a16:creationId xmlns:a16="http://schemas.microsoft.com/office/drawing/2014/main" id="{AB92EC44-E725-471E-AEBE-279711B68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4765675"/>
            <a:ext cx="144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7175" name="Text Box 12">
            <a:extLst>
              <a:ext uri="{FF2B5EF4-FFF2-40B4-BE49-F238E27FC236}">
                <a16:creationId xmlns:a16="http://schemas.microsoft.com/office/drawing/2014/main" id="{14E34EBD-8D71-40F8-9285-83513F4CB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689475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7176" name="Text Box 13">
            <a:extLst>
              <a:ext uri="{FF2B5EF4-FFF2-40B4-BE49-F238E27FC236}">
                <a16:creationId xmlns:a16="http://schemas.microsoft.com/office/drawing/2014/main" id="{167D0897-CC7B-4397-A221-6B1149DD3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4765675"/>
            <a:ext cx="396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7177" name="Text Box 14">
            <a:extLst>
              <a:ext uri="{FF2B5EF4-FFF2-40B4-BE49-F238E27FC236}">
                <a16:creationId xmlns:a16="http://schemas.microsoft.com/office/drawing/2014/main" id="{6B10D92C-19B7-488E-95EB-1D3264E40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4613275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ru-RU" altLang="en-US"/>
          </a:p>
        </p:txBody>
      </p:sp>
      <p:sp>
        <p:nvSpPr>
          <p:cNvPr id="21520" name="Rectangle 16">
            <a:extLst>
              <a:ext uri="{FF2B5EF4-FFF2-40B4-BE49-F238E27FC236}">
                <a16:creationId xmlns:a16="http://schemas.microsoft.com/office/drawing/2014/main" id="{53DB15FA-DD0E-4D52-8867-1701DBFE4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733800"/>
            <a:ext cx="17526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altLang="en-US"/>
              <a:t>Тихо Браге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altLang="en-US"/>
              <a:t>(1546-1601)</a:t>
            </a:r>
          </a:p>
        </p:txBody>
      </p:sp>
      <p:pic>
        <p:nvPicPr>
          <p:cNvPr id="7179" name="Клип 13" descr="Tycho_Brahe.JPG">
            <a:extLst>
              <a:ext uri="{FF2B5EF4-FFF2-40B4-BE49-F238E27FC236}">
                <a16:creationId xmlns:a16="http://schemas.microsoft.com/office/drawing/2014/main" id="{C5D63BD7-27D5-4F6B-AFDF-90E2EB09CA2A}"/>
              </a:ext>
            </a:extLst>
          </p:cNvPr>
          <p:cNvPicPr>
            <a:picLocks noGrp="1" noChangeAspect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8913"/>
            <a:ext cx="2425700" cy="3600450"/>
          </a:xfrm>
        </p:spPr>
      </p:pic>
      <p:pic>
        <p:nvPicPr>
          <p:cNvPr id="7180" name="Рисунок 14" descr="Johannes_Kepler_1610.jpg">
            <a:extLst>
              <a:ext uri="{FF2B5EF4-FFF2-40B4-BE49-F238E27FC236}">
                <a16:creationId xmlns:a16="http://schemas.microsoft.com/office/drawing/2014/main" id="{E8396805-2A88-4505-B43A-AA54581606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565400"/>
            <a:ext cx="2286000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 advAuto="0"/>
      <p:bldP spid="21512" grpId="0" autoUpdateAnimBg="0"/>
      <p:bldP spid="21514" grpId="0" autoUpdateAnimBg="0"/>
      <p:bldP spid="215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6C9D3E6F-5C78-481B-8CA9-014C5DAD79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550" y="620713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en-US">
                <a:solidFill>
                  <a:srgbClr val="FF0000"/>
                </a:solidFill>
              </a:rPr>
              <a:t>Первый закон Кеплера</a:t>
            </a:r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8606EE7D-EB57-43CB-8BEC-0039802ABDB8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1981200"/>
            <a:ext cx="7772400" cy="1295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en-US" sz="2800"/>
              <a:t>Каждая планета обращается по эллипсу, в одном из фокусов которого находится Солнце.</a:t>
            </a:r>
          </a:p>
        </p:txBody>
      </p:sp>
      <p:pic>
        <p:nvPicPr>
          <p:cNvPr id="8196" name="Рисунок 8" descr="vetton_ru_photo-1920x1080.jpg">
            <a:extLst>
              <a:ext uri="{FF2B5EF4-FFF2-40B4-BE49-F238E27FC236}">
                <a16:creationId xmlns:a16="http://schemas.microsoft.com/office/drawing/2014/main" id="{C6957135-BC8C-47AC-BEE7-2292DB54A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141663"/>
            <a:ext cx="586581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2" grpId="0" build="p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2A7ACFA0-1611-459E-B464-7BB95EE412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en-US" sz="3200">
                <a:solidFill>
                  <a:srgbClr val="FF0000"/>
                </a:solidFill>
              </a:rPr>
              <a:t>Основные характеристики орбит планет</a:t>
            </a:r>
            <a:r>
              <a:rPr lang="ru-RU" altLang="en-US" sz="36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4DC8009D-06EC-4140-8360-82098D13275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4800600"/>
            <a:ext cx="8229600" cy="16002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en-US" sz="2800"/>
          </a:p>
          <a:p>
            <a:pPr eaLnBrk="1" hangingPunct="1">
              <a:buFontTx/>
              <a:buNone/>
            </a:pPr>
            <a:endParaRPr lang="ru-RU" altLang="en-US" sz="2800"/>
          </a:p>
        </p:txBody>
      </p:sp>
      <p:pic>
        <p:nvPicPr>
          <p:cNvPr id="26638" name="Picture 14" descr="1закон Кеплера">
            <a:extLst>
              <a:ext uri="{FF2B5EF4-FFF2-40B4-BE49-F238E27FC236}">
                <a16:creationId xmlns:a16="http://schemas.microsoft.com/office/drawing/2014/main" id="{B35FD84D-20D2-4661-8399-228F9E9361AB}"/>
              </a:ext>
            </a:extLst>
          </p:cNvPr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447800"/>
            <a:ext cx="7391400" cy="2819400"/>
          </a:xfrm>
          <a:noFill/>
        </p:spPr>
      </p:pic>
      <p:sp>
        <p:nvSpPr>
          <p:cNvPr id="26639" name="Text Box 15">
            <a:extLst>
              <a:ext uri="{FF2B5EF4-FFF2-40B4-BE49-F238E27FC236}">
                <a16:creationId xmlns:a16="http://schemas.microsoft.com/office/drawing/2014/main" id="{4D211AFF-BE97-4775-8AEF-E7DDCEF21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343400"/>
            <a:ext cx="8305800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r>
              <a:rPr lang="en-US" altLang="en-US"/>
              <a:t>F, F</a:t>
            </a:r>
            <a:r>
              <a:rPr lang="en-US" altLang="en-US">
                <a:cs typeface="Times New Roman" panose="02020603050405020304" pitchFamily="18" charset="0"/>
              </a:rPr>
              <a:t>'</a:t>
            </a:r>
            <a:r>
              <a:rPr lang="en-US" altLang="en-US" sz="2800">
                <a:cs typeface="Times New Roman" panose="02020603050405020304" pitchFamily="18" charset="0"/>
              </a:rPr>
              <a:t>-</a:t>
            </a:r>
            <a:r>
              <a:rPr lang="ru-RU" altLang="en-US" sz="2800"/>
              <a:t>фокусы орбиты</a:t>
            </a:r>
          </a:p>
          <a:p>
            <a:pPr algn="l" eaLnBrk="1" hangingPunct="1"/>
            <a:r>
              <a:rPr lang="ru-RU" altLang="en-US" sz="2800"/>
              <a:t>а – длина большой полуоси</a:t>
            </a:r>
          </a:p>
          <a:p>
            <a:pPr algn="l" eaLnBrk="1" hangingPunct="1"/>
            <a:r>
              <a:rPr lang="ru-RU" altLang="en-US" sz="2800"/>
              <a:t>е – эксцентриситет (сжатие)</a:t>
            </a:r>
          </a:p>
          <a:p>
            <a:pPr algn="l" eaLnBrk="1" hangingPunct="1"/>
            <a:r>
              <a:rPr lang="ru-RU" altLang="en-US" sz="2800"/>
              <a:t>А – афелий , Р – перигелий</a:t>
            </a:r>
          </a:p>
          <a:p>
            <a:pPr algn="l" eaLnBrk="1" hangingPunct="1"/>
            <a:r>
              <a:rPr lang="en-US" altLang="en-US" sz="2800"/>
              <a:t>r</a:t>
            </a:r>
            <a:r>
              <a:rPr lang="en-US" altLang="en-US" sz="2800">
                <a:cs typeface="Times New Roman" panose="02020603050405020304" pitchFamily="18" charset="0"/>
              </a:rPr>
              <a:t>¯- </a:t>
            </a:r>
            <a:r>
              <a:rPr lang="ru-RU" altLang="en-US" sz="2800"/>
              <a:t>радиус-вектор планеты</a:t>
            </a:r>
            <a:endParaRPr lang="ru-RU" altLang="en-US"/>
          </a:p>
        </p:txBody>
      </p:sp>
      <p:sp>
        <p:nvSpPr>
          <p:cNvPr id="9222" name="Text Box 17">
            <a:extLst>
              <a:ext uri="{FF2B5EF4-FFF2-40B4-BE49-F238E27FC236}">
                <a16:creationId xmlns:a16="http://schemas.microsoft.com/office/drawing/2014/main" id="{82183D7A-CF2C-493C-8B9A-CAEB54C8A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191000"/>
            <a:ext cx="6858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en-US"/>
          </a:p>
          <a:p>
            <a:pPr eaLnBrk="1" hangingPunct="1">
              <a:spcBef>
                <a:spcPct val="50000"/>
              </a:spcBef>
            </a:pPr>
            <a:endParaRPr lang="ru-RU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8" grpId="0" build="p" autoUpdateAnimBg="0" advAuto="0"/>
      <p:bldP spid="26639" grpId="0" build="p" autoUpdateAnimBg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>
            <a:extLst>
              <a:ext uri="{FF2B5EF4-FFF2-40B4-BE49-F238E27FC236}">
                <a16:creationId xmlns:a16="http://schemas.microsoft.com/office/drawing/2014/main" id="{258C5294-AA91-41E5-944F-0E597F2CEE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838200"/>
            <a:ext cx="7696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en-US"/>
              <a:t>Эксцентриситет характеризует степень вытянутости эллипса.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>
                <a:solidFill>
                  <a:srgbClr val="FF0000"/>
                </a:solidFill>
              </a:rPr>
              <a:t>Эксцентриситеты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>
                <a:solidFill>
                  <a:srgbClr val="FF0000"/>
                </a:solidFill>
              </a:rPr>
              <a:t> орбит планет невелики.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/>
              <a:t>Наименьший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/>
              <a:t>эксцентриситет имеет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/>
              <a:t> орбита Венеры (е=0,007),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>
                <a:solidFill>
                  <a:srgbClr val="D60093"/>
                </a:solidFill>
              </a:rPr>
              <a:t>Наибольший –</a:t>
            </a:r>
          </a:p>
          <a:p>
            <a:pPr eaLnBrk="1" hangingPunct="1">
              <a:lnSpc>
                <a:spcPct val="90000"/>
              </a:lnSpc>
            </a:pPr>
            <a:r>
              <a:rPr lang="ru-RU" altLang="en-US">
                <a:solidFill>
                  <a:srgbClr val="D60093"/>
                </a:solidFill>
              </a:rPr>
              <a:t> орбита Плутона (е=0,247)</a:t>
            </a:r>
            <a:r>
              <a:rPr lang="ru-RU" altLang="en-US"/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en-US"/>
              <a:t>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en-US"/>
          </a:p>
          <a:p>
            <a:pPr eaLnBrk="1" hangingPunct="1">
              <a:lnSpc>
                <a:spcPct val="90000"/>
              </a:lnSpc>
            </a:pPr>
            <a:endParaRPr lang="ru-RU" altLang="en-US"/>
          </a:p>
          <a:p>
            <a:pPr eaLnBrk="1" hangingPunct="1">
              <a:lnSpc>
                <a:spcPct val="90000"/>
              </a:lnSpc>
            </a:pPr>
            <a:endParaRPr lang="ru-RU" altLang="en-US"/>
          </a:p>
        </p:txBody>
      </p:sp>
      <p:pic>
        <p:nvPicPr>
          <p:cNvPr id="10243" name="Picture 6" descr="0301020102">
            <a:extLst>
              <a:ext uri="{FF2B5EF4-FFF2-40B4-BE49-F238E27FC236}">
                <a16:creationId xmlns:a16="http://schemas.microsoft.com/office/drawing/2014/main" id="{09AADBB3-816E-4C5D-9AB9-2F76D091C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557338"/>
            <a:ext cx="229711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8" descr="0301020102">
            <a:extLst>
              <a:ext uri="{FF2B5EF4-FFF2-40B4-BE49-F238E27FC236}">
                <a16:creationId xmlns:a16="http://schemas.microsoft.com/office/drawing/2014/main" id="{EAF7FB99-6B87-45E0-8551-76BA7F75FA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92600"/>
            <a:ext cx="327660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6" descr="vetton_ru_324.jpg">
            <a:extLst>
              <a:ext uri="{FF2B5EF4-FFF2-40B4-BE49-F238E27FC236}">
                <a16:creationId xmlns:a16="http://schemas.microsoft.com/office/drawing/2014/main" id="{AD7DCC06-F735-44FC-998A-4CF32C03F4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88913"/>
            <a:ext cx="5486400" cy="4114800"/>
          </a:xfr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2E0512B-CE63-495C-B14E-8C3954EB8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292600"/>
            <a:ext cx="763111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110000"/>
              <a:buFontTx/>
              <a:buChar char="•"/>
              <a:defRPr/>
            </a:pPr>
            <a:r>
              <a:rPr lang="ru-RU" sz="3200" kern="0" dirty="0">
                <a:latin typeface="+mn-lt"/>
              </a:rPr>
              <a:t>Большая полуось орбиты Земли принята за астрономическую единицу</a:t>
            </a:r>
            <a:r>
              <a:rPr lang="ru-RU" sz="2800" kern="0" dirty="0">
                <a:latin typeface="+mn-lt"/>
              </a:rPr>
              <a:t>.</a:t>
            </a:r>
          </a:p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SzPct val="110000"/>
              <a:buFontTx/>
              <a:buChar char="•"/>
              <a:defRPr/>
            </a:pPr>
            <a:r>
              <a:rPr lang="ru-RU" sz="5400" b="1" kern="0" dirty="0">
                <a:solidFill>
                  <a:srgbClr val="D60093"/>
                </a:solidFill>
                <a:latin typeface="+mn-lt"/>
              </a:rPr>
              <a:t>1 а.е.=150 000 000 км.</a:t>
            </a:r>
            <a:r>
              <a:rPr lang="ru-RU" sz="3200" kern="0" dirty="0">
                <a:latin typeface="+mn-lt"/>
              </a:rPr>
              <a:t>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 advAuto="0"/>
    </p:bldLst>
  </p:timing>
</p:sld>
</file>

<file path=ppt/theme/theme1.xml><?xml version="1.0" encoding="utf-8"?>
<a:theme xmlns:a="http://schemas.openxmlformats.org/drawingml/2006/main" name="Радар">
  <a:themeElements>
    <a:clrScheme name="Радар 1">
      <a:dk1>
        <a:srgbClr val="000000"/>
      </a:dk1>
      <a:lt1>
        <a:srgbClr val="EAEAEA"/>
      </a:lt1>
      <a:dk2>
        <a:srgbClr val="000066"/>
      </a:dk2>
      <a:lt2>
        <a:srgbClr val="FFFFFF"/>
      </a:lt2>
      <a:accent1>
        <a:srgbClr val="003399"/>
      </a:accent1>
      <a:accent2>
        <a:srgbClr val="99CCFF"/>
      </a:accent2>
      <a:accent3>
        <a:srgbClr val="AAAAB8"/>
      </a:accent3>
      <a:accent4>
        <a:srgbClr val="C8C8C8"/>
      </a:accent4>
      <a:accent5>
        <a:srgbClr val="AAADCA"/>
      </a:accent5>
      <a:accent6>
        <a:srgbClr val="8AB9E7"/>
      </a:accent6>
      <a:hlink>
        <a:srgbClr val="CC9900"/>
      </a:hlink>
      <a:folHlink>
        <a:srgbClr val="996600"/>
      </a:folHlink>
    </a:clrScheme>
    <a:fontScheme name="Радар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Радар 1">
        <a:dk1>
          <a:srgbClr val="000000"/>
        </a:dk1>
        <a:lt1>
          <a:srgbClr val="EAEAEA"/>
        </a:lt1>
        <a:dk2>
          <a:srgbClr val="000066"/>
        </a:dk2>
        <a:lt2>
          <a:srgbClr val="FFFFFF"/>
        </a:lt2>
        <a:accent1>
          <a:srgbClr val="003399"/>
        </a:accent1>
        <a:accent2>
          <a:srgbClr val="99CCFF"/>
        </a:accent2>
        <a:accent3>
          <a:srgbClr val="AAAAB8"/>
        </a:accent3>
        <a:accent4>
          <a:srgbClr val="C8C8C8"/>
        </a:accent4>
        <a:accent5>
          <a:srgbClr val="AAADCA"/>
        </a:accent5>
        <a:accent6>
          <a:srgbClr val="8AB9E7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дар 2">
        <a:dk1>
          <a:srgbClr val="666699"/>
        </a:dk1>
        <a:lt1>
          <a:srgbClr val="CCCCFF"/>
        </a:lt1>
        <a:dk2>
          <a:srgbClr val="000040"/>
        </a:dk2>
        <a:lt2>
          <a:srgbClr val="A4A4C2"/>
        </a:lt2>
        <a:accent1>
          <a:srgbClr val="003399"/>
        </a:accent1>
        <a:accent2>
          <a:srgbClr val="0099FF"/>
        </a:accent2>
        <a:accent3>
          <a:srgbClr val="E2E2FF"/>
        </a:accent3>
        <a:accent4>
          <a:srgbClr val="565682"/>
        </a:accent4>
        <a:accent5>
          <a:srgbClr val="AAADCA"/>
        </a:accent5>
        <a:accent6>
          <a:srgbClr val="008AE7"/>
        </a:accent6>
        <a:hlink>
          <a:srgbClr val="B68600"/>
        </a:hlink>
        <a:folHlink>
          <a:srgbClr val="8A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дар 3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777777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BDBDBD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дар 4">
        <a:dk1>
          <a:srgbClr val="333333"/>
        </a:dk1>
        <a:lt1>
          <a:srgbClr val="FFFF66"/>
        </a:lt1>
        <a:dk2>
          <a:srgbClr val="000000"/>
        </a:dk2>
        <a:lt2>
          <a:srgbClr val="CC3300"/>
        </a:lt2>
        <a:accent1>
          <a:srgbClr val="5F5F5F"/>
        </a:accent1>
        <a:accent2>
          <a:srgbClr val="3399FF"/>
        </a:accent2>
        <a:accent3>
          <a:srgbClr val="AAAAAA"/>
        </a:accent3>
        <a:accent4>
          <a:srgbClr val="DADA56"/>
        </a:accent4>
        <a:accent5>
          <a:srgbClr val="B6B6B6"/>
        </a:accent5>
        <a:accent6>
          <a:srgbClr val="2D8AE7"/>
        </a:accent6>
        <a:hlink>
          <a:srgbClr val="008000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дар 5">
        <a:dk1>
          <a:srgbClr val="003300"/>
        </a:dk1>
        <a:lt1>
          <a:srgbClr val="FFFFCC"/>
        </a:lt1>
        <a:dk2>
          <a:srgbClr val="006600"/>
        </a:dk2>
        <a:lt2>
          <a:srgbClr val="FFFF00"/>
        </a:lt2>
        <a:accent1>
          <a:srgbClr val="008000"/>
        </a:accent1>
        <a:accent2>
          <a:srgbClr val="3399FF"/>
        </a:accent2>
        <a:accent3>
          <a:srgbClr val="AAB8AA"/>
        </a:accent3>
        <a:accent4>
          <a:srgbClr val="DADAAE"/>
        </a:accent4>
        <a:accent5>
          <a:srgbClr val="AAC0AA"/>
        </a:accent5>
        <a:accent6>
          <a:srgbClr val="2D8AE7"/>
        </a:accent6>
        <a:hlink>
          <a:srgbClr val="6666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Designs\Радар.pot</Template>
  <TotalTime>780</TotalTime>
  <Words>305</Words>
  <Application>Microsoft Office PowerPoint</Application>
  <PresentationFormat>Экран (4:3)</PresentationFormat>
  <Paragraphs>75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Радар</vt:lpstr>
      <vt:lpstr>ЗАКОНЫ КЕПЛЕРА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Первый закон Кеплера</vt:lpstr>
      <vt:lpstr>Основные характеристики орбит планет.</vt:lpstr>
      <vt:lpstr>Презентация PowerPoint</vt:lpstr>
      <vt:lpstr>Презентация PowerPoint</vt:lpstr>
      <vt:lpstr>Презентация PowerPoint</vt:lpstr>
      <vt:lpstr>Второй закон Кеплера</vt:lpstr>
      <vt:lpstr>Презентация PowerPoint</vt:lpstr>
      <vt:lpstr>Презентация PowerPoint</vt:lpstr>
      <vt:lpstr>Третий закон Кеплера</vt:lpstr>
      <vt:lpstr>Презентация PowerPoint</vt:lpstr>
      <vt:lpstr>Презентация PowerPoint</vt:lpstr>
      <vt:lpstr>Презентация PowerPoint</vt:lpstr>
      <vt:lpstr>Картина мира по Кеплеру</vt:lpstr>
      <vt:lpstr>Применение</vt:lpstr>
      <vt:lpstr>Презентация PowerPoint</vt:lpstr>
      <vt:lpstr>Презентация PowerPoint</vt:lpstr>
    </vt:vector>
  </TitlesOfParts>
  <Company>Брянский региональный Центр ФИО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астрономии</dc:title>
  <dc:creator>slushatel-2-4</dc:creator>
  <cp:lastModifiedBy>RePack by SPecialiST</cp:lastModifiedBy>
  <cp:revision>56</cp:revision>
  <cp:lastPrinted>1601-01-01T00:00:00Z</cp:lastPrinted>
  <dcterms:created xsi:type="dcterms:W3CDTF">2003-11-21T07:25:38Z</dcterms:created>
  <dcterms:modified xsi:type="dcterms:W3CDTF">2018-06-19T06:15:31Z</dcterms:modified>
</cp:coreProperties>
</file>