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711" r:id="rId2"/>
  </p:sldMasterIdLst>
  <p:sldIdLst>
    <p:sldId id="256" r:id="rId3"/>
    <p:sldId id="272" r:id="rId4"/>
    <p:sldId id="258" r:id="rId5"/>
    <p:sldId id="259" r:id="rId6"/>
    <p:sldId id="261" r:id="rId7"/>
    <p:sldId id="262" r:id="rId8"/>
    <p:sldId id="273" r:id="rId9"/>
    <p:sldId id="274" r:id="rId10"/>
    <p:sldId id="275" r:id="rId11"/>
    <p:sldId id="265" r:id="rId12"/>
    <p:sldId id="264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1" descr="Tag=AccentColor&#10;Flavor=Light&#10;Target=Fill">
            <a:extLst>
              <a:ext uri="{FF2B5EF4-FFF2-40B4-BE49-F238E27FC236}">
                <a16:creationId xmlns:a16="http://schemas.microsoft.com/office/drawing/2014/main" xmlns="" id="{0D57E7FA-E8FC-45AC-868F-CDC8144939D6}"/>
              </a:ext>
            </a:extLst>
          </p:cNvPr>
          <p:cNvSpPr/>
          <p:nvPr/>
        </p:nvSpPr>
        <p:spPr>
          <a:xfrm rot="10800000" flipV="1">
            <a:off x="1949891" y="527562"/>
            <a:ext cx="5244219" cy="5102484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7094A5-EB6F-441D-88F8-CD7A30C84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1570" y="1591056"/>
            <a:ext cx="4279392" cy="3264408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C7CE1E3-3929-42A6-81B7-056BD88EF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928616"/>
            <a:ext cx="4279392" cy="996696"/>
          </a:xfrm>
        </p:spPr>
        <p:txBody>
          <a:bodyPr/>
          <a:lstStyle>
            <a:lvl1pPr marL="0" indent="0" algn="l">
              <a:buNone/>
              <a:defRPr sz="24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E951E3-0794-422C-AF76-0AD4A7FB1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14EBFA8-0291-4D77-A9D9-B17FC2382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57AC4D4-C4EE-4624-A329-C608A1D5A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069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" descr="Tag=AccentColor&#10;Flavor=Light&#10;Target=Fill">
            <a:extLst>
              <a:ext uri="{FF2B5EF4-FFF2-40B4-BE49-F238E27FC236}">
                <a16:creationId xmlns:a16="http://schemas.microsoft.com/office/drawing/2014/main" xmlns="" id="{0EE21C0F-70D8-4F3C-9392-07559C90EE6E}"/>
              </a:ext>
            </a:extLst>
          </p:cNvPr>
          <p:cNvSpPr/>
          <p:nvPr/>
        </p:nvSpPr>
        <p:spPr>
          <a:xfrm rot="10800000" flipH="1" flipV="1">
            <a:off x="513724" y="1332237"/>
            <a:ext cx="3947799" cy="3841102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DB1DFE-8154-440D-93CF-FEF7860E8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9274" y="2523744"/>
            <a:ext cx="2873502" cy="1453896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9CD9D1F5-05CC-48F3-A314-315EF17030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33772" y="640079"/>
            <a:ext cx="3627882" cy="55686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11807DE-1178-4BBB-89D8-9046239C2D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41298" y="4087368"/>
            <a:ext cx="2489454" cy="649224"/>
          </a:xfrm>
        </p:spPr>
        <p:txBody>
          <a:bodyPr>
            <a:noAutofit/>
          </a:bodyPr>
          <a:lstStyle>
            <a:lvl1pPr marL="0" indent="0" algn="ctr">
              <a:buNone/>
              <a:defRPr sz="2000" cap="all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D48EA59-A1BC-48B7-9495-6D5C6035B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9F85A72-B50F-440E-AAD3-53C099F6D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2C2D00B-4207-4720-8C68-605CAFDD5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700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1C888B-58B8-4428-8B1D-4E26FC5DD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314F67B-D516-42FA-A2CA-2DCD37CFE8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82BA5FF-4919-4FF8-9C04-06CE156B7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BEDA970-128E-4150-8E5A-A1B056E8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AEC6CD1-EE5E-42EF-B76D-BB803BA6A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9876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550C2A1B-34CA-4877-9435-D77DF32575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F255E5E-4A81-44CC-8D99-F56E625D46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19CEECF-A221-4ECC-AD9C-E197D516D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18F41AE-0DDE-49ED-9F0C-E0E16F599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7B47FB7-77F0-4C43-B81E-D04B31C95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780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 descr="Tag=AccentColor&#10;Flavor=Light&#10;Target=Fill">
            <a:extLst>
              <a:ext uri="{FF2B5EF4-FFF2-40B4-BE49-F238E27FC236}">
                <a16:creationId xmlns:a16="http://schemas.microsoft.com/office/drawing/2014/main" xmlns="" id="{13B7BB51-92B8-4089-8DAB-1202A4D1C6A3}"/>
              </a:ext>
            </a:extLst>
          </p:cNvPr>
          <p:cNvSpPr/>
          <p:nvPr/>
        </p:nvSpPr>
        <p:spPr>
          <a:xfrm flipH="1">
            <a:off x="1" y="315111"/>
            <a:ext cx="2266157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11680"/>
            <a:ext cx="788670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0BAE770-8363-44CD-8A22-AB26C5C53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8180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9" descr="Tag=AccentColor&#10;Flavor=Light&#10;Target=Fill">
            <a:extLst>
              <a:ext uri="{FF2B5EF4-FFF2-40B4-BE49-F238E27FC236}">
                <a16:creationId xmlns:a16="http://schemas.microsoft.com/office/drawing/2014/main" xmlns="" id="{DB2CE8D6-5B4E-4EBE-9ED5-A1DA7E2A5CDA}"/>
              </a:ext>
            </a:extLst>
          </p:cNvPr>
          <p:cNvSpPr/>
          <p:nvPr/>
        </p:nvSpPr>
        <p:spPr>
          <a:xfrm>
            <a:off x="5407362" y="0"/>
            <a:ext cx="3107988" cy="5747660"/>
          </a:xfrm>
          <a:custGeom>
            <a:avLst/>
            <a:gdLst>
              <a:gd name="connsiteX0" fmla="*/ 0 w 3843750"/>
              <a:gd name="connsiteY0" fmla="*/ 346 h 5956080"/>
              <a:gd name="connsiteX1" fmla="*/ 72373 w 3843750"/>
              <a:gd name="connsiteY1" fmla="*/ 2447534 h 5956080"/>
              <a:gd name="connsiteX2" fmla="*/ 145093 w 3843750"/>
              <a:gd name="connsiteY2" fmla="*/ 3878724 h 5956080"/>
              <a:gd name="connsiteX3" fmla="*/ 237897 w 3843750"/>
              <a:gd name="connsiteY3" fmla="*/ 4208041 h 5956080"/>
              <a:gd name="connsiteX4" fmla="*/ 281875 w 3843750"/>
              <a:gd name="connsiteY4" fmla="*/ 4677601 h 5956080"/>
              <a:gd name="connsiteX5" fmla="*/ 360135 w 3843750"/>
              <a:gd name="connsiteY5" fmla="*/ 5287407 h 5956080"/>
              <a:gd name="connsiteX6" fmla="*/ 414155 w 3843750"/>
              <a:gd name="connsiteY6" fmla="*/ 5817914 h 5956080"/>
              <a:gd name="connsiteX7" fmla="*/ 681487 w 3843750"/>
              <a:gd name="connsiteY7" fmla="*/ 5914873 h 5956080"/>
              <a:gd name="connsiteX8" fmla="*/ 892373 w 3843750"/>
              <a:gd name="connsiteY8" fmla="*/ 5605295 h 5956080"/>
              <a:gd name="connsiteX9" fmla="*/ 1027770 w 3843750"/>
              <a:gd name="connsiteY9" fmla="*/ 5804063 h 5956080"/>
              <a:gd name="connsiteX10" fmla="*/ 1200566 w 3843750"/>
              <a:gd name="connsiteY10" fmla="*/ 5527036 h 5956080"/>
              <a:gd name="connsiteX11" fmla="*/ 1348083 w 3843750"/>
              <a:gd name="connsiteY11" fmla="*/ 5363590 h 5956080"/>
              <a:gd name="connsiteX12" fmla="*/ 1425997 w 3843750"/>
              <a:gd name="connsiteY12" fmla="*/ 4800532 h 5956080"/>
              <a:gd name="connsiteX13" fmla="*/ 1517416 w 3843750"/>
              <a:gd name="connsiteY13" fmla="*/ 4640549 h 5956080"/>
              <a:gd name="connsiteX14" fmla="*/ 1569705 w 3843750"/>
              <a:gd name="connsiteY14" fmla="*/ 4803995 h 5956080"/>
              <a:gd name="connsiteX15" fmla="*/ 1530921 w 3843750"/>
              <a:gd name="connsiteY15" fmla="*/ 5433885 h 5956080"/>
              <a:gd name="connsiteX16" fmla="*/ 1614721 w 3843750"/>
              <a:gd name="connsiteY16" fmla="*/ 5319957 h 5956080"/>
              <a:gd name="connsiteX17" fmla="*/ 1800676 w 3843750"/>
              <a:gd name="connsiteY17" fmla="*/ 4608691 h 5956080"/>
              <a:gd name="connsiteX18" fmla="*/ 1918759 w 3843750"/>
              <a:gd name="connsiteY18" fmla="*/ 4486799 h 5956080"/>
              <a:gd name="connsiteX19" fmla="*/ 2009139 w 3843750"/>
              <a:gd name="connsiteY19" fmla="*/ 4715000 h 5956080"/>
              <a:gd name="connsiteX20" fmla="*/ 2135532 w 3843750"/>
              <a:gd name="connsiteY20" fmla="*/ 5321689 h 5956080"/>
              <a:gd name="connsiteX21" fmla="*/ 2209291 w 3843750"/>
              <a:gd name="connsiteY21" fmla="*/ 5028733 h 5956080"/>
              <a:gd name="connsiteX22" fmla="*/ 2501208 w 3843750"/>
              <a:gd name="connsiteY22" fmla="*/ 4457711 h 5956080"/>
              <a:gd name="connsiteX23" fmla="*/ 2695127 w 3843750"/>
              <a:gd name="connsiteY23" fmla="*/ 4973674 h 5956080"/>
              <a:gd name="connsiteX24" fmla="*/ 2825329 w 3843750"/>
              <a:gd name="connsiteY24" fmla="*/ 4563328 h 5956080"/>
              <a:gd name="connsiteX25" fmla="*/ 2904628 w 3843750"/>
              <a:gd name="connsiteY25" fmla="*/ 4466368 h 5956080"/>
              <a:gd name="connsiteX26" fmla="*/ 2922635 w 3843750"/>
              <a:gd name="connsiteY26" fmla="*/ 4519696 h 5956080"/>
              <a:gd name="connsiteX27" fmla="*/ 3089544 w 3843750"/>
              <a:gd name="connsiteY27" fmla="*/ 3606545 h 5956080"/>
              <a:gd name="connsiteX28" fmla="*/ 3150490 w 3843750"/>
              <a:gd name="connsiteY28" fmla="*/ 3989882 h 5956080"/>
              <a:gd name="connsiteX29" fmla="*/ 3755448 w 3843750"/>
              <a:gd name="connsiteY29" fmla="*/ 1538193 h 5956080"/>
              <a:gd name="connsiteX30" fmla="*/ 3850330 w 3843750"/>
              <a:gd name="connsiteY30" fmla="*/ 0 h 5956080"/>
              <a:gd name="connsiteX31" fmla="*/ 0 w 3843750"/>
              <a:gd name="connsiteY31" fmla="*/ 0 h 59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43750" h="5956080">
                <a:moveTo>
                  <a:pt x="0" y="346"/>
                </a:moveTo>
                <a:cubicBezTo>
                  <a:pt x="12120" y="1234155"/>
                  <a:pt x="72720" y="2447534"/>
                  <a:pt x="72373" y="2447534"/>
                </a:cubicBezTo>
                <a:cubicBezTo>
                  <a:pt x="72720" y="2449265"/>
                  <a:pt x="114274" y="3641520"/>
                  <a:pt x="145093" y="3878724"/>
                </a:cubicBezTo>
                <a:cubicBezTo>
                  <a:pt x="176258" y="4119392"/>
                  <a:pt x="210194" y="3969797"/>
                  <a:pt x="237897" y="4208041"/>
                </a:cubicBezTo>
                <a:cubicBezTo>
                  <a:pt x="250017" y="4367677"/>
                  <a:pt x="237204" y="4527661"/>
                  <a:pt x="281875" y="4677601"/>
                </a:cubicBezTo>
                <a:cubicBezTo>
                  <a:pt x="278758" y="4908226"/>
                  <a:pt x="338319" y="5059552"/>
                  <a:pt x="360135" y="5287407"/>
                </a:cubicBezTo>
                <a:cubicBezTo>
                  <a:pt x="370177" y="5468860"/>
                  <a:pt x="348015" y="5649274"/>
                  <a:pt x="414155" y="5817914"/>
                </a:cubicBezTo>
                <a:cubicBezTo>
                  <a:pt x="467137" y="5947770"/>
                  <a:pt x="534662" y="6049578"/>
                  <a:pt x="681487" y="5914873"/>
                </a:cubicBezTo>
                <a:cubicBezTo>
                  <a:pt x="680448" y="5747964"/>
                  <a:pt x="925963" y="5772897"/>
                  <a:pt x="892373" y="5605295"/>
                </a:cubicBezTo>
                <a:cubicBezTo>
                  <a:pt x="1003184" y="5641309"/>
                  <a:pt x="945009" y="5759046"/>
                  <a:pt x="1027770" y="5804063"/>
                </a:cubicBezTo>
                <a:cubicBezTo>
                  <a:pt x="1099105" y="5719915"/>
                  <a:pt x="1051664" y="5551968"/>
                  <a:pt x="1200566" y="5527036"/>
                </a:cubicBezTo>
                <a:cubicBezTo>
                  <a:pt x="1352931" y="5564088"/>
                  <a:pt x="1336655" y="5453970"/>
                  <a:pt x="1348083" y="5363590"/>
                </a:cubicBezTo>
                <a:cubicBezTo>
                  <a:pt x="1370938" y="5149586"/>
                  <a:pt x="1389291" y="5009687"/>
                  <a:pt x="1425997" y="4800532"/>
                </a:cubicBezTo>
                <a:cubicBezTo>
                  <a:pt x="1436385" y="4748243"/>
                  <a:pt x="1415608" y="4628775"/>
                  <a:pt x="1517416" y="4640549"/>
                </a:cubicBezTo>
                <a:cubicBezTo>
                  <a:pt x="1596022" y="4651976"/>
                  <a:pt x="1566242" y="4746512"/>
                  <a:pt x="1569705" y="4803995"/>
                </a:cubicBezTo>
                <a:cubicBezTo>
                  <a:pt x="1600177" y="5128809"/>
                  <a:pt x="1532998" y="5109763"/>
                  <a:pt x="1530921" y="5433885"/>
                </a:cubicBezTo>
                <a:cubicBezTo>
                  <a:pt x="1530574" y="5446697"/>
                  <a:pt x="1580786" y="5458125"/>
                  <a:pt x="1614721" y="5319957"/>
                </a:cubicBezTo>
                <a:cubicBezTo>
                  <a:pt x="1681208" y="5047432"/>
                  <a:pt x="1760507" y="4832736"/>
                  <a:pt x="1800676" y="4608691"/>
                </a:cubicBezTo>
                <a:cubicBezTo>
                  <a:pt x="1848463" y="4656824"/>
                  <a:pt x="1889671" y="4439704"/>
                  <a:pt x="1918759" y="4486799"/>
                </a:cubicBezTo>
                <a:cubicBezTo>
                  <a:pt x="1932264" y="4566098"/>
                  <a:pt x="1956503" y="4642626"/>
                  <a:pt x="2009139" y="4715000"/>
                </a:cubicBezTo>
                <a:cubicBezTo>
                  <a:pt x="2054502" y="4933851"/>
                  <a:pt x="2004983" y="5137812"/>
                  <a:pt x="2135532" y="5321689"/>
                </a:cubicBezTo>
                <a:cubicBezTo>
                  <a:pt x="2135532" y="5321689"/>
                  <a:pt x="2137610" y="5265245"/>
                  <a:pt x="2209291" y="5028733"/>
                </a:cubicBezTo>
                <a:cubicBezTo>
                  <a:pt x="2267120" y="4838277"/>
                  <a:pt x="2341225" y="4936622"/>
                  <a:pt x="2501208" y="4457711"/>
                </a:cubicBezTo>
                <a:cubicBezTo>
                  <a:pt x="2545186" y="4641934"/>
                  <a:pt x="2446495" y="4877753"/>
                  <a:pt x="2695127" y="4973674"/>
                </a:cubicBezTo>
                <a:cubicBezTo>
                  <a:pt x="2743260" y="4833775"/>
                  <a:pt x="2706208" y="4662365"/>
                  <a:pt x="2825329" y="4563328"/>
                </a:cubicBezTo>
                <a:cubicBezTo>
                  <a:pt x="2859958" y="4534586"/>
                  <a:pt x="2884890" y="4501689"/>
                  <a:pt x="2904628" y="4466368"/>
                </a:cubicBezTo>
                <a:cubicBezTo>
                  <a:pt x="2910515" y="4484375"/>
                  <a:pt x="2916749" y="4503074"/>
                  <a:pt x="2922635" y="4519696"/>
                </a:cubicBezTo>
                <a:cubicBezTo>
                  <a:pt x="2946529" y="4491647"/>
                  <a:pt x="3082618" y="3784882"/>
                  <a:pt x="3089544" y="3606545"/>
                </a:cubicBezTo>
                <a:cubicBezTo>
                  <a:pt x="3124172" y="3733285"/>
                  <a:pt x="3150490" y="3989882"/>
                  <a:pt x="3150490" y="3989882"/>
                </a:cubicBezTo>
                <a:cubicBezTo>
                  <a:pt x="3150490" y="3989882"/>
                  <a:pt x="3300085" y="3936900"/>
                  <a:pt x="3755448" y="1538193"/>
                </a:cubicBezTo>
                <a:cubicBezTo>
                  <a:pt x="3791461" y="1348775"/>
                  <a:pt x="3824704" y="697762"/>
                  <a:pt x="385033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AD5705-B027-4C44-B38A-60296E29E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078991"/>
            <a:ext cx="3950208" cy="3136392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E8BBAC4-9088-44CF-BA2D-B8DD24FB5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4279393"/>
            <a:ext cx="3950208" cy="1500187"/>
          </a:xfrm>
        </p:spPr>
        <p:txBody>
          <a:bodyPr/>
          <a:lstStyle>
            <a:lvl1pPr marL="0" indent="0">
              <a:buNone/>
              <a:defRPr sz="24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093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xmlns="" id="{FD51F360-8860-4FB5-A0A5-773473DD8B39}"/>
              </a:ext>
            </a:extLst>
          </p:cNvPr>
          <p:cNvSpPr/>
          <p:nvPr/>
        </p:nvSpPr>
        <p:spPr>
          <a:xfrm flipH="1">
            <a:off x="1" y="315111"/>
            <a:ext cx="2266157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D2A77EC9-372A-4ECA-9088-780532AF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7C882CE-1B27-414A-9B06-AA5D2DB683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2011680"/>
            <a:ext cx="370332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0397E60-5D92-4530-96D1-FC09AF3C2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14316" y="2011680"/>
            <a:ext cx="370332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34240FE-0C6A-47E9-9B0A-7B3C6087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671AE1B-BB18-4C7E-AA77-3A4D401A5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6FA7B1D-FEDD-4E29-A352-29E5F498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145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>
            <a:extLst>
              <a:ext uri="{FF2B5EF4-FFF2-40B4-BE49-F238E27FC236}">
                <a16:creationId xmlns:a16="http://schemas.microsoft.com/office/drawing/2014/main" xmlns="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2266157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D65C47E-B85E-4B3E-A669-DEEC7F5D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2011680"/>
            <a:ext cx="370332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324517F-FE8C-49AD-9A52-0F4301052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3127248"/>
            <a:ext cx="370332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C80C73EC-7117-4DC2-9075-14102F2E2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14316" y="2011680"/>
            <a:ext cx="370332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7DD9A323-865B-4177-8F98-9BA304E02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814316" y="3127248"/>
            <a:ext cx="370332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699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" descr="Tag=AccentColor&#10;Flavor=Light&#10;Target=Fill">
            <a:extLst>
              <a:ext uri="{FF2B5EF4-FFF2-40B4-BE49-F238E27FC236}">
                <a16:creationId xmlns:a16="http://schemas.microsoft.com/office/drawing/2014/main" xmlns="" id="{AAFBE1F6-FC6D-4C3D-9AC3-97028E6F18C7}"/>
              </a:ext>
            </a:extLst>
          </p:cNvPr>
          <p:cNvSpPr/>
          <p:nvPr/>
        </p:nvSpPr>
        <p:spPr>
          <a:xfrm rot="10800000" flipV="1">
            <a:off x="1477229" y="181596"/>
            <a:ext cx="618954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2825A4-268B-4301-8432-F9E9B2661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2838" y="1572768"/>
            <a:ext cx="4876038" cy="4096512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DA33410F-8A90-47F6-BD39-4AC0E435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1D819A9-F8DE-4E5C-AFC3-E0105ACD8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4E25320-A12F-4F3E-8EC9-11292FF36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600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770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 descr="Mask ID=&#10;Mask position=bottom, center&#10;Mask family= brushstroke, landscape, wide">
            <a:extLst>
              <a:ext uri="{FF2B5EF4-FFF2-40B4-BE49-F238E27FC236}">
                <a16:creationId xmlns:a16="http://schemas.microsoft.com/office/drawing/2014/main" xmlns="" id="{736BF44D-E8DD-45FA-931D-CBCC67D57944}"/>
              </a:ext>
            </a:extLst>
          </p:cNvPr>
          <p:cNvSpPr/>
          <p:nvPr/>
        </p:nvSpPr>
        <p:spPr>
          <a:xfrm>
            <a:off x="1326075" y="0"/>
            <a:ext cx="7817925" cy="592015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20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xmlns="" id="{76C5A8FA-6B61-4934-AF55-C595090CA5DC}"/>
              </a:ext>
            </a:extLst>
          </p:cNvPr>
          <p:cNvSpPr/>
          <p:nvPr/>
        </p:nvSpPr>
        <p:spPr>
          <a:xfrm>
            <a:off x="3545046" y="0"/>
            <a:ext cx="5604286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46AD042-DE90-4088-8A07-B9A64C2C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640080"/>
            <a:ext cx="2914650" cy="29535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F2FFC98-62A0-445A-BEDA-785BE925A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4376" y="640080"/>
            <a:ext cx="3367278" cy="5596128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B4D7827-8489-4EE4-88EE-16685FE6D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3776472"/>
            <a:ext cx="2914650" cy="24688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C33534F-EA91-4A50-B0F6-10D689E45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C20F3F7-8B4B-4015-AA9C-109D05B2F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10B6EE2-78A1-4D01-87BE-A1487FBD2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001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638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79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8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i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04E684-10F4-4CC3-A0B9-F03AA7BE37CF}" type="datetimeFigureOut">
              <a:rPr lang="en-US" smtClean="0"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6EE09D8-2BD8-4311-BF87-0D0C1F3699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00750" y="4961730"/>
            <a:ext cx="2972489" cy="448694"/>
          </a:xfrm>
        </p:spPr>
        <p:txBody>
          <a:bodyPr>
            <a:noAutofit/>
          </a:bodyPr>
          <a:lstStyle/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Рогова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К.А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.,тифлопедагог.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3ED025-FF18-4A43-89D2-97215DC658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594259"/>
            <a:ext cx="9180957" cy="1750077"/>
          </a:xfrm>
        </p:spPr>
        <p:txBody>
          <a:bodyPr anchor="b">
            <a:noAutofit/>
          </a:bodyPr>
          <a:lstStyle/>
          <a:p>
            <a:pPr marL="182880" indent="0" algn="ctr">
              <a:buNone/>
            </a:pPr>
            <a: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МУНИЦИПАЛЬНОЕ </a:t>
            </a: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БЮДЖЕТНОЕ ДОШКОЛЬНОЕ ОБРАЗОВАТЕЛЬНОЕ УЧРЕЖДЕНИЕ </a:t>
            </a:r>
            <a:b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«ДЕТСКИЙ САД КОМПЕНСИРУЮЩЕГО ВИДА № </a:t>
            </a:r>
            <a: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25»</a:t>
            </a:r>
            <a:b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4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4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320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Универсальные </a:t>
            </a: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коррекционные игры и пособия </a:t>
            </a:r>
            <a:b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для всестороннего развития дошкольников </a:t>
            </a:r>
            <a:b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 нарушениями </a:t>
            </a:r>
            <a:r>
              <a:rPr lang="ru-RU" sz="320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зрения.</a:t>
            </a:r>
            <a:br>
              <a:rPr lang="ru-RU" sz="320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000" b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Опыт работы тифлопедагога.</a:t>
            </a:r>
            <a:endParaRPr lang="ru-RU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108" y="761998"/>
            <a:ext cx="1832261" cy="183226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66210" y="6059010"/>
            <a:ext cx="1931670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2023 год</a:t>
            </a:r>
            <a:endParaRPr lang="ru-RU" sz="1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г. Снежинск</a:t>
            </a:r>
            <a:endParaRPr lang="ru-RU" sz="1400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69" y="3932144"/>
            <a:ext cx="2733330" cy="27279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193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40BA04A-6AF2-453E-A743-B1F864CEE6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662" y="2096911"/>
            <a:ext cx="4761089" cy="476108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902640A-0E84-4F73-96DC-95A5E02FB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39" y="2096911"/>
            <a:ext cx="4720590" cy="472059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57200" y="160020"/>
            <a:ext cx="8343900" cy="2062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Работа с лэпбуком отвечает основным направлениям партнерской деятельности взрослого с детьми:</a:t>
            </a:r>
            <a:endParaRPr lang="ru-RU" sz="24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6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включенность воспитателя наравне с детьми,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6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добровольное присоединение детей к деятельности,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открытый временной конец деятельности (каждый работает в своем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темпе),</a:t>
            </a:r>
            <a:endParaRPr lang="ru-RU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свободное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общение и перемещение детей во время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деятельности.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0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7C23FF8-5F8C-4255-9F4E-59895E1DCF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467" y="2337788"/>
            <a:ext cx="4677269" cy="438008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F0FD1C8-1722-49FB-A95A-1CDB924B30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74" y="411022"/>
            <a:ext cx="4329705" cy="468379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960620" y="411022"/>
            <a:ext cx="38176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Лепбук возможно использовать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одновременно группой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детей.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7748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84D3D37-74A5-4181-A22B-1575FF1AC7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44" y="2388870"/>
            <a:ext cx="4377690" cy="437769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393B934-59ED-4856-9731-60890C42CB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4820" y="338461"/>
            <a:ext cx="4743450" cy="474345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40279" y="225778"/>
            <a:ext cx="403454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Лепбук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подходит для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индивидуального пользования в свободной деятельности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>ребёнка.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7635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48644D3-CA0F-4AA3-AD5F-1D3FFF5383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470" y="1233734"/>
            <a:ext cx="3606800" cy="36068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1F34D26-AA21-44A5-8B43-DD74432B75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" y="1748084"/>
            <a:ext cx="4069926" cy="406992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26B3557-9317-4122-BDB2-21C4CFAB43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9"/>
          <a:stretch/>
        </p:blipFill>
        <p:spPr>
          <a:xfrm>
            <a:off x="2685202" y="2785436"/>
            <a:ext cx="3395558" cy="378624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51460" y="571871"/>
            <a:ext cx="8675370" cy="983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Наши ребята с удовольствием лечатся и обучаются, играя!</a:t>
            </a:r>
            <a:endParaRPr lang="ru-RU" sz="2800" b="1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23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4B59119-1DAC-4354-9CA6-49B835C21C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66" y="3694234"/>
            <a:ext cx="1810279" cy="301508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8CDE4C6-7176-4BA2-B8E2-3814394CB1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434" y="1240905"/>
            <a:ext cx="3832497" cy="313712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E36A87E0-F249-4BBB-BBBD-413BDD920A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70615">
            <a:off x="385672" y="1623269"/>
            <a:ext cx="1999590" cy="193499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86FF1B12-F395-49A3-AB6B-3562B42863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1" y="1436761"/>
            <a:ext cx="2582333" cy="230801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468AB14F-87AC-42A8-8E8C-744BA5487D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397" y="3792128"/>
            <a:ext cx="3065873" cy="306587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7BD59A1F-B25C-4F39-A3E5-8B7BB0DF4E4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61537">
            <a:off x="3243255" y="4476670"/>
            <a:ext cx="1951727" cy="1951727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70945" y="161068"/>
            <a:ext cx="84232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00000"/>
                </a:solidFill>
                <a:latin typeface="Times New Roman"/>
                <a:ea typeface="Calibri"/>
              </a:rPr>
              <a:t>Все игры, лепбуки можно использовать как в детском саду, так и дома.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351254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290CBD0-D8FE-45C4-AFD5-B9A8086C06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9000" y="2195406"/>
            <a:ext cx="7317740" cy="1896533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75182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149" y="1360737"/>
            <a:ext cx="7215451" cy="494973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11580" y="283519"/>
            <a:ext cx="6812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rgbClr val="000000"/>
                </a:solidFill>
                <a:latin typeface="Times New Roman"/>
                <a:ea typeface="Calibri"/>
              </a:rPr>
              <a:t>Почему мы называем эти игры универсальными?</a:t>
            </a:r>
            <a:endParaRPr lang="ru-RU" sz="36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77335" y="6310476"/>
            <a:ext cx="78066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</a:rPr>
              <a:t>игры можно использовать практически во всех видах деятельности: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0644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FFA8296-5ECC-4FB9-A0F2-3DD43D0DE0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" y="585668"/>
            <a:ext cx="5406390" cy="455130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C187FEA-FEF0-423F-B265-F9CD20F0A5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44" y="2460090"/>
            <a:ext cx="4707946" cy="400615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074920" y="514350"/>
            <a:ext cx="3771900" cy="1673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r">
              <a:lnSpc>
                <a:spcPct val="107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 процессе организованной образовательной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деятельности 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6859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44FFFA0-C16F-4F65-B8AA-27A7C0A64F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48" y="2543991"/>
            <a:ext cx="4944533" cy="417148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3D3C600-A972-4AA3-B370-446F34DC67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920"/>
          <a:stretch/>
        </p:blipFill>
        <p:spPr>
          <a:xfrm>
            <a:off x="4480560" y="489857"/>
            <a:ext cx="4388418" cy="362923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89327" y="579508"/>
            <a:ext cx="317683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в процессе совместной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деятельности педагога с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детьми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751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E0C030B-7C09-4457-9F87-F3399D7803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943" y="968927"/>
            <a:ext cx="3854737" cy="588907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BF6D9CC-E5D1-4324-BEC6-5E63F20245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90" y="1881278"/>
            <a:ext cx="3064049" cy="450047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414B509-F6BE-40EE-A894-E36C5A389D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" y="1895180"/>
            <a:ext cx="3035300" cy="4486568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72626" y="375403"/>
            <a:ext cx="8167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/>
              <a:t>в</a:t>
            </a:r>
            <a:r>
              <a:rPr lang="ru-RU" sz="2400" dirty="0" smtClean="0"/>
              <a:t> процессе самостоятельной </a:t>
            </a:r>
            <a:r>
              <a:rPr lang="ru-RU" sz="2400" dirty="0"/>
              <a:t>деятельности </a:t>
            </a:r>
            <a:r>
              <a:rPr lang="ru-RU" sz="2400" dirty="0" smtClean="0"/>
              <a:t>детей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0305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E52A7CA-2E69-45FF-9C76-7104E1ABB7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444" y="2512312"/>
            <a:ext cx="4185355" cy="418535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94310" y="339775"/>
            <a:ext cx="8503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при организации индивидуальной работы с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ребёнком</a:t>
            </a:r>
            <a:endParaRPr lang="ru-RU" sz="2400" dirty="0"/>
          </a:p>
        </p:txBody>
      </p:sp>
      <p:pic>
        <p:nvPicPr>
          <p:cNvPr id="1027" name="Picture 3" descr="E:\ТИФЛО\мои документы\фото\roYozVu24J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1988820"/>
            <a:ext cx="3531636" cy="470884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456" y="908713"/>
            <a:ext cx="2755627" cy="4479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203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0065" y="1450041"/>
            <a:ext cx="8218170" cy="49637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74370" y="407014"/>
            <a:ext cx="7909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Детский сад и семья - равноправные партнёры в воспитании и обучении детей.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9435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560" y="1329293"/>
            <a:ext cx="5425440" cy="5133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6690" y="1329293"/>
            <a:ext cx="5566410" cy="2068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«это самодельная бумажная книжечка с кармашками, дверками, окошками, подвижными деталями, которые ребенок может доставать, перекладывать, складывать по своему усмотрению. В ней собирается материал по какой-то определенной теме»…</a:t>
            </a: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6689" y="638671"/>
            <a:ext cx="2783205" cy="655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600" b="1" i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Лепбук - </a:t>
            </a:r>
            <a:endParaRPr lang="ru-RU" sz="2400" i="1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89" y="6357321"/>
            <a:ext cx="891857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9393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36"/>
          <a:stretch/>
        </p:blipFill>
        <p:spPr bwMode="auto">
          <a:xfrm>
            <a:off x="714601" y="1836004"/>
            <a:ext cx="7623357" cy="478345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460" y="30659"/>
            <a:ext cx="854964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spcBef>
                <a:spcPct val="0"/>
              </a:spcBef>
              <a:spcAft>
                <a:spcPts val="600"/>
              </a:spcAft>
            </a:pPr>
            <a:r>
              <a:rPr lang="ru-RU" sz="36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Почему технология </a:t>
            </a:r>
          </a:p>
          <a:p>
            <a:pPr lvl="0" algn="ctr" defTabSz="914400">
              <a:spcBef>
                <a:spcPct val="0"/>
              </a:spcBef>
              <a:spcAft>
                <a:spcPts val="600"/>
              </a:spcAft>
            </a:pPr>
            <a:r>
              <a:rPr lang="ru-RU" sz="36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«лепбук» </a:t>
            </a:r>
          </a:p>
          <a:p>
            <a:pPr lvl="0" algn="ctr" defTabSz="914400">
              <a:spcBef>
                <a:spcPct val="0"/>
              </a:spcBef>
              <a:spcAft>
                <a:spcPts val="600"/>
              </a:spcAft>
            </a:pPr>
            <a:r>
              <a:rPr lang="ru-RU" sz="36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актуальна в наше время?</a:t>
            </a:r>
            <a:endParaRPr lang="en-US" sz="3600" b="1" i="1" dirty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218272"/>
      </p:ext>
    </p:extLst>
  </p:cSld>
  <p:clrMapOvr>
    <a:masterClrMapping/>
  </p:clrMapOvr>
</p:sld>
</file>

<file path=ppt/theme/theme1.xml><?xml version="1.0" encoding="utf-8"?>
<a:theme xmlns:a="http://schemas.openxmlformats.org/drawingml/2006/main" name="BrushVTI">
  <a:themeElements>
    <a:clrScheme name="AnalogousFromLightSeedLeftStep">
      <a:dk1>
        <a:srgbClr val="000000"/>
      </a:dk1>
      <a:lt1>
        <a:srgbClr val="FFFFFF"/>
      </a:lt1>
      <a:dk2>
        <a:srgbClr val="24393F"/>
      </a:dk2>
      <a:lt2>
        <a:srgbClr val="E8E8E2"/>
      </a:lt2>
      <a:accent1>
        <a:srgbClr val="8885D7"/>
      </a:accent1>
      <a:accent2>
        <a:srgbClr val="6A90CE"/>
      </a:accent2>
      <a:accent3>
        <a:srgbClr val="5AAEC3"/>
      </a:accent3>
      <a:accent4>
        <a:srgbClr val="5DB4A2"/>
      </a:accent4>
      <a:accent5>
        <a:srgbClr val="68B484"/>
      </a:accent5>
      <a:accent6>
        <a:srgbClr val="62B65E"/>
      </a:accent6>
      <a:hlink>
        <a:srgbClr val="848651"/>
      </a:hlink>
      <a:folHlink>
        <a:srgbClr val="7F7F7F"/>
      </a:folHlink>
    </a:clrScheme>
    <a:fontScheme name="Custom 3">
      <a:majorFont>
        <a:latin typeface="Elephant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rushVTI" id="{7102FA3A-9D7B-4497-8C4B-FB535AAFDE06}" vid="{C6D41F62-6FAB-440A-BEC7-CB7BF190811F}"/>
    </a:ext>
  </a:extLst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</TotalTime>
  <Words>204</Words>
  <Application>Microsoft Office PowerPoint</Application>
  <PresentationFormat>Экран (4:3)</PresentationFormat>
  <Paragraphs>26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BrushVTI</vt:lpstr>
      <vt:lpstr>Воздушный поток</vt:lpstr>
      <vt:lpstr>МУНИЦИПАЛЬНОЕ БЮДЖЕТНОЕ ДОШКОЛЬНОЕ ОБРАЗОВАТЕЛЬНОЕ УЧРЕЖДЕНИЕ  «ДЕТСКИЙ САД КОМПЕНСИРУЮЩЕГО ВИДА № 25»       Универсальные коррекционные игры и пособия  для всестороннего развития дошкольников  с нарушениями зрения. Опыт работы тифлопедагога.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Valera</dc:creator>
  <cp:lastModifiedBy>User</cp:lastModifiedBy>
  <cp:revision>23</cp:revision>
  <dcterms:created xsi:type="dcterms:W3CDTF">2023-01-22T11:57:48Z</dcterms:created>
  <dcterms:modified xsi:type="dcterms:W3CDTF">2023-01-24T06:55:55Z</dcterms:modified>
</cp:coreProperties>
</file>