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8BE54C-AF4E-421F-8138-8726A588480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1EE2EB-39AE-48AC-80BF-BBF30B1F77D1}">
      <dgm:prSet phldrT="[Текст]"/>
      <dgm:spPr/>
      <dgm:t>
        <a:bodyPr/>
        <a:lstStyle/>
        <a:p>
          <a:r>
            <a:rPr lang="ru-RU" dirty="0" smtClean="0"/>
            <a:t>Человек </a:t>
          </a:r>
          <a:endParaRPr lang="ru-RU" dirty="0"/>
        </a:p>
      </dgm:t>
    </dgm:pt>
    <dgm:pt modelId="{4CCF8CFE-EC68-4825-A447-C823D15956AD}" type="parTrans" cxnId="{981C077A-AACC-439C-8479-A7EB2232282E}">
      <dgm:prSet/>
      <dgm:spPr/>
      <dgm:t>
        <a:bodyPr/>
        <a:lstStyle/>
        <a:p>
          <a:endParaRPr lang="ru-RU"/>
        </a:p>
      </dgm:t>
    </dgm:pt>
    <dgm:pt modelId="{C33092E8-6AC9-49D3-AEF1-2858968DD6BE}" type="sibTrans" cxnId="{981C077A-AACC-439C-8479-A7EB2232282E}">
      <dgm:prSet/>
      <dgm:spPr/>
      <dgm:t>
        <a:bodyPr/>
        <a:lstStyle/>
        <a:p>
          <a:endParaRPr lang="ru-RU"/>
        </a:p>
      </dgm:t>
    </dgm:pt>
    <dgm:pt modelId="{026E5B66-9BEE-4413-B7D9-8D7472F155D9}">
      <dgm:prSet phldrT="[Текст]"/>
      <dgm:spPr/>
      <dgm:t>
        <a:bodyPr/>
        <a:lstStyle/>
        <a:p>
          <a:r>
            <a:rPr lang="ru-RU" dirty="0" smtClean="0"/>
            <a:t>индивид</a:t>
          </a:r>
          <a:endParaRPr lang="ru-RU" dirty="0"/>
        </a:p>
      </dgm:t>
    </dgm:pt>
    <dgm:pt modelId="{16B77EB3-5DE6-4D9A-B5E1-1424235FD27C}" type="parTrans" cxnId="{75EAE997-11E6-4F48-9C4A-06071E2BF7B0}">
      <dgm:prSet/>
      <dgm:spPr/>
      <dgm:t>
        <a:bodyPr/>
        <a:lstStyle/>
        <a:p>
          <a:endParaRPr lang="ru-RU"/>
        </a:p>
      </dgm:t>
    </dgm:pt>
    <dgm:pt modelId="{B3A259C7-D1B4-4BD3-8D62-C4816379034F}" type="sibTrans" cxnId="{75EAE997-11E6-4F48-9C4A-06071E2BF7B0}">
      <dgm:prSet/>
      <dgm:spPr/>
      <dgm:t>
        <a:bodyPr/>
        <a:lstStyle/>
        <a:p>
          <a:endParaRPr lang="ru-RU"/>
        </a:p>
      </dgm:t>
    </dgm:pt>
    <dgm:pt modelId="{E2BB486A-7F07-4835-9201-851D4D100BF0}">
      <dgm:prSet phldrT="[Текст]"/>
      <dgm:spPr/>
      <dgm:t>
        <a:bodyPr/>
        <a:lstStyle/>
        <a:p>
          <a:r>
            <a:rPr lang="ru-RU" dirty="0" smtClean="0"/>
            <a:t>индивидуальность</a:t>
          </a:r>
          <a:endParaRPr lang="ru-RU" dirty="0"/>
        </a:p>
      </dgm:t>
    </dgm:pt>
    <dgm:pt modelId="{C8535E07-8058-41D1-B524-BB3774C69EAF}" type="parTrans" cxnId="{408B58B8-CA31-4E29-8037-A6E0871CF8E1}">
      <dgm:prSet/>
      <dgm:spPr/>
      <dgm:t>
        <a:bodyPr/>
        <a:lstStyle/>
        <a:p>
          <a:endParaRPr lang="ru-RU"/>
        </a:p>
      </dgm:t>
    </dgm:pt>
    <dgm:pt modelId="{208F7B28-E29F-41A0-973D-779BA029CAAC}" type="sibTrans" cxnId="{408B58B8-CA31-4E29-8037-A6E0871CF8E1}">
      <dgm:prSet/>
      <dgm:spPr/>
      <dgm:t>
        <a:bodyPr/>
        <a:lstStyle/>
        <a:p>
          <a:endParaRPr lang="ru-RU"/>
        </a:p>
      </dgm:t>
    </dgm:pt>
    <dgm:pt modelId="{33A9549B-C90F-48DD-BA40-A12C3C2F4C97}">
      <dgm:prSet phldrT="[Текст]"/>
      <dgm:spPr/>
      <dgm:t>
        <a:bodyPr/>
        <a:lstStyle/>
        <a:p>
          <a:r>
            <a:rPr lang="ru-RU" dirty="0" smtClean="0"/>
            <a:t>Личность </a:t>
          </a:r>
          <a:endParaRPr lang="ru-RU" dirty="0"/>
        </a:p>
      </dgm:t>
    </dgm:pt>
    <dgm:pt modelId="{A8841F3D-FC47-40D2-B965-C1B3FFEBDB44}" type="parTrans" cxnId="{E453C952-5208-4B11-93A3-D07C5D7B2A38}">
      <dgm:prSet/>
      <dgm:spPr/>
      <dgm:t>
        <a:bodyPr/>
        <a:lstStyle/>
        <a:p>
          <a:endParaRPr lang="ru-RU"/>
        </a:p>
      </dgm:t>
    </dgm:pt>
    <dgm:pt modelId="{F0F1D6CA-DE0E-4147-985E-0EBB637E37C8}" type="sibTrans" cxnId="{E453C952-5208-4B11-93A3-D07C5D7B2A38}">
      <dgm:prSet/>
      <dgm:spPr/>
      <dgm:t>
        <a:bodyPr/>
        <a:lstStyle/>
        <a:p>
          <a:endParaRPr lang="ru-RU"/>
        </a:p>
      </dgm:t>
    </dgm:pt>
    <dgm:pt modelId="{D3DC75C9-3E2F-471E-8B9A-C350C948D700}" type="pres">
      <dgm:prSet presAssocID="{E78BE54C-AF4E-421F-8138-8726A588480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E1ACC9B-41BE-4DB0-9A63-84F5E221A965}" type="pres">
      <dgm:prSet presAssocID="{491EE2EB-39AE-48AC-80BF-BBF30B1F77D1}" presName="root1" presStyleCnt="0"/>
      <dgm:spPr/>
    </dgm:pt>
    <dgm:pt modelId="{913751FC-695E-48FE-8D74-170CB25676CD}" type="pres">
      <dgm:prSet presAssocID="{491EE2EB-39AE-48AC-80BF-BBF30B1F77D1}" presName="LevelOneTextNode" presStyleLbl="node0" presStyleIdx="0" presStyleCnt="1">
        <dgm:presLayoutVars>
          <dgm:chPref val="3"/>
        </dgm:presLayoutVars>
      </dgm:prSet>
      <dgm:spPr/>
    </dgm:pt>
    <dgm:pt modelId="{0F29D64F-7808-4AAE-9CE8-A98350EA3FD3}" type="pres">
      <dgm:prSet presAssocID="{491EE2EB-39AE-48AC-80BF-BBF30B1F77D1}" presName="level2hierChild" presStyleCnt="0"/>
      <dgm:spPr/>
    </dgm:pt>
    <dgm:pt modelId="{03C52199-B915-4172-B318-6D744813B318}" type="pres">
      <dgm:prSet presAssocID="{16B77EB3-5DE6-4D9A-B5E1-1424235FD27C}" presName="conn2-1" presStyleLbl="parChTrans1D2" presStyleIdx="0" presStyleCnt="3"/>
      <dgm:spPr/>
    </dgm:pt>
    <dgm:pt modelId="{C660EAAD-E25B-4B77-A1B2-ABC737B81920}" type="pres">
      <dgm:prSet presAssocID="{16B77EB3-5DE6-4D9A-B5E1-1424235FD27C}" presName="connTx" presStyleLbl="parChTrans1D2" presStyleIdx="0" presStyleCnt="3"/>
      <dgm:spPr/>
    </dgm:pt>
    <dgm:pt modelId="{30640861-3A37-4E9E-90FC-DB48C40B1F3F}" type="pres">
      <dgm:prSet presAssocID="{026E5B66-9BEE-4413-B7D9-8D7472F155D9}" presName="root2" presStyleCnt="0"/>
      <dgm:spPr/>
    </dgm:pt>
    <dgm:pt modelId="{B85BE57A-7492-4311-9710-6BE30D7A323E}" type="pres">
      <dgm:prSet presAssocID="{026E5B66-9BEE-4413-B7D9-8D7472F155D9}" presName="LevelTwoTextNode" presStyleLbl="node2" presStyleIdx="0" presStyleCnt="3" custScaleX="163277">
        <dgm:presLayoutVars>
          <dgm:chPref val="3"/>
        </dgm:presLayoutVars>
      </dgm:prSet>
      <dgm:spPr/>
    </dgm:pt>
    <dgm:pt modelId="{567706CF-3EBE-4BF7-BE4B-55D5B7A29176}" type="pres">
      <dgm:prSet presAssocID="{026E5B66-9BEE-4413-B7D9-8D7472F155D9}" presName="level3hierChild" presStyleCnt="0"/>
      <dgm:spPr/>
    </dgm:pt>
    <dgm:pt modelId="{96E815E2-5DB3-432C-8834-94B065E859F8}" type="pres">
      <dgm:prSet presAssocID="{C8535E07-8058-41D1-B524-BB3774C69EAF}" presName="conn2-1" presStyleLbl="parChTrans1D2" presStyleIdx="1" presStyleCnt="3"/>
      <dgm:spPr/>
    </dgm:pt>
    <dgm:pt modelId="{9B2AAD48-C8AA-4640-A1DA-7367B19DC865}" type="pres">
      <dgm:prSet presAssocID="{C8535E07-8058-41D1-B524-BB3774C69EAF}" presName="connTx" presStyleLbl="parChTrans1D2" presStyleIdx="1" presStyleCnt="3"/>
      <dgm:spPr/>
    </dgm:pt>
    <dgm:pt modelId="{BC81F506-6ABF-40D7-95DB-42B2523D98FE}" type="pres">
      <dgm:prSet presAssocID="{E2BB486A-7F07-4835-9201-851D4D100BF0}" presName="root2" presStyleCnt="0"/>
      <dgm:spPr/>
    </dgm:pt>
    <dgm:pt modelId="{031166F8-56FC-4A93-90A5-27F22799DA0E}" type="pres">
      <dgm:prSet presAssocID="{E2BB486A-7F07-4835-9201-851D4D100BF0}" presName="LevelTwoTextNode" presStyleLbl="node2" presStyleIdx="1" presStyleCnt="3" custScaleX="1634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EAF37F-5D55-4272-BF98-27B19096ECE2}" type="pres">
      <dgm:prSet presAssocID="{E2BB486A-7F07-4835-9201-851D4D100BF0}" presName="level3hierChild" presStyleCnt="0"/>
      <dgm:spPr/>
    </dgm:pt>
    <dgm:pt modelId="{63591DB2-B04C-479E-B672-1C0C33C2A918}" type="pres">
      <dgm:prSet presAssocID="{A8841F3D-FC47-40D2-B965-C1B3FFEBDB44}" presName="conn2-1" presStyleLbl="parChTrans1D2" presStyleIdx="2" presStyleCnt="3"/>
      <dgm:spPr/>
    </dgm:pt>
    <dgm:pt modelId="{6CB42DF6-15C9-4079-972B-042C0200FA83}" type="pres">
      <dgm:prSet presAssocID="{A8841F3D-FC47-40D2-B965-C1B3FFEBDB44}" presName="connTx" presStyleLbl="parChTrans1D2" presStyleIdx="2" presStyleCnt="3"/>
      <dgm:spPr/>
    </dgm:pt>
    <dgm:pt modelId="{9B6DE896-5970-4F72-B176-FEEC2EB83649}" type="pres">
      <dgm:prSet presAssocID="{33A9549B-C90F-48DD-BA40-A12C3C2F4C97}" presName="root2" presStyleCnt="0"/>
      <dgm:spPr/>
    </dgm:pt>
    <dgm:pt modelId="{6A480A42-28F9-4F08-920B-349AAD6CD651}" type="pres">
      <dgm:prSet presAssocID="{33A9549B-C90F-48DD-BA40-A12C3C2F4C97}" presName="LevelTwoTextNode" presStyleLbl="node2" presStyleIdx="2" presStyleCnt="3" custScaleX="164319">
        <dgm:presLayoutVars>
          <dgm:chPref val="3"/>
        </dgm:presLayoutVars>
      </dgm:prSet>
      <dgm:spPr/>
    </dgm:pt>
    <dgm:pt modelId="{F1083894-488D-43FE-A955-551F6D8D3BCD}" type="pres">
      <dgm:prSet presAssocID="{33A9549B-C90F-48DD-BA40-A12C3C2F4C97}" presName="level3hierChild" presStyleCnt="0"/>
      <dgm:spPr/>
    </dgm:pt>
  </dgm:ptLst>
  <dgm:cxnLst>
    <dgm:cxn modelId="{909C72F5-C672-4214-ADD2-8A6B12ACFFD7}" type="presOf" srcId="{A8841F3D-FC47-40D2-B965-C1B3FFEBDB44}" destId="{6CB42DF6-15C9-4079-972B-042C0200FA83}" srcOrd="1" destOrd="0" presId="urn:microsoft.com/office/officeart/2008/layout/HorizontalMultiLevelHierarchy"/>
    <dgm:cxn modelId="{9C890B43-BBEF-42D9-91FD-74D815CB87D8}" type="presOf" srcId="{C8535E07-8058-41D1-B524-BB3774C69EAF}" destId="{96E815E2-5DB3-432C-8834-94B065E859F8}" srcOrd="0" destOrd="0" presId="urn:microsoft.com/office/officeart/2008/layout/HorizontalMultiLevelHierarchy"/>
    <dgm:cxn modelId="{94652F13-2477-4B49-9661-ECBE124DC4A3}" type="presOf" srcId="{026E5B66-9BEE-4413-B7D9-8D7472F155D9}" destId="{B85BE57A-7492-4311-9710-6BE30D7A323E}" srcOrd="0" destOrd="0" presId="urn:microsoft.com/office/officeart/2008/layout/HorizontalMultiLevelHierarchy"/>
    <dgm:cxn modelId="{0FF0FC15-B1DA-47D4-9852-D7AF97422D76}" type="presOf" srcId="{491EE2EB-39AE-48AC-80BF-BBF30B1F77D1}" destId="{913751FC-695E-48FE-8D74-170CB25676CD}" srcOrd="0" destOrd="0" presId="urn:microsoft.com/office/officeart/2008/layout/HorizontalMultiLevelHierarchy"/>
    <dgm:cxn modelId="{B78378EB-09C1-4EDB-B7AF-78DCB1DE50F5}" type="presOf" srcId="{C8535E07-8058-41D1-B524-BB3774C69EAF}" destId="{9B2AAD48-C8AA-4640-A1DA-7367B19DC865}" srcOrd="1" destOrd="0" presId="urn:microsoft.com/office/officeart/2008/layout/HorizontalMultiLevelHierarchy"/>
    <dgm:cxn modelId="{84525989-DBA7-42EA-A33D-DCA2805440DD}" type="presOf" srcId="{A8841F3D-FC47-40D2-B965-C1B3FFEBDB44}" destId="{63591DB2-B04C-479E-B672-1C0C33C2A918}" srcOrd="0" destOrd="0" presId="urn:microsoft.com/office/officeart/2008/layout/HorizontalMultiLevelHierarchy"/>
    <dgm:cxn modelId="{981C077A-AACC-439C-8479-A7EB2232282E}" srcId="{E78BE54C-AF4E-421F-8138-8726A588480F}" destId="{491EE2EB-39AE-48AC-80BF-BBF30B1F77D1}" srcOrd="0" destOrd="0" parTransId="{4CCF8CFE-EC68-4825-A447-C823D15956AD}" sibTransId="{C33092E8-6AC9-49D3-AEF1-2858968DD6BE}"/>
    <dgm:cxn modelId="{E453C952-5208-4B11-93A3-D07C5D7B2A38}" srcId="{491EE2EB-39AE-48AC-80BF-BBF30B1F77D1}" destId="{33A9549B-C90F-48DD-BA40-A12C3C2F4C97}" srcOrd="2" destOrd="0" parTransId="{A8841F3D-FC47-40D2-B965-C1B3FFEBDB44}" sibTransId="{F0F1D6CA-DE0E-4147-985E-0EBB637E37C8}"/>
    <dgm:cxn modelId="{6CD924E8-E797-4BB6-930F-0097D179A93C}" type="presOf" srcId="{33A9549B-C90F-48DD-BA40-A12C3C2F4C97}" destId="{6A480A42-28F9-4F08-920B-349AAD6CD651}" srcOrd="0" destOrd="0" presId="urn:microsoft.com/office/officeart/2008/layout/HorizontalMultiLevelHierarchy"/>
    <dgm:cxn modelId="{740FB667-212E-4A30-97A0-FB7AB35ED07D}" type="presOf" srcId="{16B77EB3-5DE6-4D9A-B5E1-1424235FD27C}" destId="{C660EAAD-E25B-4B77-A1B2-ABC737B81920}" srcOrd="1" destOrd="0" presId="urn:microsoft.com/office/officeart/2008/layout/HorizontalMultiLevelHierarchy"/>
    <dgm:cxn modelId="{55928EBC-FB04-4965-BB3A-0F39FEF5DED8}" type="presOf" srcId="{E78BE54C-AF4E-421F-8138-8726A588480F}" destId="{D3DC75C9-3E2F-471E-8B9A-C350C948D700}" srcOrd="0" destOrd="0" presId="urn:microsoft.com/office/officeart/2008/layout/HorizontalMultiLevelHierarchy"/>
    <dgm:cxn modelId="{75EAE997-11E6-4F48-9C4A-06071E2BF7B0}" srcId="{491EE2EB-39AE-48AC-80BF-BBF30B1F77D1}" destId="{026E5B66-9BEE-4413-B7D9-8D7472F155D9}" srcOrd="0" destOrd="0" parTransId="{16B77EB3-5DE6-4D9A-B5E1-1424235FD27C}" sibTransId="{B3A259C7-D1B4-4BD3-8D62-C4816379034F}"/>
    <dgm:cxn modelId="{408B58B8-CA31-4E29-8037-A6E0871CF8E1}" srcId="{491EE2EB-39AE-48AC-80BF-BBF30B1F77D1}" destId="{E2BB486A-7F07-4835-9201-851D4D100BF0}" srcOrd="1" destOrd="0" parTransId="{C8535E07-8058-41D1-B524-BB3774C69EAF}" sibTransId="{208F7B28-E29F-41A0-973D-779BA029CAAC}"/>
    <dgm:cxn modelId="{D4C59C45-725A-472F-A580-BA219F6EA896}" type="presOf" srcId="{E2BB486A-7F07-4835-9201-851D4D100BF0}" destId="{031166F8-56FC-4A93-90A5-27F22799DA0E}" srcOrd="0" destOrd="0" presId="urn:microsoft.com/office/officeart/2008/layout/HorizontalMultiLevelHierarchy"/>
    <dgm:cxn modelId="{E56EA1A0-5CB1-4A7F-9761-A72326525976}" type="presOf" srcId="{16B77EB3-5DE6-4D9A-B5E1-1424235FD27C}" destId="{03C52199-B915-4172-B318-6D744813B318}" srcOrd="0" destOrd="0" presId="urn:microsoft.com/office/officeart/2008/layout/HorizontalMultiLevelHierarchy"/>
    <dgm:cxn modelId="{3A59332C-8BFA-4392-9BD1-BB665DB52D05}" type="presParOf" srcId="{D3DC75C9-3E2F-471E-8B9A-C350C948D700}" destId="{3E1ACC9B-41BE-4DB0-9A63-84F5E221A965}" srcOrd="0" destOrd="0" presId="urn:microsoft.com/office/officeart/2008/layout/HorizontalMultiLevelHierarchy"/>
    <dgm:cxn modelId="{2C385BE5-D5C0-4617-A774-607864556548}" type="presParOf" srcId="{3E1ACC9B-41BE-4DB0-9A63-84F5E221A965}" destId="{913751FC-695E-48FE-8D74-170CB25676CD}" srcOrd="0" destOrd="0" presId="urn:microsoft.com/office/officeart/2008/layout/HorizontalMultiLevelHierarchy"/>
    <dgm:cxn modelId="{55F07DDA-5616-4A55-A048-20F6A5121793}" type="presParOf" srcId="{3E1ACC9B-41BE-4DB0-9A63-84F5E221A965}" destId="{0F29D64F-7808-4AAE-9CE8-A98350EA3FD3}" srcOrd="1" destOrd="0" presId="urn:microsoft.com/office/officeart/2008/layout/HorizontalMultiLevelHierarchy"/>
    <dgm:cxn modelId="{708BFA54-7431-4E47-9AF6-73330C4CC89E}" type="presParOf" srcId="{0F29D64F-7808-4AAE-9CE8-A98350EA3FD3}" destId="{03C52199-B915-4172-B318-6D744813B318}" srcOrd="0" destOrd="0" presId="urn:microsoft.com/office/officeart/2008/layout/HorizontalMultiLevelHierarchy"/>
    <dgm:cxn modelId="{83C440AE-F9D9-4F70-8BBC-2B4EA20DF5E5}" type="presParOf" srcId="{03C52199-B915-4172-B318-6D744813B318}" destId="{C660EAAD-E25B-4B77-A1B2-ABC737B81920}" srcOrd="0" destOrd="0" presId="urn:microsoft.com/office/officeart/2008/layout/HorizontalMultiLevelHierarchy"/>
    <dgm:cxn modelId="{07BDBE60-71A9-4C96-9068-2D7E8BB99AFA}" type="presParOf" srcId="{0F29D64F-7808-4AAE-9CE8-A98350EA3FD3}" destId="{30640861-3A37-4E9E-90FC-DB48C40B1F3F}" srcOrd="1" destOrd="0" presId="urn:microsoft.com/office/officeart/2008/layout/HorizontalMultiLevelHierarchy"/>
    <dgm:cxn modelId="{72E53060-627C-4B12-A438-BE2023485B00}" type="presParOf" srcId="{30640861-3A37-4E9E-90FC-DB48C40B1F3F}" destId="{B85BE57A-7492-4311-9710-6BE30D7A323E}" srcOrd="0" destOrd="0" presId="urn:microsoft.com/office/officeart/2008/layout/HorizontalMultiLevelHierarchy"/>
    <dgm:cxn modelId="{917BE1D7-0B93-463A-87A3-7C93EF6DD9AC}" type="presParOf" srcId="{30640861-3A37-4E9E-90FC-DB48C40B1F3F}" destId="{567706CF-3EBE-4BF7-BE4B-55D5B7A29176}" srcOrd="1" destOrd="0" presId="urn:microsoft.com/office/officeart/2008/layout/HorizontalMultiLevelHierarchy"/>
    <dgm:cxn modelId="{8B1EB5B1-1298-40D7-A878-3C75653ACA16}" type="presParOf" srcId="{0F29D64F-7808-4AAE-9CE8-A98350EA3FD3}" destId="{96E815E2-5DB3-432C-8834-94B065E859F8}" srcOrd="2" destOrd="0" presId="urn:microsoft.com/office/officeart/2008/layout/HorizontalMultiLevelHierarchy"/>
    <dgm:cxn modelId="{4EFFD3E1-23AA-4103-B4D4-709640DE44E8}" type="presParOf" srcId="{96E815E2-5DB3-432C-8834-94B065E859F8}" destId="{9B2AAD48-C8AA-4640-A1DA-7367B19DC865}" srcOrd="0" destOrd="0" presId="urn:microsoft.com/office/officeart/2008/layout/HorizontalMultiLevelHierarchy"/>
    <dgm:cxn modelId="{C54FFE77-5E42-47C4-B9A5-9923314EF143}" type="presParOf" srcId="{0F29D64F-7808-4AAE-9CE8-A98350EA3FD3}" destId="{BC81F506-6ABF-40D7-95DB-42B2523D98FE}" srcOrd="3" destOrd="0" presId="urn:microsoft.com/office/officeart/2008/layout/HorizontalMultiLevelHierarchy"/>
    <dgm:cxn modelId="{86D4ABA1-6BAA-4278-9BAF-A8179BC5A95C}" type="presParOf" srcId="{BC81F506-6ABF-40D7-95DB-42B2523D98FE}" destId="{031166F8-56FC-4A93-90A5-27F22799DA0E}" srcOrd="0" destOrd="0" presId="urn:microsoft.com/office/officeart/2008/layout/HorizontalMultiLevelHierarchy"/>
    <dgm:cxn modelId="{6A8AFB6D-3372-45B2-ABF4-A0410C17D760}" type="presParOf" srcId="{BC81F506-6ABF-40D7-95DB-42B2523D98FE}" destId="{75EAF37F-5D55-4272-BF98-27B19096ECE2}" srcOrd="1" destOrd="0" presId="urn:microsoft.com/office/officeart/2008/layout/HorizontalMultiLevelHierarchy"/>
    <dgm:cxn modelId="{5997921B-EA55-43FE-AD95-993AFF5C1C89}" type="presParOf" srcId="{0F29D64F-7808-4AAE-9CE8-A98350EA3FD3}" destId="{63591DB2-B04C-479E-B672-1C0C33C2A918}" srcOrd="4" destOrd="0" presId="urn:microsoft.com/office/officeart/2008/layout/HorizontalMultiLevelHierarchy"/>
    <dgm:cxn modelId="{77BB183E-A063-46E4-8E44-3A0D78546D4F}" type="presParOf" srcId="{63591DB2-B04C-479E-B672-1C0C33C2A918}" destId="{6CB42DF6-15C9-4079-972B-042C0200FA83}" srcOrd="0" destOrd="0" presId="urn:microsoft.com/office/officeart/2008/layout/HorizontalMultiLevelHierarchy"/>
    <dgm:cxn modelId="{ADA71FEA-493C-4464-8AAB-E2D00A798A19}" type="presParOf" srcId="{0F29D64F-7808-4AAE-9CE8-A98350EA3FD3}" destId="{9B6DE896-5970-4F72-B176-FEEC2EB83649}" srcOrd="5" destOrd="0" presId="urn:microsoft.com/office/officeart/2008/layout/HorizontalMultiLevelHierarchy"/>
    <dgm:cxn modelId="{2C47B055-DA23-40C6-A10A-DAFE635D5E68}" type="presParOf" srcId="{9B6DE896-5970-4F72-B176-FEEC2EB83649}" destId="{6A480A42-28F9-4F08-920B-349AAD6CD651}" srcOrd="0" destOrd="0" presId="urn:microsoft.com/office/officeart/2008/layout/HorizontalMultiLevelHierarchy"/>
    <dgm:cxn modelId="{F7D75FE7-1F0B-41E8-9900-A86E5F64C182}" type="presParOf" srcId="{9B6DE896-5970-4F72-B176-FEEC2EB83649}" destId="{F1083894-488D-43FE-A955-551F6D8D3BC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91DB2-B04C-479E-B672-1C0C33C2A918}">
      <dsp:nvSpPr>
        <dsp:cNvPr id="0" name=""/>
        <dsp:cNvSpPr/>
      </dsp:nvSpPr>
      <dsp:spPr>
        <a:xfrm>
          <a:off x="3481193" y="2012156"/>
          <a:ext cx="501590" cy="955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0795" y="0"/>
              </a:lnTo>
              <a:lnTo>
                <a:pt x="250795" y="955774"/>
              </a:lnTo>
              <a:lnTo>
                <a:pt x="501590" y="95577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05004" y="2463058"/>
        <a:ext cx="53969" cy="53969"/>
      </dsp:txXfrm>
    </dsp:sp>
    <dsp:sp modelId="{96E815E2-5DB3-432C-8834-94B065E859F8}">
      <dsp:nvSpPr>
        <dsp:cNvPr id="0" name=""/>
        <dsp:cNvSpPr/>
      </dsp:nvSpPr>
      <dsp:spPr>
        <a:xfrm>
          <a:off x="3481193" y="1966436"/>
          <a:ext cx="50159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1590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19449" y="1999616"/>
        <a:ext cx="25079" cy="25079"/>
      </dsp:txXfrm>
    </dsp:sp>
    <dsp:sp modelId="{03C52199-B915-4172-B318-6D744813B318}">
      <dsp:nvSpPr>
        <dsp:cNvPr id="0" name=""/>
        <dsp:cNvSpPr/>
      </dsp:nvSpPr>
      <dsp:spPr>
        <a:xfrm>
          <a:off x="3481193" y="1056382"/>
          <a:ext cx="501590" cy="955774"/>
        </a:xfrm>
        <a:custGeom>
          <a:avLst/>
          <a:gdLst/>
          <a:ahLst/>
          <a:cxnLst/>
          <a:rect l="0" t="0" r="0" b="0"/>
          <a:pathLst>
            <a:path>
              <a:moveTo>
                <a:pt x="0" y="955774"/>
              </a:moveTo>
              <a:lnTo>
                <a:pt x="250795" y="955774"/>
              </a:lnTo>
              <a:lnTo>
                <a:pt x="250795" y="0"/>
              </a:lnTo>
              <a:lnTo>
                <a:pt x="50159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705004" y="1507284"/>
        <a:ext cx="53969" cy="53969"/>
      </dsp:txXfrm>
    </dsp:sp>
    <dsp:sp modelId="{913751FC-695E-48FE-8D74-170CB25676CD}">
      <dsp:nvSpPr>
        <dsp:cNvPr id="0" name=""/>
        <dsp:cNvSpPr/>
      </dsp:nvSpPr>
      <dsp:spPr>
        <a:xfrm rot="16200000">
          <a:off x="1086727" y="1629846"/>
          <a:ext cx="4024313" cy="7646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Человек </a:t>
          </a:r>
          <a:endParaRPr lang="ru-RU" sz="5000" kern="1200" dirty="0"/>
        </a:p>
      </dsp:txBody>
      <dsp:txXfrm>
        <a:off x="1086727" y="1629846"/>
        <a:ext cx="4024313" cy="764619"/>
      </dsp:txXfrm>
    </dsp:sp>
    <dsp:sp modelId="{B85BE57A-7492-4311-9710-6BE30D7A323E}">
      <dsp:nvSpPr>
        <dsp:cNvPr id="0" name=""/>
        <dsp:cNvSpPr/>
      </dsp:nvSpPr>
      <dsp:spPr>
        <a:xfrm>
          <a:off x="3982784" y="674072"/>
          <a:ext cx="4094908" cy="7646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индивид</a:t>
          </a:r>
          <a:endParaRPr lang="ru-RU" sz="3300" kern="1200" dirty="0"/>
        </a:p>
      </dsp:txBody>
      <dsp:txXfrm>
        <a:off x="3982784" y="674072"/>
        <a:ext cx="4094908" cy="764619"/>
      </dsp:txXfrm>
    </dsp:sp>
    <dsp:sp modelId="{031166F8-56FC-4A93-90A5-27F22799DA0E}">
      <dsp:nvSpPr>
        <dsp:cNvPr id="0" name=""/>
        <dsp:cNvSpPr/>
      </dsp:nvSpPr>
      <dsp:spPr>
        <a:xfrm>
          <a:off x="3982784" y="1629846"/>
          <a:ext cx="4098269" cy="7646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индивидуальность</a:t>
          </a:r>
          <a:endParaRPr lang="ru-RU" sz="3300" kern="1200" dirty="0"/>
        </a:p>
      </dsp:txBody>
      <dsp:txXfrm>
        <a:off x="3982784" y="1629846"/>
        <a:ext cx="4098269" cy="764619"/>
      </dsp:txXfrm>
    </dsp:sp>
    <dsp:sp modelId="{6A480A42-28F9-4F08-920B-349AAD6CD651}">
      <dsp:nvSpPr>
        <dsp:cNvPr id="0" name=""/>
        <dsp:cNvSpPr/>
      </dsp:nvSpPr>
      <dsp:spPr>
        <a:xfrm>
          <a:off x="3982784" y="2585621"/>
          <a:ext cx="4121041" cy="7646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Личность </a:t>
          </a:r>
          <a:endParaRPr lang="ru-RU" sz="3300" kern="1200" dirty="0"/>
        </a:p>
      </dsp:txBody>
      <dsp:txXfrm>
        <a:off x="3982784" y="2585621"/>
        <a:ext cx="4121041" cy="764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4513" y="901532"/>
            <a:ext cx="6973389" cy="129302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Тест «Кто </a:t>
            </a:r>
            <a:r>
              <a:rPr lang="ru-RU" sz="2800" dirty="0"/>
              <a:t>я</a:t>
            </a:r>
            <a:r>
              <a:rPr lang="ru-RU" sz="2800" dirty="0" smtClean="0"/>
              <a:t>?»</a:t>
            </a:r>
            <a:r>
              <a:rPr lang="ru-RU" sz="2800" dirty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правило</a:t>
            </a:r>
            <a:r>
              <a:rPr lang="ru-RU" sz="2800" dirty="0"/>
              <a:t>: во время теста не переспрашивать, ничему не удивляться и точно выполнить задания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Ответьте на вопрос: </a:t>
            </a:r>
          </a:p>
          <a:p>
            <a:pPr marL="457200" indent="-457200">
              <a:buAutoNum type="arabicPeriod"/>
            </a:pPr>
            <a:r>
              <a:rPr lang="ru-RU" sz="3200" dirty="0" smtClean="0"/>
              <a:t>Кто ты?</a:t>
            </a:r>
          </a:p>
          <a:p>
            <a:pPr marL="457200" indent="-457200">
              <a:buAutoNum type="arabicPeriod"/>
            </a:pPr>
            <a:r>
              <a:rPr lang="ru-RU" sz="3200" dirty="0" smtClean="0"/>
              <a:t>Кто ты?</a:t>
            </a:r>
          </a:p>
          <a:p>
            <a:pPr marL="457200" indent="-457200">
              <a:buAutoNum type="arabicPeriod"/>
            </a:pPr>
            <a:r>
              <a:rPr lang="ru-RU" sz="3200" dirty="0" smtClean="0"/>
              <a:t>Кто я?  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64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 descr="Детские стихи о &lt;strong&gt;счастье&lt;/strong&gt; детям, малышам. 20 марта - Международный День ...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43" y="2193925"/>
            <a:ext cx="4024313" cy="4024313"/>
          </a:xfrm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Среди важнейших жизненных ценностей и ориентиров выделяется поиск счастья.</a:t>
            </a:r>
          </a:p>
        </p:txBody>
      </p:sp>
    </p:spTree>
    <p:extLst>
      <p:ext uri="{BB962C8B-B14F-4D97-AF65-F5344CB8AC3E}">
        <p14:creationId xmlns:p14="http://schemas.microsoft.com/office/powerpoint/2010/main" val="8234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подходы </a:t>
            </a:r>
            <a:r>
              <a:rPr lang="ru-RU" dirty="0"/>
              <a:t>к определению </a:t>
            </a:r>
            <a:r>
              <a:rPr lang="ru-RU" dirty="0" smtClean="0"/>
              <a:t>счастья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sz="2800" dirty="0" smtClean="0"/>
              <a:t>счастье </a:t>
            </a:r>
            <a:r>
              <a:rPr lang="ru-RU" sz="2800" dirty="0"/>
              <a:t>отождествляется с высшим благом или </a:t>
            </a:r>
            <a:r>
              <a:rPr lang="ru-RU" sz="2800" dirty="0" smtClean="0"/>
              <a:t>благами ( </a:t>
            </a:r>
            <a:r>
              <a:rPr lang="ru-RU" sz="2800" dirty="0"/>
              <a:t>здоровье, и внешняя привлекательность, и материальная обеспеченность, и личные достижения, и многое </a:t>
            </a:r>
            <a:r>
              <a:rPr lang="ru-RU" sz="2800" dirty="0" smtClean="0"/>
              <a:t>другое)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  <p:pic>
        <p:nvPicPr>
          <p:cNvPr id="8" name="Объект 7" descr="Литературная игра &quot;Что? Где? Когда?&quot; по теме: &quot;Любимые &lt;strong&gt;сказки&lt;/strong&gt;&quot;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96519"/>
            <a:ext cx="5334000" cy="3619124"/>
          </a:xfrm>
        </p:spPr>
      </p:pic>
    </p:spTree>
    <p:extLst>
      <p:ext uri="{BB962C8B-B14F-4D97-AF65-F5344CB8AC3E}">
        <p14:creationId xmlns:p14="http://schemas.microsoft.com/office/powerpoint/2010/main" val="363618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подходы к определению счастья</a:t>
            </a:r>
          </a:p>
        </p:txBody>
      </p:sp>
      <p:pic>
        <p:nvPicPr>
          <p:cNvPr id="5" name="Объект 4" descr="&lt;strong&gt;Фортуна&lt;/strong&gt; и нищий - YouTube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09" y="2300945"/>
            <a:ext cx="5334000" cy="300037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2. связывает </a:t>
            </a:r>
            <a:r>
              <a:rPr lang="ru-RU" dirty="0"/>
              <a:t>счастье с удачей, фортуной, стечением обстоятельств или везением. В этом случае речь чаще всего идёт о том пути, который ведёт к счастью. При этом часто счастье ассоциируется с максимально лёгким и коротким путём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508" y="5544864"/>
            <a:ext cx="5381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Фортуна – богиня удачи, счастливого случая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78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3. </a:t>
            </a:r>
            <a:r>
              <a:rPr lang="ru-RU" dirty="0" smtClean="0"/>
              <a:t> </a:t>
            </a:r>
            <a:r>
              <a:rPr lang="ru-RU" dirty="0"/>
              <a:t>С</a:t>
            </a:r>
            <a:r>
              <a:rPr lang="ru-RU" dirty="0" smtClean="0"/>
              <a:t>частье - мощные</a:t>
            </a:r>
            <a:r>
              <a:rPr lang="ru-RU" dirty="0"/>
              <a:t>, глубоко впечатляющие позитивные переживания, накладывающие отпечаток на всю последующую жизнь человека</a:t>
            </a:r>
            <a:r>
              <a:rPr lang="ru-RU" dirty="0" smtClean="0"/>
              <a:t>.</a:t>
            </a:r>
          </a:p>
          <a:p>
            <a:r>
              <a:rPr lang="ru-RU" dirty="0"/>
              <a:t>А. </a:t>
            </a:r>
            <a:r>
              <a:rPr lang="ru-RU" dirty="0" err="1"/>
              <a:t>Маслоу</a:t>
            </a:r>
            <a:r>
              <a:rPr lang="ru-RU" dirty="0"/>
              <a:t> называл эти моменты </a:t>
            </a:r>
            <a:r>
              <a:rPr lang="ru-RU" b="1" dirty="0"/>
              <a:t>«пиковыми переживаниями». </a:t>
            </a:r>
            <a:r>
              <a:rPr lang="ru-RU" dirty="0"/>
              <a:t>Они, как правило, длятся недолго, но воспоминания о них остаются у </a:t>
            </a:r>
            <a:r>
              <a:rPr lang="ru-RU" dirty="0" smtClean="0"/>
              <a:t>человека </a:t>
            </a:r>
            <a:r>
              <a:rPr lang="ru-RU" dirty="0"/>
              <a:t>на всю жизнь, освещая её даже в самые горькие и трудные минуты.</a:t>
            </a:r>
          </a:p>
        </p:txBody>
      </p:sp>
      <p:pic>
        <p:nvPicPr>
          <p:cNvPr id="5" name="Объект 4" descr="&lt;strong&gt;Абрахам&lt;/strong&gt; &lt;strong&gt;Маслоу&lt;/strong&gt;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019" y="2193925"/>
            <a:ext cx="3300362" cy="4024313"/>
          </a:xfrm>
        </p:spPr>
      </p:pic>
    </p:spTree>
    <p:extLst>
      <p:ext uri="{BB962C8B-B14F-4D97-AF65-F5344CB8AC3E}">
        <p14:creationId xmlns:p14="http://schemas.microsoft.com/office/powerpoint/2010/main" val="317253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 </a:t>
            </a:r>
            <a:r>
              <a:rPr lang="ru-RU" dirty="0"/>
              <a:t>жизненной перспективы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Профессия</a:t>
            </a:r>
            <a:r>
              <a:rPr lang="ru-RU" dirty="0"/>
              <a:t> — это род трудовой деятельности, требующий специальной подготовки (приобретения соответствующих знаний и практических навыков</a:t>
            </a:r>
            <a:r>
              <a:rPr lang="ru-RU" dirty="0" smtClean="0"/>
              <a:t>).</a:t>
            </a:r>
          </a:p>
          <a:p>
            <a:r>
              <a:rPr lang="ru-RU" b="1" dirty="0"/>
              <a:t>Специальность</a:t>
            </a:r>
            <a:r>
              <a:rPr lang="ru-RU" dirty="0"/>
              <a:t> — необходимая для общества ограниченная область приложения физических и духовных сил человека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Должность</a:t>
            </a:r>
            <a:r>
              <a:rPr lang="ru-RU" dirty="0" smtClean="0"/>
              <a:t> </a:t>
            </a:r>
            <a:r>
              <a:rPr lang="ru-RU" dirty="0"/>
              <a:t>— это служебная обязанность (служебное место) в учреждении или на предприятии, которую может исполнять человек, владея любой профессией или специальностью.</a:t>
            </a:r>
          </a:p>
        </p:txBody>
      </p:sp>
      <p:pic>
        <p:nvPicPr>
          <p:cNvPr id="7" name="Объект 6" descr="Муниципальное бюджетное учреждение детско-юношеский центр отдыха &quot;Икар&quot;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27939"/>
            <a:ext cx="5334000" cy="3556284"/>
          </a:xfrm>
        </p:spPr>
      </p:pic>
    </p:spTree>
    <p:extLst>
      <p:ext uri="{BB962C8B-B14F-4D97-AF65-F5344CB8AC3E}">
        <p14:creationId xmlns:p14="http://schemas.microsoft.com/office/powerpoint/2010/main" val="23614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1) Попробуйте составить для себя список того, чего вы ждёте от будущей </a:t>
            </a:r>
            <a:r>
              <a:rPr lang="ru-RU" sz="2800" dirty="0" smtClean="0"/>
              <a:t>профессии</a:t>
            </a:r>
          </a:p>
          <a:p>
            <a:r>
              <a:rPr lang="ru-RU" sz="2800" dirty="0"/>
              <a:t>2) Из списка вычеркните то, от чего можно отказаться, и оставьте то, без чего обойтись </a:t>
            </a:r>
            <a:r>
              <a:rPr lang="ru-RU" sz="2800" dirty="0" smtClean="0"/>
              <a:t>невозможно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646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стратегия профессионального </a:t>
            </a:r>
            <a:r>
              <a:rPr lang="ru-RU" dirty="0" smtClean="0"/>
              <a:t>выбора (стр.37-38)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какая стратегия профессионального выбора характерна для каждого из следующих </a:t>
            </a:r>
            <a:r>
              <a:rPr lang="ru-RU" b="1" i="1" dirty="0" smtClean="0"/>
              <a:t>случаев:</a:t>
            </a:r>
            <a:endParaRPr lang="ru-RU" b="1" i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Надпись на камне на распутье: «Направо пойдёшь — в сапожники попадёшь, налево пойдёшь — пироги печь начнёшь, прямо пойдёшь — в музыканты попадёшь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Б. «Сначала окончу медицинское училище, потом поработаю по специальности, а уже затем буду поступать в медицинский институт, чтобы стать хорошим врачом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В. Портной — сын портного, внук портного, вероятно, и отец портного.</a:t>
            </a:r>
          </a:p>
        </p:txBody>
      </p:sp>
    </p:spTree>
    <p:extLst>
      <p:ext uri="{BB962C8B-B14F-4D97-AF65-F5344CB8AC3E}">
        <p14:creationId xmlns:p14="http://schemas.microsoft.com/office/powerpoint/2010/main" val="322059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Важно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Современный </a:t>
            </a:r>
            <a:r>
              <a:rPr lang="ru-RU" sz="2800" dirty="0"/>
              <a:t>этап развития экономики ориентирован на </a:t>
            </a:r>
            <a:r>
              <a:rPr lang="ru-RU" sz="2800" b="1" dirty="0"/>
              <a:t>перспективы инновационного развития</a:t>
            </a:r>
            <a:r>
              <a:rPr lang="ru-RU" sz="2800" dirty="0"/>
              <a:t>, что потребует большого числа </a:t>
            </a:r>
            <a:r>
              <a:rPr lang="ru-RU" sz="2800" b="1" dirty="0"/>
              <a:t>профессионалов</a:t>
            </a:r>
            <a:r>
              <a:rPr lang="ru-RU" sz="2800" dirty="0"/>
              <a:t> в сфере высокотехнологичных </a:t>
            </a:r>
            <a:r>
              <a:rPr lang="ru-RU" sz="2800" dirty="0" smtClean="0"/>
              <a:t>производств</a:t>
            </a:r>
            <a:endParaRPr lang="ru-RU" sz="2800" dirty="0"/>
          </a:p>
        </p:txBody>
      </p:sp>
      <p:pic>
        <p:nvPicPr>
          <p:cNvPr id="7" name="Объект 6" descr="&lt;strong&gt;Современное Общество&lt;/strong&gt; Картинки Для Презентации — Картинки фотографии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95" y="2193925"/>
            <a:ext cx="4392535" cy="4367255"/>
          </a:xfrm>
        </p:spPr>
      </p:pic>
    </p:spTree>
    <p:extLst>
      <p:ext uri="{BB962C8B-B14F-4D97-AF65-F5344CB8AC3E}">
        <p14:creationId xmlns:p14="http://schemas.microsoft.com/office/powerpoint/2010/main" val="12117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Становление личности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Мировоззрение – система взглядов на мир, на место человека в нем и на смысл его жизни и деятельности </a:t>
            </a:r>
            <a:endParaRPr lang="ru-RU" sz="2800" dirty="0"/>
          </a:p>
        </p:txBody>
      </p:sp>
      <p:pic>
        <p:nvPicPr>
          <p:cNvPr id="5" name="Объект 4" descr="Откуда берутся желания? | Tordenson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43" y="2193925"/>
            <a:ext cx="3867113" cy="4024313"/>
          </a:xfrm>
        </p:spPr>
      </p:pic>
    </p:spTree>
    <p:extLst>
      <p:ext uri="{BB962C8B-B14F-4D97-AF65-F5344CB8AC3E}">
        <p14:creationId xmlns:p14="http://schemas.microsoft.com/office/powerpoint/2010/main" val="347419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Фазы становления личности </a:t>
            </a:r>
            <a:endParaRPr lang="ru-RU" dirty="0"/>
          </a:p>
        </p:txBody>
      </p:sp>
      <p:pic>
        <p:nvPicPr>
          <p:cNvPr id="9" name="Объект 8" descr="Психологическая структура &lt;strong&gt;личности&lt;/strong&gt; - Блог Викиум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1" y="2364377"/>
            <a:ext cx="5150783" cy="3435532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 smtClean="0"/>
              <a:t>Адаптация </a:t>
            </a:r>
          </a:p>
          <a:p>
            <a:r>
              <a:rPr lang="ru-RU" sz="2800" dirty="0" smtClean="0"/>
              <a:t>Индивидуализация </a:t>
            </a:r>
          </a:p>
          <a:p>
            <a:r>
              <a:rPr lang="ru-RU" sz="2800" dirty="0"/>
              <a:t>И</a:t>
            </a:r>
            <a:r>
              <a:rPr lang="ru-RU" sz="2800" dirty="0" smtClean="0"/>
              <a:t>нтеграция </a:t>
            </a:r>
          </a:p>
          <a:p>
            <a:endParaRPr lang="ru-RU" sz="2800" dirty="0"/>
          </a:p>
          <a:p>
            <a:r>
              <a:rPr lang="ru-RU" sz="2800" dirty="0" smtClean="0"/>
              <a:t>Дать характеристику каждой фазе (стр.39-40)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08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 стать личностью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3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Агенты социализации </a:t>
            </a:r>
            <a:endParaRPr lang="ru-RU" dirty="0"/>
          </a:p>
        </p:txBody>
      </p:sp>
      <p:pic>
        <p:nvPicPr>
          <p:cNvPr id="9" name="Объект 8" descr="&lt;strong&gt;АГЕНТЫ&lt;/strong&gt; И ФАКТОРЫ &lt;strong&gt;СОЦИАЛИЗАЦИИ&lt;/strong&gt;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175" y="1883342"/>
            <a:ext cx="3629025" cy="3600450"/>
          </a:xfrm>
        </p:spPr>
      </p:pic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795682" cy="402412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1. Агенты первичной социализации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Ближайшее окружение  ( семья, родственники, близкие друзья)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2. Агенты вторичной социализации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Формальное окружение человека (организации, учреждения – школа, армия, государство, церковь, СМИ)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47447" y="5818574"/>
            <a:ext cx="6744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Процесс социализации продолжается всю жизнь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9726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д/з п. 5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35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Кого моно назвать личностью?</a:t>
            </a:r>
          </a:p>
          <a:p>
            <a:r>
              <a:rPr lang="ru-RU" dirty="0" smtClean="0"/>
              <a:t>Какие качества </a:t>
            </a:r>
            <a:r>
              <a:rPr lang="ru-RU" dirty="0"/>
              <a:t>х</a:t>
            </a:r>
            <a:r>
              <a:rPr lang="ru-RU" dirty="0" smtClean="0"/>
              <a:t>арактеризуют сильную личность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80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1. Человек, индивид, личность.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2</a:t>
            </a:r>
            <a:r>
              <a:rPr lang="ru-RU" sz="2800" dirty="0"/>
              <a:t>. Жизненные ценности и ориентиры.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3</a:t>
            </a:r>
            <a:r>
              <a:rPr lang="ru-RU" sz="2800" dirty="0"/>
              <a:t>. Становление личности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 smtClean="0"/>
              <a:t>4</a:t>
            </a:r>
            <a:r>
              <a:rPr lang="ru-RU" sz="2800" dirty="0"/>
              <a:t>. Кто помогает стать личностью?</a:t>
            </a:r>
          </a:p>
        </p:txBody>
      </p:sp>
    </p:spTree>
    <p:extLst>
      <p:ext uri="{BB962C8B-B14F-4D97-AF65-F5344CB8AC3E}">
        <p14:creationId xmlns:p14="http://schemas.microsoft.com/office/powerpoint/2010/main" val="6534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060131"/>
              </p:ext>
            </p:extLst>
          </p:nvPr>
        </p:nvGraphicFramePr>
        <p:xfrm>
          <a:off x="685800" y="2193925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700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Верны ли следующие суждения?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А. Понятия «индивид» и «индивидуальность» являются синонимами.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Б</a:t>
            </a:r>
            <a:r>
              <a:rPr lang="ru-RU" sz="2800" dirty="0"/>
              <a:t>. Личностью индивид становится в обществе.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1</a:t>
            </a:r>
            <a:r>
              <a:rPr lang="ru-RU" sz="2800" dirty="0"/>
              <a:t>) Верно только А;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2</a:t>
            </a:r>
            <a:r>
              <a:rPr lang="ru-RU" sz="2800" dirty="0"/>
              <a:t>) верно только Б;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3</a:t>
            </a:r>
            <a:r>
              <a:rPr lang="ru-RU" sz="2800" dirty="0"/>
              <a:t>) верны А и Б</a:t>
            </a:r>
            <a:r>
              <a:rPr lang="ru-RU" sz="2800" dirty="0" smtClean="0"/>
              <a:t>;</a:t>
            </a:r>
          </a:p>
          <a:p>
            <a:pPr marL="0" indent="0">
              <a:buNone/>
            </a:pPr>
            <a:r>
              <a:rPr lang="ru-RU" sz="2800" dirty="0" smtClean="0"/>
              <a:t>4</a:t>
            </a:r>
            <a:r>
              <a:rPr lang="ru-RU" sz="2800" dirty="0"/>
              <a:t>) неверны оба суждения</a:t>
            </a:r>
          </a:p>
        </p:txBody>
      </p:sp>
    </p:spTree>
    <p:extLst>
      <p:ext uri="{BB962C8B-B14F-4D97-AF65-F5344CB8AC3E}">
        <p14:creationId xmlns:p14="http://schemas.microsoft.com/office/powerpoint/2010/main" val="405480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Почему </a:t>
            </a:r>
            <a:r>
              <a:rPr lang="ru-RU" sz="2800" dirty="0"/>
              <a:t>именно человеку свойственно стремление искать смысл жизни? </a:t>
            </a:r>
            <a:endParaRPr lang="ru-RU" sz="2800" dirty="0" smtClean="0"/>
          </a:p>
          <a:p>
            <a:r>
              <a:rPr lang="ru-RU" sz="2800" dirty="0" smtClean="0"/>
              <a:t>Возникал </a:t>
            </a:r>
            <a:r>
              <a:rPr lang="ru-RU" sz="2800" dirty="0"/>
              <a:t>ли у вас вопрос о смысле жизни? </a:t>
            </a:r>
            <a:endParaRPr lang="ru-RU" sz="2800" dirty="0" smtClean="0"/>
          </a:p>
          <a:p>
            <a:r>
              <a:rPr lang="ru-RU" sz="2800" dirty="0" smtClean="0"/>
              <a:t>Вспомните</a:t>
            </a:r>
            <a:r>
              <a:rPr lang="ru-RU" sz="2800" dirty="0"/>
              <a:t>, при каких жизненных обстоятельствах это происходило</a:t>
            </a:r>
          </a:p>
        </p:txBody>
      </p:sp>
      <p:pic>
        <p:nvPicPr>
          <p:cNvPr id="8" name="Объект 7" descr="Раскроем тему - В чем &lt;strong&gt;смысл жизни&lt;/strong&gt; цитаты великих людей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705894"/>
            <a:ext cx="5334000" cy="3000375"/>
          </a:xfrm>
        </p:spPr>
      </p:pic>
    </p:spTree>
    <p:extLst>
      <p:ext uri="{BB962C8B-B14F-4D97-AF65-F5344CB8AC3E}">
        <p14:creationId xmlns:p14="http://schemas.microsoft.com/office/powerpoint/2010/main" val="367503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1. Стремление к смыслу — ценность, необходимая для выживания человека. Именно он даёт ответ на вопрос «Зачем жить?».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2</a:t>
            </a:r>
            <a:r>
              <a:rPr lang="ru-RU" sz="2400" dirty="0"/>
              <a:t>. Жизнь человека не может лишиться смысла ни при каких обстоятельствах. Смысл всегда может быть найден.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</a:t>
            </a:r>
            <a:r>
              <a:rPr lang="ru-RU" sz="2400" dirty="0"/>
              <a:t>. Смысл нельзя дать, его нужно найти (можно помочь человеку, но нельзя смыслом жизни наградить).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4</a:t>
            </a:r>
            <a:r>
              <a:rPr lang="ru-RU" sz="2400" dirty="0"/>
              <a:t>. Поиск смысла — нормальное свойство человеческой природы, отличающее людей от животных</a:t>
            </a:r>
            <a:r>
              <a:rPr lang="ru-RU" sz="2400" dirty="0" smtClean="0"/>
              <a:t>.</a:t>
            </a:r>
          </a:p>
          <a:p>
            <a:pPr marL="0" indent="0" algn="r">
              <a:buNone/>
            </a:pPr>
            <a:r>
              <a:rPr lang="ru-RU" sz="2400" i="1" dirty="0" smtClean="0"/>
              <a:t>психолог-гуманист </a:t>
            </a:r>
            <a:r>
              <a:rPr lang="ru-RU" sz="2400" i="1" dirty="0"/>
              <a:t>В. </a:t>
            </a:r>
            <a:r>
              <a:rPr lang="ru-RU" sz="2400" i="1" dirty="0" err="1" smtClean="0"/>
              <a:t>Франкл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94445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О</a:t>
            </a:r>
            <a:r>
              <a:rPr lang="ru-RU" sz="2800" dirty="0" smtClean="0"/>
              <a:t>бретение </a:t>
            </a:r>
            <a:r>
              <a:rPr lang="ru-RU" sz="2800" dirty="0"/>
              <a:t>смысла — всегда положительное эмоциональное переживание, тогда как бессмысленная жизнь характеризуется такими состояниями, как скука, депрессия, тоска, раздражение, личностное одиночество, неприятие, отрицание реальности и отказ от неё.</a:t>
            </a:r>
          </a:p>
        </p:txBody>
      </p:sp>
    </p:spTree>
    <p:extLst>
      <p:ext uri="{BB962C8B-B14F-4D97-AF65-F5344CB8AC3E}">
        <p14:creationId xmlns:p14="http://schemas.microsoft.com/office/powerpoint/2010/main" val="5051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177</TotalTime>
  <Words>702</Words>
  <Application>Microsoft Office PowerPoint</Application>
  <PresentationFormat>Широкоэкранный</PresentationFormat>
  <Paragraphs>72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Century Gothic</vt:lpstr>
      <vt:lpstr>След самолета</vt:lpstr>
      <vt:lpstr>Тест «Кто я?»  правило: во время теста не переспрашивать, ничему не удивляться и точно выполнить задания </vt:lpstr>
      <vt:lpstr>Как стать личностью </vt:lpstr>
      <vt:lpstr>Вспомним </vt:lpstr>
      <vt:lpstr>План </vt:lpstr>
      <vt:lpstr>Презентация PowerPoint</vt:lpstr>
      <vt:lpstr>Верны ли следующие суждения?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подходы к определению счастья</vt:lpstr>
      <vt:lpstr>подходы к определению счастья</vt:lpstr>
      <vt:lpstr>Презентация PowerPoint</vt:lpstr>
      <vt:lpstr>определение жизненной перспективы</vt:lpstr>
      <vt:lpstr>Презентация PowerPoint</vt:lpstr>
      <vt:lpstr>стратегия профессионального выбора (стр.37-38)</vt:lpstr>
      <vt:lpstr>Важно </vt:lpstr>
      <vt:lpstr>Становление личности </vt:lpstr>
      <vt:lpstr>Фазы становления личности </vt:lpstr>
      <vt:lpstr>Агенты социализации </vt:lpstr>
      <vt:lpstr>д/з п. 5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«Кто я?»  правило: во время теста не переспрашивать, ничему не удивляться и точно выполнить задания</dc:title>
  <dc:creator>User</dc:creator>
  <cp:lastModifiedBy>User</cp:lastModifiedBy>
  <cp:revision>8</cp:revision>
  <dcterms:created xsi:type="dcterms:W3CDTF">2023-10-02T13:55:46Z</dcterms:created>
  <dcterms:modified xsi:type="dcterms:W3CDTF">2023-10-02T16:53:33Z</dcterms:modified>
</cp:coreProperties>
</file>