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9"/>
  </p:notesMasterIdLst>
  <p:sldIdLst>
    <p:sldId id="289" r:id="rId2"/>
    <p:sldId id="262" r:id="rId3"/>
    <p:sldId id="263" r:id="rId4"/>
    <p:sldId id="287" r:id="rId5"/>
    <p:sldId id="299" r:id="rId6"/>
    <p:sldId id="300" r:id="rId7"/>
    <p:sldId id="284" r:id="rId8"/>
    <p:sldId id="281" r:id="rId9"/>
    <p:sldId id="264" r:id="rId10"/>
    <p:sldId id="295" r:id="rId11"/>
    <p:sldId id="259" r:id="rId12"/>
    <p:sldId id="296" r:id="rId13"/>
    <p:sldId id="298" r:id="rId14"/>
    <p:sldId id="266" r:id="rId15"/>
    <p:sldId id="276" r:id="rId16"/>
    <p:sldId id="302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0099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78" autoAdjust="0"/>
  </p:normalViewPr>
  <p:slideViewPr>
    <p:cSldViewPr>
      <p:cViewPr varScale="1">
        <p:scale>
          <a:sx n="72" d="100"/>
          <a:sy n="72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34FE7-1D65-46D5-ACE8-07865D453986}" type="datetimeFigureOut">
              <a:rPr lang="ru-RU" smtClean="0"/>
              <a:pPr/>
              <a:t>15.01.2021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9010F-BA3C-409A-A0BB-2B40AC3C7F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084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9010F-BA3C-409A-A0BB-2B40AC3C7F9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61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0F37F3-7F37-49C8-8DC7-DE80D9221533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22E16-D3DC-407E-9A6D-BA35166316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6F894-48F5-4CE5-8C45-7F343773CB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4884C-B411-422C-9DF3-36610EBC54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70422-D29C-4262-ABF4-9DDED924C7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939B48-5B48-4668-B142-0905F96EF4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88A60-A367-4089-95CD-E3E0072CBD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4BF3C-CDE2-4D85-BA7C-ADB7240F4D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CDE0E-5130-4447-9C4E-5DEB46D405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F6DC0-427D-4439-84DB-5408236053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FAB3A-0535-411E-ABFC-AFA1A19691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C342B-1F42-4771-915D-34AD020D29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D26C764-EA14-40CF-A17C-73312A2B25D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5004048" y="865564"/>
            <a:ext cx="391712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Если</a:t>
            </a:r>
            <a:r>
              <a:rPr lang="ru-RU" sz="36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 запастись</a:t>
            </a:r>
          </a:p>
          <a:p>
            <a:pPr algn="ctr"/>
            <a:r>
              <a:rPr lang="ru-RU" sz="36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 терпением и проявить старание, то посеянные семена знания непременно дадут добрые всходы. </a:t>
            </a:r>
            <a:endParaRPr lang="ru-RU" sz="36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Ученья </a:t>
            </a:r>
            <a:r>
              <a:rPr lang="ru-RU" sz="36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корень горек, да плод </a:t>
            </a:r>
            <a:r>
              <a:rPr lang="ru-RU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сладок».</a:t>
            </a:r>
            <a:endParaRPr lang="ru-RU" sz="36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42" y="260648"/>
            <a:ext cx="480130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9677" y="2276872"/>
            <a:ext cx="4239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dirty="0" smtClean="0">
                <a:solidFill>
                  <a:srgbClr val="FF0000"/>
                </a:solidFill>
              </a:rPr>
              <a:t>х</a:t>
            </a:r>
            <a:r>
              <a:rPr lang="ru-RU" altLang="ru-RU" sz="2000" dirty="0" smtClean="0">
                <a:solidFill>
                  <a:srgbClr val="FF0000"/>
                </a:solidFill>
              </a:rPr>
              <a:t>1</a:t>
            </a:r>
            <a:r>
              <a:rPr lang="ru-RU" altLang="ru-RU" sz="5400" dirty="0" smtClean="0">
                <a:solidFill>
                  <a:srgbClr val="FF0000"/>
                </a:solidFill>
              </a:rPr>
              <a:t>=1</a:t>
            </a:r>
            <a:r>
              <a:rPr lang="ru-RU" altLang="ru-RU" sz="5400" dirty="0">
                <a:solidFill>
                  <a:srgbClr val="FF0000"/>
                </a:solidFill>
              </a:rPr>
              <a:t>,   </a:t>
            </a:r>
            <a:r>
              <a:rPr lang="ru-RU" altLang="ru-RU" sz="5400" dirty="0" smtClean="0">
                <a:solidFill>
                  <a:srgbClr val="FF0000"/>
                </a:solidFill>
              </a:rPr>
              <a:t>х</a:t>
            </a:r>
            <a:r>
              <a:rPr lang="ru-RU" altLang="ru-RU" sz="2000" dirty="0" smtClean="0">
                <a:solidFill>
                  <a:srgbClr val="FF0000"/>
                </a:solidFill>
              </a:rPr>
              <a:t>2</a:t>
            </a:r>
            <a:r>
              <a:rPr lang="ru-RU" altLang="ru-RU" sz="5400" dirty="0" smtClean="0">
                <a:solidFill>
                  <a:srgbClr val="FF0000"/>
                </a:solidFill>
              </a:rPr>
              <a:t>=-</a:t>
            </a:r>
            <a:r>
              <a:rPr lang="ru-RU" altLang="ru-RU" sz="54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78886" y="404664"/>
            <a:ext cx="41434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altLang="ru-RU" sz="5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Проверь себя</a:t>
            </a:r>
            <a:endParaRPr lang="ru-RU" sz="5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890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825158" y="1860848"/>
            <a:ext cx="67812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2020</a:t>
            </a: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en-US" sz="4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4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-2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021</a:t>
            </a: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x+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=0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86314" y="500042"/>
            <a:ext cx="38576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Прежде чем сделать - подумай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Оцени на глаз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en-US" sz="1600" b="1" i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«Научился сам- научи другого»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4" descr="http://st.free-lance.ru/users/Phantome/upload/f_4ea27eb106f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46" t="3232" r="15671" b="5975"/>
          <a:stretch>
            <a:fillRect/>
          </a:stretch>
        </p:blipFill>
        <p:spPr bwMode="auto">
          <a:xfrm>
            <a:off x="7358050" y="3717032"/>
            <a:ext cx="1285884" cy="1644735"/>
          </a:xfrm>
          <a:prstGeom prst="rect">
            <a:avLst/>
          </a:prstGeom>
          <a:noFill/>
        </p:spPr>
      </p:pic>
      <p:pic>
        <p:nvPicPr>
          <p:cNvPr id="5" name="Picture 5" descr="http://ucazka.ucoz.ru/_si/0/0012829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5413" y="3573016"/>
            <a:ext cx="2952328" cy="25811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83768" y="23867"/>
            <a:ext cx="55695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в группах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052736"/>
            <a:ext cx="35211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rgbClr val="0070C0"/>
                </a:solidFill>
              </a:rPr>
              <a:t>1гр.	</a:t>
            </a:r>
            <a:r>
              <a:rPr lang="ru-RU" altLang="ru-RU" sz="3200" b="1" dirty="0" smtClean="0"/>
              <a:t>3(х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-х)-7=0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/>
              <a:t>	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2</a:t>
            </a:r>
            <a:r>
              <a:rPr lang="en-US" sz="3200" b="1" dirty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²-3</a:t>
            </a:r>
            <a:r>
              <a:rPr lang="en-US" sz="3200" b="1" dirty="0" smtClean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+1 </a:t>
            </a:r>
            <a:r>
              <a:rPr lang="ru-RU" sz="3200" b="1" dirty="0">
                <a:ea typeface="Times New Roman" pitchFamily="18" charset="0"/>
                <a:cs typeface="Arial" pitchFamily="34" charset="0"/>
              </a:rPr>
              <a:t>= 0</a:t>
            </a:r>
          </a:p>
          <a:p>
            <a:r>
              <a:rPr lang="ru-RU" altLang="ru-RU" sz="3200" b="1" dirty="0" smtClean="0"/>
              <a:t>	-16 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+4х-9=0</a:t>
            </a:r>
            <a:endParaRPr lang="ru-RU" altLang="ru-RU" sz="3200" b="1" dirty="0"/>
          </a:p>
          <a:p>
            <a:r>
              <a:rPr lang="ru-RU" altLang="ru-RU" sz="3200" b="1" dirty="0" smtClean="0"/>
              <a:t>	5х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=3х+2</a:t>
            </a:r>
            <a:endParaRPr lang="ru-RU" altLang="ru-RU" sz="3200" b="1" dirty="0"/>
          </a:p>
          <a:p>
            <a:endParaRPr lang="ru-RU" alt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52378" y="1104933"/>
            <a:ext cx="35211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rgbClr val="0070C0"/>
                </a:solidFill>
              </a:rPr>
              <a:t>2 гр.	</a:t>
            </a:r>
            <a:r>
              <a:rPr lang="ru-RU" altLang="ru-RU" sz="3200" b="1" dirty="0" smtClean="0"/>
              <a:t>3(х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+2х)-9=0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/>
              <a:t>	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13</a:t>
            </a:r>
            <a:r>
              <a:rPr lang="en-US" sz="3200" b="1" dirty="0" smtClean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²-7</a:t>
            </a:r>
            <a:r>
              <a:rPr lang="en-US" sz="3200" b="1" dirty="0" smtClean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+5 </a:t>
            </a:r>
            <a:r>
              <a:rPr lang="ru-RU" sz="3200" b="1" dirty="0">
                <a:ea typeface="Times New Roman" pitchFamily="18" charset="0"/>
                <a:cs typeface="Arial" pitchFamily="34" charset="0"/>
              </a:rPr>
              <a:t>= 0</a:t>
            </a:r>
          </a:p>
          <a:p>
            <a:r>
              <a:rPr lang="ru-RU" altLang="ru-RU" sz="3200" b="1" dirty="0" smtClean="0"/>
              <a:t>	 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+4х-3=0</a:t>
            </a:r>
            <a:endParaRPr lang="ru-RU" altLang="ru-RU" sz="3200" b="1" dirty="0"/>
          </a:p>
          <a:p>
            <a:r>
              <a:rPr lang="ru-RU" altLang="ru-RU" sz="3200" b="1" dirty="0" smtClean="0"/>
              <a:t>	4х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-6х=-2</a:t>
            </a:r>
            <a:endParaRPr lang="ru-RU" altLang="ru-RU" sz="3200" b="1" dirty="0"/>
          </a:p>
          <a:p>
            <a:endParaRPr lang="ru-RU" alt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58806" y="3783819"/>
            <a:ext cx="369357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rgbClr val="0070C0"/>
                </a:solidFill>
              </a:rPr>
              <a:t>3 гр.	</a:t>
            </a:r>
            <a:r>
              <a:rPr lang="ru-RU" sz="3200" b="1" dirty="0" smtClean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х²+17</a:t>
            </a:r>
            <a:r>
              <a:rPr lang="en-US" sz="3200" b="1" dirty="0" smtClean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–18 </a:t>
            </a:r>
            <a:r>
              <a:rPr lang="ru-RU" sz="3200" b="1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= 0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/>
              <a:t>	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21</a:t>
            </a:r>
            <a:r>
              <a:rPr lang="en-US" sz="3200" b="1" dirty="0" smtClean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²-7</a:t>
            </a:r>
            <a:r>
              <a:rPr lang="en-US" sz="3200" b="1" dirty="0" smtClean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+15 </a:t>
            </a:r>
            <a:r>
              <a:rPr lang="ru-RU" sz="3200" b="1" dirty="0">
                <a:ea typeface="Times New Roman" pitchFamily="18" charset="0"/>
                <a:cs typeface="Arial" pitchFamily="34" charset="0"/>
              </a:rPr>
              <a:t>= 0</a:t>
            </a:r>
          </a:p>
          <a:p>
            <a:r>
              <a:rPr lang="ru-RU" altLang="ru-RU" sz="3200" b="1" dirty="0" smtClean="0"/>
              <a:t>	 -8х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+17х-7=0</a:t>
            </a:r>
            <a:r>
              <a:rPr lang="ru-RU" altLang="ru-RU" sz="3200" b="1" dirty="0"/>
              <a:t>	</a:t>
            </a:r>
            <a:r>
              <a:rPr lang="ru-RU" altLang="ru-RU" sz="3200" b="1" dirty="0" smtClean="0"/>
              <a:t>-</a:t>
            </a:r>
            <a:r>
              <a:rPr lang="ru-RU" sz="3200" b="1" dirty="0" smtClean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7</a:t>
            </a:r>
            <a:r>
              <a:rPr lang="en-US" sz="3200" b="1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² </a:t>
            </a:r>
            <a:r>
              <a:rPr lang="ru-RU" sz="3200" b="1" dirty="0" smtClean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+ </a:t>
            </a:r>
            <a:r>
              <a:rPr lang="ru-RU" sz="3200" b="1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2</a:t>
            </a:r>
            <a:r>
              <a:rPr lang="en-US" sz="3200" b="1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= -5 </a:t>
            </a:r>
            <a:endParaRPr lang="ru-RU" sz="3200" b="1" dirty="0">
              <a:solidFill>
                <a:prstClr val="black"/>
              </a:solidFill>
              <a:cs typeface="Arial" pitchFamily="34" charset="0"/>
            </a:endParaRPr>
          </a:p>
          <a:p>
            <a:endParaRPr lang="ru-RU" alt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52377" y="3755879"/>
            <a:ext cx="36328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rgbClr val="0070C0"/>
                </a:solidFill>
              </a:rPr>
              <a:t>4 гр.	</a:t>
            </a:r>
            <a:r>
              <a:rPr lang="ru-RU" altLang="ru-RU" sz="3200" b="1" dirty="0" smtClean="0"/>
              <a:t>9х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-13х=4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/>
              <a:t>	-2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2</a:t>
            </a:r>
            <a:r>
              <a:rPr lang="en-US" sz="3200" b="1" dirty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²-</a:t>
            </a:r>
            <a:r>
              <a:rPr lang="en-US" sz="3200" b="1" dirty="0" smtClean="0">
                <a:ea typeface="Times New Roman" pitchFamily="18" charset="0"/>
                <a:cs typeface="Arial" pitchFamily="34" charset="0"/>
              </a:rPr>
              <a:t>x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+24 </a:t>
            </a:r>
            <a:r>
              <a:rPr lang="ru-RU" sz="3200" b="1" dirty="0">
                <a:ea typeface="Times New Roman" pitchFamily="18" charset="0"/>
                <a:cs typeface="Arial" pitchFamily="34" charset="0"/>
              </a:rPr>
              <a:t>= 0</a:t>
            </a:r>
          </a:p>
          <a:p>
            <a:r>
              <a:rPr lang="ru-RU" altLang="ru-RU" sz="3200" b="1" dirty="0" smtClean="0"/>
              <a:t>	-7х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+8х-1=0</a:t>
            </a:r>
            <a:endParaRPr lang="ru-RU" altLang="ru-RU" sz="3200" b="1" dirty="0"/>
          </a:p>
          <a:p>
            <a:r>
              <a:rPr lang="ru-RU" altLang="ru-RU" sz="3200" b="1" dirty="0" smtClean="0"/>
              <a:t>	-2х</a:t>
            </a:r>
            <a:r>
              <a:rPr lang="ru-RU" altLang="ru-RU" sz="3200" b="1" baseline="30000" dirty="0" smtClean="0"/>
              <a:t>2</a:t>
            </a:r>
            <a:r>
              <a:rPr lang="ru-RU" altLang="ru-RU" sz="3200" b="1" dirty="0" smtClean="0"/>
              <a:t>+11х-9=0</a:t>
            </a:r>
            <a:endParaRPr lang="ru-RU" altLang="ru-RU" sz="3200" b="1" dirty="0"/>
          </a:p>
          <a:p>
            <a:endParaRPr lang="ru-RU" altLang="ru-RU" sz="3200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1907704" y="1700808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907704" y="2708920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432740">
            <a:off x="5652120" y="1048882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618476" y="2708920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741294">
            <a:off x="2074843" y="3692714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907704" y="5301208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5595960" y="4917075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5572660" y="5381329"/>
            <a:ext cx="57606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2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1403648" y="260648"/>
            <a:ext cx="3571305" cy="6394108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65760" indent="-283464" fontAlgn="auto">
              <a:spcAft>
                <a:spcPts val="0"/>
              </a:spcAft>
              <a:buNone/>
              <a:defRPr/>
            </a:pPr>
            <a:r>
              <a:rPr lang="ru-RU" sz="3400" b="1" kern="0" dirty="0" smtClean="0"/>
              <a:t>1 вариант                 </a:t>
            </a:r>
            <a:r>
              <a:rPr lang="ru-RU" sz="3600" b="1" i="1" u="sng" kern="0" dirty="0">
                <a:solidFill>
                  <a:srgbClr val="FF0000"/>
                </a:solidFill>
              </a:rPr>
              <a:t>ТЕСТ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b="1" kern="0" dirty="0" smtClean="0"/>
              <a:t> </a:t>
            </a:r>
            <a:r>
              <a:rPr lang="ru-RU" sz="3700" kern="0" dirty="0" smtClean="0"/>
              <a:t>1. Какие уравнения можно решить методом коэффициентов?</a:t>
            </a:r>
            <a:r>
              <a:rPr lang="ru-RU" sz="3700" b="1" kern="0" dirty="0" smtClean="0"/>
              <a:t> </a:t>
            </a:r>
            <a:endParaRPr lang="ru-RU" sz="3700" kern="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а) 4х</a:t>
            </a:r>
            <a:r>
              <a:rPr lang="ru-RU" sz="3700" kern="0" baseline="30000" dirty="0" smtClean="0"/>
              <a:t>2</a:t>
            </a:r>
            <a:r>
              <a:rPr lang="ru-RU" sz="3700" kern="0" dirty="0" smtClean="0"/>
              <a:t> -5х + 2 = 0;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 б) 3х</a:t>
            </a:r>
            <a:r>
              <a:rPr lang="ru-RU" sz="3700" kern="0" baseline="30000" dirty="0" smtClean="0"/>
              <a:t>2</a:t>
            </a:r>
            <a:r>
              <a:rPr lang="ru-RU" sz="3700" kern="0" dirty="0" smtClean="0"/>
              <a:t> +5х - 8 = 0;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в) х</a:t>
            </a:r>
            <a:r>
              <a:rPr lang="ru-RU" sz="3700" kern="0" baseline="30000" dirty="0" smtClean="0"/>
              <a:t>2</a:t>
            </a:r>
            <a:r>
              <a:rPr lang="ru-RU" sz="3700" kern="0" dirty="0" smtClean="0"/>
              <a:t> -11х + 11 = 0;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sz="1600" kern="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2. Решите уравнение: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 х</a:t>
            </a:r>
            <a:r>
              <a:rPr lang="ru-RU" sz="3700" kern="0" baseline="30000" dirty="0" smtClean="0"/>
              <a:t>2</a:t>
            </a:r>
            <a:r>
              <a:rPr lang="ru-RU" sz="3700" kern="0" dirty="0" smtClean="0"/>
              <a:t> - 8х + 7 = 0.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а) -1; 7; </a:t>
            </a:r>
            <a:r>
              <a:rPr lang="ru-RU" sz="3700" kern="0" dirty="0"/>
              <a:t> </a:t>
            </a:r>
            <a:r>
              <a:rPr lang="ru-RU" sz="3700" kern="0" dirty="0" smtClean="0"/>
              <a:t> б) 1; -7;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 в) 1; 7;    г) -1; 7.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sz="1800" kern="0" dirty="0" smtClean="0"/>
          </a:p>
          <a:p>
            <a:pPr marL="365760" indent="-283464" fontAlgn="auto">
              <a:spcAft>
                <a:spcPts val="0"/>
              </a:spcAft>
              <a:buNone/>
              <a:defRPr/>
            </a:pPr>
            <a:r>
              <a:rPr lang="ru-RU" sz="3700" kern="0" dirty="0" smtClean="0"/>
              <a:t>3. Определите, </a:t>
            </a:r>
            <a:r>
              <a:rPr lang="ru-RU" sz="3700" kern="0" dirty="0"/>
              <a:t>можно </a:t>
            </a:r>
            <a:r>
              <a:rPr lang="ru-RU" sz="3700" kern="0" dirty="0" smtClean="0"/>
              <a:t>ли решить </a:t>
            </a:r>
            <a:r>
              <a:rPr lang="ru-RU" sz="3700" kern="0" dirty="0"/>
              <a:t>методом </a:t>
            </a:r>
            <a:r>
              <a:rPr lang="ru-RU" sz="3700" kern="0" dirty="0" smtClean="0"/>
              <a:t>коэффициентов уравнение х</a:t>
            </a:r>
            <a:r>
              <a:rPr lang="ru-RU" sz="3700" kern="0" baseline="30000" dirty="0" smtClean="0"/>
              <a:t>2</a:t>
            </a:r>
            <a:r>
              <a:rPr lang="ru-RU" sz="3700" kern="0" dirty="0" smtClean="0"/>
              <a:t>+12х+36=0?</a:t>
            </a:r>
            <a:r>
              <a:rPr lang="ru-RU" sz="3700" b="1" kern="0" dirty="0" smtClean="0"/>
              <a:t> </a:t>
            </a:r>
            <a:endParaRPr lang="ru-RU" sz="3700" kern="0" dirty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а)</a:t>
            </a:r>
            <a:r>
              <a:rPr lang="ru-RU" sz="3700" b="1" kern="0" dirty="0" smtClean="0"/>
              <a:t> </a:t>
            </a:r>
            <a:r>
              <a:rPr lang="ru-RU" sz="3700" kern="0" dirty="0" smtClean="0"/>
              <a:t>да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700" kern="0" dirty="0" smtClean="0"/>
              <a:t>б) нет</a:t>
            </a:r>
            <a:r>
              <a:rPr lang="ru-RU" sz="3700" b="1" kern="0" dirty="0" smtClean="0"/>
              <a:t>  </a:t>
            </a:r>
            <a:endParaRPr lang="ru-RU" sz="3700" kern="0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kern="0" dirty="0"/>
          </a:p>
        </p:txBody>
      </p:sp>
      <p:sp>
        <p:nvSpPr>
          <p:cNvPr id="4" name="Содержимое 3"/>
          <p:cNvSpPr txBox="1">
            <a:spLocks/>
          </p:cNvSpPr>
          <p:nvPr/>
        </p:nvSpPr>
        <p:spPr>
          <a:xfrm>
            <a:off x="4860032" y="188640"/>
            <a:ext cx="4536504" cy="65381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kern="0" dirty="0" smtClean="0"/>
              <a:t>2 вариант              </a:t>
            </a:r>
            <a:r>
              <a:rPr lang="ru-RU" sz="2300" b="1" i="1" u="sng" kern="0" dirty="0" smtClean="0">
                <a:solidFill>
                  <a:srgbClr val="FF0000"/>
                </a:solidFill>
              </a:rPr>
              <a:t>ТЕСТ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1. Какие </a:t>
            </a:r>
            <a:r>
              <a:rPr lang="ru-RU" sz="2300" kern="0" dirty="0"/>
              <a:t>уравнения </a:t>
            </a:r>
            <a:r>
              <a:rPr lang="ru-RU" sz="2300" kern="0" dirty="0" smtClean="0"/>
              <a:t>можно </a:t>
            </a:r>
            <a:r>
              <a:rPr lang="ru-RU" sz="2300" kern="0" dirty="0"/>
              <a:t>решить методом коэффициентов?</a:t>
            </a:r>
            <a:r>
              <a:rPr lang="ru-RU" sz="2300" b="1" kern="0" dirty="0"/>
              <a:t> </a:t>
            </a:r>
            <a:endParaRPr lang="ru-RU" sz="2300" kern="0" dirty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а) 2х</a:t>
            </a:r>
            <a:r>
              <a:rPr lang="ru-RU" sz="2300" kern="0" baseline="30000" dirty="0" smtClean="0"/>
              <a:t>2</a:t>
            </a:r>
            <a:r>
              <a:rPr lang="ru-RU" sz="2300" kern="0" dirty="0" smtClean="0"/>
              <a:t> +7х + 3 = 0;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 б) -2х</a:t>
            </a:r>
            <a:r>
              <a:rPr lang="ru-RU" sz="2300" kern="0" baseline="30000" dirty="0" smtClean="0"/>
              <a:t>2</a:t>
            </a:r>
            <a:r>
              <a:rPr lang="ru-RU" sz="2300" kern="0" dirty="0" smtClean="0"/>
              <a:t> +7х + 3 = 0;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 в) х</a:t>
            </a:r>
            <a:r>
              <a:rPr lang="ru-RU" sz="2300" kern="0" baseline="30000" dirty="0" smtClean="0"/>
              <a:t>2</a:t>
            </a:r>
            <a:r>
              <a:rPr lang="ru-RU" sz="2300" kern="0" dirty="0" smtClean="0"/>
              <a:t> -5х + 4 = 0;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2. Решите уравнение: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 х</a:t>
            </a:r>
            <a:r>
              <a:rPr lang="ru-RU" sz="2300" kern="0" baseline="30000" dirty="0" smtClean="0"/>
              <a:t>2</a:t>
            </a:r>
            <a:r>
              <a:rPr lang="ru-RU" sz="2300" kern="0" dirty="0" smtClean="0"/>
              <a:t> - 7х +6 = 0.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а) 1; -6      б) 1; 6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в) -1; 6     г) -1; -6.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3. </a:t>
            </a:r>
            <a:r>
              <a:rPr lang="ru-RU" sz="2300" kern="0" dirty="0"/>
              <a:t>Определите, можно ли решить методом коэффициентов уравнение </a:t>
            </a:r>
            <a:r>
              <a:rPr lang="ru-RU" sz="2300" kern="0" dirty="0" smtClean="0"/>
              <a:t>х</a:t>
            </a:r>
            <a:r>
              <a:rPr lang="ru-RU" sz="2300" kern="0" baseline="30000" dirty="0" smtClean="0"/>
              <a:t>2</a:t>
            </a:r>
            <a:r>
              <a:rPr lang="ru-RU" sz="2300" kern="0" dirty="0" smtClean="0"/>
              <a:t> +10х – 14=0 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а)</a:t>
            </a:r>
            <a:r>
              <a:rPr lang="ru-RU" sz="2300" b="1" kern="0" dirty="0" smtClean="0"/>
              <a:t> </a:t>
            </a:r>
            <a:r>
              <a:rPr lang="ru-RU" sz="2300" kern="0" dirty="0" smtClean="0"/>
              <a:t>да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300" kern="0" dirty="0" smtClean="0"/>
              <a:t>б) нет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sz="1800" kern="0" dirty="0"/>
          </a:p>
        </p:txBody>
      </p:sp>
    </p:spTree>
    <p:extLst>
      <p:ext uri="{BB962C8B-B14F-4D97-AF65-F5344CB8AC3E}">
        <p14:creationId xmlns:p14="http://schemas.microsoft.com/office/powerpoint/2010/main" val="409853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43042" y="928670"/>
            <a:ext cx="72580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C00000"/>
                </a:solidFill>
              </a:rPr>
              <a:t>Ответы: </a:t>
            </a:r>
          </a:p>
          <a:p>
            <a:pPr algn="ctr"/>
            <a:r>
              <a:rPr lang="ru-RU" sz="6000" b="1" i="1" dirty="0" smtClean="0">
                <a:solidFill>
                  <a:srgbClr val="C00000"/>
                </a:solidFill>
              </a:rPr>
              <a:t>1 вариант		б, в, б</a:t>
            </a:r>
          </a:p>
          <a:p>
            <a:pPr algn="ctr"/>
            <a:r>
              <a:rPr lang="ru-RU" sz="6000" b="1" i="1" dirty="0" smtClean="0">
                <a:solidFill>
                  <a:srgbClr val="C00000"/>
                </a:solidFill>
              </a:rPr>
              <a:t>2 вариант 	в, б, б</a:t>
            </a:r>
          </a:p>
          <a:p>
            <a:pPr algn="ctr"/>
            <a:endParaRPr lang="ru-RU" sz="2800" b="1" i="1" dirty="0">
              <a:solidFill>
                <a:srgbClr val="C0000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009900"/>
                </a:solidFill>
              </a:rPr>
              <a:t>3 правильных ответа – 3 балла</a:t>
            </a:r>
          </a:p>
          <a:p>
            <a:pPr algn="ctr"/>
            <a:r>
              <a:rPr lang="ru-RU" sz="3600" b="1" i="1" dirty="0" smtClean="0">
                <a:solidFill>
                  <a:srgbClr val="009900"/>
                </a:solidFill>
              </a:rPr>
              <a:t>2 правильных ответа – 2 балла</a:t>
            </a:r>
          </a:p>
          <a:p>
            <a:pPr algn="ctr"/>
            <a:r>
              <a:rPr lang="ru-RU" sz="3600" b="1" i="1" dirty="0" smtClean="0">
                <a:solidFill>
                  <a:srgbClr val="009900"/>
                </a:solidFill>
              </a:rPr>
              <a:t>1 правильный ответ – 1 балл</a:t>
            </a:r>
          </a:p>
          <a:p>
            <a:pPr algn="ctr"/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1285852" y="0"/>
            <a:ext cx="7643866" cy="6500813"/>
          </a:xfrm>
        </p:spPr>
        <p:txBody>
          <a:bodyPr/>
          <a:lstStyle/>
          <a:p>
            <a:pPr marL="0" lvl="0" indent="449263" algn="ctr">
              <a:spcBef>
                <a:spcPct val="0"/>
              </a:spcBef>
              <a:buNone/>
            </a:pPr>
            <a:r>
              <a:rPr lang="ru-RU" b="1" dirty="0" smtClean="0"/>
              <a:t>                    </a:t>
            </a:r>
          </a:p>
          <a:p>
            <a:pPr marL="0" lvl="0" indent="449263" algn="ctr">
              <a:spcBef>
                <a:spcPct val="0"/>
              </a:spcBef>
              <a:buNone/>
            </a:pPr>
            <a:endParaRPr lang="ru-RU" sz="6000" b="1" i="1" dirty="0" smtClean="0">
              <a:solidFill>
                <a:srgbClr val="C00000"/>
              </a:solidFill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lvl="0" indent="449263" algn="ctr">
              <a:spcBef>
                <a:spcPct val="0"/>
              </a:spcBef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5-6 баллов – «5»</a:t>
            </a:r>
          </a:p>
          <a:p>
            <a:pPr marL="0" lvl="0" indent="449263" algn="ctr">
              <a:spcBef>
                <a:spcPct val="0"/>
              </a:spcBef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4 балла – «4»</a:t>
            </a:r>
          </a:p>
          <a:p>
            <a:pPr marL="0" lvl="0" indent="449263" algn="ctr">
              <a:spcBef>
                <a:spcPct val="0"/>
              </a:spcBef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3 балла – «3»</a:t>
            </a:r>
          </a:p>
          <a:p>
            <a:pPr marL="0" lvl="0" indent="449263" algn="ctr">
              <a:spcBef>
                <a:spcPct val="0"/>
              </a:spcBef>
              <a:buNone/>
            </a:pPr>
            <a:endParaRPr lang="ru-RU" sz="4800" b="1" dirty="0" smtClean="0">
              <a:solidFill>
                <a:schemeClr val="tx2"/>
              </a:solidFill>
              <a:latin typeface="Arial" pitchFamily="34" charset="0"/>
            </a:endParaRPr>
          </a:p>
          <a:p>
            <a:pPr marL="0" lvl="0" indent="449263" algn="ctr" eaLnBrk="0" hangingPunct="0">
              <a:spcBef>
                <a:spcPct val="0"/>
              </a:spcBef>
              <a:buNone/>
            </a:pPr>
            <a:endParaRPr lang="en-US" sz="4800" b="1" i="1" dirty="0">
              <a:solidFill>
                <a:schemeClr val="tx2"/>
              </a:solidFill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</a:pP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C0099"/>
                </a:solidFill>
              </a:rPr>
              <a:t>Домашняя работа</a:t>
            </a:r>
            <a:endParaRPr lang="ru-RU" b="1" i="1" dirty="0">
              <a:solidFill>
                <a:srgbClr val="CC0099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828600" y="1600200"/>
            <a:ext cx="9515400" cy="4525963"/>
          </a:xfrm>
        </p:spPr>
        <p:txBody>
          <a:bodyPr/>
          <a:lstStyle/>
          <a:p>
            <a:pPr marL="2800350" lvl="5" indent="-514350">
              <a:buAutoNum type="arabicPeriod"/>
            </a:pP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Придумать три квадратных уравнений, 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которые можно решить методом коэффициентов</a:t>
            </a: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286000" lvl="5" indent="0">
              <a:buNone/>
            </a:pPr>
            <a:endParaRPr lang="ru-RU" sz="3200" b="1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286000" lvl="5" indent="0">
              <a:buNone/>
            </a:pP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 Уравнения 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карточках.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121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63688" y="404664"/>
            <a:ext cx="6789440" cy="2160240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all" spc="0" normalizeH="0" baseline="0" noProof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Спасибо за работу на уроке!</a:t>
            </a:r>
            <a:endParaRPr kumimoji="0" lang="ru-RU" sz="6000" b="1" i="0" u="none" strike="noStrike" kern="1200" cap="all" spc="0" normalizeH="0" baseline="0" noProof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7650" name="Picture 2" descr="http://moikompas.ru/img/compas/2008-09-18/smile/73056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66"/>
              </a:clrFrom>
              <a:clrTo>
                <a:srgbClr val="FFFF6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3356992"/>
            <a:ext cx="3744415" cy="31314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260648"/>
            <a:ext cx="524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Устный счет № 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st.free-lance.ru/users/Phantome/upload/f_4ea27eb106f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46" t="3232" r="15671" b="5975"/>
          <a:stretch>
            <a:fillRect/>
          </a:stretch>
        </p:blipFill>
        <p:spPr bwMode="auto">
          <a:xfrm>
            <a:off x="6929454" y="4000504"/>
            <a:ext cx="1667506" cy="2132856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691681" y="1603838"/>
            <a:ext cx="607152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а)  (х-6)(х+13)=0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б)  х(х+0,7)=0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в)  х</a:t>
            </a:r>
            <a:r>
              <a:rPr kumimoji="0" lang="ru-RU" sz="4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2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-4х=0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г)  16х</a:t>
            </a:r>
            <a:r>
              <a:rPr kumimoji="0" lang="ru-RU" sz="4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2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-16=0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д)  4,5</a:t>
            </a:r>
            <a:r>
              <a:rPr lang="ru-RU" sz="4800" b="1" dirty="0" smtClean="0">
                <a:ea typeface="Times New Roman" pitchFamily="18" charset="0"/>
                <a:cs typeface="Vrinda"/>
              </a:rPr>
              <a:t>х</a:t>
            </a:r>
            <a:r>
              <a:rPr kumimoji="0" lang="ru-RU" sz="4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2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=0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е)  4х</a:t>
            </a:r>
            <a:r>
              <a:rPr kumimoji="0" lang="ru-RU" sz="4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2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Vrinda"/>
              </a:rPr>
              <a:t>+1=0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620688"/>
            <a:ext cx="6761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корни уравнений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19672" y="1429301"/>
            <a:ext cx="683441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800" b="1" dirty="0"/>
              <a:t>2x</a:t>
            </a:r>
            <a:r>
              <a:rPr lang="en-US" sz="4800" b="1" baseline="30000" dirty="0"/>
              <a:t>2 </a:t>
            </a:r>
            <a:r>
              <a:rPr lang="en-US" sz="4800" b="1" dirty="0"/>
              <a:t>+ 6x + 5 = 0</a:t>
            </a:r>
          </a:p>
          <a:p>
            <a:pPr algn="ctr"/>
            <a:r>
              <a:rPr lang="en-US" sz="4800" b="1" dirty="0"/>
              <a:t>x</a:t>
            </a:r>
            <a:r>
              <a:rPr lang="en-US" sz="4800" b="1" baseline="30000" dirty="0"/>
              <a:t>2</a:t>
            </a:r>
            <a:r>
              <a:rPr lang="en-US" sz="4800" b="1" dirty="0"/>
              <a:t>-7x +10 = 0</a:t>
            </a:r>
          </a:p>
          <a:p>
            <a:pPr algn="ctr"/>
            <a:r>
              <a:rPr lang="en-US" sz="4800" b="1" dirty="0"/>
              <a:t>3x</a:t>
            </a:r>
            <a:r>
              <a:rPr lang="en-US" sz="4800" b="1" baseline="30000" dirty="0"/>
              <a:t>2 </a:t>
            </a:r>
            <a:r>
              <a:rPr lang="en-US" sz="4800" b="1" dirty="0"/>
              <a:t>- 25x + 28 = 0</a:t>
            </a:r>
          </a:p>
          <a:p>
            <a:pPr algn="ctr"/>
            <a:r>
              <a:rPr lang="en-US" sz="4800" b="1" dirty="0"/>
              <a:t>2x</a:t>
            </a:r>
            <a:r>
              <a:rPr lang="en-US" sz="4800" b="1" baseline="30000" dirty="0"/>
              <a:t>2 </a:t>
            </a:r>
            <a:r>
              <a:rPr lang="en-US" sz="4800" b="1" dirty="0"/>
              <a:t>+ 4x = 0</a:t>
            </a:r>
          </a:p>
          <a:p>
            <a:pPr algn="ctr"/>
            <a:r>
              <a:rPr lang="en-US" sz="4800" b="1" dirty="0"/>
              <a:t>4x</a:t>
            </a:r>
            <a:r>
              <a:rPr lang="en-US" sz="4800" b="1" baseline="30000" dirty="0"/>
              <a:t>2 </a:t>
            </a:r>
            <a:r>
              <a:rPr lang="en-US" sz="4800" b="1" dirty="0"/>
              <a:t>– 25 = 0</a:t>
            </a:r>
          </a:p>
          <a:p>
            <a:pPr algn="ctr"/>
            <a:r>
              <a:rPr lang="en-US" sz="4800" b="1" dirty="0"/>
              <a:t>x</a:t>
            </a:r>
            <a:r>
              <a:rPr lang="en-US" sz="4800" b="1" baseline="30000" dirty="0"/>
              <a:t>2 </a:t>
            </a:r>
            <a:r>
              <a:rPr lang="en-US" sz="4800" b="1" dirty="0"/>
              <a:t>– 64 = 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30291" y="119697"/>
            <a:ext cx="2779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Устный счет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 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st.free-lance.ru/users/Phantome/upload/f_4ea27eb106f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46" t="3232" r="15671" b="5975"/>
          <a:stretch>
            <a:fillRect/>
          </a:stretch>
        </p:blipFill>
        <p:spPr bwMode="auto">
          <a:xfrm>
            <a:off x="6786578" y="4071942"/>
            <a:ext cx="1667506" cy="2132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593777"/>
            <a:ext cx="6873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Назовите виды 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уравнений</a:t>
            </a:r>
            <a:endParaRPr lang="ru-RU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1071563" y="285750"/>
            <a:ext cx="7772400" cy="714375"/>
          </a:xfrm>
        </p:spPr>
        <p:txBody>
          <a:bodyPr/>
          <a:lstStyle/>
          <a:p>
            <a:r>
              <a:rPr lang="ru-RU" sz="3600" dirty="0"/>
              <a:t>Квадратные уравнения в Европе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 </a:t>
            </a:r>
            <a:r>
              <a:rPr lang="ru-RU" sz="3600" dirty="0"/>
              <a:t>13-17 веках:</a:t>
            </a:r>
            <a:endParaRPr lang="ru-RU" sz="36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141277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Формулы решения квадратных уравнений в Европе были Впервые изложены в 1202 году итальянским математиком Леонардо Фибоначчи.</a:t>
            </a:r>
          </a:p>
        </p:txBody>
      </p:sp>
      <p:pic>
        <p:nvPicPr>
          <p:cNvPr id="24578" name="Picture 2" descr="https://shkolazhizni.ru/img/content/i169/169445_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05721"/>
            <a:ext cx="2407434" cy="2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3827716"/>
            <a:ext cx="48726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Общее правило решения квадратных уравнений, приведенных к единому каноническому виду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аx2+bx+c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= 0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, было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Сформулировано в Европе лишь в </a:t>
            </a:r>
            <a:r>
              <a:rPr lang="ru-RU" sz="2400">
                <a:solidFill>
                  <a:schemeClr val="accent6">
                    <a:lumMod val="75000"/>
                  </a:schemeClr>
                </a:solidFill>
              </a:rPr>
              <a:t>1544 </a:t>
            </a:r>
            <a:r>
              <a:rPr lang="ru-RU" sz="2400" smtClean="0">
                <a:solidFill>
                  <a:schemeClr val="accent6">
                    <a:lumMod val="75000"/>
                  </a:schemeClr>
                </a:solidFill>
              </a:rPr>
              <a:t>году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немецким математиком Михаэлем Штифелем.</a:t>
            </a:r>
          </a:p>
        </p:txBody>
      </p:sp>
      <p:pic>
        <p:nvPicPr>
          <p:cNvPr id="24580" name="Picture 4" descr="https://fsd.multiurok.ru/html/2019/10/13/s_5da310ba87aa0/1223336_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3550917"/>
            <a:ext cx="2448272" cy="29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0625" y="2276872"/>
            <a:ext cx="63113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dirty="0">
                <a:latin typeface="+mj-lt"/>
                <a:ea typeface="Times New Roman" pitchFamily="18" charset="0"/>
                <a:cs typeface="Arial" pitchFamily="34" charset="0"/>
              </a:rPr>
              <a:t>2020</a:t>
            </a:r>
            <a:r>
              <a:rPr lang="en-US" sz="6000" dirty="0">
                <a:latin typeface="+mj-lt"/>
                <a:ea typeface="Times New Roman" pitchFamily="18" charset="0"/>
                <a:cs typeface="Arial" pitchFamily="34" charset="0"/>
              </a:rPr>
              <a:t>x</a:t>
            </a:r>
            <a:r>
              <a:rPr lang="en-US" sz="6000" baseline="30000" dirty="0">
                <a:latin typeface="+mj-lt"/>
                <a:ea typeface="Times New Roman" pitchFamily="18" charset="0"/>
                <a:cs typeface="Arial" pitchFamily="34" charset="0"/>
              </a:rPr>
              <a:t>2</a:t>
            </a:r>
            <a:r>
              <a:rPr lang="ru-RU" sz="6000" baseline="30000" dirty="0"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ru-RU" sz="6000" dirty="0">
                <a:latin typeface="+mj-lt"/>
                <a:ea typeface="Times New Roman" pitchFamily="18" charset="0"/>
                <a:cs typeface="Arial" pitchFamily="34" charset="0"/>
              </a:rPr>
              <a:t>-2021</a:t>
            </a:r>
            <a:r>
              <a:rPr lang="en-US" sz="6000" dirty="0">
                <a:latin typeface="+mj-lt"/>
                <a:ea typeface="Times New Roman" pitchFamily="18" charset="0"/>
                <a:cs typeface="Arial" pitchFamily="34" charset="0"/>
              </a:rPr>
              <a:t>x</a:t>
            </a:r>
            <a:r>
              <a:rPr lang="en-US" sz="6000" b="1" dirty="0">
                <a:latin typeface="+mj-lt"/>
                <a:ea typeface="Times New Roman" pitchFamily="18" charset="0"/>
                <a:cs typeface="Arial" pitchFamily="34" charset="0"/>
              </a:rPr>
              <a:t>+</a:t>
            </a:r>
            <a:r>
              <a:rPr lang="ru-RU" sz="6000" dirty="0">
                <a:latin typeface="+mj-lt"/>
                <a:ea typeface="Times New Roman" pitchFamily="18" charset="0"/>
                <a:cs typeface="Arial" pitchFamily="34" charset="0"/>
              </a:rPr>
              <a:t>1</a:t>
            </a:r>
            <a:r>
              <a:rPr lang="en-US" sz="6000" dirty="0">
                <a:latin typeface="+mj-lt"/>
                <a:ea typeface="Times New Roman" pitchFamily="18" charset="0"/>
                <a:cs typeface="Arial" pitchFamily="34" charset="0"/>
              </a:rPr>
              <a:t>=0</a:t>
            </a:r>
            <a:endParaRPr lang="en-US" sz="6000" dirty="0">
              <a:latin typeface="+mj-lt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5354" y="548680"/>
            <a:ext cx="7000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rgbClr val="990000"/>
                </a:solidFill>
                <a:latin typeface="+mj-lt"/>
                <a:cs typeface="Arial" pitchFamily="34" charset="0"/>
              </a:rPr>
              <a:t>Попробуй найти корни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rgbClr val="990000"/>
                </a:solidFill>
                <a:latin typeface="+mj-lt"/>
                <a:cs typeface="Arial" pitchFamily="34" charset="0"/>
              </a:rPr>
              <a:t>квадратного уравнения в уме!</a:t>
            </a:r>
            <a:endParaRPr lang="en-US" sz="4000" b="1" i="1" dirty="0">
              <a:solidFill>
                <a:srgbClr val="990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" name="Picture 4" descr="http://st.free-lance.ru/users/Phantome/upload/f_4ea27eb106f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46" t="3232" r="15671" b="5975"/>
          <a:stretch>
            <a:fillRect/>
          </a:stretch>
        </p:blipFill>
        <p:spPr bwMode="auto">
          <a:xfrm>
            <a:off x="7014705" y="4221088"/>
            <a:ext cx="1285884" cy="1644735"/>
          </a:xfrm>
          <a:prstGeom prst="rect">
            <a:avLst/>
          </a:prstGeom>
          <a:noFill/>
        </p:spPr>
      </p:pic>
      <p:pic>
        <p:nvPicPr>
          <p:cNvPr id="6" name="Picture 4" descr="http://st.free-lance.ru/users/Phantome/upload/f_4ea27eb106f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46" t="3232" r="15671" b="5975"/>
          <a:stretch>
            <a:fillRect/>
          </a:stretch>
        </p:blipFill>
        <p:spPr bwMode="auto">
          <a:xfrm>
            <a:off x="2267744" y="4221088"/>
            <a:ext cx="1285884" cy="1644735"/>
          </a:xfrm>
          <a:prstGeom prst="rect">
            <a:avLst/>
          </a:prstGeom>
          <a:noFill/>
        </p:spPr>
      </p:pic>
      <p:pic>
        <p:nvPicPr>
          <p:cNvPr id="7" name="Picture 5" descr="http://ucazka.ucoz.ru/_si/0/0012829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2582" y="3752865"/>
            <a:ext cx="2952328" cy="2581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08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3561" y="1340768"/>
            <a:ext cx="7673959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i="1" dirty="0" smtClean="0">
                <a:solidFill>
                  <a:srgbClr val="990000"/>
                </a:solidFill>
                <a:latin typeface="+mj-lt"/>
                <a:cs typeface="Arial" pitchFamily="34" charset="0"/>
              </a:rPr>
              <a:t>Решение квадратных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i="1" dirty="0" smtClean="0">
                <a:solidFill>
                  <a:srgbClr val="990000"/>
                </a:solidFill>
                <a:latin typeface="+mj-lt"/>
                <a:cs typeface="Arial" pitchFamily="34" charset="0"/>
              </a:rPr>
              <a:t> уравнений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i="1" dirty="0" smtClean="0">
                <a:solidFill>
                  <a:srgbClr val="990000"/>
                </a:solidFill>
                <a:latin typeface="+mj-lt"/>
                <a:cs typeface="Arial" pitchFamily="34" charset="0"/>
              </a:rPr>
              <a:t>с разными способами.</a:t>
            </a:r>
            <a:endParaRPr lang="en-US" sz="6000" b="1" i="1" dirty="0">
              <a:solidFill>
                <a:srgbClr val="99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25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st.free-lance.ru/users/Phantome/upload/f_4ea27eb106f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346" t="3232" r="15671" b="5975"/>
          <a:stretch>
            <a:fillRect/>
          </a:stretch>
        </p:blipFill>
        <p:spPr bwMode="auto">
          <a:xfrm>
            <a:off x="2000232" y="4500570"/>
            <a:ext cx="1285884" cy="1644735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282930"/>
              </p:ext>
            </p:extLst>
          </p:nvPr>
        </p:nvGraphicFramePr>
        <p:xfrm>
          <a:off x="1331640" y="188640"/>
          <a:ext cx="7632847" cy="6480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12459"/>
                <a:gridCol w="2416133"/>
                <a:gridCol w="2304255"/>
              </a:tblGrid>
              <a:tr h="6759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Уравнения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 smtClean="0">
                          <a:solidFill>
                            <a:schemeClr val="tx1"/>
                          </a:solidFill>
                          <a:effectLst/>
                        </a:rPr>
                        <a:t>a+b+c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Корни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451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 dirty="0">
                          <a:solidFill>
                            <a:schemeClr val="tx1"/>
                          </a:solidFill>
                          <a:effectLst/>
                        </a:rPr>
                        <a:t> + 2х -3=0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74320" marR="0" indent="-2743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1+2-3=0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74320" indent="-274320" algn="ctr" fontAlgn="base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 -3;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74320" marR="0" indent="-2743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 1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51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 dirty="0">
                          <a:solidFill>
                            <a:schemeClr val="tx1"/>
                          </a:solidFill>
                          <a:effectLst/>
                        </a:rPr>
                        <a:t> - 7х + 6=0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74320" marR="0" indent="-2743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1-7+6=0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 1;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 6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51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3х</a:t>
                      </a:r>
                      <a:r>
                        <a:rPr lang="ru-RU" sz="3200" kern="12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3200" kern="12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5х </a:t>
                      </a:r>
                      <a:r>
                        <a:rPr lang="ru-RU" sz="3200" kern="1200" dirty="0">
                          <a:solidFill>
                            <a:schemeClr val="tx1"/>
                          </a:solidFill>
                          <a:effectLst/>
                        </a:rPr>
                        <a:t>+ 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2=0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74320" marR="0" indent="-2743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3-5+2=0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74320" indent="-274320" algn="ctr" fontAlgn="base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 1;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74320" indent="-274320" algn="ctr" fontAlgn="base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 2/3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51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kern="1200">
                          <a:solidFill>
                            <a:schemeClr val="tx1"/>
                          </a:solidFill>
                          <a:effectLst/>
                        </a:rPr>
                        <a:t>5х</a:t>
                      </a:r>
                      <a:r>
                        <a:rPr lang="ru-RU" sz="3200" kern="1200" baseline="30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>
                          <a:solidFill>
                            <a:schemeClr val="tx1"/>
                          </a:solidFill>
                          <a:effectLst/>
                        </a:rPr>
                        <a:t> - 4х - 1= 0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74320" marR="0" indent="-2743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5-4-1=0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74320" indent="-274320" algn="ctr" fontAlgn="base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=-1/5;</a:t>
                      </a:r>
                      <a:endParaRPr lang="ru-RU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74320" indent="-274320" algn="ctr" fontAlgn="base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r>
                        <a:rPr lang="ru-RU" sz="3200" kern="1200" baseline="-25000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effectLst/>
                        </a:rPr>
                        <a:t>= 1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116632"/>
            <a:ext cx="8229600" cy="936104"/>
          </a:xfrm>
          <a:prstGeom prst="rect">
            <a:avLst/>
          </a:prstGeo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all" spc="0" normalizeH="0" baseline="0" noProof="0" dirty="0">
              <a:ln/>
              <a:solidFill>
                <a:schemeClr val="accent6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116632"/>
            <a:ext cx="7509520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Правило нахождения корней квадратного </a:t>
            </a:r>
            <a:r>
              <a:rPr lang="ru-RU" sz="4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уравнения</a:t>
            </a:r>
          </a:p>
          <a:p>
            <a:pPr algn="ctr"/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</a:rPr>
              <a:t>(свойство коэффициентов </a:t>
            </a:r>
            <a:r>
              <a:rPr lang="ru-RU" sz="2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</a:rPr>
              <a:t>кв.уравнения</a:t>
            </a: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</a:rPr>
              <a:t>)</a:t>
            </a:r>
            <a:endParaRPr lang="ru-RU" sz="28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C00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988840"/>
            <a:ext cx="691276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/>
              <a:t>Если в уравнении </a:t>
            </a:r>
            <a:endParaRPr lang="ru-RU" altLang="ru-RU" sz="3600" b="1" dirty="0" smtClean="0"/>
          </a:p>
          <a:p>
            <a:endParaRPr lang="ru-RU" altLang="ru-RU" sz="1600" b="1" dirty="0" smtClean="0"/>
          </a:p>
          <a:p>
            <a:pPr algn="ctr"/>
            <a:r>
              <a:rPr lang="ru-RU" altLang="ru-RU" sz="3600" b="1" dirty="0" smtClean="0"/>
              <a:t>aх</a:t>
            </a:r>
            <a:r>
              <a:rPr lang="ru-RU" altLang="ru-RU" sz="3600" b="1" baseline="30000" dirty="0" smtClean="0"/>
              <a:t>2</a:t>
            </a:r>
            <a:r>
              <a:rPr lang="ru-RU" altLang="ru-RU" sz="3600" b="1" dirty="0" smtClean="0"/>
              <a:t> </a:t>
            </a:r>
            <a:r>
              <a:rPr lang="ru-RU" altLang="ru-RU" sz="3600" b="1" dirty="0"/>
              <a:t>+ </a:t>
            </a:r>
            <a:r>
              <a:rPr lang="ru-RU" altLang="ru-RU" sz="3600" b="1" dirty="0" err="1"/>
              <a:t>bх</a:t>
            </a:r>
            <a:r>
              <a:rPr lang="ru-RU" altLang="ru-RU" sz="3600" b="1" dirty="0"/>
              <a:t> + с = 0 </a:t>
            </a:r>
            <a:endParaRPr lang="ru-RU" altLang="ru-RU" sz="3600" b="1" dirty="0" smtClean="0"/>
          </a:p>
          <a:p>
            <a:r>
              <a:rPr lang="ru-RU" altLang="ru-RU" sz="3600" b="1" dirty="0" smtClean="0"/>
              <a:t>сумма </a:t>
            </a:r>
            <a:r>
              <a:rPr lang="ru-RU" altLang="ru-RU" sz="3600" b="1" dirty="0"/>
              <a:t>коэффициентов   </a:t>
            </a:r>
            <a:endParaRPr lang="ru-RU" altLang="ru-RU" sz="3600" b="1" dirty="0" smtClean="0"/>
          </a:p>
          <a:p>
            <a:endParaRPr lang="ru-RU" altLang="ru-RU" sz="1600" b="1" dirty="0" smtClean="0"/>
          </a:p>
          <a:p>
            <a:pPr algn="ctr"/>
            <a:r>
              <a:rPr lang="ru-RU" altLang="ru-RU" sz="3600" b="1" dirty="0" smtClean="0"/>
              <a:t>a </a:t>
            </a:r>
            <a:r>
              <a:rPr lang="ru-RU" altLang="ru-RU" sz="3600" b="1" dirty="0"/>
              <a:t>+ b + c = 0,  </a:t>
            </a:r>
            <a:endParaRPr lang="ru-RU" altLang="ru-RU" sz="3600" b="1" dirty="0" smtClean="0"/>
          </a:p>
          <a:p>
            <a:pPr algn="ctr"/>
            <a:r>
              <a:rPr lang="ru-RU" altLang="ru-RU" sz="1600" b="1" dirty="0" smtClean="0"/>
              <a:t>      </a:t>
            </a:r>
            <a:endParaRPr lang="ru-RU" altLang="ru-RU" sz="1600" b="1" dirty="0"/>
          </a:p>
          <a:p>
            <a:r>
              <a:rPr lang="ru-RU" altLang="ru-RU" sz="3600" b="1" dirty="0"/>
              <a:t>     то   </a:t>
            </a:r>
            <a:r>
              <a:rPr lang="ru-RU" altLang="ru-RU" sz="3600" b="1" dirty="0" smtClean="0"/>
              <a:t>       х</a:t>
            </a:r>
            <a:r>
              <a:rPr lang="ru-RU" altLang="ru-RU" b="1" dirty="0" smtClean="0"/>
              <a:t>1</a:t>
            </a:r>
            <a:r>
              <a:rPr lang="ru-RU" altLang="ru-RU" sz="3600" b="1" dirty="0" smtClean="0"/>
              <a:t>=1</a:t>
            </a:r>
            <a:r>
              <a:rPr lang="ru-RU" altLang="ru-RU" sz="3600" b="1" dirty="0"/>
              <a:t>,  х</a:t>
            </a:r>
            <a:r>
              <a:rPr lang="ru-RU" altLang="ru-RU" b="1" dirty="0"/>
              <a:t>2</a:t>
            </a:r>
            <a:r>
              <a:rPr lang="ru-RU" altLang="ru-RU" sz="3600" b="1" dirty="0"/>
              <a:t>= с/а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63713" y="1196975"/>
            <a:ext cx="7151687" cy="1774825"/>
          </a:xfrm>
          <a:prstGeom prst="rect">
            <a:avLst/>
          </a:prstGeom>
        </p:spPr>
        <p:txBody>
          <a:bodyPr vert="horz" lIns="92075" tIns="46038" rIns="92075" bIns="46038">
            <a:normAutofit/>
          </a:bodyPr>
          <a:lstStyle/>
          <a:p>
            <a:pPr marL="342900" marR="0" lvl="0" indent="158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endParaRPr kumimoji="0" lang="en-US" sz="2000" b="1" i="1" u="sng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809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712" y="230707"/>
            <a:ext cx="69847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Найдите корни с помощью правила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63713" y="1916832"/>
            <a:ext cx="64624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dirty="0"/>
              <a:t>13х</a:t>
            </a:r>
            <a:r>
              <a:rPr lang="ru-RU" altLang="ru-RU" sz="4400" baseline="30000" dirty="0"/>
              <a:t>2</a:t>
            </a:r>
            <a:r>
              <a:rPr lang="ru-RU" altLang="ru-RU" sz="4400" dirty="0"/>
              <a:t> + 18х - 31 = 0</a:t>
            </a:r>
          </a:p>
          <a:p>
            <a:pPr algn="ctr"/>
            <a:endParaRPr lang="ru-RU" altLang="ru-RU" sz="4400" dirty="0"/>
          </a:p>
          <a:p>
            <a:pPr algn="ctr"/>
            <a:r>
              <a:rPr lang="ru-RU" altLang="ru-RU" sz="4400" dirty="0" smtClean="0"/>
              <a:t>5х</a:t>
            </a:r>
            <a:r>
              <a:rPr lang="ru-RU" altLang="ru-RU" sz="4400" baseline="30000" dirty="0" smtClean="0"/>
              <a:t>2</a:t>
            </a:r>
            <a:r>
              <a:rPr lang="ru-RU" altLang="ru-RU" sz="4400" dirty="0" smtClean="0"/>
              <a:t> </a:t>
            </a:r>
            <a:r>
              <a:rPr lang="ru-RU" altLang="ru-RU" sz="4400" dirty="0"/>
              <a:t>-27х + 22 = 0</a:t>
            </a:r>
          </a:p>
          <a:p>
            <a:pPr algn="ctr"/>
            <a:endParaRPr lang="ru-RU" altLang="ru-RU" sz="4400" dirty="0"/>
          </a:p>
          <a:p>
            <a:pPr algn="ctr"/>
            <a:r>
              <a:rPr lang="ru-RU" altLang="ru-RU" sz="4400" dirty="0" smtClean="0"/>
              <a:t>х</a:t>
            </a:r>
            <a:r>
              <a:rPr lang="ru-RU" altLang="ru-RU" sz="4400" baseline="30000" dirty="0" smtClean="0"/>
              <a:t>2</a:t>
            </a:r>
            <a:r>
              <a:rPr lang="ru-RU" altLang="ru-RU" sz="4400" dirty="0" smtClean="0"/>
              <a:t>+4х-5=0</a:t>
            </a:r>
            <a:endParaRPr lang="ru-RU" altLang="ru-RU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1867</TotalTime>
  <Words>435</Words>
  <Application>Microsoft Office PowerPoint</Application>
  <PresentationFormat>Экран (4:3)</PresentationFormat>
  <Paragraphs>131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Квадратные уравнения в Европе  в 13-17 веках: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Домашняя работа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 22</dc:creator>
  <cp:lastModifiedBy>наталья</cp:lastModifiedBy>
  <cp:revision>89</cp:revision>
  <dcterms:created xsi:type="dcterms:W3CDTF">2016-04-11T07:25:19Z</dcterms:created>
  <dcterms:modified xsi:type="dcterms:W3CDTF">2021-01-15T19:57:36Z</dcterms:modified>
</cp:coreProperties>
</file>