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5" r:id="rId3"/>
    <p:sldId id="256" r:id="rId4"/>
    <p:sldId id="257" r:id="rId5"/>
    <p:sldId id="258" r:id="rId6"/>
    <p:sldId id="259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q=%D1%81%D0%B5%D0%BA%D1%83%D0%BD%D0%B4%D0%B0%D0%BC%D0%B5%D1%80&amp;oq=%D1%81%D0%B5%D0%BA%D1%83%D0%BD%D0%B4%D0%B0%D0%BC%D0%B5%D1%80&amp;aqs=chrome..69i57j69i59j0i10i131i433i512l2j0i10i512l6.8195j0j7&amp;sourceid=chrome&amp;ie=UTF-8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png"/><Relationship Id="rId7" Type="http://schemas.openxmlformats.org/officeDocument/2006/relationships/image" Target="../media/image1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13.jpeg"/><Relationship Id="rId10" Type="http://schemas.openxmlformats.org/officeDocument/2006/relationships/image" Target="../media/image17.png"/><Relationship Id="rId4" Type="http://schemas.openxmlformats.org/officeDocument/2006/relationships/image" Target="../media/image12.jpe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/search?q=%D1%81%D0%B5%D0%BA%D1%83%D0%BD%D0%B4%D0%B0%D0%BC%D0%B5%D1%80&amp;oq=%D1%81%D0%B5%D0%BA%D1%83%D0%BD%D0%B4%D0%B0%D0%BC%D0%B5%D1%80&amp;aqs=chrome..69i57j69i59j0i10i131i433i512l2j0i10i512l6.8195j0j7&amp;sourceid=chrome&amp;ie=UTF-8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Premium Vector | Two kids talking illustra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48"/>
          <a:stretch/>
        </p:blipFill>
        <p:spPr bwMode="auto">
          <a:xfrm>
            <a:off x="1115616" y="351235"/>
            <a:ext cx="7303818" cy="6318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99404" y="1412776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I’m glad to see you!</a:t>
            </a:r>
            <a:endParaRPr lang="ru-RU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36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ile:Thank you capitals.jpg - Wikipedi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14"/>
          <a:stretch/>
        </p:blipFill>
        <p:spPr bwMode="auto">
          <a:xfrm>
            <a:off x="2555776" y="2348880"/>
            <a:ext cx="3672408" cy="33326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705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Tongue Twister</a:t>
            </a:r>
            <a:endParaRPr lang="ru-RU" dirty="0"/>
          </a:p>
        </p:txBody>
      </p:sp>
      <p:pic>
        <p:nvPicPr>
          <p:cNvPr id="1026" name="Picture 2" descr="Tongue Twisters Peter Piper Picked a Peck of Pickled Peppers 🌶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160907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81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The 11 Different Types Of Properties And Houses In Malays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61" y="3645024"/>
            <a:ext cx="2814374" cy="2426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artoon House Stock Illustrations – 322,702 Cartoon House Stock  Illustrations, Vectors &amp; Clipart - Dreamstim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5"/>
          <a:stretch/>
        </p:blipFill>
        <p:spPr bwMode="auto">
          <a:xfrm>
            <a:off x="3259088" y="469235"/>
            <a:ext cx="2808312" cy="2800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Office Building Cartoon Concept Flat Illustration. Royalty Free SVG,  Cliparts, Vectors, And Stock Illustration. Image 57581151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309" y="1019833"/>
            <a:ext cx="2289578" cy="2289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Simple Castle Cartoon Illustration Castle Illustration Architectural  Illustration PNG , замок клипарт, простой замок, Мультфильм иллюстрация PNG  картинки и пнг PSD рисунок для бесплатной загрузк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968058"/>
            <a:ext cx="2376263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8,038 Villa Cartoon Images, Stock Photos &amp; Vectors | Shutterstock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153" t="9147" r="8153"/>
          <a:stretch/>
        </p:blipFill>
        <p:spPr bwMode="auto">
          <a:xfrm>
            <a:off x="3590900" y="3652756"/>
            <a:ext cx="4953000" cy="242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536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552479"/>
              </p:ext>
            </p:extLst>
          </p:nvPr>
        </p:nvGraphicFramePr>
        <p:xfrm>
          <a:off x="4932039" y="1"/>
          <a:ext cx="4211958" cy="68420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4137"/>
                <a:gridCol w="1872208"/>
                <a:gridCol w="1115613"/>
              </a:tblGrid>
              <a:tr h="63945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2"/>
                          </a:solidFill>
                        </a:rPr>
                        <a:t>I</a:t>
                      </a:r>
                      <a:r>
                        <a:rPr lang="en-US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2"/>
                          </a:solidFill>
                        </a:rPr>
                        <a:t> Know</a:t>
                      </a:r>
                    </a:p>
                    <a:p>
                      <a:pPr algn="ctr"/>
                      <a:r>
                        <a:rPr lang="en-US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2"/>
                          </a:solidFill>
                        </a:rPr>
                        <a:t>(</a:t>
                      </a:r>
                      <a:r>
                        <a:rPr lang="ru-RU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2"/>
                          </a:solidFill>
                        </a:rPr>
                        <a:t>я знаю)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Word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I know now</a:t>
                      </a:r>
                    </a:p>
                    <a:p>
                      <a:pPr algn="ctr"/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tt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тепер</a:t>
                      </a:r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ь)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Flat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House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Castle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Blocks of flats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Detached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Semi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detached 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Terrace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caravan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villa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palace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dining room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bathroom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bedroom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living-room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kitchen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garage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769" y="1420080"/>
            <a:ext cx="40727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400" dirty="0" smtClean="0">
                <a:latin typeface="Trebuchet MS" pitchFamily="34" charset="0"/>
                <a:cs typeface="Times New Roman" pitchFamily="18" charset="0"/>
              </a:rPr>
              <a:t>Прочитай слова;</a:t>
            </a:r>
          </a:p>
          <a:p>
            <a:pPr marL="514350" indent="-514350">
              <a:buAutoNum type="arabicPeriod"/>
            </a:pPr>
            <a:r>
              <a:rPr lang="ru-RU" sz="2400" dirty="0" smtClean="0">
                <a:latin typeface="Trebuchet MS" pitchFamily="34" charset="0"/>
                <a:cs typeface="Times New Roman" pitchFamily="18" charset="0"/>
              </a:rPr>
              <a:t>Отметь «+» все слова, </a:t>
            </a:r>
          </a:p>
          <a:p>
            <a:r>
              <a:rPr lang="ru-RU" sz="2400" dirty="0">
                <a:latin typeface="Trebuchet MS" pitchFamily="34" charset="0"/>
                <a:cs typeface="Times New Roman" pitchFamily="18" charset="0"/>
              </a:rPr>
              <a:t>к</a:t>
            </a:r>
            <a:r>
              <a:rPr lang="ru-RU" sz="2400" dirty="0" smtClean="0">
                <a:latin typeface="Trebuchet MS" pitchFamily="34" charset="0"/>
                <a:cs typeface="Times New Roman" pitchFamily="18" charset="0"/>
              </a:rPr>
              <a:t>оторые знаешь </a:t>
            </a:r>
            <a:r>
              <a:rPr lang="ru-RU" sz="2400" u="sng" dirty="0" smtClean="0">
                <a:latin typeface="Trebuchet MS" pitchFamily="34" charset="0"/>
                <a:cs typeface="Times New Roman" pitchFamily="18" charset="0"/>
              </a:rPr>
              <a:t>в первом </a:t>
            </a:r>
          </a:p>
          <a:p>
            <a:r>
              <a:rPr lang="ru-RU" sz="2400" u="sng" dirty="0">
                <a:latin typeface="Trebuchet MS" pitchFamily="34" charset="0"/>
                <a:cs typeface="Times New Roman" pitchFamily="18" charset="0"/>
              </a:rPr>
              <a:t>с</a:t>
            </a:r>
            <a:r>
              <a:rPr lang="ru-RU" sz="2400" u="sng" dirty="0" smtClean="0">
                <a:latin typeface="Trebuchet MS" pitchFamily="34" charset="0"/>
                <a:cs typeface="Times New Roman" pitchFamily="18" charset="0"/>
              </a:rPr>
              <a:t>толбике </a:t>
            </a:r>
            <a:r>
              <a:rPr lang="ru-RU" sz="2400" dirty="0" smtClean="0">
                <a:latin typeface="Trebuchet MS" pitchFamily="34" charset="0"/>
                <a:cs typeface="Times New Roman" pitchFamily="18" charset="0"/>
              </a:rPr>
              <a:t>«</a:t>
            </a:r>
            <a:r>
              <a:rPr lang="en-US" sz="2400" dirty="0" smtClean="0">
                <a:latin typeface="Trebuchet MS" pitchFamily="34" charset="0"/>
                <a:cs typeface="Times New Roman" pitchFamily="18" charset="0"/>
              </a:rPr>
              <a:t>I know</a:t>
            </a:r>
            <a:r>
              <a:rPr lang="ru-RU" sz="2400" dirty="0" smtClean="0">
                <a:latin typeface="Trebuchet MS" pitchFamily="34" charset="0"/>
                <a:cs typeface="Times New Roman" pitchFamily="18" charset="0"/>
              </a:rPr>
              <a:t>»</a:t>
            </a:r>
            <a:r>
              <a:rPr lang="en-US" sz="2400" dirty="0" smtClean="0">
                <a:latin typeface="Trebuchet MS" pitchFamily="34" charset="0"/>
                <a:cs typeface="Times New Roman" pitchFamily="18" charset="0"/>
              </a:rPr>
              <a:t> </a:t>
            </a:r>
            <a:r>
              <a:rPr lang="tt-RU" sz="2400" dirty="0" smtClean="0">
                <a:latin typeface="Trebuchet MS" pitchFamily="34" charset="0"/>
                <a:cs typeface="Times New Roman" pitchFamily="18" charset="0"/>
              </a:rPr>
              <a:t>и запиши </a:t>
            </a:r>
            <a:r>
              <a:rPr lang="tt-RU" sz="2400" dirty="0">
                <a:latin typeface="Trebuchet MS" pitchFamily="34" charset="0"/>
                <a:cs typeface="Times New Roman" pitchFamily="18" charset="0"/>
              </a:rPr>
              <a:t> </a:t>
            </a:r>
            <a:r>
              <a:rPr lang="tt-RU" sz="2400" dirty="0" smtClean="0">
                <a:latin typeface="Trebuchet MS" pitchFamily="34" charset="0"/>
                <a:cs typeface="Times New Roman" pitchFamily="18" charset="0"/>
              </a:rPr>
              <a:t>количество.</a:t>
            </a:r>
            <a:endParaRPr lang="ru-RU" sz="2400" dirty="0"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769" y="3501008"/>
            <a:ext cx="4072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  <a:latin typeface="Trebuchet MS" pitchFamily="34" charset="0"/>
                <a:cs typeface="Times New Roman" pitchFamily="18" charset="0"/>
              </a:rPr>
              <a:t>I </a:t>
            </a:r>
            <a:r>
              <a:rPr lang="en-US" sz="3200" b="1" dirty="0" err="1" smtClean="0">
                <a:solidFill>
                  <a:schemeClr val="tx2"/>
                </a:solidFill>
                <a:latin typeface="Trebuchet MS" pitchFamily="34" charset="0"/>
                <a:cs typeface="Times New Roman" pitchFamily="18" charset="0"/>
              </a:rPr>
              <a:t>know___words</a:t>
            </a:r>
            <a:r>
              <a:rPr lang="en-US" sz="3200" b="1" dirty="0" smtClean="0">
                <a:solidFill>
                  <a:schemeClr val="tx2"/>
                </a:solidFill>
                <a:latin typeface="Trebuchet MS" pitchFamily="34" charset="0"/>
                <a:cs typeface="Times New Roman" pitchFamily="18" charset="0"/>
              </a:rPr>
              <a:t>.</a:t>
            </a:r>
            <a:endParaRPr lang="ru-RU" sz="3200" b="1" dirty="0">
              <a:solidFill>
                <a:schemeClr val="tx2"/>
              </a:solidFill>
              <a:latin typeface="Trebuchet MS" pitchFamily="34" charset="0"/>
              <a:cs typeface="Times New Roman" pitchFamily="18" charset="0"/>
            </a:endParaRPr>
          </a:p>
        </p:txBody>
      </p:sp>
      <p:pic>
        <p:nvPicPr>
          <p:cNvPr id="3076" name="Picture 4" descr="Free cartoon student girl 9415657 PNG with Transparent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43609"/>
            <a:ext cx="1122577" cy="22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hlinkClick r:id="rId3"/>
          </p:cNvPr>
          <p:cNvSpPr txBox="1"/>
          <p:nvPr/>
        </p:nvSpPr>
        <p:spPr>
          <a:xfrm>
            <a:off x="2500175" y="4703699"/>
            <a:ext cx="1351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T</a:t>
            </a:r>
            <a:r>
              <a:rPr lang="en-US" sz="2400" b="1" dirty="0" smtClean="0">
                <a:solidFill>
                  <a:schemeClr val="tx2"/>
                </a:solidFill>
              </a:rPr>
              <a:t>ime</a:t>
            </a:r>
            <a:endParaRPr lang="tt-RU" sz="2400" b="1" dirty="0" smtClean="0">
              <a:solidFill>
                <a:schemeClr val="tx2"/>
              </a:solidFill>
            </a:endParaRPr>
          </a:p>
          <a:p>
            <a:r>
              <a:rPr lang="tt-RU" sz="2400" b="1" dirty="0" smtClean="0">
                <a:solidFill>
                  <a:schemeClr val="tx2"/>
                </a:solidFill>
              </a:rPr>
              <a:t>30 с</a:t>
            </a:r>
            <a:endParaRPr lang="ru-RU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57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138" y="-5858"/>
            <a:ext cx="8229600" cy="1252728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Types of houses</a:t>
            </a:r>
            <a:endParaRPr lang="ru-RU" sz="4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61" t="35516" r="55379" b="42149"/>
          <a:stretch/>
        </p:blipFill>
        <p:spPr bwMode="auto">
          <a:xfrm>
            <a:off x="79734" y="1388277"/>
            <a:ext cx="1907466" cy="11482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5" t="42924" r="77243" b="30648"/>
          <a:stretch/>
        </p:blipFill>
        <p:spPr bwMode="auto">
          <a:xfrm>
            <a:off x="181096" y="3585232"/>
            <a:ext cx="1506540" cy="1715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Office Building Cartoon Concept Flat Illustration. Royalty Free SVG,  Cliparts, Vectors, And Stock Illustration. Image 57581151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992" y="1023529"/>
            <a:ext cx="1612296" cy="1612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27784" y="2462401"/>
            <a:ext cx="12278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f</a:t>
            </a:r>
            <a:r>
              <a:rPr lang="en-US" sz="2800" b="1" dirty="0" smtClean="0"/>
              <a:t>lat</a:t>
            </a:r>
          </a:p>
          <a:p>
            <a:endParaRPr lang="en-US" sz="2800" b="1" dirty="0"/>
          </a:p>
          <a:p>
            <a:endParaRPr lang="en-US" sz="2800" b="1" dirty="0" smtClean="0"/>
          </a:p>
          <a:p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1949" y="2577078"/>
            <a:ext cx="14630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house</a:t>
            </a:r>
          </a:p>
          <a:p>
            <a:endParaRPr lang="en-US" sz="2800" b="1" dirty="0"/>
          </a:p>
          <a:p>
            <a:endParaRPr lang="en-US" sz="2800" b="1" dirty="0" smtClean="0"/>
          </a:p>
          <a:p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84228" y="5092357"/>
            <a:ext cx="12278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castle</a:t>
            </a:r>
          </a:p>
          <a:p>
            <a:endParaRPr lang="en-US" sz="2800" b="1" dirty="0"/>
          </a:p>
          <a:p>
            <a:endParaRPr lang="en-US" sz="2800" b="1" dirty="0" smtClean="0"/>
          </a:p>
          <a:p>
            <a:endParaRPr lang="ru-RU" sz="2800" b="1" dirty="0"/>
          </a:p>
        </p:txBody>
      </p:sp>
      <p:pic>
        <p:nvPicPr>
          <p:cNvPr id="4103" name="Picture 7" descr="Apartment block Vectors &amp; Illustrations for Free Download | Freepi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525" y="1130954"/>
            <a:ext cx="2021948" cy="12131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269368" y="2308815"/>
            <a:ext cx="23051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b</a:t>
            </a:r>
            <a:r>
              <a:rPr lang="en-US" sz="2800" b="1" dirty="0" smtClean="0"/>
              <a:t>lock of flats</a:t>
            </a:r>
          </a:p>
          <a:p>
            <a:endParaRPr lang="en-US" sz="2800" b="1" dirty="0"/>
          </a:p>
          <a:p>
            <a:endParaRPr lang="en-US" sz="2800" b="1" dirty="0" smtClean="0"/>
          </a:p>
          <a:p>
            <a:endParaRPr lang="ru-RU" sz="2800" b="1" dirty="0"/>
          </a:p>
        </p:txBody>
      </p:sp>
      <p:pic>
        <p:nvPicPr>
          <p:cNvPr id="13" name="Picture 12" descr="The 11 Different Types Of Properties And Houses In Malaysi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900" y="3574113"/>
            <a:ext cx="2814374" cy="24261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280 Terraced House High Res Illustrations - Getty Imag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103" y="1471490"/>
            <a:ext cx="1870583" cy="1745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7031003" y="2897399"/>
            <a:ext cx="15134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terrace</a:t>
            </a:r>
          </a:p>
          <a:p>
            <a:endParaRPr lang="en-US" sz="2800" b="1" dirty="0"/>
          </a:p>
          <a:p>
            <a:endParaRPr lang="en-US" sz="2800" b="1" dirty="0" smtClean="0"/>
          </a:p>
          <a:p>
            <a:endParaRPr lang="ru-RU" sz="2800" b="1" dirty="0"/>
          </a:p>
        </p:txBody>
      </p:sp>
      <p:pic>
        <p:nvPicPr>
          <p:cNvPr id="4107" name="Picture 11" descr="Premium Vector | Trailer outside area with camping table folding chair  barbecue in city suburb caravan park cartoon composition illustratio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985" y="3104430"/>
            <a:ext cx="2210226" cy="1326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Modern villa on residence, expensive mansion palm trees. Luxury cottage  house exterior blue swimming pool. Cartoon vector illustration Stock Vector  Image by ©ValeriHadeev #287766774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79"/>
          <a:stretch/>
        </p:blipFill>
        <p:spPr bwMode="auto">
          <a:xfrm>
            <a:off x="4056810" y="2897399"/>
            <a:ext cx="2188232" cy="15614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070097" y="4430566"/>
            <a:ext cx="15410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caravan</a:t>
            </a:r>
          </a:p>
          <a:p>
            <a:endParaRPr lang="en-US" sz="2800" b="1" dirty="0"/>
          </a:p>
          <a:p>
            <a:endParaRPr lang="en-US" sz="2800" b="1" dirty="0" smtClean="0"/>
          </a:p>
          <a:p>
            <a:endParaRPr lang="ru-RU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644008" y="4388451"/>
            <a:ext cx="12278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villa</a:t>
            </a:r>
          </a:p>
          <a:p>
            <a:endParaRPr lang="en-US" sz="2800" b="1" dirty="0"/>
          </a:p>
          <a:p>
            <a:endParaRPr lang="en-US" sz="2800" b="1" dirty="0" smtClean="0"/>
          </a:p>
          <a:p>
            <a:endParaRPr lang="ru-RU" sz="2800" b="1" dirty="0"/>
          </a:p>
        </p:txBody>
      </p:sp>
      <p:pic>
        <p:nvPicPr>
          <p:cNvPr id="4111" name="Picture 15" descr="мультфильм шаблон оформления дворца, зал, корона, дворец png | PNGWi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159" y="4960600"/>
            <a:ext cx="2236257" cy="1285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3241733" y="6187975"/>
            <a:ext cx="12278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palace</a:t>
            </a:r>
          </a:p>
          <a:p>
            <a:endParaRPr lang="en-US" sz="2800" b="1" dirty="0"/>
          </a:p>
          <a:p>
            <a:endParaRPr lang="en-US" sz="2800" b="1" dirty="0" smtClean="0"/>
          </a:p>
          <a:p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60435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1252728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Word List</a:t>
            </a:r>
            <a:endParaRPr lang="ru-RU" sz="48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209588"/>
              </p:ext>
            </p:extLst>
          </p:nvPr>
        </p:nvGraphicFramePr>
        <p:xfrm>
          <a:off x="0" y="1634486"/>
          <a:ext cx="9108504" cy="52231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31706"/>
                <a:gridCol w="4024958"/>
                <a:gridCol w="2451840"/>
              </a:tblGrid>
              <a:tr h="46359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word</a:t>
                      </a:r>
                      <a:endParaRPr lang="ru-RU" sz="240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transcription</a:t>
                      </a:r>
                      <a:endParaRPr lang="ru-RU" sz="240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translation</a:t>
                      </a:r>
                      <a:endParaRPr lang="ru-RU" sz="2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463591">
                <a:tc>
                  <a:txBody>
                    <a:bodyPr/>
                    <a:lstStyle/>
                    <a:p>
                      <a:r>
                        <a:rPr lang="en-US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flat</a:t>
                      </a:r>
                      <a:endParaRPr lang="ru-RU" sz="2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[flæt] </a:t>
                      </a:r>
                      <a:endParaRPr lang="ru-RU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6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квартира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63591">
                <a:tc>
                  <a:txBody>
                    <a:bodyPr/>
                    <a:lstStyle/>
                    <a:p>
                      <a:r>
                        <a:rPr lang="en-US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house</a:t>
                      </a:r>
                      <a:endParaRPr lang="ru-RU" sz="2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[haʋs] </a:t>
                      </a:r>
                      <a:endParaRPr lang="ru-RU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6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дом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63591">
                <a:tc>
                  <a:txBody>
                    <a:bodyPr/>
                    <a:lstStyle/>
                    <a:p>
                      <a:r>
                        <a:rPr lang="en-US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castle</a:t>
                      </a:r>
                      <a:endParaRPr lang="ru-RU" sz="2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[ˈkɑːs(ə)l] </a:t>
                      </a:r>
                      <a:endParaRPr lang="ru-RU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6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замок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63591">
                <a:tc>
                  <a:txBody>
                    <a:bodyPr/>
                    <a:lstStyle/>
                    <a:p>
                      <a:r>
                        <a:rPr lang="en-US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blocks of flats</a:t>
                      </a:r>
                      <a:endParaRPr lang="ru-RU" sz="2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[ˌblɒk əv ˈflæts] </a:t>
                      </a:r>
                      <a:endParaRPr lang="ru-RU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6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многоквартирный дом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63591">
                <a:tc>
                  <a:txBody>
                    <a:bodyPr/>
                    <a:lstStyle/>
                    <a:p>
                      <a:r>
                        <a:rPr lang="en-US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detached</a:t>
                      </a:r>
                      <a:endParaRPr lang="ru-RU" sz="2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t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[dɪ’tætʃt] </a:t>
                      </a:r>
                      <a:endParaRPr lang="ru-RU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отдельный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87216">
                <a:tc>
                  <a:txBody>
                    <a:bodyPr/>
                    <a:lstStyle/>
                    <a:p>
                      <a:r>
                        <a:rPr lang="en-US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semi</a:t>
                      </a:r>
                      <a:r>
                        <a:rPr lang="ru-RU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detached </a:t>
                      </a:r>
                      <a:endParaRPr lang="ru-RU" sz="2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[ˌ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sem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ɪ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ɪˈ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æ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ʃ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 </a:t>
                      </a:r>
                      <a:endParaRPr lang="ru-RU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дом с общей стеной, на две семьи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63591">
                <a:tc>
                  <a:txBody>
                    <a:bodyPr/>
                    <a:lstStyle/>
                    <a:p>
                      <a:r>
                        <a:rPr lang="en-US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terrace</a:t>
                      </a:r>
                      <a:endParaRPr lang="ru-RU" sz="2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[’</a:t>
                      </a:r>
                      <a:r>
                        <a:rPr lang="ru-RU" sz="18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terəs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 </a:t>
                      </a:r>
                      <a:endParaRPr lang="ru-RU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ряд домов вдоль</a:t>
                      </a:r>
                      <a:r>
                        <a:rPr lang="ru-RU" sz="1600" b="0" baseline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 улицы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63591">
                <a:tc>
                  <a:txBody>
                    <a:bodyPr/>
                    <a:lstStyle/>
                    <a:p>
                      <a:r>
                        <a:rPr lang="en-US" sz="24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caravan</a:t>
                      </a:r>
                      <a:endParaRPr lang="ru-RU" sz="2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[ˈ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kærəvæn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автофургон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63591">
                <a:tc>
                  <a:txBody>
                    <a:bodyPr/>
                    <a:lstStyle/>
                    <a:p>
                      <a:r>
                        <a:rPr lang="en-US" sz="2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villa</a:t>
                      </a:r>
                      <a:endParaRPr lang="ru-RU" sz="2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[ˈ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ɪ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ə] </a:t>
                      </a:r>
                      <a:endParaRPr lang="ru-RU" b="0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особняк, вилла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63591">
                <a:tc>
                  <a:txBody>
                    <a:bodyPr/>
                    <a:lstStyle/>
                    <a:p>
                      <a:r>
                        <a:rPr lang="en-US" sz="24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palace</a:t>
                      </a:r>
                      <a:endParaRPr lang="ru-RU" sz="24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[ˈ</a:t>
                      </a:r>
                      <a:r>
                        <a:rPr lang="ru-RU" sz="18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pælɪs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]</a:t>
                      </a:r>
                      <a:endParaRPr lang="ru-RU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дворец</a:t>
                      </a:r>
                      <a:endParaRPr lang="ru-RU" sz="1600" b="0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hlinkClick r:id="rId2"/>
          </p:cNvPr>
          <p:cNvSpPr txBox="1"/>
          <p:nvPr/>
        </p:nvSpPr>
        <p:spPr>
          <a:xfrm>
            <a:off x="7020272" y="332656"/>
            <a:ext cx="1351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T</a:t>
            </a:r>
            <a:r>
              <a:rPr lang="en-US" sz="2400" b="1" dirty="0" smtClean="0">
                <a:solidFill>
                  <a:schemeClr val="tx2"/>
                </a:solidFill>
              </a:rPr>
              <a:t>ime</a:t>
            </a:r>
            <a:endParaRPr lang="tt-RU" sz="2400" b="1" dirty="0" smtClean="0">
              <a:solidFill>
                <a:schemeClr val="tx2"/>
              </a:solidFill>
            </a:endParaRPr>
          </a:p>
          <a:p>
            <a:r>
              <a:rPr lang="tt-RU" sz="2400" b="1" dirty="0" smtClean="0">
                <a:solidFill>
                  <a:schemeClr val="tx2"/>
                </a:solidFill>
              </a:rPr>
              <a:t>30 с</a:t>
            </a:r>
            <a:endParaRPr lang="ru-RU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03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138" y="-5858"/>
            <a:ext cx="8229600" cy="1252728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Types of houses</a:t>
            </a:r>
            <a:endParaRPr lang="ru-RU" sz="4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61" t="35516" r="55379" b="42149"/>
          <a:stretch/>
        </p:blipFill>
        <p:spPr bwMode="auto">
          <a:xfrm>
            <a:off x="450509" y="1471490"/>
            <a:ext cx="1907466" cy="11482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5" t="42924" r="77243" b="30648"/>
          <a:stretch/>
        </p:blipFill>
        <p:spPr bwMode="auto">
          <a:xfrm>
            <a:off x="462760" y="3585232"/>
            <a:ext cx="1506540" cy="1715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Office Building Cartoon Concept Flat Illustration. Royalty Free SVG,  Cliparts, Vectors, And Stock Illustration. Image 57581151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546" y="2570826"/>
            <a:ext cx="1612296" cy="1612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Apartment block Vectors &amp; Illustrations for Free Download | Freepi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525" y="1130954"/>
            <a:ext cx="2021948" cy="12131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The 11 Different Types Of Properties And Houses In Malaysia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37" t="-458" r="1637" b="57044"/>
          <a:stretch/>
        </p:blipFill>
        <p:spPr bwMode="auto">
          <a:xfrm>
            <a:off x="6161900" y="3574113"/>
            <a:ext cx="2814374" cy="10533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280 Terraced House High Res Illustrations - Getty Imag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103" y="1471490"/>
            <a:ext cx="1870583" cy="1745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Modern villa on residence, expensive mansion palm trees. Luxury cottage  house exterior blue swimming pool. Cartoon vector illustration Stock Vector  Image by ©ValeriHadeev #28776677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79"/>
          <a:stretch/>
        </p:blipFill>
        <p:spPr bwMode="auto">
          <a:xfrm>
            <a:off x="4056810" y="2897399"/>
            <a:ext cx="2188232" cy="15614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мультфильм шаблон оформления дворца, зал, корона, дворец png | PNGWi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926969"/>
            <a:ext cx="2236257" cy="1285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The 11 Different Types Of Properties And Houses In Malaysia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9760"/>
          <a:stretch/>
        </p:blipFill>
        <p:spPr bwMode="auto">
          <a:xfrm>
            <a:off x="6161900" y="4926969"/>
            <a:ext cx="2814374" cy="9762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82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252728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tx2"/>
                </a:solidFill>
              </a:rPr>
              <a:t>Game time</a:t>
            </a:r>
            <a:endParaRPr lang="ru-RU" sz="5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19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860890"/>
              </p:ext>
            </p:extLst>
          </p:nvPr>
        </p:nvGraphicFramePr>
        <p:xfrm>
          <a:off x="4932039" y="1"/>
          <a:ext cx="4211958" cy="68420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4137"/>
                <a:gridCol w="1872208"/>
                <a:gridCol w="1115613"/>
              </a:tblGrid>
              <a:tr h="63945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2"/>
                          </a:solidFill>
                        </a:rPr>
                        <a:t>I</a:t>
                      </a:r>
                      <a:r>
                        <a:rPr lang="en-US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2"/>
                          </a:solidFill>
                        </a:rPr>
                        <a:t> Know</a:t>
                      </a:r>
                    </a:p>
                    <a:p>
                      <a:pPr algn="ctr"/>
                      <a:r>
                        <a:rPr lang="en-US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2"/>
                          </a:solidFill>
                        </a:rPr>
                        <a:t>(</a:t>
                      </a:r>
                      <a:r>
                        <a:rPr lang="ru-RU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2"/>
                          </a:solidFill>
                        </a:rPr>
                        <a:t>я знаю)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Word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I know now</a:t>
                      </a:r>
                    </a:p>
                    <a:p>
                      <a:pPr algn="ctr"/>
                      <a:r>
                        <a:rPr lang="en-US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tt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тепер</a:t>
                      </a:r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ь)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Flat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+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House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Castle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Blocks of flats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Detached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Semi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detached 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Terrace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caravan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+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villa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palace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+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+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dining room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bathroom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</a:rPr>
                        <a:t>+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bedroom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living-room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kitchen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478"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garage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3528" y="2417231"/>
            <a:ext cx="40727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rebuchet MS" pitchFamily="34" charset="0"/>
                <a:cs typeface="Times New Roman" pitchFamily="18" charset="0"/>
              </a:rPr>
              <a:t>3.</a:t>
            </a:r>
            <a:r>
              <a:rPr lang="tt-RU" sz="2400" dirty="0" smtClean="0">
                <a:latin typeface="Trebuchet MS" pitchFamily="34" charset="0"/>
                <a:cs typeface="Times New Roman" pitchFamily="18" charset="0"/>
              </a:rPr>
              <a:t>В </a:t>
            </a:r>
            <a:r>
              <a:rPr lang="ru-RU" sz="2400" dirty="0" smtClean="0">
                <a:latin typeface="Trebuchet MS" pitchFamily="34" charset="0"/>
                <a:cs typeface="Times New Roman" pitchFamily="18" charset="0"/>
              </a:rPr>
              <a:t>конце урока отметь «+» все слова, которые знаешь теперь </a:t>
            </a:r>
            <a:r>
              <a:rPr lang="ru-RU" sz="2400" u="sng" dirty="0" smtClean="0">
                <a:latin typeface="Trebuchet MS" pitchFamily="34" charset="0"/>
                <a:cs typeface="Times New Roman" pitchFamily="18" charset="0"/>
              </a:rPr>
              <a:t>в третьем</a:t>
            </a:r>
            <a:r>
              <a:rPr lang="ru-RU" sz="2400" u="sng" dirty="0">
                <a:latin typeface="Trebuchet MS" pitchFamily="34" charset="0"/>
                <a:cs typeface="Times New Roman" pitchFamily="18" charset="0"/>
              </a:rPr>
              <a:t> </a:t>
            </a:r>
            <a:r>
              <a:rPr lang="ru-RU" sz="2400" u="sng" dirty="0" smtClean="0">
                <a:latin typeface="Trebuchet MS" pitchFamily="34" charset="0"/>
                <a:cs typeface="Times New Roman" pitchFamily="18" charset="0"/>
              </a:rPr>
              <a:t>столбике </a:t>
            </a:r>
            <a:r>
              <a:rPr lang="ru-RU" sz="2400" dirty="0" smtClean="0">
                <a:latin typeface="Trebuchet MS" pitchFamily="34" charset="0"/>
                <a:cs typeface="Times New Roman" pitchFamily="18" charset="0"/>
              </a:rPr>
              <a:t>«</a:t>
            </a:r>
            <a:r>
              <a:rPr lang="en-US" sz="2400" dirty="0" smtClean="0">
                <a:latin typeface="Trebuchet MS" pitchFamily="34" charset="0"/>
                <a:cs typeface="Times New Roman" pitchFamily="18" charset="0"/>
              </a:rPr>
              <a:t>I know</a:t>
            </a:r>
            <a:r>
              <a:rPr lang="ru-RU" sz="2400" dirty="0" smtClean="0">
                <a:latin typeface="Trebuchet MS" pitchFamily="34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rebuchet MS" pitchFamily="34" charset="0"/>
                <a:cs typeface="Times New Roman" pitchFamily="18" charset="0"/>
              </a:rPr>
              <a:t>now</a:t>
            </a:r>
            <a:r>
              <a:rPr lang="ru-RU" sz="2400" dirty="0" smtClean="0">
                <a:latin typeface="Trebuchet MS" pitchFamily="34" charset="0"/>
                <a:cs typeface="Times New Roman" pitchFamily="18" charset="0"/>
              </a:rPr>
              <a:t>»</a:t>
            </a:r>
            <a:r>
              <a:rPr lang="en-US" sz="2400" dirty="0" smtClean="0">
                <a:latin typeface="Trebuchet MS" pitchFamily="34" charset="0"/>
                <a:cs typeface="Times New Roman" pitchFamily="18" charset="0"/>
              </a:rPr>
              <a:t> </a:t>
            </a:r>
            <a:r>
              <a:rPr lang="tt-RU" sz="2400" dirty="0" smtClean="0">
                <a:latin typeface="Trebuchet MS" pitchFamily="34" charset="0"/>
                <a:cs typeface="Times New Roman" pitchFamily="18" charset="0"/>
              </a:rPr>
              <a:t>и запиши </a:t>
            </a:r>
            <a:r>
              <a:rPr lang="tt-RU" sz="2400" dirty="0">
                <a:latin typeface="Trebuchet MS" pitchFamily="34" charset="0"/>
                <a:cs typeface="Times New Roman" pitchFamily="18" charset="0"/>
              </a:rPr>
              <a:t> </a:t>
            </a:r>
            <a:r>
              <a:rPr lang="tt-RU" sz="2400" dirty="0" smtClean="0">
                <a:latin typeface="Trebuchet MS" pitchFamily="34" charset="0"/>
                <a:cs typeface="Times New Roman" pitchFamily="18" charset="0"/>
              </a:rPr>
              <a:t>количество.</a:t>
            </a:r>
            <a:endParaRPr lang="ru-RU" sz="2400" dirty="0"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04" y="4578226"/>
            <a:ext cx="475252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chemeClr val="tx2"/>
                </a:solidFill>
                <a:latin typeface="Trebuchet MS" pitchFamily="34" charset="0"/>
                <a:cs typeface="Times New Roman" pitchFamily="18" charset="0"/>
              </a:rPr>
              <a:t>Now I </a:t>
            </a:r>
            <a:r>
              <a:rPr lang="en-US" sz="3400" b="1" dirty="0" err="1" smtClean="0">
                <a:solidFill>
                  <a:schemeClr val="tx2"/>
                </a:solidFill>
                <a:latin typeface="Trebuchet MS" pitchFamily="34" charset="0"/>
                <a:cs typeface="Times New Roman" pitchFamily="18" charset="0"/>
              </a:rPr>
              <a:t>know___words</a:t>
            </a:r>
            <a:r>
              <a:rPr lang="en-US" sz="3400" b="1" dirty="0" smtClean="0">
                <a:solidFill>
                  <a:schemeClr val="tx2"/>
                </a:solidFill>
                <a:latin typeface="Trebuchet MS" pitchFamily="34" charset="0"/>
                <a:cs typeface="Times New Roman" pitchFamily="18" charset="0"/>
              </a:rPr>
              <a:t>.</a:t>
            </a:r>
            <a:endParaRPr lang="ru-RU" sz="3400" b="1" dirty="0">
              <a:solidFill>
                <a:schemeClr val="tx2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14023" y="4381829"/>
            <a:ext cx="585417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</a:rPr>
              <a:t>&gt;5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32269" y="4407012"/>
            <a:ext cx="748923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</a:rPr>
              <a:t>&gt;10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6392" y="4407012"/>
            <a:ext cx="72327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</a:rPr>
              <a:t>&gt;15</a:t>
            </a:r>
            <a:endParaRPr lang="ru-RU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13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310</TotalTime>
  <Words>262</Words>
  <Application>Microsoft Office PowerPoint</Application>
  <PresentationFormat>Экран (4:3)</PresentationFormat>
  <Paragraphs>116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Презентация PowerPoint</vt:lpstr>
      <vt:lpstr>Tongue Twister</vt:lpstr>
      <vt:lpstr>Презентация PowerPoint</vt:lpstr>
      <vt:lpstr>Презентация PowerPoint</vt:lpstr>
      <vt:lpstr>Types of houses</vt:lpstr>
      <vt:lpstr>Word List</vt:lpstr>
      <vt:lpstr>Types of houses</vt:lpstr>
      <vt:lpstr>Game time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Ирек</dc:creator>
  <cp:lastModifiedBy>Ирек</cp:lastModifiedBy>
  <cp:revision>31</cp:revision>
  <dcterms:created xsi:type="dcterms:W3CDTF">2022-11-18T17:18:57Z</dcterms:created>
  <dcterms:modified xsi:type="dcterms:W3CDTF">2022-11-20T14:48:05Z</dcterms:modified>
</cp:coreProperties>
</file>