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68" r:id="rId2"/>
    <p:sldId id="288" r:id="rId3"/>
    <p:sldId id="290" r:id="rId4"/>
    <p:sldId id="294" r:id="rId5"/>
    <p:sldId id="286" r:id="rId6"/>
    <p:sldId id="295" r:id="rId7"/>
    <p:sldId id="273" r:id="rId8"/>
    <p:sldId id="296" r:id="rId9"/>
    <p:sldId id="274" r:id="rId10"/>
    <p:sldId id="280" r:id="rId11"/>
    <p:sldId id="275" r:id="rId12"/>
    <p:sldId id="28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03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C4AF51-FA7D-413F-8E61-691F79AF97F0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D184AA-DA19-44E6-A92E-247D408B23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0161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20EA5C-BD59-49ED-B939-A643B19B2E37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58391B-F812-42D9-969D-4A42A62ECD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636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8391B-F812-42D9-969D-4A42A62ECD4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8391B-F812-42D9-969D-4A42A62ECD4F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8391B-F812-42D9-969D-4A42A62ECD4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8391B-F812-42D9-969D-4A42A62ECD4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8391B-F812-42D9-969D-4A42A62ECD4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8391B-F812-42D9-969D-4A42A62ECD4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8391B-F812-42D9-969D-4A42A62ECD4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8391B-F812-42D9-969D-4A42A62ECD4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8391B-F812-42D9-969D-4A42A62ECD4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8391B-F812-42D9-969D-4A42A62ECD4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8391B-F812-42D9-969D-4A42A62ECD4F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4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4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1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://art2part.ru/wp-content/uploads/2011/03/art2part_ru-stage-2ff3fgg.jpg"/>
          <p:cNvPicPr>
            <a:picLocks noChangeAspect="1" noChangeArrowheads="1"/>
          </p:cNvPicPr>
          <p:nvPr/>
        </p:nvPicPr>
        <p:blipFill>
          <a:blip r:embed="rId2"/>
          <a:srcRect l="4592" t="17500" r="4379" b="10000"/>
          <a:stretch>
            <a:fillRect/>
          </a:stretch>
        </p:blipFill>
        <p:spPr bwMode="auto">
          <a:xfrm>
            <a:off x="0" y="-1"/>
            <a:ext cx="9144000" cy="6882233"/>
          </a:xfrm>
          <a:prstGeom prst="rect">
            <a:avLst/>
          </a:prstGeom>
          <a:noFill/>
        </p:spPr>
      </p:pic>
      <p:pic>
        <p:nvPicPr>
          <p:cNvPr id="3" name="Picture 6" descr="общение Блог Тигра и Кроли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419782">
            <a:off x="271351" y="176353"/>
            <a:ext cx="2175397" cy="223520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7158" y="2357430"/>
            <a:ext cx="850112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FF00"/>
                </a:solidFill>
                <a:latin typeface="Monotype Corsiva" pitchFamily="66" charset="0"/>
              </a:rPr>
              <a:t>Приобщение детей дошкольного возраста к национальной культуре татарского народа через театрализованную деятельность и татарские народные игры</a:t>
            </a:r>
            <a:endParaRPr lang="ru-RU" sz="44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664" y="5517232"/>
            <a:ext cx="62390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Выполнила:Галиакбарова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Илюзя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Ринатовна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-воспитатель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43174" y="428604"/>
            <a:ext cx="471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МБДОУ №7 «Колокольчик»</a:t>
            </a:r>
            <a:endParaRPr lang="ru-RU" sz="28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0" y="0"/>
            <a:ext cx="4572001" cy="3429000"/>
          </a:xfrm>
          <a:prstGeom prst="rect">
            <a:avLst/>
          </a:prstGeom>
          <a:noFill/>
        </p:spPr>
      </p:pic>
      <p:pic>
        <p:nvPicPr>
          <p:cNvPr id="4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4572001" y="0"/>
            <a:ext cx="4572001" cy="3429000"/>
          </a:xfrm>
          <a:prstGeom prst="rect">
            <a:avLst/>
          </a:prstGeom>
          <a:noFill/>
        </p:spPr>
      </p:pic>
      <p:pic>
        <p:nvPicPr>
          <p:cNvPr id="5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2" y="3429000"/>
            <a:ext cx="4572001" cy="3429000"/>
          </a:xfrm>
          <a:prstGeom prst="rect">
            <a:avLst/>
          </a:prstGeom>
          <a:noFill/>
        </p:spPr>
      </p:pic>
      <p:pic>
        <p:nvPicPr>
          <p:cNvPr id="6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4572001" y="3429000"/>
            <a:ext cx="4572001" cy="3429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500034" y="428604"/>
            <a:ext cx="8215370" cy="6072230"/>
          </a:xfrm>
          <a:prstGeom prst="round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</a:rPr>
              <a:t>Чума </a:t>
            </a:r>
            <a:r>
              <a:rPr lang="ru-RU" sz="1200" b="1" dirty="0" err="1">
                <a:solidFill>
                  <a:srgbClr val="FF0000"/>
                </a:solidFill>
                <a:latin typeface="Arial" panose="020B0604020202020204" pitchFamily="34" charset="0"/>
              </a:rPr>
              <a:t>үрдәк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</a:rPr>
              <a:t>, чума </a:t>
            </a:r>
            <a:r>
              <a:rPr lang="ru-RU" sz="1200" b="1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каз</a:t>
            </a:r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endParaRPr lang="ru-RU" sz="12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ru-RU" sz="1200" b="1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Балалар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бер-берсенә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карап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(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ике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саф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булып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)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тезелешеп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басалар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Бер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бала так кала,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ул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балаларга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карап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баса.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Балалар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бала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исемен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әйтеп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җырлыйлар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Җыр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бетүгә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, так калган бала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саф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арасыннан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үтә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үзенә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пар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таба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артка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барып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басалар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Ялгыз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калган бала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алга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чыгып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баса,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уен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дәвам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итә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</a:p>
          <a:p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Чума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үрдәк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, чума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каз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,</a:t>
            </a:r>
          </a:p>
          <a:p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Чума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үрдәк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, чума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каз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,</a:t>
            </a:r>
          </a:p>
          <a:p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Тирән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күлне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ярата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шул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ярата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Тирән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күлне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ярата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шул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ярата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r>
              <a:rPr lang="ru-RU" sz="1200" dirty="0" smtClean="0">
                <a:solidFill>
                  <a:srgbClr val="000000"/>
                </a:solidFill>
                <a:latin typeface="Arial" panose="020B0604020202020204" pitchFamily="34" charset="0"/>
              </a:rPr>
              <a:t>Ильяс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үзенә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иптәш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сайлый</a:t>
            </a:r>
            <a:endParaRPr lang="ru-RU" sz="1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sz="1200" dirty="0" smtClean="0">
                <a:solidFill>
                  <a:srgbClr val="000000"/>
                </a:solidFill>
                <a:latin typeface="Arial" panose="020B0604020202020204" pitchFamily="34" charset="0"/>
              </a:rPr>
              <a:t>Ильяс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үзенә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иптәш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сайлый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,</a:t>
            </a:r>
          </a:p>
          <a:p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Белмим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кемне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ярата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шул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ярата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Белмим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кемне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ярата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шул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ярата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ru-RU" sz="12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785794"/>
            <a:ext cx="27146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0430" y="4214818"/>
            <a:ext cx="4643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tt-RU" sz="14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430" y="3140968"/>
            <a:ext cx="2355726" cy="3140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0" y="0"/>
            <a:ext cx="4572001" cy="3429000"/>
          </a:xfrm>
          <a:prstGeom prst="rect">
            <a:avLst/>
          </a:prstGeom>
          <a:noFill/>
        </p:spPr>
      </p:pic>
      <p:pic>
        <p:nvPicPr>
          <p:cNvPr id="4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4572001" y="0"/>
            <a:ext cx="4572001" cy="3429000"/>
          </a:xfrm>
          <a:prstGeom prst="rect">
            <a:avLst/>
          </a:prstGeom>
          <a:noFill/>
        </p:spPr>
      </p:pic>
      <p:pic>
        <p:nvPicPr>
          <p:cNvPr id="5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2" y="3429000"/>
            <a:ext cx="4572001" cy="3429000"/>
          </a:xfrm>
          <a:prstGeom prst="rect">
            <a:avLst/>
          </a:prstGeom>
          <a:noFill/>
        </p:spPr>
      </p:pic>
      <p:pic>
        <p:nvPicPr>
          <p:cNvPr id="6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4572001" y="3429000"/>
            <a:ext cx="4572001" cy="3429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539552" y="476672"/>
            <a:ext cx="8215370" cy="6072230"/>
          </a:xfrm>
          <a:prstGeom prst="round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t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Йөзек салыш</a:t>
            </a:r>
            <a:r>
              <a:rPr lang="tt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 Уенда </a:t>
            </a:r>
            <a:r>
              <a:rPr lang="tt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8ләп кеше катнаша. Барыбыз да тезелеп бер рәткә утырабыз. Алып баручы учындагы йөзекне (йөзек урынына башка нәрсә дә ярый) кемнеңдер учына салырга тиеш.</a:t>
            </a:r>
          </a:p>
          <a:p>
            <a:endParaRPr lang="tt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t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 һәркемнең учына кагылып, катнашучыларның барысын да әйләнеп чыга. Кемдер янында озаграк тукталган була. Катнашучылар алып баручының һәм «йөзек иясе»нең үз-үзен тотышыннан чыгып, йөзекнең кемдә булуын аңларга тырышалар.</a:t>
            </a:r>
          </a:p>
          <a:p>
            <a:endParaRPr lang="tt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t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Йөзекне юри үзендә итеп тә күрсәтүчеләр дә булырга мөмкин. Уен азагында алып баручы уртага басып: «Йөзек-йөзек, капка төбенә чык» дияргә тиеш. «Йөзек иясе» аның янына йөгереп чыга, ә калганнар аны ничек тә тоткарларга тырыша. Йөзек иясе алып баручы янына килеп җитә алса, яңа уенда бу рольне үзе </a:t>
            </a:r>
            <a:r>
              <a:rPr lang="tt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башкарачак</a:t>
            </a:r>
            <a:r>
              <a:rPr lang="tt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531388"/>
            <a:ext cx="4248472" cy="20347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0" y="0"/>
            <a:ext cx="4572001" cy="3429000"/>
          </a:xfrm>
          <a:prstGeom prst="rect">
            <a:avLst/>
          </a:prstGeom>
          <a:noFill/>
        </p:spPr>
      </p:pic>
      <p:pic>
        <p:nvPicPr>
          <p:cNvPr id="4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4572001" y="0"/>
            <a:ext cx="4572001" cy="3429000"/>
          </a:xfrm>
          <a:prstGeom prst="rect">
            <a:avLst/>
          </a:prstGeom>
          <a:noFill/>
        </p:spPr>
      </p:pic>
      <p:pic>
        <p:nvPicPr>
          <p:cNvPr id="5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2" y="3429000"/>
            <a:ext cx="4572001" cy="3429000"/>
          </a:xfrm>
          <a:prstGeom prst="rect">
            <a:avLst/>
          </a:prstGeom>
          <a:noFill/>
        </p:spPr>
      </p:pic>
      <p:pic>
        <p:nvPicPr>
          <p:cNvPr id="6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4572001" y="3429000"/>
            <a:ext cx="4572001" cy="3429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410019" y="392885"/>
            <a:ext cx="8215370" cy="6072230"/>
          </a:xfrm>
          <a:prstGeom prst="round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ru-RU" sz="1400" dirty="0">
                <a:latin typeface="Times New Roman" pitchFamily="18" charset="0"/>
              </a:rPr>
              <a:t>Татар </a:t>
            </a:r>
            <a:r>
              <a:rPr lang="ru-RU" sz="1400" dirty="0" err="1">
                <a:latin typeface="Times New Roman" pitchFamily="18" charset="0"/>
              </a:rPr>
              <a:t>халкының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иҗтимагый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һәм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гаилә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бәйрәмнәре</a:t>
            </a:r>
            <a:r>
              <a:rPr lang="ru-RU" sz="1400" dirty="0">
                <a:latin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</a:rPr>
              <a:t>күңел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ачу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һәм</a:t>
            </a:r>
            <a:r>
              <a:rPr lang="ru-RU" sz="1400" dirty="0">
                <a:latin typeface="Times New Roman" pitchFamily="18" charset="0"/>
              </a:rPr>
              <a:t> ял</a:t>
            </a: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ru-RU" sz="1400" dirty="0" err="1">
                <a:latin typeface="Times New Roman" pitchFamily="18" charset="0"/>
              </a:rPr>
              <a:t>итү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йолалары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белән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аерылгысыз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бәйләнештә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торучы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уеннар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күркәм</a:t>
            </a:r>
            <a:endParaRPr lang="ru-RU" sz="1400" dirty="0">
              <a:latin typeface="Times New Roman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ru-RU" sz="1400" dirty="0" err="1">
                <a:latin typeface="Times New Roman" pitchFamily="18" charset="0"/>
              </a:rPr>
              <a:t>хасиятләргә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ия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бер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күренеш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булып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саналырга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хаклы</a:t>
            </a:r>
            <a:r>
              <a:rPr lang="ru-RU" sz="1400" dirty="0">
                <a:latin typeface="Times New Roman" pitchFamily="18" charset="0"/>
              </a:rPr>
              <a:t>.</a:t>
            </a: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ru-RU" sz="1400" dirty="0" err="1">
                <a:latin typeface="Times New Roman" pitchFamily="18" charset="0"/>
              </a:rPr>
              <a:t>Бүгенге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яшәеш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рәвеше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халкыбызны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интерактив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технологияләргә</a:t>
            </a:r>
            <a:endParaRPr lang="ru-RU" sz="1400" dirty="0">
              <a:latin typeface="Times New Roman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ru-RU" sz="1400" dirty="0" err="1">
                <a:latin typeface="Times New Roman" pitchFamily="18" charset="0"/>
              </a:rPr>
              <a:t>якынлаштырып</a:t>
            </a:r>
            <a:r>
              <a:rPr lang="ru-RU" sz="1400" dirty="0">
                <a:latin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</a:rPr>
              <a:t>мирасыбыздан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ераклаштыра</a:t>
            </a:r>
            <a:r>
              <a:rPr lang="ru-RU" sz="1400" dirty="0">
                <a:latin typeface="Times New Roman" pitchFamily="18" charset="0"/>
              </a:rPr>
              <a:t>. </a:t>
            </a:r>
            <a:r>
              <a:rPr lang="ru-RU" sz="1400" dirty="0" err="1">
                <a:latin typeface="Times New Roman" pitchFamily="18" charset="0"/>
              </a:rPr>
              <a:t>Шуңа</a:t>
            </a:r>
            <a:r>
              <a:rPr lang="ru-RU" sz="1400" dirty="0">
                <a:latin typeface="Times New Roman" pitchFamily="18" charset="0"/>
              </a:rPr>
              <a:t> да </a:t>
            </a:r>
            <a:r>
              <a:rPr lang="ru-RU" sz="1400" dirty="0" err="1">
                <a:latin typeface="Times New Roman" pitchFamily="18" charset="0"/>
              </a:rPr>
              <a:t>халык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уеннарын</a:t>
            </a:r>
            <a:endParaRPr lang="ru-RU" sz="1400" dirty="0">
              <a:latin typeface="Times New Roman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ru-RU" sz="1400" dirty="0">
                <a:latin typeface="Times New Roman" pitchFamily="18" charset="0"/>
              </a:rPr>
              <a:t>актив </a:t>
            </a:r>
            <a:r>
              <a:rPr lang="ru-RU" sz="1400" dirty="0" err="1">
                <a:latin typeface="Times New Roman" pitchFamily="18" charset="0"/>
              </a:rPr>
              <a:t>куллану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күркәм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милли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тәрбия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бирүдә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төп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</a:rPr>
              <a:t>ролне</a:t>
            </a:r>
            <a:r>
              <a:rPr lang="ru-RU" sz="1400" dirty="0">
                <a:latin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</a:rPr>
              <a:t>башкара</a:t>
            </a:r>
            <a:r>
              <a:rPr lang="ru-RU" sz="1400" dirty="0" smtClean="0">
                <a:latin typeface="Times New Roman" pitchFamily="18" charset="0"/>
              </a:rPr>
              <a:t>.</a:t>
            </a:r>
          </a:p>
          <a:p>
            <a:pPr algn="ctr">
              <a:spcBef>
                <a:spcPct val="0"/>
              </a:spcBef>
              <a:buFont typeface="Arial" charset="0"/>
              <a:buNone/>
            </a:pPr>
            <a:endParaRPr lang="tt-RU" sz="1400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endParaRPr lang="tt-RU" sz="1400" dirty="0">
              <a:solidFill>
                <a:srgbClr val="FF0000"/>
              </a:solidFill>
              <a:latin typeface="Times New Roman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endParaRPr lang="tt-RU" sz="1400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endParaRPr lang="tt-RU" sz="1400" dirty="0">
              <a:solidFill>
                <a:srgbClr val="FF0000"/>
              </a:solidFill>
              <a:latin typeface="Times New Roman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endParaRPr lang="ru-RU" sz="1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714348" y="2431127"/>
            <a:ext cx="37862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endParaRPr kumimoji="0" lang="tt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504" y="3717032"/>
            <a:ext cx="4603752" cy="26663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0" y="0"/>
            <a:ext cx="4572001" cy="3429000"/>
          </a:xfrm>
          <a:prstGeom prst="rect">
            <a:avLst/>
          </a:prstGeom>
          <a:noFill/>
        </p:spPr>
      </p:pic>
      <p:pic>
        <p:nvPicPr>
          <p:cNvPr id="4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4572001" y="0"/>
            <a:ext cx="4572001" cy="3429000"/>
          </a:xfrm>
          <a:prstGeom prst="rect">
            <a:avLst/>
          </a:prstGeom>
          <a:noFill/>
        </p:spPr>
      </p:pic>
      <p:pic>
        <p:nvPicPr>
          <p:cNvPr id="5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2" y="3429000"/>
            <a:ext cx="4572001" cy="3429000"/>
          </a:xfrm>
          <a:prstGeom prst="rect">
            <a:avLst/>
          </a:prstGeom>
          <a:noFill/>
        </p:spPr>
      </p:pic>
      <p:pic>
        <p:nvPicPr>
          <p:cNvPr id="6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4572001" y="3429000"/>
            <a:ext cx="4572001" cy="3429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500034" y="428604"/>
            <a:ext cx="8215370" cy="6072230"/>
          </a:xfrm>
          <a:prstGeom prst="round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t-RU" sz="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48" y="642918"/>
            <a:ext cx="378621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Вся жизнь детей насыщена игрой. Каждый ребенок хочет сыграть свою роль. В душе каждого ребенка таится желание свободной театрализованной игры, в которой он воспроизводит знакомые литературные сюжеты. Научить ребенка играть, брать на себя роль и действовать, вместе с тем помогая ему приобретать жизненный опыт, все это помогает осуществить театр.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Театр – неисчерпаемый  источник развития чувств, глубоких переживаний и эмоциональных открытий, способ приобщения к духовному богатству.</a:t>
            </a:r>
          </a:p>
          <a:p>
            <a:pPr algn="just"/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3438" y="3714752"/>
            <a:ext cx="385765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нашем саду большое внимание уделяется татарским национальным традициям. Нашу образовательно-воспитательную деятельность с детьми их родителями мы стараемся тесно связать с приобщением детей к культуре татарского народа, его истокам, языку и  традиций предков.</a:t>
            </a:r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719" y="776003"/>
            <a:ext cx="3775440" cy="28315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692" y="3547465"/>
            <a:ext cx="3556432" cy="266732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0" y="0"/>
            <a:ext cx="4572001" cy="3429000"/>
          </a:xfrm>
          <a:prstGeom prst="rect">
            <a:avLst/>
          </a:prstGeom>
          <a:noFill/>
        </p:spPr>
      </p:pic>
      <p:pic>
        <p:nvPicPr>
          <p:cNvPr id="4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4572001" y="0"/>
            <a:ext cx="4572001" cy="3429000"/>
          </a:xfrm>
          <a:prstGeom prst="rect">
            <a:avLst/>
          </a:prstGeom>
          <a:noFill/>
        </p:spPr>
      </p:pic>
      <p:pic>
        <p:nvPicPr>
          <p:cNvPr id="5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2" y="3429000"/>
            <a:ext cx="4572001" cy="3429000"/>
          </a:xfrm>
          <a:prstGeom prst="rect">
            <a:avLst/>
          </a:prstGeom>
          <a:noFill/>
        </p:spPr>
      </p:pic>
      <p:pic>
        <p:nvPicPr>
          <p:cNvPr id="6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4572001" y="3429000"/>
            <a:ext cx="4572001" cy="3429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500034" y="428604"/>
            <a:ext cx="8215370" cy="6072230"/>
          </a:xfrm>
          <a:prstGeom prst="round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t-RU" sz="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8662" y="785794"/>
            <a:ext cx="35719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акже большое внимание уделяется  театральной деятельности. Раскрытию творческих способностей способствует богатый уголок по театральной деятельности, где широко используются такие виды кукольных театров, как пальчиковый, театр рукавичек.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Включить  детей в  театральную деятельность несложно. Дети очень любят наряжаться, изображать каких-то героев.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929190" y="3500438"/>
            <a:ext cx="33575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Театральная деятельность пронизывает все режимные и учебные моменты.  Она находит непосредственное отражение в праздниках, досугах, развлечениях, где дети показывают небольшие этюды, сценки из сказок, водят хороводы.  Большое и разностороннее влияние театрализованных игр на личность ребенка позволяет использовать их как сильное, но ненавязчивое педагогическое средство, ведь малыш во время игры чувствует себя раскованно, свободно.</a:t>
            </a:r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48" y="3140968"/>
            <a:ext cx="3899925" cy="29249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755" y="785794"/>
            <a:ext cx="3611893" cy="27089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0" y="0"/>
            <a:ext cx="4572001" cy="3429000"/>
          </a:xfrm>
          <a:prstGeom prst="rect">
            <a:avLst/>
          </a:prstGeom>
          <a:noFill/>
        </p:spPr>
      </p:pic>
      <p:pic>
        <p:nvPicPr>
          <p:cNvPr id="4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4572001" y="0"/>
            <a:ext cx="4572001" cy="3429000"/>
          </a:xfrm>
          <a:prstGeom prst="rect">
            <a:avLst/>
          </a:prstGeom>
          <a:noFill/>
        </p:spPr>
      </p:pic>
      <p:pic>
        <p:nvPicPr>
          <p:cNvPr id="5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2" y="3429000"/>
            <a:ext cx="4572001" cy="3429000"/>
          </a:xfrm>
          <a:prstGeom prst="rect">
            <a:avLst/>
          </a:prstGeom>
          <a:noFill/>
        </p:spPr>
      </p:pic>
      <p:pic>
        <p:nvPicPr>
          <p:cNvPr id="6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4572001" y="3429000"/>
            <a:ext cx="4572001" cy="3429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500034" y="428604"/>
            <a:ext cx="8215370" cy="6072230"/>
          </a:xfrm>
          <a:prstGeom prst="round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t-RU" sz="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00562" y="3571876"/>
            <a:ext cx="40005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tt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t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спектакля с детьми – очень увлекательное и полезное занятие.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Благодаря  театру ребенок познает мир не только умом, но и сердцем и выражает свое собственное отношение к добру и злу; познает радость связанную с преодолением трудностей общения. Исполняемая роль, произносимые реплики ставят малыша перед необходимостью ясно, четко, понятно изъясняться. У ребенка улучшается диалогическая речь, ее грамматический строй. 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05" y="3800883"/>
            <a:ext cx="3311005" cy="248325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114" y="771367"/>
            <a:ext cx="3638761" cy="27290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08" y="820590"/>
            <a:ext cx="3525505" cy="264412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0" y="0"/>
            <a:ext cx="4572001" cy="3429000"/>
          </a:xfrm>
          <a:prstGeom prst="rect">
            <a:avLst/>
          </a:prstGeom>
          <a:noFill/>
        </p:spPr>
      </p:pic>
      <p:pic>
        <p:nvPicPr>
          <p:cNvPr id="4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4572001" y="0"/>
            <a:ext cx="4572001" cy="3429000"/>
          </a:xfrm>
          <a:prstGeom prst="rect">
            <a:avLst/>
          </a:prstGeom>
          <a:noFill/>
        </p:spPr>
      </p:pic>
      <p:pic>
        <p:nvPicPr>
          <p:cNvPr id="5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9002" y="3439169"/>
            <a:ext cx="4572001" cy="3429000"/>
          </a:xfrm>
          <a:prstGeom prst="rect">
            <a:avLst/>
          </a:prstGeom>
          <a:noFill/>
        </p:spPr>
      </p:pic>
      <p:pic>
        <p:nvPicPr>
          <p:cNvPr id="6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4572001" y="3429000"/>
            <a:ext cx="4572001" cy="3429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395536" y="332656"/>
            <a:ext cx="8215370" cy="6072230"/>
          </a:xfrm>
          <a:prstGeom prst="round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t-RU" sz="36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1537" y="2348880"/>
            <a:ext cx="57864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t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t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797" y="3411170"/>
            <a:ext cx="3651622" cy="273871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797" y="614670"/>
            <a:ext cx="3668390" cy="275129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918" y="3439169"/>
            <a:ext cx="3640111" cy="273008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95" y="614670"/>
            <a:ext cx="3705750" cy="27793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0" y="0"/>
            <a:ext cx="4572001" cy="3429000"/>
          </a:xfrm>
          <a:prstGeom prst="rect">
            <a:avLst/>
          </a:prstGeom>
          <a:noFill/>
        </p:spPr>
      </p:pic>
      <p:pic>
        <p:nvPicPr>
          <p:cNvPr id="4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4572001" y="0"/>
            <a:ext cx="4572001" cy="3429000"/>
          </a:xfrm>
          <a:prstGeom prst="rect">
            <a:avLst/>
          </a:prstGeom>
          <a:noFill/>
        </p:spPr>
      </p:pic>
      <p:pic>
        <p:nvPicPr>
          <p:cNvPr id="5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2" y="3429000"/>
            <a:ext cx="4572001" cy="3429000"/>
          </a:xfrm>
          <a:prstGeom prst="rect">
            <a:avLst/>
          </a:prstGeom>
          <a:noFill/>
        </p:spPr>
      </p:pic>
      <p:pic>
        <p:nvPicPr>
          <p:cNvPr id="6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4572001" y="3429000"/>
            <a:ext cx="4572001" cy="3429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500034" y="428604"/>
            <a:ext cx="8215370" cy="6072230"/>
          </a:xfrm>
          <a:prstGeom prst="round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t-RU" sz="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29124" y="2285992"/>
            <a:ext cx="407196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детей театр -  игра, для родителей  - праздник, для воспитателей  - работа.  Эта работа совершается ради того, чтобы театр мог стать игрой, праздником.  В своей группе мы привлекаем родителей к активному участию в театрализованных занятиях. 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Благодаря совместной деятельности  укрепились  взаимоотношения между детьми, воспитателями и родителями. .  Во время проведения таких мероприятий создаётся неповторимая эмоциональная и духовная  атмосфера, поэтому совместно проведённые мероприятия остаются надолго в памяти взрослых и детей.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Таким образом, приобщая детей к  истокам татарской народной культуры, мы стараемся сохранить  накопленные поколениями богатейший опыт, традиции, ценности, умения и знания.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5786" y="714356"/>
            <a:ext cx="778674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условиях роста интереса к культуре татарского народа, особо значимыми становятся вопросы возрождения традиций нравственного воспитания с опорой на национально-культурные, региональные ценности. Устное народное творчество, преподнесенное в форме сценок способствует формированию эмоционального положительного отношения детей к традициям татарского народа. В  основе этой работы лежит использование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потешек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приговорок, прибауток, колыбельных песен.</a:t>
            </a:r>
          </a:p>
          <a:p>
            <a:pPr algn="just"/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492896"/>
            <a:ext cx="2602476" cy="346996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0" y="0"/>
            <a:ext cx="4572001" cy="3429000"/>
          </a:xfrm>
          <a:prstGeom prst="rect">
            <a:avLst/>
          </a:prstGeom>
          <a:noFill/>
        </p:spPr>
      </p:pic>
      <p:pic>
        <p:nvPicPr>
          <p:cNvPr id="4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4572001" y="0"/>
            <a:ext cx="4572001" cy="3429000"/>
          </a:xfrm>
          <a:prstGeom prst="rect">
            <a:avLst/>
          </a:prstGeom>
          <a:noFill/>
        </p:spPr>
      </p:pic>
      <p:pic>
        <p:nvPicPr>
          <p:cNvPr id="5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2" y="3429000"/>
            <a:ext cx="4572001" cy="3429000"/>
          </a:xfrm>
          <a:prstGeom prst="rect">
            <a:avLst/>
          </a:prstGeom>
          <a:noFill/>
        </p:spPr>
      </p:pic>
      <p:pic>
        <p:nvPicPr>
          <p:cNvPr id="6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4572001" y="3429000"/>
            <a:ext cx="4572001" cy="3429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625763" y="585557"/>
            <a:ext cx="8215370" cy="6072230"/>
          </a:xfrm>
          <a:prstGeom prst="round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УЕН </a:t>
            </a:r>
            <a:r>
              <a:rPr lang="tt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УЛ ҖИТДИ НӘРСӘ...</a:t>
            </a:r>
          </a:p>
          <a:p>
            <a:r>
              <a:rPr lang="tt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Уеннар – милләтнең бай рухи хәзинәсе ул. Алар милләт, җәмгыять үсеше процессындагы яшәү рәвешләрен, социаль, иҗтимагый күренешләрне һәм ерак заманнарда яшәгән бабаларыбызның дөньяга карашын, тормыш-көнкүреш сурәтләмәләрен үзләренә «сеңдереп», саклап килгәннәр. Шуның өчен уеннар милләтнең этник тарихын өйрәнүдә кыйммәтле чыганак булып хезмәт итәләр. </a:t>
            </a:r>
          </a:p>
          <a:p>
            <a:r>
              <a:rPr lang="tt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tt-RU" sz="12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Буяу </a:t>
            </a:r>
            <a:r>
              <a:rPr lang="tt-RU" sz="12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сатыш</a:t>
            </a:r>
            <a:r>
              <a:rPr lang="tt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”. </a:t>
            </a:r>
            <a:r>
              <a:rPr lang="tt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 уен урамда, ишек алдында, болыннарда уйнала. Балалар арасында "буяу сатучы” һәм "буяу алучы”   билгеләнә. Калганннар "буяулар” булып  тезелеп утыралар. "Сатучы” һәрберсенә буяу исемнәре әйтеп чыга. "Буяу алучы” килә:</a:t>
            </a:r>
          </a:p>
          <a:p>
            <a:r>
              <a:rPr lang="tt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-Дөбер-дөбер.</a:t>
            </a:r>
          </a:p>
          <a:p>
            <a:r>
              <a:rPr lang="tt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-Кем бар?</a:t>
            </a:r>
          </a:p>
          <a:p>
            <a:r>
              <a:rPr lang="tt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-Миңа буяу кирәк иде.</a:t>
            </a:r>
          </a:p>
          <a:p>
            <a:r>
              <a:rPr lang="tt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-Нинди?</a:t>
            </a:r>
          </a:p>
          <a:p>
            <a:r>
              <a:rPr lang="tt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-Ак.</a:t>
            </a:r>
          </a:p>
          <a:p>
            <a:r>
              <a:rPr lang="tt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йөгереп китә. Әгәр тотылса, уеннан чыгарыла. Барлык буяулар алынып беткәч, "буяу сатучы” "буяу алучы” га  килә: "Син минем буяуларымны бир”. "Мә, бирәм буяуларыңны. Тик бер шарт белән: син аларның  киемендәге   сәдәф төсен белергә тиешсең.  Шул вакыт барлык буяулар сәдәфләрен яшерәләр. Буяу сатучы "буяу” ларының сәдәф төсләрен искә төшереп әйткәч, "буяу алучы” аларны биреп җибәрә</a:t>
            </a:r>
            <a:r>
              <a:rPr lang="tt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tt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tt-RU" sz="12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Тотам  </a:t>
            </a:r>
            <a:r>
              <a:rPr lang="tt-RU" sz="12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тотышлы</a:t>
            </a:r>
            <a:r>
              <a:rPr lang="tt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tt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3 уенчы. Уенчылар чиратлашып уклауны куллары белән учлап астан–өскә тоталар  иң  өскә чыккан уенчы җәза </a:t>
            </a:r>
            <a:r>
              <a:rPr lang="tt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ала.</a:t>
            </a:r>
          </a:p>
          <a:p>
            <a:r>
              <a:rPr lang="tt-RU" sz="12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"Миңлебай” </a:t>
            </a:r>
            <a:r>
              <a:rPr lang="tt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уены.</a:t>
            </a:r>
          </a:p>
          <a:p>
            <a:r>
              <a:rPr lang="tt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tt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йөрибез әйләнеп,</a:t>
            </a:r>
          </a:p>
          <a:p>
            <a:r>
              <a:rPr lang="tt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Син уртада Миңлебай.</a:t>
            </a:r>
          </a:p>
          <a:p>
            <a:r>
              <a:rPr lang="tt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Син нишлисең, ни кыласың,</a:t>
            </a:r>
          </a:p>
          <a:p>
            <a:r>
              <a:rPr lang="tt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Без кыланырбыз шулай.</a:t>
            </a:r>
          </a:p>
          <a:p>
            <a:r>
              <a:rPr lang="tt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-Бер болай, бер болай, я кыланыгыз шулай.</a:t>
            </a:r>
          </a:p>
          <a:p>
            <a:r>
              <a:rPr lang="tt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-Бер болай, бер болай, моны эшләү бик уңай. ( Укучы артыннан хәрәкәтләр кабатлана.)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42910" y="2393684"/>
            <a:ext cx="443314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t-RU" sz="1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t-RU" sz="1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71655" y="585557"/>
            <a:ext cx="4786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“Уйныйбыз да, җырлыйбыз да”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0" y="0"/>
            <a:ext cx="4572001" cy="3429000"/>
          </a:xfrm>
          <a:prstGeom prst="rect">
            <a:avLst/>
          </a:prstGeom>
          <a:noFill/>
        </p:spPr>
      </p:pic>
      <p:pic>
        <p:nvPicPr>
          <p:cNvPr id="4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4572001" y="0"/>
            <a:ext cx="4572001" cy="3429000"/>
          </a:xfrm>
          <a:prstGeom prst="rect">
            <a:avLst/>
          </a:prstGeom>
          <a:noFill/>
        </p:spPr>
      </p:pic>
      <p:pic>
        <p:nvPicPr>
          <p:cNvPr id="5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2" y="3429000"/>
            <a:ext cx="4572001" cy="3429000"/>
          </a:xfrm>
          <a:prstGeom prst="rect">
            <a:avLst/>
          </a:prstGeom>
          <a:noFill/>
        </p:spPr>
      </p:pic>
      <p:pic>
        <p:nvPicPr>
          <p:cNvPr id="6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4572001" y="3429000"/>
            <a:ext cx="4572001" cy="3429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611560" y="188640"/>
            <a:ext cx="8215370" cy="6072230"/>
          </a:xfrm>
          <a:prstGeom prst="round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dirty="0" err="1">
                <a:solidFill>
                  <a:srgbClr val="FF0000"/>
                </a:solidFill>
                <a:latin typeface="Arial" panose="020B0604020202020204" pitchFamily="34" charset="0"/>
              </a:rPr>
              <a:t>Кәрия-Зәкәрия</a:t>
            </a:r>
            <a:r>
              <a:rPr lang="ru-RU" sz="1100" dirty="0">
                <a:solidFill>
                  <a:srgbClr val="FF0000"/>
                </a:solidFill>
                <a:latin typeface="Arial" panose="020B0604020202020204" pitchFamily="34" charset="0"/>
              </a:rPr>
              <a:t>”.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Балалар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кулга-кул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тотынышып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түгәрәкләнеп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басалар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Уртага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бер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бала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чыга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Түгәрәктәгеләр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бер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якка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хәрәкәт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итеп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җырлыйлар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Җырларда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уртадагы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баланың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укуда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хезмәттә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җыр-биюдә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булган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сәләте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уңганлыгы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мактала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:</a:t>
            </a:r>
          </a:p>
          <a:p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Бу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бик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яхшы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биюче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,</a:t>
            </a:r>
          </a:p>
          <a:p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Бу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бик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яхшы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биюче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,</a:t>
            </a:r>
          </a:p>
          <a:p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Аның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биюе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матур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,</a:t>
            </a:r>
          </a:p>
          <a:p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Аннан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үрнәк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алыгыз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Җырдан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соң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түгәрәктәгеләр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туктап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калалар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кул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чабып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такмак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әйтәләр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:</a:t>
            </a:r>
          </a:p>
          <a:p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Кәрия-Зәкәрия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коммая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,</a:t>
            </a:r>
          </a:p>
          <a:p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Кәрия-Зәкәрия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коммая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,</a:t>
            </a:r>
          </a:p>
          <a:p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Кәри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комма,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Зәкәр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комма,</a:t>
            </a:r>
          </a:p>
          <a:p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Зәкәрия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коммая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Бу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вакытта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уртадагы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бала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бер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иптәшен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алып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әйләнеп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тора.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Әйләнеп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туктагач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,</a:t>
            </a:r>
          </a:p>
          <a:p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чакырган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иптәшен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калдырып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түгәрәккә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баса.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Тагын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җыр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башлана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:</a:t>
            </a:r>
          </a:p>
          <a:p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Бу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бик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яхшы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җырлаучы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,</a:t>
            </a:r>
          </a:p>
          <a:p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Бу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бик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яхшы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җырлаучы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Аның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җырлавы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матур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,</a:t>
            </a:r>
          </a:p>
          <a:p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Аннан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үрнәк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алыгыз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Шулай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йөзүче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укучы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буяучы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1100" dirty="0" err="1">
                <a:solidFill>
                  <a:srgbClr val="000000"/>
                </a:solidFill>
                <a:latin typeface="Arial" panose="020B0604020202020204" pitchFamily="34" charset="0"/>
              </a:rPr>
              <a:t>һ.б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ru-RU" sz="11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009374"/>
            <a:ext cx="2952328" cy="2214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288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0" y="0"/>
            <a:ext cx="4572001" cy="3429000"/>
          </a:xfrm>
          <a:prstGeom prst="rect">
            <a:avLst/>
          </a:prstGeom>
          <a:noFill/>
        </p:spPr>
      </p:pic>
      <p:pic>
        <p:nvPicPr>
          <p:cNvPr id="4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4572001" y="0"/>
            <a:ext cx="4572001" cy="3429000"/>
          </a:xfrm>
          <a:prstGeom prst="rect">
            <a:avLst/>
          </a:prstGeom>
          <a:noFill/>
        </p:spPr>
      </p:pic>
      <p:pic>
        <p:nvPicPr>
          <p:cNvPr id="5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2" y="3429000"/>
            <a:ext cx="4572001" cy="3429000"/>
          </a:xfrm>
          <a:prstGeom prst="rect">
            <a:avLst/>
          </a:prstGeom>
          <a:noFill/>
        </p:spPr>
      </p:pic>
      <p:pic>
        <p:nvPicPr>
          <p:cNvPr id="6" name="Picture 4" descr="Абстрактные Векторные Фоны #64 - Векторный клипарт &quot; ALLDAY - народный сайт о дизайне"/>
          <p:cNvPicPr>
            <a:picLocks noChangeAspect="1" noChangeArrowheads="1"/>
          </p:cNvPicPr>
          <p:nvPr/>
        </p:nvPicPr>
        <p:blipFill>
          <a:blip r:embed="rId3"/>
          <a:srcRect b="10000"/>
          <a:stretch>
            <a:fillRect/>
          </a:stretch>
        </p:blipFill>
        <p:spPr bwMode="auto">
          <a:xfrm>
            <a:off x="4572001" y="3429000"/>
            <a:ext cx="4572001" cy="34290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607191" y="392885"/>
            <a:ext cx="8215370" cy="6072230"/>
          </a:xfrm>
          <a:prstGeom prst="round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200" dirty="0">
                <a:solidFill>
                  <a:srgbClr val="FF0000"/>
                </a:solidFill>
                <a:latin typeface="Roboto"/>
              </a:rPr>
              <a:t>“</a:t>
            </a:r>
            <a:r>
              <a:rPr lang="ru-RU" sz="1200" dirty="0" err="1">
                <a:solidFill>
                  <a:srgbClr val="FF0000"/>
                </a:solidFill>
                <a:latin typeface="Roboto"/>
              </a:rPr>
              <a:t>Түбәтәй</a:t>
            </a:r>
            <a:r>
              <a:rPr lang="ru-RU" sz="1200" dirty="0" smtClean="0">
                <a:solidFill>
                  <a:srgbClr val="FF0000"/>
                </a:solidFill>
                <a:latin typeface="Roboto"/>
              </a:rPr>
              <a:t>”.</a:t>
            </a:r>
            <a:endParaRPr lang="ru-RU" sz="1000" dirty="0">
              <a:solidFill>
                <a:srgbClr val="010101"/>
              </a:solidFill>
              <a:latin typeface="Roboto"/>
            </a:endParaRPr>
          </a:p>
          <a:p>
            <a:r>
              <a:rPr lang="ru-RU" sz="1000" dirty="0" err="1">
                <a:solidFill>
                  <a:srgbClr val="010101"/>
                </a:solidFill>
                <a:latin typeface="Roboto"/>
              </a:rPr>
              <a:t>Түбәтәйне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кигәнсез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,</a:t>
            </a:r>
          </a:p>
          <a:p>
            <a:r>
              <a:rPr lang="ru-RU" sz="1000" dirty="0" err="1">
                <a:solidFill>
                  <a:srgbClr val="010101"/>
                </a:solidFill>
                <a:latin typeface="Roboto"/>
              </a:rPr>
              <a:t>Бик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ераклардан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килгәнсез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,</a:t>
            </a:r>
          </a:p>
          <a:p>
            <a:r>
              <a:rPr lang="ru-RU" sz="1000" dirty="0" err="1">
                <a:solidFill>
                  <a:srgbClr val="010101"/>
                </a:solidFill>
                <a:latin typeface="Roboto"/>
              </a:rPr>
              <a:t>Төскә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матурлыгы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белән</a:t>
            </a:r>
            <a:endParaRPr lang="ru-RU" sz="1000" dirty="0">
              <a:solidFill>
                <a:srgbClr val="010101"/>
              </a:solidFill>
              <a:latin typeface="Roboto"/>
            </a:endParaRPr>
          </a:p>
          <a:p>
            <a:r>
              <a:rPr lang="ru-RU" sz="1000" dirty="0" err="1">
                <a:solidFill>
                  <a:srgbClr val="010101"/>
                </a:solidFill>
                <a:latin typeface="Roboto"/>
              </a:rPr>
              <a:t>Шаккатырыйм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,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дигәнсез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.</a:t>
            </a:r>
          </a:p>
          <a:p>
            <a:r>
              <a:rPr lang="ru-RU" sz="1000" i="1" dirty="0" err="1">
                <a:solidFill>
                  <a:srgbClr val="010101"/>
                </a:solidFill>
                <a:latin typeface="Roboto"/>
              </a:rPr>
              <a:t>Кушымта</a:t>
            </a:r>
            <a:r>
              <a:rPr lang="ru-RU" sz="1000" i="1" dirty="0">
                <a:solidFill>
                  <a:srgbClr val="010101"/>
                </a:solidFill>
                <a:latin typeface="Roboto"/>
              </a:rPr>
              <a:t>:</a:t>
            </a:r>
            <a:endParaRPr lang="ru-RU" sz="1000" dirty="0">
              <a:solidFill>
                <a:srgbClr val="010101"/>
              </a:solidFill>
              <a:latin typeface="Roboto"/>
            </a:endParaRPr>
          </a:p>
          <a:p>
            <a:r>
              <a:rPr lang="ru-RU" sz="1000" dirty="0" err="1">
                <a:solidFill>
                  <a:srgbClr val="010101"/>
                </a:solidFill>
                <a:latin typeface="Roboto"/>
              </a:rPr>
              <a:t>Түп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–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түп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–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түбәтәй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,</a:t>
            </a:r>
          </a:p>
          <a:p>
            <a:r>
              <a:rPr lang="ru-RU" sz="1000" dirty="0" err="1">
                <a:solidFill>
                  <a:srgbClr val="010101"/>
                </a:solidFill>
                <a:latin typeface="Roboto"/>
              </a:rPr>
              <a:t>Түбәтәең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укалы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.</a:t>
            </a:r>
          </a:p>
          <a:p>
            <a:r>
              <a:rPr lang="ru-RU" sz="1000" dirty="0" err="1">
                <a:solidFill>
                  <a:srgbClr val="010101"/>
                </a:solidFill>
                <a:latin typeface="Roboto"/>
              </a:rPr>
              <a:t>Чиккән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матур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түбәтәең</a:t>
            </a:r>
            <a:endParaRPr lang="ru-RU" sz="1000" dirty="0">
              <a:solidFill>
                <a:srgbClr val="010101"/>
              </a:solidFill>
              <a:latin typeface="Roboto"/>
            </a:endParaRPr>
          </a:p>
          <a:p>
            <a:r>
              <a:rPr lang="ru-RU" sz="1000" dirty="0" err="1">
                <a:solidFill>
                  <a:srgbClr val="010101"/>
                </a:solidFill>
                <a:latin typeface="Roboto"/>
              </a:rPr>
              <a:t>Менә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кемдә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тукталды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.</a:t>
            </a:r>
          </a:p>
          <a:p>
            <a:r>
              <a:rPr lang="ru-RU" sz="1000" dirty="0" err="1">
                <a:solidFill>
                  <a:srgbClr val="010101"/>
                </a:solidFill>
                <a:latin typeface="Roboto"/>
              </a:rPr>
              <a:t>Уен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барышы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:</a:t>
            </a:r>
          </a:p>
          <a:p>
            <a:r>
              <a:rPr lang="ru-RU" sz="1000" dirty="0" err="1">
                <a:solidFill>
                  <a:srgbClr val="010101"/>
                </a:solidFill>
                <a:latin typeface="Roboto"/>
              </a:rPr>
              <a:t>Балалар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түгәрәкләнеп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басалар.Түбәндәге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җырны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җырлый-җырлый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,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түбәтәйне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бар-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берсенә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бирәләр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.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Җыр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ахырында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түбәтәй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кемдә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калса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,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шуңа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җәза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бирелә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(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бии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,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җырлый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,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әтәч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булып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кычкыра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).</a:t>
            </a:r>
          </a:p>
          <a:p>
            <a:r>
              <a:rPr lang="ru-RU" sz="1000" dirty="0" err="1">
                <a:solidFill>
                  <a:srgbClr val="010101"/>
                </a:solidFill>
                <a:latin typeface="Roboto"/>
              </a:rPr>
              <a:t>Түбәтәйне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кигәнсез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,</a:t>
            </a:r>
          </a:p>
          <a:p>
            <a:r>
              <a:rPr lang="ru-RU" sz="1000" dirty="0" err="1">
                <a:solidFill>
                  <a:srgbClr val="010101"/>
                </a:solidFill>
                <a:latin typeface="Roboto"/>
              </a:rPr>
              <a:t>Бик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ераклардан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килгәнсез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,</a:t>
            </a:r>
          </a:p>
          <a:p>
            <a:r>
              <a:rPr lang="ru-RU" sz="1000" dirty="0" err="1">
                <a:solidFill>
                  <a:srgbClr val="010101"/>
                </a:solidFill>
                <a:latin typeface="Roboto"/>
              </a:rPr>
              <a:t>Төскә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матурлыгы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белән</a:t>
            </a:r>
            <a:endParaRPr lang="ru-RU" sz="1000" dirty="0">
              <a:solidFill>
                <a:srgbClr val="010101"/>
              </a:solidFill>
              <a:latin typeface="Roboto"/>
            </a:endParaRPr>
          </a:p>
          <a:p>
            <a:r>
              <a:rPr lang="ru-RU" sz="1000" dirty="0" err="1">
                <a:solidFill>
                  <a:srgbClr val="010101"/>
                </a:solidFill>
                <a:latin typeface="Roboto"/>
              </a:rPr>
              <a:t>Шаккатырыйм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,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дигәнсез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.</a:t>
            </a:r>
          </a:p>
          <a:p>
            <a:r>
              <a:rPr lang="ru-RU" sz="1000" i="1" dirty="0" err="1">
                <a:solidFill>
                  <a:srgbClr val="010101"/>
                </a:solidFill>
                <a:latin typeface="Roboto"/>
              </a:rPr>
              <a:t>Кушымта</a:t>
            </a:r>
            <a:r>
              <a:rPr lang="ru-RU" sz="1000" i="1" dirty="0">
                <a:solidFill>
                  <a:srgbClr val="010101"/>
                </a:solidFill>
                <a:latin typeface="Roboto"/>
              </a:rPr>
              <a:t>:</a:t>
            </a:r>
            <a:endParaRPr lang="ru-RU" sz="1000" dirty="0">
              <a:solidFill>
                <a:srgbClr val="010101"/>
              </a:solidFill>
              <a:latin typeface="Roboto"/>
            </a:endParaRPr>
          </a:p>
          <a:p>
            <a:r>
              <a:rPr lang="ru-RU" sz="1000" dirty="0" err="1">
                <a:solidFill>
                  <a:srgbClr val="010101"/>
                </a:solidFill>
                <a:latin typeface="Roboto"/>
              </a:rPr>
              <a:t>Түп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–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түп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–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түбәтәй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,</a:t>
            </a:r>
          </a:p>
          <a:p>
            <a:r>
              <a:rPr lang="ru-RU" sz="1000" dirty="0" err="1">
                <a:solidFill>
                  <a:srgbClr val="010101"/>
                </a:solidFill>
                <a:latin typeface="Roboto"/>
              </a:rPr>
              <a:t>Түбәтәең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укалы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.</a:t>
            </a:r>
          </a:p>
          <a:p>
            <a:r>
              <a:rPr lang="ru-RU" sz="1000" dirty="0" err="1">
                <a:solidFill>
                  <a:srgbClr val="010101"/>
                </a:solidFill>
                <a:latin typeface="Roboto"/>
              </a:rPr>
              <a:t>Чиккән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матур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түбәтәең</a:t>
            </a:r>
            <a:endParaRPr lang="ru-RU" sz="1000" dirty="0">
              <a:solidFill>
                <a:srgbClr val="010101"/>
              </a:solidFill>
              <a:latin typeface="Roboto"/>
            </a:endParaRPr>
          </a:p>
          <a:p>
            <a:r>
              <a:rPr lang="ru-RU" sz="1000" dirty="0" err="1">
                <a:solidFill>
                  <a:srgbClr val="010101"/>
                </a:solidFill>
                <a:latin typeface="Roboto"/>
              </a:rPr>
              <a:t>Менә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кемдә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тукталды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.</a:t>
            </a:r>
          </a:p>
          <a:p>
            <a:r>
              <a:rPr lang="ru-RU" sz="1000" dirty="0" err="1" smtClean="0">
                <a:solidFill>
                  <a:srgbClr val="010101"/>
                </a:solidFill>
                <a:latin typeface="Roboto"/>
              </a:rPr>
              <a:t>Түбәтәй</a:t>
            </a:r>
            <a:r>
              <a:rPr lang="ru-RU" sz="1000" dirty="0" smtClean="0">
                <a:solidFill>
                  <a:srgbClr val="010101"/>
                </a:solidFill>
                <a:latin typeface="Roboto"/>
              </a:rPr>
              <a:t> Женя да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калды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.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Балалар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,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нинди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җәза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 smtClean="0">
                <a:solidFill>
                  <a:srgbClr val="010101"/>
                </a:solidFill>
                <a:latin typeface="Roboto"/>
              </a:rPr>
              <a:t>бирәбез,Женяга</a:t>
            </a:r>
            <a:r>
              <a:rPr lang="ru-RU" sz="1000" dirty="0" smtClean="0">
                <a:solidFill>
                  <a:srgbClr val="010101"/>
                </a:solidFill>
                <a:latin typeface="Roboto"/>
              </a:rPr>
              <a:t> ? 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(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Биесен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).</a:t>
            </a:r>
          </a:p>
          <a:p>
            <a:r>
              <a:rPr lang="ru-RU" sz="1000" dirty="0" err="1">
                <a:solidFill>
                  <a:srgbClr val="010101"/>
                </a:solidFill>
                <a:latin typeface="Roboto"/>
              </a:rPr>
              <a:t>Уен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шулай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дәвам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 </a:t>
            </a:r>
            <a:r>
              <a:rPr lang="ru-RU" sz="1000" dirty="0" err="1">
                <a:solidFill>
                  <a:srgbClr val="010101"/>
                </a:solidFill>
                <a:latin typeface="Roboto"/>
              </a:rPr>
              <a:t>итә</a:t>
            </a:r>
            <a:r>
              <a:rPr lang="ru-RU" sz="1000" dirty="0">
                <a:solidFill>
                  <a:srgbClr val="010101"/>
                </a:solidFill>
                <a:latin typeface="Roboto"/>
              </a:rPr>
              <a:t>.</a:t>
            </a:r>
            <a:endParaRPr lang="ru-RU" sz="1000" b="0" i="0" dirty="0">
              <a:solidFill>
                <a:srgbClr val="010101"/>
              </a:solidFill>
              <a:effectLst/>
              <a:latin typeface="Roboto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14876" y="5934670"/>
            <a:ext cx="3357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400" b="1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128" y="628491"/>
            <a:ext cx="4257176" cy="25649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631" y="3617945"/>
            <a:ext cx="2250310" cy="2658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845</TotalTime>
  <Words>1199</Words>
  <Application>Microsoft Office PowerPoint</Application>
  <PresentationFormat>Экран (4:3)</PresentationFormat>
  <Paragraphs>120</Paragraphs>
  <Slides>12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Monotype Corsiva</vt:lpstr>
      <vt:lpstr>Roboto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Aidar Galiakbarov</cp:lastModifiedBy>
  <cp:revision>89</cp:revision>
  <dcterms:modified xsi:type="dcterms:W3CDTF">2022-11-30T05:00:06Z</dcterms:modified>
</cp:coreProperties>
</file>