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8" r:id="rId3"/>
    <p:sldId id="257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23" autoAdjust="0"/>
  </p:normalViewPr>
  <p:slideViewPr>
    <p:cSldViewPr snapToGrid="0">
      <p:cViewPr varScale="1">
        <p:scale>
          <a:sx n="105" d="100"/>
          <a:sy n="105" d="100"/>
        </p:scale>
        <p:origin x="7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772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6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245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912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583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610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83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942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237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2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3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65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552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47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189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982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941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222FD26-81BB-4441-8DCA-798B3E75719B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572E101C-84BF-4E81-BC2A-339E848E6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079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E5CB35F3-CDE8-4E5A-B1D7-788AF8266F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7" b="77692"/>
          <a:stretch/>
        </p:blipFill>
        <p:spPr bwMode="auto">
          <a:xfrm>
            <a:off x="2286000" y="668215"/>
            <a:ext cx="7620000" cy="64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DE00541-25E0-4A9E-82B5-7C1B3C99E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10053"/>
            <a:ext cx="7620000" cy="476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E8B7BC6-B11E-4F43-980F-89315B6BF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08" y="898095"/>
            <a:ext cx="2286000" cy="186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02E94AA2-F664-43D2-8C0F-96960864A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023" y="4545624"/>
            <a:ext cx="2740269" cy="164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48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9165DB7-C80C-4EB4-83A3-7C03D8529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362" y="586528"/>
            <a:ext cx="4449275" cy="5684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748C89-179A-4C44-AD0D-1586BC66A968}"/>
              </a:ext>
            </a:extLst>
          </p:cNvPr>
          <p:cNvSpPr txBox="1"/>
          <p:nvPr/>
        </p:nvSpPr>
        <p:spPr>
          <a:xfrm>
            <a:off x="5161085" y="674399"/>
            <a:ext cx="628943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1. What is “the  fashion”?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2. Is the fashion important for you?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3. What is more important for you, the shape and the style or the brand and the label?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4. What are your favourite clothes?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5. What do you wear to look fashionable?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Helvetica Neue"/>
              </a:rPr>
              <a:t>6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. Do all clothes suit you?</a:t>
            </a:r>
          </a:p>
          <a:p>
            <a:pPr algn="l"/>
            <a:r>
              <a:rPr lang="en-US" sz="2200" dirty="0">
                <a:solidFill>
                  <a:schemeClr val="bg1"/>
                </a:solidFill>
                <a:latin typeface="Helvetica Neue"/>
              </a:rPr>
              <a:t>7.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 Can you wear any style or </a:t>
            </a:r>
            <a:r>
              <a:rPr lang="en-US" sz="2200" b="0" i="0" dirty="0" err="1">
                <a:solidFill>
                  <a:schemeClr val="bg1"/>
                </a:solidFill>
                <a:effectLst/>
                <a:latin typeface="Helvetica Neue"/>
              </a:rPr>
              <a:t>colour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 you like and still look good?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8. Do you think you have a dress sense?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9. Why do we have to choose our clothes carefully to suit ourselves?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10. Are you afraid of bright </a:t>
            </a:r>
            <a:r>
              <a:rPr lang="en-US" sz="2200" b="0" i="0" dirty="0" err="1">
                <a:solidFill>
                  <a:schemeClr val="bg1"/>
                </a:solidFill>
                <a:effectLst/>
                <a:latin typeface="Helvetica Neue"/>
              </a:rPr>
              <a:t>colours</a:t>
            </a:r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, horizontal or vertical stripes, big belts or patterns?</a:t>
            </a:r>
          </a:p>
          <a:p>
            <a:pPr algn="l"/>
            <a:r>
              <a:rPr lang="en-US" sz="2200" b="0" i="0" dirty="0">
                <a:solidFill>
                  <a:schemeClr val="bg1"/>
                </a:solidFill>
                <a:effectLst/>
                <a:latin typeface="Helvetica Neue"/>
              </a:rPr>
              <a:t>11. Who buys clothes for you? Where? Do you think you are well-dressed?</a:t>
            </a:r>
          </a:p>
        </p:txBody>
      </p:sp>
    </p:spTree>
    <p:extLst>
      <p:ext uri="{BB962C8B-B14F-4D97-AF65-F5344CB8AC3E}">
        <p14:creationId xmlns:p14="http://schemas.microsoft.com/office/powerpoint/2010/main" val="30209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6771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BE114E-9C51-4898-A6E7-B5FC1879EC7E}"/>
              </a:ext>
            </a:extLst>
          </p:cNvPr>
          <p:cNvSpPr txBox="1"/>
          <p:nvPr/>
        </p:nvSpPr>
        <p:spPr>
          <a:xfrm>
            <a:off x="3576897" y="751344"/>
            <a:ext cx="248162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reasonably – 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well dressed 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robotoregular"/>
              </a:rPr>
              <a:t>individuality 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bothered about – 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tend to stick to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robotoregular"/>
              </a:rPr>
              <a:t>r</a:t>
            </a:r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ip – 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keeping up with 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top designers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trendy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affordable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heat the shops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inspiration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multi-cultural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trends – 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pick up bargains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second-hand shops 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 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stand out in a crowd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influenced by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r"/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the other way round </a:t>
            </a:r>
            <a:r>
              <a:rPr lang="en-US" dirty="0">
                <a:solidFill>
                  <a:schemeClr val="bg1"/>
                </a:solidFill>
                <a:latin typeface="robotoregular"/>
              </a:rPr>
              <a:t>–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6C7EC2-9050-46EE-8D0F-FC5A9CB8B134}"/>
              </a:ext>
            </a:extLst>
          </p:cNvPr>
          <p:cNvSpPr txBox="1"/>
          <p:nvPr/>
        </p:nvSpPr>
        <p:spPr>
          <a:xfrm>
            <a:off x="6133476" y="751344"/>
            <a:ext cx="451816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довольно</a:t>
            </a:r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 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нарядный, элегантный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индивидуальность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беспокоиться о чем-то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склонен придерживаться</a:t>
            </a:r>
          </a:p>
          <a:p>
            <a:pPr algn="l"/>
            <a:r>
              <a:rPr lang="ru-RU" dirty="0">
                <a:solidFill>
                  <a:schemeClr val="bg1"/>
                </a:solidFill>
                <a:latin typeface="robotoregular"/>
              </a:rPr>
              <a:t>порваться</a:t>
            </a:r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 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не отставать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топ-дизайнеры</a:t>
            </a:r>
          </a:p>
          <a:p>
            <a:pPr algn="l"/>
            <a:r>
              <a:rPr lang="ru-RU" dirty="0">
                <a:solidFill>
                  <a:schemeClr val="bg1"/>
                </a:solidFill>
                <a:latin typeface="robotoregular"/>
              </a:rPr>
              <a:t>модный, ультрамодный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доступный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устроить набег на магазины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вдохновение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многонациональный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веяния, тенденции</a:t>
            </a:r>
            <a:r>
              <a:rPr lang="en-US" b="0" dirty="0">
                <a:solidFill>
                  <a:schemeClr val="bg1"/>
                </a:solidFill>
                <a:effectLst/>
                <a:latin typeface="robotoregular"/>
              </a:rPr>
              <a:t> </a:t>
            </a:r>
            <a:endParaRPr lang="ru-RU" b="0" dirty="0">
              <a:solidFill>
                <a:schemeClr val="bg1"/>
              </a:solidFill>
              <a:effectLst/>
              <a:latin typeface="robotoregular"/>
            </a:endParaRP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скидки, хорошие предложения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магазины подержанных вещей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выделяться в толпе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находящийся под влиянием чего-либо</a:t>
            </a:r>
          </a:p>
          <a:p>
            <a:pPr algn="l"/>
            <a:r>
              <a:rPr lang="ru-RU" b="0" dirty="0">
                <a:solidFill>
                  <a:schemeClr val="bg1"/>
                </a:solidFill>
                <a:effectLst/>
                <a:latin typeface="robotoregular"/>
              </a:rPr>
              <a:t>наоборот</a:t>
            </a:r>
          </a:p>
        </p:txBody>
      </p:sp>
    </p:spTree>
    <p:extLst>
      <p:ext uri="{BB962C8B-B14F-4D97-AF65-F5344CB8AC3E}">
        <p14:creationId xmlns:p14="http://schemas.microsoft.com/office/powerpoint/2010/main" val="299057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FE0D2C-96DC-4B73-B790-1D0156B136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565" b="23953"/>
          <a:stretch/>
        </p:blipFill>
        <p:spPr>
          <a:xfrm>
            <a:off x="2444088" y="654140"/>
            <a:ext cx="7303824" cy="5549720"/>
          </a:xfrm>
          <a:prstGeom prst="rect">
            <a:avLst/>
          </a:prstGeom>
        </p:spPr>
      </p:pic>
      <p:pic>
        <p:nvPicPr>
          <p:cNvPr id="5" name="ex. 1, p. 21">
            <a:hlinkClick r:id="" action="ppaction://media"/>
            <a:extLst>
              <a:ext uri="{FF2B5EF4-FFF2-40B4-BE49-F238E27FC236}">
                <a16:creationId xmlns:a16="http://schemas.microsoft.com/office/drawing/2014/main" id="{AFFF8DD0-CF1D-478A-A646-6709C6DB13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3752" y="55199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9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CFA605C-A235-4DCF-9498-44E52FD5A1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9" b="31307"/>
          <a:stretch/>
        </p:blipFill>
        <p:spPr bwMode="auto">
          <a:xfrm>
            <a:off x="1218540" y="1210235"/>
            <a:ext cx="9754919" cy="443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19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2CD897B6-EB72-4134-8084-5838A54B1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741" y="716056"/>
            <a:ext cx="7234517" cy="542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154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1A53B9-66EB-48AC-A1E1-31EDDF649929}"/>
              </a:ext>
            </a:extLst>
          </p:cNvPr>
          <p:cNvSpPr txBox="1"/>
          <p:nvPr/>
        </p:nvSpPr>
        <p:spPr>
          <a:xfrm>
            <a:off x="732864" y="547079"/>
            <a:ext cx="1072627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chemeClr val="bg1"/>
                </a:solidFill>
              </a:rPr>
              <a:t>The two friends (Amy and Lisa, or Lisa and John, or Amy and John) are going to buy a birthday present for the third one. Make a short dialogue in pairs and discuss the problem and choose a piece of clothing for her/him..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A1216F-79EC-40E3-9A20-E3A6BE6AC7BC}"/>
              </a:ext>
            </a:extLst>
          </p:cNvPr>
          <p:cNvSpPr txBox="1"/>
          <p:nvPr/>
        </p:nvSpPr>
        <p:spPr>
          <a:xfrm>
            <a:off x="732864" y="2536697"/>
            <a:ext cx="1072627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A: Amy, what about a present for John? Any ideas?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B: No problem. He’s keen on skateboarding and not bothered about brand names and logos, so...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A: So, you mean we should buy him another pair of jeans or, say, a hoodie.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B: Sure. His clothes often rips when he falls off his skateboard.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A: Well...On the one hand, he sticks to cheaper clothes, on the other hand, he likes being well - dressed. I  suggest buying him a trendy T- shirt made by a top designer for a change.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B: We see eye to eye. I’m all for it!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6850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62</TotalTime>
  <Words>421</Words>
  <Application>Microsoft Office PowerPoint</Application>
  <PresentationFormat>Широкоэкранный</PresentationFormat>
  <Paragraphs>61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Century Gothic</vt:lpstr>
      <vt:lpstr>Helvetica Neue</vt:lpstr>
      <vt:lpstr>robotoregular</vt:lpstr>
      <vt:lpstr>Wingdings 3</vt:lpstr>
      <vt:lpstr>Совет директоров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Болохов</dc:creator>
  <cp:lastModifiedBy>Андрей Болохов</cp:lastModifiedBy>
  <cp:revision>8</cp:revision>
  <dcterms:created xsi:type="dcterms:W3CDTF">2023-09-19T14:21:36Z</dcterms:created>
  <dcterms:modified xsi:type="dcterms:W3CDTF">2023-09-19T15:24:57Z</dcterms:modified>
</cp:coreProperties>
</file>