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handoutMasterIdLst>
    <p:handoutMasterId r:id="rId21"/>
  </p:handoutMasterIdLst>
  <p:sldIdLst>
    <p:sldId id="256" r:id="rId5"/>
    <p:sldId id="270" r:id="rId6"/>
    <p:sldId id="257" r:id="rId7"/>
    <p:sldId id="265" r:id="rId8"/>
    <p:sldId id="258" r:id="rId9"/>
    <p:sldId id="266" r:id="rId10"/>
    <p:sldId id="259" r:id="rId11"/>
    <p:sldId id="267" r:id="rId12"/>
    <p:sldId id="260" r:id="rId13"/>
    <p:sldId id="268" r:id="rId14"/>
    <p:sldId id="261" r:id="rId15"/>
    <p:sldId id="269" r:id="rId16"/>
    <p:sldId id="262" r:id="rId17"/>
    <p:sldId id="263" r:id="rId18"/>
    <p:sldId id="264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  <a:srgbClr val="79D9FF"/>
    <a:srgbClr val="F4BBFF"/>
    <a:srgbClr val="31CB31"/>
    <a:srgbClr val="FDD100"/>
    <a:srgbClr val="1F74F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981" autoAdjust="0"/>
    <p:restoredTop sz="94660"/>
  </p:normalViewPr>
  <p:slideViewPr>
    <p:cSldViewPr snapToGrid="0">
      <p:cViewPr varScale="1">
        <p:scale>
          <a:sx n="50" d="100"/>
          <a:sy n="50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1602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EEAA5-93AF-47F9-9B91-DF726A727AF6}" type="datetimeFigureOut">
              <a:rPr lang="ru-RU" smtClean="0"/>
              <a:pPr/>
              <a:t>08.11.2022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263AB-F390-4FB4-8143-322A3543A6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3966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17271" y="1143000"/>
            <a:ext cx="7957458" cy="2677886"/>
          </a:xfrm>
        </p:spPr>
        <p:txBody>
          <a:bodyPr anchor="ctr"/>
          <a:lstStyle>
            <a:lvl1pPr algn="ctr">
              <a:defRPr sz="60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194957" y="4006362"/>
            <a:ext cx="5802086" cy="54467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="" xmlns:p14="http://schemas.microsoft.com/office/powerpoint/2010/main" val="750996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1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77506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2">
    <p:bg>
      <p:bgPr>
        <a:solidFill>
          <a:srgbClr val="1F74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20840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3">
    <p:bg>
      <p:bgPr>
        <a:solidFill>
          <a:srgbClr val="31CB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080920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4">
    <p:bg>
      <p:bgPr>
        <a:solidFill>
          <a:srgbClr val="F4B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05965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5">
    <p:bg>
      <p:bgPr>
        <a:solidFill>
          <a:srgbClr val="7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70053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_6">
    <p:bg>
      <p:bgPr>
        <a:solidFill>
          <a:srgbClr val="FD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32151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bg>
      <p:bgPr>
        <a:solidFill>
          <a:srgbClr val="57D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17271" y="1143000"/>
            <a:ext cx="7957458" cy="2677886"/>
          </a:xfrm>
        </p:spPr>
        <p:txBody>
          <a:bodyPr anchor="ctr"/>
          <a:lstStyle>
            <a:lvl1pPr algn="ctr">
              <a:defRPr sz="6000" baseline="0">
                <a:solidFill>
                  <a:schemeClr val="accent5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Финальное поздравление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1232556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B10E5-E7F4-4A0C-A17F-7BDE1227269E}" type="datetimeFigureOut">
              <a:rPr lang="ru-RU" smtClean="0"/>
              <a:pPr/>
              <a:t>08.11.2022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9511D-E764-4C1E-9794-0B587D7708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3154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60" r:id="rId4"/>
    <p:sldLayoutId id="2147483661" r:id="rId5"/>
    <p:sldLayoutId id="2147483664" r:id="rId6"/>
    <p:sldLayoutId id="2147483651" r:id="rId7"/>
    <p:sldLayoutId id="2147483662" r:id="rId8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6.png"/><Relationship Id="rId3" Type="http://schemas.openxmlformats.org/officeDocument/2006/relationships/image" Target="../media/image42.png"/><Relationship Id="rId7" Type="http://schemas.openxmlformats.org/officeDocument/2006/relationships/image" Target="../media/image27.png"/><Relationship Id="rId12" Type="http://schemas.openxmlformats.org/officeDocument/2006/relationships/image" Target="../media/image14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4.png"/><Relationship Id="rId5" Type="http://schemas.openxmlformats.org/officeDocument/2006/relationships/image" Target="../media/image48.png"/><Relationship Id="rId15" Type="http://schemas.openxmlformats.org/officeDocument/2006/relationships/image" Target="../media/image46.png"/><Relationship Id="rId10" Type="http://schemas.openxmlformats.org/officeDocument/2006/relationships/image" Target="../media/image9.png"/><Relationship Id="rId4" Type="http://schemas.openxmlformats.org/officeDocument/2006/relationships/image" Target="../media/image31.png"/><Relationship Id="rId9" Type="http://schemas.openxmlformats.org/officeDocument/2006/relationships/image" Target="../media/image45.png"/><Relationship Id="rId1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4.png"/><Relationship Id="rId3" Type="http://schemas.openxmlformats.org/officeDocument/2006/relationships/image" Target="../media/image23.png"/><Relationship Id="rId7" Type="http://schemas.openxmlformats.org/officeDocument/2006/relationships/image" Target="../media/image3.png"/><Relationship Id="rId12" Type="http://schemas.openxmlformats.org/officeDocument/2006/relationships/image" Target="../media/image5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50.png"/><Relationship Id="rId9" Type="http://schemas.openxmlformats.org/officeDocument/2006/relationships/image" Target="../media/image52.png"/><Relationship Id="rId1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53.png"/><Relationship Id="rId3" Type="http://schemas.openxmlformats.org/officeDocument/2006/relationships/image" Target="../media/image22.png"/><Relationship Id="rId7" Type="http://schemas.openxmlformats.org/officeDocument/2006/relationships/image" Target="../media/image49.png"/><Relationship Id="rId12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56.png"/><Relationship Id="rId15" Type="http://schemas.openxmlformats.org/officeDocument/2006/relationships/audio" Target="../media/audio11.wav"/><Relationship Id="rId10" Type="http://schemas.openxmlformats.org/officeDocument/2006/relationships/image" Target="../media/image52.png"/><Relationship Id="rId4" Type="http://schemas.openxmlformats.org/officeDocument/2006/relationships/image" Target="../media/image10.png"/><Relationship Id="rId9" Type="http://schemas.openxmlformats.org/officeDocument/2006/relationships/image" Target="../media/image51.png"/><Relationship Id="rId1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openxmlformats.org/officeDocument/2006/relationships/image" Target="../media/image27.png"/><Relationship Id="rId12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5" Type="http://schemas.openxmlformats.org/officeDocument/2006/relationships/image" Target="../media/image44.png"/><Relationship Id="rId10" Type="http://schemas.openxmlformats.org/officeDocument/2006/relationships/image" Target="../media/image35.png"/><Relationship Id="rId4" Type="http://schemas.openxmlformats.org/officeDocument/2006/relationships/image" Target="../media/image59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51.png"/><Relationship Id="rId3" Type="http://schemas.openxmlformats.org/officeDocument/2006/relationships/image" Target="../media/image57.png"/><Relationship Id="rId7" Type="http://schemas.openxmlformats.org/officeDocument/2006/relationships/image" Target="../media/image6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35.png"/><Relationship Id="rId5" Type="http://schemas.openxmlformats.org/officeDocument/2006/relationships/image" Target="../media/image63.png"/><Relationship Id="rId15" Type="http://schemas.openxmlformats.org/officeDocument/2006/relationships/image" Target="../media/image60.png"/><Relationship Id="rId10" Type="http://schemas.openxmlformats.org/officeDocument/2006/relationships/image" Target="../media/image4.png"/><Relationship Id="rId4" Type="http://schemas.openxmlformats.org/officeDocument/2006/relationships/image" Target="../media/image62.png"/><Relationship Id="rId9" Type="http://schemas.openxmlformats.org/officeDocument/2006/relationships/image" Target="../media/image14.png"/><Relationship Id="rId1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64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8.png"/><Relationship Id="rId5" Type="http://schemas.openxmlformats.org/officeDocument/2006/relationships/image" Target="../media/image2.png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audio" Target="../media/audio11.wav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21.png"/><Relationship Id="rId5" Type="http://schemas.openxmlformats.org/officeDocument/2006/relationships/image" Target="../media/image14.png"/><Relationship Id="rId10" Type="http://schemas.openxmlformats.org/officeDocument/2006/relationships/image" Target="../media/image6.png"/><Relationship Id="rId4" Type="http://schemas.openxmlformats.org/officeDocument/2006/relationships/image" Target="../media/image20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9.png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12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4.png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12" Type="http://schemas.openxmlformats.org/officeDocument/2006/relationships/image" Target="../media/image4.png"/><Relationship Id="rId2" Type="http://schemas.openxmlformats.org/officeDocument/2006/relationships/audio" Target="../media/audio1.wav"/><Relationship Id="rId16" Type="http://schemas.openxmlformats.org/officeDocument/2006/relationships/audio" Target="../media/audio1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openxmlformats.org/officeDocument/2006/relationships/image" Target="../media/image31.png"/><Relationship Id="rId15" Type="http://schemas.openxmlformats.org/officeDocument/2006/relationships/image" Target="../media/image28.png"/><Relationship Id="rId10" Type="http://schemas.openxmlformats.org/officeDocument/2006/relationships/image" Target="../media/image26.png"/><Relationship Id="rId4" Type="http://schemas.openxmlformats.org/officeDocument/2006/relationships/image" Target="../media/image30.png"/><Relationship Id="rId9" Type="http://schemas.openxmlformats.org/officeDocument/2006/relationships/image" Target="../media/image3.png"/><Relationship Id="rId1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4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38.png"/><Relationship Id="rId5" Type="http://schemas.openxmlformats.org/officeDocument/2006/relationships/image" Target="../media/image6.png"/><Relationship Id="rId10" Type="http://schemas.openxmlformats.org/officeDocument/2006/relationships/image" Target="../media/image37.png"/><Relationship Id="rId4" Type="http://schemas.openxmlformats.org/officeDocument/2006/relationships/image" Target="../media/image2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36.png"/><Relationship Id="rId5" Type="http://schemas.openxmlformats.org/officeDocument/2006/relationships/image" Target="../media/image40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35.png"/><Relationship Id="rId1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9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12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6.png"/><Relationship Id="rId5" Type="http://schemas.openxmlformats.org/officeDocument/2006/relationships/image" Target="../media/image27.png"/><Relationship Id="rId10" Type="http://schemas.openxmlformats.org/officeDocument/2006/relationships/image" Target="../media/image14.png"/><Relationship Id="rId4" Type="http://schemas.openxmlformats.org/officeDocument/2006/relationships/image" Target="../media/image36.png"/><Relationship Id="rId9" Type="http://schemas.openxmlformats.org/officeDocument/2006/relationships/image" Target="../media/image4.png"/><Relationship Id="rId1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20" y="404674"/>
            <a:ext cx="8733160" cy="48729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321" y="1211110"/>
            <a:ext cx="6873358" cy="33989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САМЫЙ  ВНИМАТЕЛЬНЫЙ СЛУШАТЕЛЬ </a:t>
            </a:r>
            <a:r>
              <a:rPr lang="ru-RU" sz="3600" dirty="0" smtClean="0">
                <a:latin typeface="Comic Sans MS" pitchFamily="66" charset="0"/>
              </a:rPr>
              <a:t/>
            </a:r>
            <a:br>
              <a:rPr lang="ru-RU" sz="3600" dirty="0" smtClean="0">
                <a:latin typeface="Comic Sans MS" pitchFamily="66" charset="0"/>
              </a:rPr>
            </a:br>
            <a:r>
              <a:rPr lang="ru-RU" sz="3600" dirty="0" smtClean="0">
                <a:latin typeface="Comic Sans MS" pitchFamily="66" charset="0"/>
              </a:rPr>
              <a:t>рассказа  </a:t>
            </a:r>
            <a:br>
              <a:rPr lang="ru-RU" sz="3600" dirty="0" smtClean="0">
                <a:latin typeface="Comic Sans MS" pitchFamily="66" charset="0"/>
              </a:rPr>
            </a:br>
            <a:r>
              <a:rPr lang="ru-RU" sz="3600" dirty="0" smtClean="0">
                <a:latin typeface="Comic Sans MS" pitchFamily="66" charset="0"/>
              </a:rPr>
              <a:t>Николая  Носова  «Затейники»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0"/>
            <a:ext cx="825074" cy="9680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18"/>
            <a:ext cx="416144" cy="40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0" y="5503056"/>
            <a:ext cx="372494" cy="390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8" y="5010771"/>
            <a:ext cx="645282" cy="645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3" y="1288728"/>
            <a:ext cx="435429" cy="4383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6" y="5726069"/>
            <a:ext cx="674234" cy="6742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2" y="1183517"/>
            <a:ext cx="689834" cy="70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013" y="5871145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365" y="5317239"/>
            <a:ext cx="678255" cy="7957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509">
            <a:off x="10256207" y="362173"/>
            <a:ext cx="1319550" cy="29002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086">
            <a:off x="9405775" y="1428806"/>
            <a:ext cx="904353" cy="19876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45" y="3412672"/>
            <a:ext cx="1619015" cy="253769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552700" y="0"/>
            <a:ext cx="7896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МДОУ «Детский  сад № 6» «Лукоморье» г. Петрозаводска 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590419" y="5067300"/>
            <a:ext cx="46015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Подготовила:  </a:t>
            </a:r>
          </a:p>
          <a:p>
            <a:r>
              <a:rPr lang="ru-RU" sz="2400" dirty="0" err="1" smtClean="0"/>
              <a:t>Берсенева</a:t>
            </a:r>
            <a:r>
              <a:rPr lang="ru-RU" sz="2400" dirty="0" smtClean="0"/>
              <a:t> Елена Александровна, </a:t>
            </a:r>
          </a:p>
          <a:p>
            <a:r>
              <a:rPr lang="ru-RU" sz="2400" dirty="0" smtClean="0"/>
              <a:t>воспитатель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234228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4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699">
            <a:off x="9097104" y="1956787"/>
            <a:ext cx="1618228" cy="36788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7733">
            <a:off x="8223050" y="3668621"/>
            <a:ext cx="1011181" cy="2298829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19" y="5843016"/>
            <a:ext cx="710972" cy="725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9961" y="450948"/>
            <a:ext cx="852941" cy="1000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205" y="1209493"/>
            <a:ext cx="481119" cy="484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62" y="5687504"/>
            <a:ext cx="416453" cy="4192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1" y="3332125"/>
            <a:ext cx="391089" cy="4095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799" y="5843016"/>
            <a:ext cx="414623" cy="43423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9" y="680933"/>
            <a:ext cx="747851" cy="7707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9" y="4541526"/>
            <a:ext cx="355050" cy="3718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63" y="1257609"/>
            <a:ext cx="385530" cy="38813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822" y="4686515"/>
            <a:ext cx="673220" cy="684787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71806" y="1790700"/>
            <a:ext cx="3757693" cy="299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95124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237744"/>
            <a:ext cx="7854696" cy="4489704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219450"/>
            <a:ext cx="5734812" cy="3379470"/>
          </a:xfrm>
          <a:prstGeom prst="rect">
            <a:avLst/>
          </a:prstGeom>
        </p:spPr>
      </p:pic>
      <p:pic>
        <p:nvPicPr>
          <p:cNvPr id="5" name="Рисунок 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864" y="2889504"/>
            <a:ext cx="2002536" cy="3136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14" y="1313226"/>
            <a:ext cx="454479" cy="475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7" y="718784"/>
            <a:ext cx="679567" cy="691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2" y="3273552"/>
            <a:ext cx="444736" cy="4292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831" y="1194354"/>
            <a:ext cx="446937" cy="4313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2404" y="1577720"/>
            <a:ext cx="677992" cy="6919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776" y="5006897"/>
            <a:ext cx="739549" cy="739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672" y="5507013"/>
            <a:ext cx="475651" cy="4788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572" y="317846"/>
            <a:ext cx="389164" cy="40757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337583" y="402286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За что  схватили  главного героя, после чего он испугался?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5903" y="1162050"/>
            <a:ext cx="2530944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4" cstate="print"/>
          <a:srcRect r="3791" b="4605"/>
          <a:stretch>
            <a:fillRect/>
          </a:stretch>
        </p:blipFill>
        <p:spPr bwMode="auto">
          <a:xfrm>
            <a:off x="7162799" y="1138238"/>
            <a:ext cx="1951599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99660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4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1592">
            <a:off x="9060182" y="2042292"/>
            <a:ext cx="1666786" cy="3663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887">
            <a:off x="8198523" y="3655952"/>
            <a:ext cx="1072691" cy="235764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514" y="1313226"/>
            <a:ext cx="454479" cy="475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7" y="718784"/>
            <a:ext cx="679567" cy="6912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62" y="3273552"/>
            <a:ext cx="444736" cy="4292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793" y="1078969"/>
            <a:ext cx="446937" cy="4313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066" y="550749"/>
            <a:ext cx="677992" cy="6919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0" y="5733647"/>
            <a:ext cx="739549" cy="7395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310" y="5760663"/>
            <a:ext cx="475651" cy="4788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107" y="188704"/>
            <a:ext cx="389164" cy="40757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802" y="5135352"/>
            <a:ext cx="712493" cy="72473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473" y="5803825"/>
            <a:ext cx="454479" cy="475975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89202" y="1619249"/>
            <a:ext cx="3130747" cy="315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6931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0"/>
            <a:ext cx="8284464" cy="4727448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2152"/>
            <a:ext cx="5868162" cy="3584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764" y="3384804"/>
            <a:ext cx="2002536" cy="30423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842" y="1395218"/>
            <a:ext cx="499426" cy="502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831" y="5523297"/>
            <a:ext cx="405780" cy="4085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0" y="623080"/>
            <a:ext cx="807211" cy="947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860" y="1453299"/>
            <a:ext cx="689471" cy="7105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584" y="1028627"/>
            <a:ext cx="405493" cy="424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0" y="3536497"/>
            <a:ext cx="487136" cy="470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365" y="5020666"/>
            <a:ext cx="706892" cy="706892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166133" y="442291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Какие  эмоции  испытывали ребята, когда  держали  дверь?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 иллюстрации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вопросу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19550" y="781050"/>
            <a:ext cx="3207774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 descr="https://i.pinimg.com/originals/cf/d9/22/cfd922d32247284e41d81797d9e1d0fb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37425" y="777933"/>
            <a:ext cx="2553134" cy="3413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686985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453" y="588527"/>
            <a:ext cx="7663544" cy="52564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227">
            <a:off x="9061006" y="2078190"/>
            <a:ext cx="1634121" cy="35916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3300">
            <a:off x="8218401" y="3713333"/>
            <a:ext cx="1020478" cy="224288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74" y="1352100"/>
            <a:ext cx="399638" cy="402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642" y="5729100"/>
            <a:ext cx="405780" cy="4085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8" y="595028"/>
            <a:ext cx="807211" cy="947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292" y="984375"/>
            <a:ext cx="689471" cy="7105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799" y="1542102"/>
            <a:ext cx="405493" cy="4246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70" y="3536497"/>
            <a:ext cx="487136" cy="4701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496" y="5841468"/>
            <a:ext cx="706892" cy="7068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245" y="6050382"/>
            <a:ext cx="487136" cy="4701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089" y="174593"/>
            <a:ext cx="487136" cy="4701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909" y="5430945"/>
            <a:ext cx="694740" cy="706677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29050" y="1524000"/>
            <a:ext cx="3352800" cy="346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12417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778" y="365878"/>
            <a:ext cx="8444444" cy="478730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586848" y="1635032"/>
            <a:ext cx="5377542" cy="2248998"/>
          </a:xfrm>
        </p:spPr>
        <p:txBody>
          <a:bodyPr/>
          <a:lstStyle/>
          <a:p>
            <a:r>
              <a:rPr lang="ru-RU" dirty="0"/>
              <a:t>КОНЕЦ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52" y="3802385"/>
            <a:ext cx="842963" cy="8429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3" y="539880"/>
            <a:ext cx="825074" cy="9680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493" y="840618"/>
            <a:ext cx="416144" cy="4016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40" y="5503056"/>
            <a:ext cx="372494" cy="3901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8" y="5010771"/>
            <a:ext cx="457712" cy="4577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73" y="1288728"/>
            <a:ext cx="435429" cy="4383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576" y="5726069"/>
            <a:ext cx="674234" cy="6742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52" y="1183517"/>
            <a:ext cx="689834" cy="7016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729" y="5552031"/>
            <a:ext cx="332356" cy="3480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567" y="4935525"/>
            <a:ext cx="678255" cy="7957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49620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8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4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8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8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4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8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4320" y="533400"/>
            <a:ext cx="9046029" cy="8763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 использованной  литературы: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076450"/>
            <a:ext cx="626658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</a:t>
            </a:r>
            <a:r>
              <a:rPr lang="ru-RU" sz="2300" dirty="0" smtClean="0"/>
              <a:t>Носов  Н. Затейники. М., </a:t>
            </a:r>
            <a:r>
              <a:rPr lang="ru-RU" sz="2300" dirty="0" err="1" smtClean="0"/>
              <a:t>Энас-книга</a:t>
            </a:r>
            <a:r>
              <a:rPr lang="ru-RU" sz="2300" dirty="0" smtClean="0"/>
              <a:t>, 2022 г.</a:t>
            </a:r>
            <a:endParaRPr lang="ru-RU" sz="23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770" y="0"/>
            <a:ext cx="10893879" cy="914400"/>
          </a:xfrm>
        </p:spPr>
        <p:txBody>
          <a:bodyPr/>
          <a:lstStyle/>
          <a:p>
            <a:r>
              <a:rPr lang="ru-RU" dirty="0" smtClean="0"/>
              <a:t>Пояснительная  записка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04850" y="779315"/>
            <a:ext cx="108204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познакомить детей с рассказом Николая  Носова 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Затейники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детей внимательно слушать рассказ  и отвечать на вопросы по его содержанию;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способствовать расширению словарного запаса, развитию внимания, памяти, мышления;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продолжать развивать у детей эмоциональное восприятие текста;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дружеские взаимоотношения,  прививать интерес к чтению художественной литературы.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Возрастная  категория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дети  старшего  дошкольного</a:t>
            </a:r>
            <a:r>
              <a:rPr kumimoji="0" lang="ru-RU" sz="23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возраста.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 рекомендации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 прослушиванием  рассказа  Н.Носова 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Затейники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настроить  детей, что  после будет определен  самый  внимательный  слушатель.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 задает  ребятам  вопрос. Варианты ответов  представлены  в виде картинок на слайде. Правильный  ответ  появляется  на следующем слайде.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конце  игры  выявляются  самые  внимательные  слушатели. 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136" y="0"/>
            <a:ext cx="8817864" cy="5839206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032"/>
            <a:ext cx="5586984" cy="317296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128033" y="419431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Какую сказку  читали  ребята?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537" y="1428865"/>
            <a:ext cx="779556" cy="8034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56" y="632079"/>
            <a:ext cx="864687" cy="10145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84" y="1428865"/>
            <a:ext cx="450734" cy="4720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605" y="938588"/>
            <a:ext cx="457418" cy="4605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01" y="3394883"/>
            <a:ext cx="643420" cy="6209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85" y="4827010"/>
            <a:ext cx="817948" cy="9596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278" y="5501095"/>
            <a:ext cx="505709" cy="5091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4352" y="952500"/>
            <a:ext cx="302648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21613" y="990600"/>
            <a:ext cx="275366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514" y="3245358"/>
            <a:ext cx="2002536" cy="3136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52695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86866" y="148136"/>
            <a:ext cx="6409870" cy="61135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851">
            <a:off x="9143443" y="2141374"/>
            <a:ext cx="1206965" cy="3496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752" y="3712573"/>
            <a:ext cx="751163" cy="217616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91" y="938588"/>
            <a:ext cx="779556" cy="8034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9" y="414356"/>
            <a:ext cx="864687" cy="10145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94" y="1289756"/>
            <a:ext cx="450734" cy="4720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879" y="616641"/>
            <a:ext cx="457418" cy="4605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01" y="3394883"/>
            <a:ext cx="643420" cy="6209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502" y="5408900"/>
            <a:ext cx="817948" cy="9596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442" y="4749803"/>
            <a:ext cx="505709" cy="5091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07" y="5505706"/>
            <a:ext cx="927092" cy="86286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7972" y="533400"/>
            <a:ext cx="4082878" cy="519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68665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flip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228" y="-56412"/>
            <a:ext cx="9023772" cy="51618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9852"/>
            <a:ext cx="5588379" cy="3168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943" y="3346462"/>
            <a:ext cx="2001007" cy="3136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4" y="590196"/>
            <a:ext cx="759960" cy="775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4" y="1308113"/>
            <a:ext cx="488751" cy="4717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94" y="5006189"/>
            <a:ext cx="739549" cy="7395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927" y="5745738"/>
            <a:ext cx="496967" cy="479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6500" y="978010"/>
            <a:ext cx="526247" cy="5078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963" y="1374526"/>
            <a:ext cx="690873" cy="8105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6" y="3323594"/>
            <a:ext cx="434825" cy="455391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861333" y="449911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Кого  боялись ребята?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dirty="0">
              <a:solidFill>
                <a:schemeClr val="accent5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 cstate="print"/>
          <a:srcRect l="3226" t="2085" r="1935" b="4202"/>
          <a:stretch>
            <a:fillRect/>
          </a:stretch>
        </p:blipFill>
        <p:spPr bwMode="auto">
          <a:xfrm>
            <a:off x="6953250" y="933449"/>
            <a:ext cx="2895600" cy="323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05249" y="947738"/>
            <a:ext cx="2828925" cy="324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490369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8762" y="542488"/>
            <a:ext cx="6571376" cy="5486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1304">
            <a:off x="8180249" y="3564578"/>
            <a:ext cx="1026529" cy="23337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1516">
            <a:off x="9146312" y="2079797"/>
            <a:ext cx="1583826" cy="360068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4" y="590196"/>
            <a:ext cx="759960" cy="7756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4" y="1308113"/>
            <a:ext cx="488751" cy="4717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76" y="5964121"/>
            <a:ext cx="739549" cy="7395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252" y="5729100"/>
            <a:ext cx="496967" cy="4796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84835" y="4376523"/>
            <a:ext cx="526247" cy="5078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055" y="4868749"/>
            <a:ext cx="690873" cy="8105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6" y="3323594"/>
            <a:ext cx="434825" cy="45539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811" y="645660"/>
            <a:ext cx="865254" cy="8801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70" y="5552203"/>
            <a:ext cx="626878" cy="656528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5" cstate="print"/>
          <a:srcRect l="12500" t="2085" r="1935" b="4202"/>
          <a:stretch>
            <a:fillRect/>
          </a:stretch>
        </p:blipFill>
        <p:spPr bwMode="auto">
          <a:xfrm>
            <a:off x="3333750" y="1047749"/>
            <a:ext cx="3543300" cy="438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62817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86" y="0"/>
            <a:ext cx="9046464" cy="5257800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032"/>
            <a:ext cx="5586984" cy="317296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04183" y="451816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Куда ушла мама? 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 иллюстрации к вопросу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18" y="731860"/>
            <a:ext cx="827711" cy="7703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21" y="1317496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566" y="5603734"/>
            <a:ext cx="437421" cy="4221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43" y="1170529"/>
            <a:ext cx="473130" cy="4566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04" y="1536572"/>
            <a:ext cx="693032" cy="7073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158" y="4972347"/>
            <a:ext cx="766685" cy="71357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19538" y="1023938"/>
            <a:ext cx="3109912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7581" y="1104900"/>
            <a:ext cx="373454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22" y="3721608"/>
            <a:ext cx="2000978" cy="3136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59807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4" y="585216"/>
            <a:ext cx="7665577" cy="5257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744">
            <a:off x="9030950" y="2070306"/>
            <a:ext cx="1665083" cy="36596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47685" y="1525782"/>
            <a:ext cx="5596216" cy="3438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</a:t>
            </a:r>
          </a:p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ответа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0761">
            <a:off x="8092476" y="3547909"/>
            <a:ext cx="1210787" cy="2661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1" y="718537"/>
            <a:ext cx="827711" cy="770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1" y="1357265"/>
            <a:ext cx="435211" cy="43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37" y="3599349"/>
            <a:ext cx="547795" cy="573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18" y="5833061"/>
            <a:ext cx="437421" cy="4221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697" y="1117044"/>
            <a:ext cx="473130" cy="456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76" y="604119"/>
            <a:ext cx="693032" cy="7073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89" y="5829277"/>
            <a:ext cx="766685" cy="71357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75" y="4694214"/>
            <a:ext cx="733758" cy="748887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81388" y="1519238"/>
            <a:ext cx="4195762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94598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336" y="0"/>
            <a:ext cx="8741664" cy="5257800"/>
          </a:xfrm>
          <a:prstGeom prst="rect">
            <a:avLst/>
          </a:prstGeom>
        </p:spPr>
      </p:pic>
      <p:pic>
        <p:nvPicPr>
          <p:cNvPr id="3" name="Рисунок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22" y="3685032"/>
            <a:ext cx="5586984" cy="31729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500" y="1384344"/>
            <a:ext cx="710972" cy="725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072" y="5045083"/>
            <a:ext cx="657293" cy="7711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669" y="967309"/>
            <a:ext cx="481119" cy="4843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414" y="5606630"/>
            <a:ext cx="416453" cy="4192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1" y="3332125"/>
            <a:ext cx="391089" cy="4095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30" y="5045083"/>
            <a:ext cx="414623" cy="43423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1" y="680933"/>
            <a:ext cx="747851" cy="7707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779" y="4541526"/>
            <a:ext cx="355050" cy="3718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65" y="1301136"/>
            <a:ext cx="385530" cy="388135"/>
          </a:xfrm>
          <a:prstGeom prst="rect">
            <a:avLst/>
          </a:prstGeom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651783" y="4499114"/>
            <a:ext cx="3855174" cy="1746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800" kern="1200" baseline="0" dirty="0">
                <a:solidFill>
                  <a:schemeClr val="accent4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Что завесили  ребята, чтобы  построить  дом?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806482" y="1168843"/>
            <a:ext cx="5976258" cy="2717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Место для иллюстрации к вопросу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53207" y="1752600"/>
            <a:ext cx="3010546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022" y="3365754"/>
            <a:ext cx="2000978" cy="3136392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81474" y="790574"/>
            <a:ext cx="2676525" cy="357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405291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f96391493_win3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/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1" id="{AE5AFE9A-981F-4E09-85F3-1AFBD1D58921}" vid="{31978A82-DAA1-43A8-A6C4-41B43BC4DF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BF8C2E-BF41-4DA4-8E6A-C59CE968EE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228850-8D93-4258-94C5-9335006265E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E236678D-C49E-4F6E-A3C8-2F95040A5F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tf96391493_win32</Template>
  <TotalTime>0</TotalTime>
  <Words>233</Words>
  <Application>Microsoft Office PowerPoint</Application>
  <PresentationFormat>Произвольный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tf96391493_win32</vt:lpstr>
      <vt:lpstr>САМЫЙ  ВНИМАТЕЛЬНЫЙ СЛУШАТЕЛЬ  рассказа   Николая  Носова  «Затейники»</vt:lpstr>
      <vt:lpstr>Пояснительная  записка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КОНЕЦ</vt:lpstr>
      <vt:lpstr>Список  использованной  литературы: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2022-11-07T13:22:00Z</dcterms:created>
  <dcterms:modified xsi:type="dcterms:W3CDTF">2022-11-08T11:47:55Z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