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62" r:id="rId4"/>
    <p:sldId id="258" r:id="rId5"/>
    <p:sldId id="263" r:id="rId6"/>
    <p:sldId id="259" r:id="rId7"/>
    <p:sldId id="260" r:id="rId8"/>
  </p:sldIdLst>
  <p:sldSz cx="9144000" cy="5143500" type="screen16x9"/>
  <p:notesSz cx="6858000" cy="9144000"/>
  <p:embeddedFontLst>
    <p:embeddedFont>
      <p:font typeface="EB Garamond" panose="020B060402020202020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857190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45b80f8a6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45b80f8a6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4546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45b80f8a67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45b80f8a67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914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45b80f8a67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45b80f8a67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4536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45b80f8a67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45b80f8a67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4126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45b80f8a67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45b80f8a67_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6692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45b80f8a67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45b80f8a67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0913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45b80f8a67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45b80f8a67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249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accent4">
                <a:lumMod val="50000"/>
              </a:schemeClr>
            </a:gs>
            <a:gs pos="7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450363" y="1946915"/>
            <a:ext cx="3898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EB Garamond"/>
                <a:ea typeface="EB Garamond"/>
                <a:cs typeface="EB Garamond"/>
                <a:sym typeface="EB Garamond"/>
              </a:rPr>
              <a:t>У  И  Л  Ь  Я  М</a:t>
            </a:r>
            <a:endParaRPr sz="1600"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450363" y="2213988"/>
            <a:ext cx="38982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dirty="0">
                <a:latin typeface="EB Garamond"/>
                <a:ea typeface="EB Garamond"/>
                <a:cs typeface="EB Garamond"/>
                <a:sym typeface="EB Garamond"/>
              </a:rPr>
              <a:t>ШЕКСПИР</a:t>
            </a:r>
            <a:endParaRPr sz="4000" dirty="0">
              <a:latin typeface="EB Garamond"/>
              <a:ea typeface="EB Garamond"/>
              <a:cs typeface="EB Garamond"/>
              <a:sym typeface="EB Garamond"/>
            </a:endParaRPr>
          </a:p>
        </p:txBody>
      </p:sp>
      <p:cxnSp>
        <p:nvCxnSpPr>
          <p:cNvPr id="56" name="Google Shape;56;p13"/>
          <p:cNvCxnSpPr/>
          <p:nvPr/>
        </p:nvCxnSpPr>
        <p:spPr>
          <a:xfrm>
            <a:off x="1760025" y="2321050"/>
            <a:ext cx="1278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7" name="Google Shape;57;p13"/>
          <p:cNvPicPr preferRelativeResize="0"/>
          <p:nvPr/>
        </p:nvPicPr>
        <p:blipFill rotWithShape="1">
          <a:blip r:embed="rId3">
            <a:alphaModFix/>
          </a:blip>
          <a:srcRect l="12055" t="3358" r="4339" b="17427"/>
          <a:stretch/>
        </p:blipFill>
        <p:spPr>
          <a:xfrm>
            <a:off x="4709248" y="288450"/>
            <a:ext cx="4056900" cy="4566600"/>
          </a:xfrm>
          <a:prstGeom prst="roundRect">
            <a:avLst>
              <a:gd name="adj" fmla="val 8248"/>
            </a:avLst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450363" y="2936800"/>
            <a:ext cx="3898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dk2"/>
                </a:solidFill>
                <a:latin typeface="EB Garamond"/>
                <a:ea typeface="EB Garamond"/>
                <a:cs typeface="EB Garamond"/>
                <a:sym typeface="EB Garamond"/>
              </a:rPr>
              <a:t>Ж И З Н Ь   И   Т В О Р Ч Е С Т В О</a:t>
            </a:r>
            <a:endParaRPr sz="1200" dirty="0">
              <a:solidFill>
                <a:schemeClr val="dk2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" name="Google Shape;58;p13"/>
          <p:cNvSpPr txBox="1"/>
          <p:nvPr/>
        </p:nvSpPr>
        <p:spPr>
          <a:xfrm>
            <a:off x="131673" y="4301082"/>
            <a:ext cx="2523745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>
                <a:solidFill>
                  <a:schemeClr val="dk2"/>
                </a:solidFill>
                <a:latin typeface="EB Garamond"/>
                <a:ea typeface="EB Garamond"/>
                <a:cs typeface="EB Garamond"/>
                <a:sym typeface="EB Garamond"/>
              </a:rPr>
              <a:t>Нестерова Н.В,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 smtClean="0">
                <a:solidFill>
                  <a:schemeClr val="dk2"/>
                </a:solidFill>
                <a:latin typeface="EB Garamond"/>
                <a:ea typeface="EB Garamond"/>
                <a:cs typeface="EB Garamond"/>
                <a:sym typeface="EB Garamond"/>
              </a:rPr>
              <a:t>учитель русского языка и литературы</a:t>
            </a:r>
            <a:endParaRPr sz="1200" dirty="0">
              <a:solidFill>
                <a:schemeClr val="dk2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08760" y="-3545192"/>
            <a:ext cx="9300700" cy="131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4">
            <a:alphaModFix/>
          </a:blip>
          <a:srcRect l="1960"/>
          <a:stretch/>
        </p:blipFill>
        <p:spPr>
          <a:xfrm>
            <a:off x="4661750" y="-447500"/>
            <a:ext cx="4482250" cy="635767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679532" y="1478850"/>
            <a:ext cx="3413100" cy="21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Уильям Шекспир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 - английский драматург, поэт, актер эпохи Возрождения.</a:t>
            </a:r>
            <a:b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В мировой истории - несомненно, самый знаменитый и значимый драматург, оказавший огромное влияние на развитие всего театрального искусства.</a:t>
            </a: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08760" y="-3545192"/>
            <a:ext cx="9300700" cy="1314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4">
            <a:alphaModFix/>
          </a:blip>
          <a:srcRect l="1960"/>
          <a:stretch/>
        </p:blipFill>
        <p:spPr>
          <a:xfrm>
            <a:off x="4661750" y="-447500"/>
            <a:ext cx="4482250" cy="635767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-634495" y="1851383"/>
            <a:ext cx="3413100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ru-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Дошедшие до нас работы, включая некоторые, написанные совместно с другими авторами, состоят из 38 пьес, 154 сонетов, 4 поэм и 3 эпитафий. Пьесы Шекспира переведены на все основные языки и ставятся чаще, чем произведения других драматургов</a:t>
            </a:r>
            <a:endParaRPr sz="1600" dirty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23411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t="880" r="2865" b="-880"/>
          <a:stretch/>
        </p:blipFill>
        <p:spPr>
          <a:xfrm>
            <a:off x="-115225" y="-112108"/>
            <a:ext cx="4687225" cy="573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4">
            <a:alphaModFix/>
          </a:blip>
          <a:srcRect l="1487"/>
          <a:stretch/>
        </p:blipFill>
        <p:spPr>
          <a:xfrm>
            <a:off x="4506564" y="-275942"/>
            <a:ext cx="5050800" cy="7244624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5129585" y="947501"/>
            <a:ext cx="3804758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r"/>
            <a:r>
              <a:rPr lang="ru-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Шекспир родился и вырос в городе </a:t>
            </a:r>
            <a:r>
              <a:rPr lang="ru-RU" sz="1600" dirty="0" err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Стратфорд-апон-Эйвоне</a:t>
            </a:r>
            <a:r>
              <a:rPr lang="ru-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. </a:t>
            </a:r>
            <a:endParaRPr lang="en-US" sz="1600" dirty="0" smtClean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lvl="0" algn="r"/>
            <a:r>
              <a:rPr lang="ru" sz="1600" dirty="0" smtClean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В </a:t>
            </a:r>
            <a:r>
              <a:rPr lang="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1582 году Уильям Шекспир женился на </a:t>
            </a:r>
            <a:r>
              <a:rPr lang="ru" sz="1600" b="1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Энн Хэтэуэй</a:t>
            </a:r>
            <a:r>
              <a:rPr lang="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, а в середине 1580-х годов Шекспир переехал в </a:t>
            </a:r>
            <a:r>
              <a:rPr lang="ru" sz="1600" b="1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Лондон</a:t>
            </a:r>
            <a:r>
              <a:rPr lang="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.</a:t>
            </a:r>
            <a:endParaRPr sz="1600" dirty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Шекспир зарабатывал тем, что сторожил у театра лошадей. Только через несколько </a:t>
            </a:r>
            <a:r>
              <a:rPr lang="ru" sz="1600" dirty="0" smtClean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лет Уильям </a:t>
            </a:r>
            <a:r>
              <a:rPr lang="ru" sz="1600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получил свою </a:t>
            </a:r>
            <a:r>
              <a:rPr lang="ru" sz="1600" b="1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первую </a:t>
            </a:r>
            <a:r>
              <a:rPr lang="ru" sz="1600" b="1" dirty="0" smtClean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маленькую</a:t>
            </a:r>
            <a:endParaRPr lang="en-US" sz="1600" b="1" dirty="0" smtClean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lvl="0" algn="r"/>
            <a:r>
              <a:rPr lang="ru" sz="1600" b="1" dirty="0" smtClean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роль.</a:t>
            </a:r>
            <a:r>
              <a:rPr lang="ru-RU" sz="1600" b="1" dirty="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 Вскоре он стал успешным актёром, драматургом, а также совладельцем театральной компании под названием «Слуги лорда-камергера», позже известной как «Слуги короля».</a:t>
            </a:r>
            <a:endParaRPr sz="1600" b="1" dirty="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t="880" r="2865" b="-880"/>
          <a:stretch/>
        </p:blipFill>
        <p:spPr>
          <a:xfrm>
            <a:off x="-115225" y="0"/>
            <a:ext cx="4687225" cy="553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4">
            <a:alphaModFix/>
          </a:blip>
          <a:srcRect l="1487"/>
          <a:stretch/>
        </p:blipFill>
        <p:spPr>
          <a:xfrm>
            <a:off x="4572000" y="-443"/>
            <a:ext cx="4572000" cy="54457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983480" y="1075833"/>
            <a:ext cx="374904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EB Garamond" panose="020B0604020202020204" charset="0"/>
                <a:ea typeface="EB Garamond" panose="020B0604020202020204" charset="0"/>
                <a:cs typeface="EB Garamond" panose="020B0604020202020204" charset="0"/>
              </a:rPr>
              <a:t>Большинство работ Шекспира написано в период с 1589 по 1613 </a:t>
            </a:r>
            <a:r>
              <a:rPr lang="ru-RU" sz="1600" dirty="0" smtClean="0">
                <a:solidFill>
                  <a:schemeClr val="bg1"/>
                </a:solidFill>
                <a:latin typeface="EB Garamond" panose="020B0604020202020204" charset="0"/>
                <a:ea typeface="EB Garamond" panose="020B0604020202020204" charset="0"/>
                <a:cs typeface="EB Garamond" panose="020B0604020202020204" charset="0"/>
              </a:rPr>
              <a:t>год. </a:t>
            </a:r>
            <a:r>
              <a:rPr lang="ru-RU" sz="1600" dirty="0">
                <a:solidFill>
                  <a:schemeClr val="bg1"/>
                </a:solidFill>
                <a:latin typeface="EB Garamond" panose="020B0604020202020204" charset="0"/>
                <a:ea typeface="EB Garamond" panose="020B0604020202020204" charset="0"/>
                <a:cs typeface="EB Garamond" panose="020B0604020202020204" charset="0"/>
              </a:rPr>
              <a:t>Его ранние пьесы в основном относятся к комедиям и хроникам, в которых Шекспир значительно преуспел. Затем в его творчестве настал период трагедий, включающих произведения «Гамлет», «Король Лир», «Отелло» и «Макбет», которые считаются одними из лучших на английском языке. В конце своего творчества Шекспир написал несколько трагикомедий, а также сотрудничал с другими писателями.</a:t>
            </a:r>
          </a:p>
        </p:txBody>
      </p:sp>
    </p:spTree>
    <p:extLst>
      <p:ext uri="{BB962C8B-B14F-4D97-AF65-F5344CB8AC3E}">
        <p14:creationId xmlns:p14="http://schemas.microsoft.com/office/powerpoint/2010/main" val="29311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-447004"/>
            <a:ext cx="4572001" cy="6628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0218" y="-781687"/>
            <a:ext cx="5813100" cy="821392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649725" y="1483575"/>
            <a:ext cx="3262200" cy="14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В трагедии  “</a:t>
            </a: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Ромео и Джульетта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”</a:t>
            </a: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Шекспир резко осуждает феодальные устои, произвол родителей, которые стали преградой для счастья своих детей и привели их к гибели.</a:t>
            </a: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649725" y="2982825"/>
            <a:ext cx="3529200" cy="6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Главное для Шекспира - сам человек, а не его происхождение и состояние</a:t>
            </a:r>
            <a:endParaRPr sz="1600" b="1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6200" y="-98021"/>
            <a:ext cx="4572000" cy="5838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1975" y="-381374"/>
            <a:ext cx="5748825" cy="812305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4935450" y="755400"/>
            <a:ext cx="3447000" cy="3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В последние годы своей жизни Шекспир был уже достаточно богат, чтобы приобрести себе </a:t>
            </a: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дворянский титул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.</a:t>
            </a: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Он купил себе дом в своем родном городе </a:t>
            </a: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Стратфорд-апон-Эйвон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 и переезжает туда. Там Шекспир жил до </a:t>
            </a: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самой смерти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.</a:t>
            </a: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23 апреля 1616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 года Уильям Шекспир </a:t>
            </a: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умирает в Стратфорд-апон-Эйвон</a:t>
            </a:r>
            <a: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 в день своего рождения.</a:t>
            </a:r>
            <a:br>
              <a:rPr lang="ru" sz="1600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</a:br>
            <a:r>
              <a:rPr lang="ru" sz="1600" b="1">
                <a:solidFill>
                  <a:srgbClr val="FFFFFF"/>
                </a:solidFill>
                <a:latin typeface="EB Garamond"/>
                <a:ea typeface="EB Garamond"/>
                <a:cs typeface="EB Garamond"/>
                <a:sym typeface="EB Garamond"/>
              </a:rPr>
              <a:t>Был похоронен в церкви своего родного города.</a:t>
            </a:r>
            <a:endParaRPr sz="1600" b="1">
              <a:solidFill>
                <a:srgbClr val="FFFFFF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332</Words>
  <Application>Microsoft Office PowerPoint</Application>
  <PresentationFormat>Экран (16:9)</PresentationFormat>
  <Paragraphs>20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EB Garamond</vt:lpstr>
      <vt:lpstr>Arial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Нестерова</dc:creator>
  <cp:lastModifiedBy>nadya-27@mail.ru</cp:lastModifiedBy>
  <cp:revision>4</cp:revision>
  <dcterms:modified xsi:type="dcterms:W3CDTF">2023-10-01T13:06:04Z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