
<file path=[Content_Types].xml><?xml version="1.0" encoding="utf-8"?>
<Types xmlns="http://schemas.openxmlformats.org/package/2006/content-types">
  <Default Extension="png" ContentType="image/png"/>
  <Default Extension="jfif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05" r:id="rId5"/>
    <p:sldId id="296" r:id="rId6"/>
    <p:sldId id="306" r:id="rId7"/>
    <p:sldId id="308" r:id="rId8"/>
    <p:sldId id="309" r:id="rId9"/>
    <p:sldId id="311" r:id="rId10"/>
    <p:sldId id="312" r:id="rId11"/>
    <p:sldId id="313" r:id="rId12"/>
    <p:sldId id="310" r:id="rId13"/>
  </p:sldIdLst>
  <p:sldSz cx="12192000" cy="6858000"/>
  <p:notesSz cx="6858000" cy="9144000"/>
  <p:defaultTextStyle>
    <a:defPPr rtl="0">
      <a:defRPr lang="ru-MD"/>
    </a:defPPr>
    <a:lvl1pPr marL="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D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8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79" autoAdjust="0"/>
  </p:normalViewPr>
  <p:slideViewPr>
    <p:cSldViewPr snapToGrid="0">
      <p:cViewPr varScale="1">
        <p:scale>
          <a:sx n="74" d="100"/>
          <a:sy n="74" d="100"/>
        </p:scale>
        <p:origin x="720" y="72"/>
      </p:cViewPr>
      <p:guideLst>
        <p:guide orient="horz" pos="3385"/>
        <p:guide pos="3840"/>
        <p:guide orient="horz" pos="15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2" d="100"/>
          <a:sy n="72" d="100"/>
        </p:scale>
        <p:origin x="35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D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D" sz="1200"/>
            </a:lvl1pPr>
          </a:lstStyle>
          <a:p>
            <a:pPr rtl="0"/>
            <a:fld id="{D874E27E-5D1F-488F-8842-2EE4665658AB}" type="datetime1">
              <a:rPr lang="ru-RU" smtClean="0"/>
              <a:t>03.10.2023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D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D" sz="1200"/>
            </a:lvl1pPr>
          </a:lstStyle>
          <a:p>
            <a:pPr rtl="0"/>
            <a:fld id="{17369B77-94AB-0344-9EBF-9DB9EE8D3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D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D" sz="1200"/>
            </a:lvl1pPr>
          </a:lstStyle>
          <a:p>
            <a:fld id="{B1CC0895-195D-42AE-A25E-8485D1B75B8A}" type="datetime1">
              <a:rPr lang="ru-RU" noProof="0" smtClean="0"/>
              <a:pPr/>
              <a:t>03.10.2023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D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D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D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D" sz="1200"/>
            </a:lvl1pPr>
          </a:lstStyle>
          <a:p>
            <a:pPr rtl="0"/>
            <a:fld id="{0775476F-A808-1F46-A368-07984F6DA22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D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4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0775476F-A808-1F46-A368-07984F6DA2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32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747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, содержащее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rtlCol="0" anchor="b">
            <a:noAutofit/>
          </a:bodyPr>
          <a:lstStyle>
            <a:lvl1pPr algn="ctr">
              <a:defRPr lang="ru-MD" sz="4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 rtlCol="0"/>
          <a:lstStyle>
            <a:lvl1pPr marL="0" indent="0" algn="ctr">
              <a:buNone/>
              <a:defRPr lang="ru-MD" sz="2400"/>
            </a:lvl1pPr>
            <a:lvl2pPr marL="457200" indent="0" algn="ctr">
              <a:buNone/>
              <a:defRPr lang="ru-MD" sz="2000"/>
            </a:lvl2pPr>
            <a:lvl3pPr marL="914400" indent="0" algn="ctr">
              <a:buNone/>
              <a:defRPr lang="ru-MD" sz="1800"/>
            </a:lvl3pPr>
            <a:lvl4pPr marL="1371600" indent="0" algn="ctr">
              <a:buNone/>
              <a:defRPr lang="ru-MD" sz="1600"/>
            </a:lvl4pPr>
            <a:lvl5pPr marL="1828800" indent="0" algn="ctr">
              <a:buNone/>
              <a:defRPr lang="ru-MD" sz="1600"/>
            </a:lvl5pPr>
            <a:lvl6pPr marL="2286000" indent="0" algn="ctr">
              <a:buNone/>
              <a:defRPr lang="ru-MD" sz="1600"/>
            </a:lvl6pPr>
            <a:lvl7pPr marL="2743200" indent="0" algn="ctr">
              <a:buNone/>
              <a:defRPr lang="ru-MD" sz="1600"/>
            </a:lvl7pPr>
            <a:lvl8pPr marL="3200400" indent="0" algn="ctr">
              <a:buNone/>
              <a:defRPr lang="ru-MD" sz="1600"/>
            </a:lvl8pPr>
            <a:lvl9pPr marL="3657600" indent="0" algn="ctr">
              <a:buNone/>
              <a:defRPr lang="ru-MD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контен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9" name="Рисунок 8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 rtlCol="0"/>
          <a:lstStyle>
            <a:lvl1pPr algn="ctr">
              <a:defRPr lang="ru-MD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990088"/>
            <a:ext cx="10515600" cy="3474720"/>
          </a:xfrm>
        </p:spPr>
        <p:txBody>
          <a:bodyPr rtlCol="0"/>
          <a:lstStyle>
            <a:lvl1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xmlns="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xmlns="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C6963F99-41C3-5ED4-AAD8-B904145CC7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75360" y="2615184"/>
            <a:ext cx="10241280" cy="3319272"/>
          </a:xfrm>
        </p:spPr>
        <p:txBody>
          <a:bodyPr rtlCol="0"/>
          <a:lstStyle>
            <a:defPPr>
              <a:defRPr lang="ru-MD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36" name="Рисунок 35" descr="Дерево крупным планом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xmlns="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xmlns="" id="{DEF26CDF-94D4-BA22-7D14-8D3289040C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1072" y="2322576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D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D" sz="2000" b="1"/>
            </a:lvl2pPr>
            <a:lvl3pPr marL="914400" indent="0">
              <a:buNone/>
              <a:defRPr lang="ru-MD" sz="1800" b="1"/>
            </a:lvl3pPr>
            <a:lvl4pPr marL="1371600" indent="0">
              <a:buNone/>
              <a:defRPr lang="ru-MD" sz="1600" b="1"/>
            </a:lvl4pPr>
            <a:lvl5pPr marL="1828800" indent="0">
              <a:buNone/>
              <a:defRPr lang="ru-MD" sz="1600" b="1"/>
            </a:lvl5pPr>
            <a:lvl6pPr marL="2286000" indent="0">
              <a:buNone/>
              <a:defRPr lang="ru-MD" sz="1600" b="1"/>
            </a:lvl6pPr>
            <a:lvl7pPr marL="2743200" indent="0">
              <a:buNone/>
              <a:defRPr lang="ru-MD" sz="1600" b="1"/>
            </a:lvl7pPr>
            <a:lvl8pPr marL="3200400" indent="0">
              <a:buNone/>
              <a:defRPr lang="ru-MD" sz="1600" b="1"/>
            </a:lvl8pPr>
            <a:lvl9pPr marL="3657600" indent="0">
              <a:buNone/>
              <a:defRPr lang="ru-MD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Объект 3">
            <a:extLst>
              <a:ext uri="{FF2B5EF4-FFF2-40B4-BE49-F238E27FC236}">
                <a16:creationId xmlns:a16="http://schemas.microsoft.com/office/drawing/2014/main" xmlns="" id="{0017BF0C-B2B7-932F-A9AE-5BFAE4AB5C4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9612" y="2770632"/>
            <a:ext cx="5065776" cy="1554480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:a16="http://schemas.microsoft.com/office/drawing/2014/main" xmlns="" id="{DEAB8B47-DF86-7C9F-F027-2D4D22B2EA5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9612" y="4361688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D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D" sz="2000" b="1"/>
            </a:lvl2pPr>
            <a:lvl3pPr marL="914400" indent="0">
              <a:buNone/>
              <a:defRPr lang="ru-MD" sz="1800" b="1"/>
            </a:lvl3pPr>
            <a:lvl4pPr marL="1371600" indent="0">
              <a:buNone/>
              <a:defRPr lang="ru-MD" sz="1600" b="1"/>
            </a:lvl4pPr>
            <a:lvl5pPr marL="1828800" indent="0">
              <a:buNone/>
              <a:defRPr lang="ru-MD" sz="1600" b="1"/>
            </a:lvl5pPr>
            <a:lvl6pPr marL="2286000" indent="0">
              <a:buNone/>
              <a:defRPr lang="ru-MD" sz="1600" b="1"/>
            </a:lvl6pPr>
            <a:lvl7pPr marL="2743200" indent="0">
              <a:buNone/>
              <a:defRPr lang="ru-MD" sz="1600" b="1"/>
            </a:lvl7pPr>
            <a:lvl8pPr marL="3200400" indent="0">
              <a:buNone/>
              <a:defRPr lang="ru-MD" sz="1600" b="1"/>
            </a:lvl8pPr>
            <a:lvl9pPr marL="3657600" indent="0">
              <a:buNone/>
              <a:defRPr lang="ru-MD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xmlns="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9612" y="4791456"/>
            <a:ext cx="5065776" cy="1408176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D" sz="1600"/>
            </a:lvl1pPr>
            <a:lvl2pPr>
              <a:buClr>
                <a:srgbClr val="73292A"/>
              </a:buClr>
              <a:defRPr lang="ru-MD" sz="1400"/>
            </a:lvl2pPr>
            <a:lvl3pPr>
              <a:buClr>
                <a:srgbClr val="73292A"/>
              </a:buClr>
              <a:defRPr lang="ru-MD" sz="1200"/>
            </a:lvl3pPr>
            <a:lvl4pPr>
              <a:buClr>
                <a:srgbClr val="73292A"/>
              </a:buClr>
              <a:defRPr lang="ru-MD" sz="1100"/>
            </a:lvl4pPr>
            <a:lvl5pPr>
              <a:buClr>
                <a:srgbClr val="73292A"/>
              </a:buClr>
              <a:defRPr lang="ru-MD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38" name="Рисунок 37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Текст 33">
            <a:extLst>
              <a:ext uri="{FF2B5EF4-FFF2-40B4-BE49-F238E27FC236}">
                <a16:creationId xmlns:a16="http://schemas.microsoft.com/office/drawing/2014/main" xmlns="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D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Сравнени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24712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D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D" sz="2000" b="1"/>
            </a:lvl2pPr>
            <a:lvl3pPr marL="914400" indent="0">
              <a:buNone/>
              <a:defRPr lang="ru-MD" sz="1800" b="1"/>
            </a:lvl3pPr>
            <a:lvl4pPr marL="1371600" indent="0">
              <a:buNone/>
              <a:defRPr lang="ru-MD" sz="1600" b="1"/>
            </a:lvl4pPr>
            <a:lvl5pPr marL="1828800" indent="0">
              <a:buNone/>
              <a:defRPr lang="ru-MD" sz="1600" b="1"/>
            </a:lvl5pPr>
            <a:lvl6pPr marL="2286000" indent="0">
              <a:buNone/>
              <a:defRPr lang="ru-MD" sz="1600" b="1"/>
            </a:lvl6pPr>
            <a:lvl7pPr marL="2743200" indent="0">
              <a:buNone/>
              <a:defRPr lang="ru-MD" sz="1600" b="1"/>
            </a:lvl7pPr>
            <a:lvl8pPr marL="3200400" indent="0">
              <a:buNone/>
              <a:defRPr lang="ru-MD" sz="1600" b="1"/>
            </a:lvl8pPr>
            <a:lvl9pPr marL="3657600" indent="0">
              <a:buNone/>
              <a:defRPr lang="ru-MD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4712" y="2629116"/>
            <a:ext cx="3200400" cy="3320861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D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D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D" sz="2000" b="1"/>
            </a:lvl2pPr>
            <a:lvl3pPr marL="914400" indent="0">
              <a:buNone/>
              <a:defRPr lang="ru-MD" sz="1800" b="1"/>
            </a:lvl3pPr>
            <a:lvl4pPr marL="1371600" indent="0">
              <a:buNone/>
              <a:defRPr lang="ru-MD" sz="1600" b="1"/>
            </a:lvl4pPr>
            <a:lvl5pPr marL="1828800" indent="0">
              <a:buNone/>
              <a:defRPr lang="ru-MD" sz="1600" b="1"/>
            </a:lvl5pPr>
            <a:lvl6pPr marL="2286000" indent="0">
              <a:buNone/>
              <a:defRPr lang="ru-MD" sz="1600" b="1"/>
            </a:lvl6pPr>
            <a:lvl7pPr marL="2743200" indent="0">
              <a:buNone/>
              <a:defRPr lang="ru-MD" sz="1600" b="1"/>
            </a:lvl7pPr>
            <a:lvl8pPr marL="3200400" indent="0">
              <a:buNone/>
              <a:defRPr lang="ru-MD" sz="1600" b="1"/>
            </a:lvl8pPr>
            <a:lvl9pPr marL="3657600" indent="0">
              <a:buNone/>
              <a:defRPr lang="ru-MD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98848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D" sz="1600"/>
            </a:lvl1pPr>
            <a:lvl2pPr>
              <a:buClr>
                <a:srgbClr val="73292A"/>
              </a:buClr>
              <a:defRPr lang="ru-MD" sz="1400"/>
            </a:lvl2pPr>
            <a:lvl3pPr>
              <a:buClr>
                <a:srgbClr val="73292A"/>
              </a:buClr>
              <a:defRPr lang="ru-MD" sz="1200"/>
            </a:lvl3pPr>
            <a:lvl4pPr>
              <a:buClr>
                <a:srgbClr val="73292A"/>
              </a:buClr>
              <a:defRPr lang="ru-MD" sz="1100"/>
            </a:lvl4pPr>
            <a:lvl5pPr>
              <a:buClr>
                <a:srgbClr val="73292A"/>
              </a:buClr>
              <a:defRPr lang="ru-MD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xmlns="" id="{F270D939-D128-D431-82CE-9C15D5A7AA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09560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D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D" sz="2000" b="1"/>
            </a:lvl2pPr>
            <a:lvl3pPr marL="914400" indent="0">
              <a:buNone/>
              <a:defRPr lang="ru-MD" sz="1800" b="1"/>
            </a:lvl3pPr>
            <a:lvl4pPr marL="1371600" indent="0">
              <a:buNone/>
              <a:defRPr lang="ru-MD" sz="1600" b="1"/>
            </a:lvl4pPr>
            <a:lvl5pPr marL="1828800" indent="0">
              <a:buNone/>
              <a:defRPr lang="ru-MD" sz="1600" b="1"/>
            </a:lvl5pPr>
            <a:lvl6pPr marL="2286000" indent="0">
              <a:buNone/>
              <a:defRPr lang="ru-MD" sz="1600" b="1"/>
            </a:lvl6pPr>
            <a:lvl7pPr marL="2743200" indent="0">
              <a:buNone/>
              <a:defRPr lang="ru-MD" sz="1600" b="1"/>
            </a:lvl7pPr>
            <a:lvl8pPr marL="3200400" indent="0">
              <a:buNone/>
              <a:defRPr lang="ru-MD" sz="1600" b="1"/>
            </a:lvl8pPr>
            <a:lvl9pPr marL="3657600" indent="0">
              <a:buNone/>
              <a:defRPr lang="ru-MD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xmlns="" id="{4AAE69C6-BB37-BC70-8424-BC928D19C9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09560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D" sz="1600"/>
            </a:lvl1pPr>
            <a:lvl2pPr>
              <a:buClr>
                <a:srgbClr val="73292A"/>
              </a:buClr>
              <a:defRPr lang="ru-MD" sz="1400"/>
            </a:lvl2pPr>
            <a:lvl3pPr>
              <a:buClr>
                <a:srgbClr val="73292A"/>
              </a:buClr>
              <a:defRPr lang="ru-MD" sz="1200"/>
            </a:lvl3pPr>
            <a:lvl4pPr>
              <a:buClr>
                <a:srgbClr val="73292A"/>
              </a:buClr>
              <a:defRPr lang="ru-MD" sz="1100"/>
            </a:lvl4pPr>
            <a:lvl5pPr>
              <a:buClr>
                <a:srgbClr val="73292A"/>
              </a:buClr>
              <a:defRPr lang="ru-MD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Рисунок 9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Рисунок 11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xmlns="" id="{545D3FB1-678F-0A9A-CCB6-435CE57DA0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11312" y="2011680"/>
            <a:ext cx="2999232" cy="2843784"/>
          </a:xfrm>
        </p:spPr>
        <p:txBody>
          <a:bodyPr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lang="ru-MD"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lang="ru-MD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D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D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D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069ADF-8CD9-4E77-BB8D-70D8824C5A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28461"/>
            <a:ext cx="5181600" cy="3548501"/>
          </a:xfrm>
        </p:spPr>
        <p:txBody>
          <a:bodyPr rtlCol="0"/>
          <a:lstStyle>
            <a:defPPr>
              <a:defRPr lang="ru-MD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5F077D-E901-4AA9-B062-1C37FF407BF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628461"/>
            <a:ext cx="5181600" cy="3548501"/>
          </a:xfrm>
        </p:spPr>
        <p:txBody>
          <a:bodyPr rtlCol="0"/>
          <a:lstStyle>
            <a:defPPr>
              <a:defRPr lang="ru-MD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7" name="Рисунок 6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D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D" sz="3200"/>
            </a:lvl1pPr>
            <a:lvl2pPr>
              <a:defRPr lang="ru-MD" sz="2800"/>
            </a:lvl2pPr>
            <a:lvl3pPr>
              <a:defRPr lang="ru-MD" sz="2400"/>
            </a:lvl3pPr>
            <a:lvl4pPr>
              <a:defRPr lang="ru-MD" sz="2000"/>
            </a:lvl4pPr>
            <a:lvl5pPr>
              <a:defRPr lang="ru-MD" sz="2000"/>
            </a:lvl5pPr>
            <a:lvl6pPr>
              <a:defRPr lang="ru-MD" sz="2000"/>
            </a:lvl6pPr>
            <a:lvl7pPr>
              <a:defRPr lang="ru-MD" sz="2000"/>
            </a:lvl7pPr>
            <a:lvl8pPr>
              <a:defRPr lang="ru-MD" sz="2000"/>
            </a:lvl8pPr>
            <a:lvl9pPr>
              <a:defRPr lang="ru-MD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D" sz="1600"/>
            </a:lvl1pPr>
            <a:lvl2pPr marL="457200" indent="0">
              <a:buNone/>
              <a:defRPr lang="ru-MD" sz="1400"/>
            </a:lvl2pPr>
            <a:lvl3pPr marL="914400" indent="0">
              <a:buNone/>
              <a:defRPr lang="ru-MD" sz="1200"/>
            </a:lvl3pPr>
            <a:lvl4pPr marL="1371600" indent="0">
              <a:buNone/>
              <a:defRPr lang="ru-MD" sz="1000"/>
            </a:lvl4pPr>
            <a:lvl5pPr marL="1828800" indent="0">
              <a:buNone/>
              <a:defRPr lang="ru-MD" sz="1000"/>
            </a:lvl5pPr>
            <a:lvl6pPr marL="2286000" indent="0">
              <a:buNone/>
              <a:defRPr lang="ru-MD" sz="1000"/>
            </a:lvl6pPr>
            <a:lvl7pPr marL="2743200" indent="0">
              <a:buNone/>
              <a:defRPr lang="ru-MD" sz="1000"/>
            </a:lvl7pPr>
            <a:lvl8pPr marL="3200400" indent="0">
              <a:buNone/>
              <a:defRPr lang="ru-MD" sz="1000"/>
            </a:lvl8pPr>
            <a:lvl9pPr marL="3657600" indent="0">
              <a:buNone/>
              <a:defRPr lang="ru-MD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D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D" sz="3200"/>
            </a:lvl1pPr>
            <a:lvl2pPr marL="457200" indent="0">
              <a:buNone/>
              <a:defRPr lang="ru-MD" sz="2800"/>
            </a:lvl2pPr>
            <a:lvl3pPr marL="914400" indent="0">
              <a:buNone/>
              <a:defRPr lang="ru-MD" sz="2400"/>
            </a:lvl3pPr>
            <a:lvl4pPr marL="1371600" indent="0">
              <a:buNone/>
              <a:defRPr lang="ru-MD" sz="2000"/>
            </a:lvl4pPr>
            <a:lvl5pPr marL="1828800" indent="0">
              <a:buNone/>
              <a:defRPr lang="ru-MD" sz="2000"/>
            </a:lvl5pPr>
            <a:lvl6pPr marL="2286000" indent="0">
              <a:buNone/>
              <a:defRPr lang="ru-MD" sz="2000"/>
            </a:lvl6pPr>
            <a:lvl7pPr marL="2743200" indent="0">
              <a:buNone/>
              <a:defRPr lang="ru-MD" sz="2000"/>
            </a:lvl7pPr>
            <a:lvl8pPr marL="3200400" indent="0">
              <a:buNone/>
              <a:defRPr lang="ru-MD" sz="2000"/>
            </a:lvl8pPr>
            <a:lvl9pPr marL="3657600" indent="0">
              <a:buNone/>
              <a:defRPr lang="ru-MD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D" sz="1600"/>
            </a:lvl1pPr>
            <a:lvl2pPr marL="457200" indent="0">
              <a:buNone/>
              <a:defRPr lang="ru-MD" sz="1400"/>
            </a:lvl2pPr>
            <a:lvl3pPr marL="914400" indent="0">
              <a:buNone/>
              <a:defRPr lang="ru-MD" sz="1200"/>
            </a:lvl3pPr>
            <a:lvl4pPr marL="1371600" indent="0">
              <a:buNone/>
              <a:defRPr lang="ru-MD" sz="1000"/>
            </a:lvl4pPr>
            <a:lvl5pPr marL="1828800" indent="0">
              <a:buNone/>
              <a:defRPr lang="ru-MD" sz="1000"/>
            </a:lvl5pPr>
            <a:lvl6pPr marL="2286000" indent="0">
              <a:buNone/>
              <a:defRPr lang="ru-MD" sz="1000"/>
            </a:lvl6pPr>
            <a:lvl7pPr marL="2743200" indent="0">
              <a:buNone/>
              <a:defRPr lang="ru-MD" sz="1000"/>
            </a:lvl7pPr>
            <a:lvl8pPr marL="3200400" indent="0">
              <a:buNone/>
              <a:defRPr lang="ru-MD" sz="1000"/>
            </a:lvl8pPr>
            <a:lvl9pPr marL="3657600" indent="0">
              <a:buNone/>
              <a:defRPr lang="ru-MD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xmlns="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183880" y="2194560"/>
            <a:ext cx="3749040" cy="4306824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lang="ru-MD" sz="2400"/>
            </a:lvl1pPr>
            <a:lvl2pPr marL="228600">
              <a:buClr>
                <a:srgbClr val="73292A"/>
              </a:buClr>
              <a:defRPr lang="ru-MD" sz="2000"/>
            </a:lvl2pPr>
            <a:lvl3pPr marL="685800">
              <a:buClr>
                <a:srgbClr val="73292A"/>
              </a:buClr>
              <a:defRPr lang="ru-MD" sz="1800"/>
            </a:lvl3pPr>
            <a:lvl4pPr marL="1143000">
              <a:buClr>
                <a:srgbClr val="73292A"/>
              </a:buClr>
              <a:defRPr lang="ru-MD" sz="1600"/>
            </a:lvl4pPr>
            <a:lvl5pPr marL="1600200">
              <a:buClr>
                <a:srgbClr val="73292A"/>
              </a:buClr>
              <a:defRPr lang="ru-MD"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6" name="Рисунок 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Текст 33">
            <a:extLst>
              <a:ext uri="{FF2B5EF4-FFF2-40B4-BE49-F238E27FC236}">
                <a16:creationId xmlns:a16="http://schemas.microsoft.com/office/drawing/2014/main" xmlns="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D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содержимо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 rtlCol="0"/>
          <a:lstStyle>
            <a:lvl1pPr algn="ctr">
              <a:defRPr lang="ru-MD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23516" y="2651760"/>
            <a:ext cx="7744968" cy="269748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ru-MD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lang="ru-MD"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D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D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D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xmlns="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xmlns="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Растение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Рисунок 8" descr="Изображение постельного белья,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Рисунок 14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xmlns="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Рисунок 16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rtlCol="0" anchor="b">
            <a:normAutofit/>
          </a:bodyPr>
          <a:lstStyle>
            <a:lvl1pPr algn="ctr">
              <a:defRPr lang="ru-MD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65DE34-CDB7-41F7-A95A-592B99558C69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53668" y="4700016"/>
            <a:ext cx="9884664" cy="457200"/>
          </a:xfrm>
        </p:spPr>
        <p:txBody>
          <a:bodyPr rtlCol="0" anchor="ctr"/>
          <a:lstStyle>
            <a:lvl1pPr marL="0" indent="0" algn="ctr">
              <a:buNone/>
              <a:defRPr lang="ru-MD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lang="ru-MD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D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D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70832"/>
          </a:xfrm>
        </p:spPr>
        <p:txBody>
          <a:bodyPr rtlCol="0"/>
          <a:lstStyle>
            <a:lvl1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имое (зеленый цвет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D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600200"/>
            <a:ext cx="10972800" cy="4572000"/>
          </a:xfrm>
        </p:spPr>
        <p:txBody>
          <a:bodyPr rtlCol="0"/>
          <a:lstStyle>
            <a:lvl1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D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6" name="Рисунок 1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Рисунок 18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rtlCol="0" anchor="t">
            <a:normAutofit/>
          </a:bodyPr>
          <a:lstStyle>
            <a:lvl1pPr algn="ctr">
              <a:defRPr lang="ru-MD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43454" y="3964517"/>
            <a:ext cx="8705089" cy="457200"/>
          </a:xfrm>
        </p:spPr>
        <p:txBody>
          <a:bodyPr rtlCol="0" anchor="ctr"/>
          <a:lstStyle>
            <a:lvl1pPr marL="0" indent="0" algn="ctr">
              <a:buNone/>
              <a:defRPr lang="ru-MD" sz="2400">
                <a:solidFill>
                  <a:schemeClr val="accent3"/>
                </a:solidFill>
              </a:defRPr>
            </a:lvl1pPr>
            <a:lvl2pPr marL="457200" indent="0">
              <a:buNone/>
              <a:defRPr lang="ru-MD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D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D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Текст 24">
            <a:extLst>
              <a:ext uri="{FF2B5EF4-FFF2-40B4-BE49-F238E27FC236}">
                <a16:creationId xmlns:a16="http://schemas.microsoft.com/office/drawing/2014/main" xmlns="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D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”</a:t>
            </a:r>
          </a:p>
        </p:txBody>
      </p:sp>
      <p:sp>
        <p:nvSpPr>
          <p:cNvPr id="28" name="Текст 24">
            <a:extLst>
              <a:ext uri="{FF2B5EF4-FFF2-40B4-BE49-F238E27FC236}">
                <a16:creationId xmlns:a16="http://schemas.microsoft.com/office/drawing/2014/main" xmlns="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D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xmlns="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xmlns="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xmlns="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xmlns="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xmlns="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xmlns="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xmlns="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xmlns="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xmlns="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xmlns="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xmlns="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D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D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xmlns="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6424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xmlns="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6424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6" name="Рисунок 17">
            <a:extLst>
              <a:ext uri="{FF2B5EF4-FFF2-40B4-BE49-F238E27FC236}">
                <a16:creationId xmlns:a16="http://schemas.microsoft.com/office/drawing/2014/main" xmlns="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5" name="Текст 19">
            <a:extLst>
              <a:ext uri="{FF2B5EF4-FFF2-40B4-BE49-F238E27FC236}">
                <a16:creationId xmlns:a16="http://schemas.microsoft.com/office/drawing/2014/main" xmlns="" id="{A6866782-6675-4F37-E5D2-68CB0191C1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06424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19">
            <a:extLst>
              <a:ext uri="{FF2B5EF4-FFF2-40B4-BE49-F238E27FC236}">
                <a16:creationId xmlns:a16="http://schemas.microsoft.com/office/drawing/2014/main" xmlns="" id="{9F53AB27-DDFA-AA5D-8253-546C9BBA9C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06424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xmlns="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xmlns="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312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xmlns="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39312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Рисунок 17">
            <a:extLst>
              <a:ext uri="{FF2B5EF4-FFF2-40B4-BE49-F238E27FC236}">
                <a16:creationId xmlns:a16="http://schemas.microsoft.com/office/drawing/2014/main" xmlns="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Текст 19">
            <a:extLst>
              <a:ext uri="{FF2B5EF4-FFF2-40B4-BE49-F238E27FC236}">
                <a16:creationId xmlns:a16="http://schemas.microsoft.com/office/drawing/2014/main" xmlns="" id="{70DD1941-A469-A457-B987-E0E2C300A8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39312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19">
            <a:extLst>
              <a:ext uri="{FF2B5EF4-FFF2-40B4-BE49-F238E27FC236}">
                <a16:creationId xmlns:a16="http://schemas.microsoft.com/office/drawing/2014/main" xmlns="" id="{D6B84B7D-A7EC-6FE1-9925-F78AF0DE23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9312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xmlns="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xmlns="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200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xmlns="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200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Рисунок 17">
            <a:extLst>
              <a:ext uri="{FF2B5EF4-FFF2-40B4-BE49-F238E27FC236}">
                <a16:creationId xmlns:a16="http://schemas.microsoft.com/office/drawing/2014/main" xmlns="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xmlns="" id="{FA370BF1-09EC-DBE1-5118-8A92A0F90BC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2200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19">
            <a:extLst>
              <a:ext uri="{FF2B5EF4-FFF2-40B4-BE49-F238E27FC236}">
                <a16:creationId xmlns:a16="http://schemas.microsoft.com/office/drawing/2014/main" xmlns="" id="{5089D72C-E865-F5D3-CB1E-050AEF68445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2200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xmlns="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xmlns="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05088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xmlns="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05088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17">
            <a:extLst>
              <a:ext uri="{FF2B5EF4-FFF2-40B4-BE49-F238E27FC236}">
                <a16:creationId xmlns:a16="http://schemas.microsoft.com/office/drawing/2014/main" xmlns="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D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Текст 19">
            <a:extLst>
              <a:ext uri="{FF2B5EF4-FFF2-40B4-BE49-F238E27FC236}">
                <a16:creationId xmlns:a16="http://schemas.microsoft.com/office/drawing/2014/main" xmlns="" id="{46CBECF2-D93E-3DF9-064C-CB4A3262B6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05088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19">
            <a:extLst>
              <a:ext uri="{FF2B5EF4-FFF2-40B4-BE49-F238E27FC236}">
                <a16:creationId xmlns:a16="http://schemas.microsoft.com/office/drawing/2014/main" xmlns="" id="{71E06E16-A083-B853-8155-7FF97AD1DE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05088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D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MD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MD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MD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MD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D" sz="4400" kern="1200">
          <a:solidFill>
            <a:schemeClr val="accent3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lang="ru-MD"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D"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D"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D"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D"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D"/>
      </a:defPPr>
      <a:lvl1pPr marL="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D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f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jfif"/><Relationship Id="rId4" Type="http://schemas.openxmlformats.org/officeDocument/2006/relationships/image" Target="../media/image19.jf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24180B-35BA-C28E-820F-59C84FBDD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873551"/>
            <a:ext cx="6693408" cy="1088136"/>
          </a:xfrm>
        </p:spPr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dirty="0"/>
              <a:t>Творчество М. М. Пришвина.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26260E8-21BF-1371-4767-5E86248A7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1332" y="2267712"/>
            <a:ext cx="3296874" cy="438912"/>
          </a:xfrm>
        </p:spPr>
        <p:txBody>
          <a:bodyPr rtlCol="0">
            <a:normAutofit fontScale="47500" lnSpcReduction="20000"/>
          </a:bodyPr>
          <a:lstStyle>
            <a:defPPr>
              <a:defRPr lang="ru-MD"/>
            </a:defPPr>
          </a:lstStyle>
          <a:p>
            <a:pPr rtl="0"/>
            <a:r>
              <a:rPr lang="ru-RU" dirty="0"/>
              <a:t>Птицына Лейла и Платонова </a:t>
            </a:r>
            <a:r>
              <a:rPr lang="ru-RU" dirty="0" smtClean="0"/>
              <a:t>Валерия, ученицы 7 А </a:t>
            </a:r>
            <a:r>
              <a:rPr lang="ru-RU" dirty="0" smtClean="0"/>
              <a:t>класса МОБУ СОШ №16 </a:t>
            </a:r>
            <a:r>
              <a:rPr lang="ru-RU" dirty="0" err="1" smtClean="0"/>
              <a:t>г.Якутска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718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3547" y="868680"/>
            <a:ext cx="5554767" cy="1325880"/>
          </a:xfrm>
        </p:spPr>
        <p:txBody>
          <a:bodyPr rtlCol="0">
            <a:normAutofit fontScale="90000"/>
          </a:bodyPr>
          <a:lstStyle>
            <a:defPPr>
              <a:defRPr lang="ru-MD"/>
            </a:defPPr>
          </a:lstStyle>
          <a:p>
            <a:pPr rtl="0"/>
            <a:r>
              <a:rPr lang="ru-RU" dirty="0">
                <a:solidFill>
                  <a:schemeClr val="accent3"/>
                </a:solidFill>
                <a:cs typeface="Times New Roman"/>
              </a:rPr>
              <a:t>Михаил Михайлович Пришвин (1873–1954 гг.)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2884A3-BD82-0FC6-A582-54DD17DB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smtClean="0"/>
              <a:t>2</a:t>
            </a:fld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788C46-D0BC-4307-AE55-7601A139E7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682669" y="1803163"/>
            <a:ext cx="4250250" cy="4698221"/>
          </a:xfrm>
        </p:spPr>
        <p:txBody>
          <a:bodyPr vert="horz" lIns="91440" tIns="45720" rIns="91440" bIns="45720" rtlCol="0" anchor="t">
            <a:normAutofit fontScale="92500"/>
          </a:bodyPr>
          <a:lstStyle>
            <a:defPPr>
              <a:defRPr lang="ru-MD"/>
            </a:defPPr>
          </a:lstStyle>
          <a:p>
            <a:pPr rtl="0"/>
            <a:r>
              <a:rPr lang="ru-RU" dirty="0">
                <a:solidFill>
                  <a:schemeClr val="accent3"/>
                </a:solidFill>
                <a:latin typeface="Gill Sans Nova Light" panose="020B0302020104020203" pitchFamily="34" charset="0"/>
                <a:cs typeface="Calibri"/>
              </a:rPr>
              <a:t>известный советский писатель, прозаик, публицист. Автор большого количества произведений для детей, рассказов о природе и охоте. Серьезно изучал фотографирование и проиллюстрировал свои книги собственными снимками.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090AC0D-F624-B281-1AB5-687E5F6B3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3745" y="136732"/>
            <a:ext cx="779802" cy="1136591"/>
          </a:xfrm>
        </p:spPr>
        <p:txBody>
          <a:bodyPr rtlCol="0">
            <a:normAutofit fontScale="25000" lnSpcReduction="20000"/>
          </a:bodyPr>
          <a:lstStyle>
            <a:defPPr>
              <a:defRPr lang="ru-MD"/>
            </a:defPPr>
          </a:lstStyle>
          <a:p>
            <a:pPr rtl="0"/>
            <a:r>
              <a:rPr lang="ru-RU" dirty="0"/>
              <a:t>A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80F765C-3445-DB08-4796-522618C21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17" y="532439"/>
            <a:ext cx="2471237" cy="303288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3888896-C16B-52A9-26F3-F87828ACB4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154" y="3565321"/>
            <a:ext cx="2699420" cy="269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27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014648"/>
            <a:ext cx="8695944" cy="1325880"/>
          </a:xfrm>
        </p:spPr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 dirty="0"/>
              <a:t>Творчество Пришвина.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8028" y="2172330"/>
            <a:ext cx="8695944" cy="2902592"/>
          </a:xfrm>
        </p:spPr>
        <p:txBody>
          <a:bodyPr rtlCol="0">
            <a:normAutofit/>
          </a:bodyPr>
          <a:lstStyle>
            <a:defPPr>
              <a:defRPr lang="ru-MD"/>
            </a:defPPr>
          </a:lstStyle>
          <a:p>
            <a:pPr rtl="0"/>
            <a:r>
              <a:rPr lang="ru-RU" sz="1900" dirty="0"/>
              <a:t>Вернувшись на родину, женился, стал воспитывать троих детей. А в 1906 году оставил свою профессию, стал работать корреспондентом в газетах и начал писать. Он бродил по лесам, много путешествовал, собирал фольклор. Все впечатления от путешествий, записанные им тогда, легли в основу его книг. В краткой биографии Пришвина важно отметить, что в 1906 году впервые был опубликован его рассказ – «Сашок». Затем вышли его книги с очерками: «В краю непуганых птиц» (1907 г.), «За волшебным колобком» (1908 г.), «У стен града невидимого» (1908 г.). С 1912 по 1914 год вышло первое собрание сочинений писателя. 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3609A75-5E9A-C165-5A1D-764F9E96B7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108060B-6C9E-CFFF-55DE-F0D645C09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D"/>
            </a:defPPr>
          </a:lstStyle>
          <a:p>
            <a:pPr rtl="0"/>
            <a:fld id="{294A09A9-5501-47C1-A89A-A340965A2BE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368623-1032-426F-F6AA-664ABBCD0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Творчество Пришвина.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F41320-B2B0-D921-4CF0-BED58E776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88083"/>
            <a:ext cx="10515600" cy="3771440"/>
          </a:xfrm>
        </p:spPr>
        <p:txBody>
          <a:bodyPr>
            <a:normAutofit/>
          </a:bodyPr>
          <a:lstStyle/>
          <a:p>
            <a:r>
              <a:rPr lang="ru-RU" dirty="0"/>
              <a:t>В 1930-х годах писатель совершил путешествие на Дальний Восток. Следующими книгами Пришвина были «Дорогие звери» и написанная на ее основе повесть «Жень-</a:t>
            </a:r>
            <a:r>
              <a:rPr lang="ru-RU" dirty="0" err="1"/>
              <a:t>шень</a:t>
            </a:r>
            <a:r>
              <a:rPr lang="ru-RU" dirty="0"/>
              <a:t>»(1933 г.), «Календарь природы» (1935 г.), роман «Кащеева цепь» и многие другие. Также высоко ценятся его «Дневники» (1905–1954 гг.).</a:t>
            </a:r>
          </a:p>
          <a:p>
            <a:r>
              <a:rPr lang="ru-RU" dirty="0"/>
              <a:t>«Певец русской природы» – так кратко охарактеризовал Пришвина писатель К. Паустовский. Действительно, все произведения Михаила Пришвина пропитаны особым отношением писателя к окружающей его природе, и изложены они в очень красивой языковой форме.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F9712C0-378A-EC31-F15B-1DBA1C240D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960A8A5-77D8-F139-F1D7-39670A517D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pPr rtl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18199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4B455B-9B70-185D-C539-1B3674A7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Популярные произведения Михаила Пришвина.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DEE635D3-7C69-9A1F-ACEA-FBEDC2330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A592381-4360-C3E2-0FAF-5665F6DC1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5</a:t>
            </a:fld>
            <a:endParaRPr lang="ru-RU" noProof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5033A97-77CD-E563-BE09-8F026C29E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52" y="2390862"/>
            <a:ext cx="2046914" cy="27282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3D781EF-1F2A-7A64-1B31-78A4A2DA1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410" y="3755007"/>
            <a:ext cx="2224887" cy="29655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F221F40-BDE0-1FB0-475A-1A0E0D70E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5236" y="2429114"/>
            <a:ext cx="2209800" cy="28575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A8F840E-825A-6DED-8198-F3358B25A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7591" y="3772642"/>
            <a:ext cx="2174572" cy="300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55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Лисичкин</a:t>
            </a:r>
            <a:r>
              <a:rPr lang="ru-RU" dirty="0" smtClean="0"/>
              <a:t> хлеб»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393266" y="2264089"/>
            <a:ext cx="6282267" cy="4362451"/>
          </a:xfrm>
        </p:spPr>
        <p:txBody>
          <a:bodyPr anchor="t"/>
          <a:lstStyle/>
          <a:p>
            <a:r>
              <a:rPr lang="ru-RU" sz="1300" b="1" dirty="0" smtClean="0"/>
              <a:t>Жанр</a:t>
            </a:r>
            <a:r>
              <a:rPr lang="ru-RU" sz="1300" dirty="0"/>
              <a:t>: Рассказ</a:t>
            </a:r>
          </a:p>
          <a:p>
            <a:r>
              <a:rPr lang="ru-RU" sz="1300" b="1" dirty="0"/>
              <a:t>Год написания</a:t>
            </a:r>
            <a:r>
              <a:rPr lang="ru-RU" sz="1300" dirty="0"/>
              <a:t>: 1939 </a:t>
            </a:r>
            <a:r>
              <a:rPr lang="ru-RU" sz="1300" dirty="0" smtClean="0"/>
              <a:t>год</a:t>
            </a:r>
          </a:p>
          <a:p>
            <a:r>
              <a:rPr lang="ru-RU" sz="1300" b="1" dirty="0"/>
              <a:t>Главные </a:t>
            </a:r>
            <a:r>
              <a:rPr lang="ru-RU" sz="1300" b="1" dirty="0" smtClean="0"/>
              <a:t>герои:</a:t>
            </a:r>
            <a:endParaRPr lang="ru-RU" sz="1300" b="1" dirty="0"/>
          </a:p>
          <a:p>
            <a:r>
              <a:rPr lang="ru-RU" sz="1300" dirty="0"/>
              <a:t>Автор – писатель, натуралист, охотник, большой знаток природы.</a:t>
            </a:r>
          </a:p>
          <a:p>
            <a:r>
              <a:rPr lang="ru-RU" sz="1300" dirty="0"/>
              <a:t>Зиночка – маленькая девочка, которая любит есть только </a:t>
            </a:r>
            <a:r>
              <a:rPr lang="ru-RU" sz="1300" dirty="0" err="1"/>
              <a:t>лисичкин</a:t>
            </a:r>
            <a:r>
              <a:rPr lang="ru-RU" sz="1300" dirty="0"/>
              <a:t> хлеб</a:t>
            </a:r>
            <a:r>
              <a:rPr lang="ru-RU" sz="1300" dirty="0" smtClean="0"/>
              <a:t>.</a:t>
            </a:r>
            <a:endParaRPr lang="ru-RU" sz="1300" b="1" dirty="0" smtClean="0"/>
          </a:p>
          <a:p>
            <a:pPr fontAlgn="base"/>
            <a:r>
              <a:rPr lang="ru-RU" sz="1300" b="1" dirty="0" smtClean="0"/>
              <a:t>Сюжет</a:t>
            </a:r>
            <a:endParaRPr lang="ru-RU" sz="1300" b="1" dirty="0"/>
          </a:p>
          <a:p>
            <a:pPr fontAlgn="base"/>
            <a:r>
              <a:rPr lang="ru-RU" sz="1300" dirty="0"/>
              <a:t>Автор постоянно бывает в лесу, и всегда возвращается оттуда с богатой добычей. Возвращаясь, он показывал дочери свои находки: грибы и ягоды, различные чудесные травки и корешки, приносит птиц и мелких животных. Обо всем он подробно рассказывает девочке, желая показать ей богатство и щедрость родной природы.</a:t>
            </a:r>
          </a:p>
          <a:p>
            <a:pPr fontAlgn="base"/>
            <a:r>
              <a:rPr lang="ru-RU" sz="1300" dirty="0"/>
              <a:t>А однажды под листиком заячьей капусты Зиночка нашла кусочек черного хлеба, отец захватил его с собой в лес, но не съел. </a:t>
            </a:r>
            <a:endParaRPr lang="ru-RU" sz="1300" dirty="0" smtClean="0"/>
          </a:p>
          <a:p>
            <a:pPr fontAlgn="base"/>
            <a:r>
              <a:rPr lang="ru-RU" sz="1300" dirty="0" smtClean="0"/>
              <a:t>Мужчина поведал дочке, что это хлеб, который называется </a:t>
            </a:r>
            <a:r>
              <a:rPr lang="ru-RU" sz="1300" dirty="0" err="1" smtClean="0"/>
              <a:t>лисичкин</a:t>
            </a:r>
            <a:r>
              <a:rPr lang="ru-RU" sz="1300" dirty="0" smtClean="0"/>
              <a:t> и бывает он только в лесу.</a:t>
            </a:r>
          </a:p>
          <a:p>
            <a:pPr algn="ctr"/>
            <a:r>
              <a:rPr lang="ru-RU" sz="1300" dirty="0" smtClean="0"/>
              <a:t>«Осторожно </a:t>
            </a:r>
            <a:r>
              <a:rPr lang="ru-RU" sz="1300" dirty="0"/>
              <a:t>попробовала, и начала есть:</a:t>
            </a:r>
            <a:br>
              <a:rPr lang="ru-RU" sz="1300" dirty="0"/>
            </a:br>
            <a:r>
              <a:rPr lang="ru-RU" sz="1300" dirty="0"/>
              <a:t>— Хороший </a:t>
            </a:r>
            <a:r>
              <a:rPr lang="ru-RU" sz="1300" dirty="0" err="1"/>
              <a:t>лисичкин</a:t>
            </a:r>
            <a:r>
              <a:rPr lang="ru-RU" sz="1300" dirty="0"/>
              <a:t> хлеб!</a:t>
            </a:r>
          </a:p>
          <a:p>
            <a:pPr algn="ctr"/>
            <a:r>
              <a:rPr lang="ru-RU" sz="1300" dirty="0"/>
              <a:t>И съела весь мой чёрный хлеб </a:t>
            </a:r>
            <a:r>
              <a:rPr lang="ru-RU" sz="1300" dirty="0" smtClean="0"/>
              <a:t>дочиста»</a:t>
            </a:r>
            <a:endParaRPr lang="ru-RU" sz="1300" dirty="0"/>
          </a:p>
          <a:p>
            <a:pPr fontAlgn="base"/>
            <a:r>
              <a:rPr lang="ru-RU" sz="1300" dirty="0" smtClean="0"/>
              <a:t> И Зина с наслаждением съела этот ломоть. Раньше она не любила кушать хлеб даже и белый, а черный из леса съедала весь до крошечки. Она объясняла это тем, что у лисички хлеб намного вкуснее.</a:t>
            </a:r>
            <a:endParaRPr lang="ru-RU" sz="1300" dirty="0"/>
          </a:p>
          <a:p>
            <a:r>
              <a:rPr lang="ru-RU" sz="1300" dirty="0"/>
              <a:t>В этом рассказе мы почувствовали трепетное и уважительное отношение к природе родного края и желание раскрыть всем чудеса </a:t>
            </a:r>
            <a:r>
              <a:rPr lang="ru-RU" sz="1300" dirty="0" smtClean="0"/>
              <a:t>леса, а ещё… и нам захотелось отведать «</a:t>
            </a:r>
            <a:r>
              <a:rPr lang="ru-RU" sz="1300" dirty="0" err="1" smtClean="0"/>
              <a:t>лисичкин</a:t>
            </a:r>
            <a:r>
              <a:rPr lang="ru-RU" sz="1300" dirty="0" smtClean="0"/>
              <a:t> хлеб».  </a:t>
            </a:r>
            <a:endParaRPr lang="ru-RU" sz="1300" dirty="0"/>
          </a:p>
          <a:p>
            <a:endParaRPr lang="ru-RU" dirty="0"/>
          </a:p>
          <a:p>
            <a:pPr rtl="0"/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6</a:t>
            </a:fld>
            <a:endParaRPr lang="ru-RU" noProof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34" y="2308911"/>
            <a:ext cx="3411817" cy="454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61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Ярик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384800" y="2420321"/>
            <a:ext cx="6172199" cy="4192146"/>
          </a:xfrm>
        </p:spPr>
        <p:txBody>
          <a:bodyPr anchor="t"/>
          <a:lstStyle/>
          <a:p>
            <a:r>
              <a:rPr lang="ru-RU" sz="1800" b="1" dirty="0" smtClean="0"/>
              <a:t>Жанр</a:t>
            </a:r>
            <a:r>
              <a:rPr lang="ru-RU" sz="1800" dirty="0" smtClean="0"/>
              <a:t>: Рассказ</a:t>
            </a:r>
          </a:p>
          <a:p>
            <a:r>
              <a:rPr lang="ru-RU" sz="1800" b="1" dirty="0" smtClean="0"/>
              <a:t>Год </a:t>
            </a:r>
            <a:r>
              <a:rPr lang="ru-RU" sz="1800" b="1" dirty="0"/>
              <a:t>написания</a:t>
            </a:r>
            <a:r>
              <a:rPr lang="ru-RU" sz="1800" dirty="0"/>
              <a:t>: </a:t>
            </a:r>
            <a:r>
              <a:rPr lang="ru-RU" sz="1800" dirty="0" smtClean="0"/>
              <a:t>1936 </a:t>
            </a:r>
            <a:r>
              <a:rPr lang="ru-RU" sz="1800" dirty="0"/>
              <a:t>год</a:t>
            </a:r>
          </a:p>
          <a:p>
            <a:r>
              <a:rPr lang="ru-RU" sz="1800" b="1" dirty="0" smtClean="0"/>
              <a:t>Главные герои: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А</a:t>
            </a:r>
            <a:r>
              <a:rPr lang="ru-RU" sz="1800" dirty="0" smtClean="0"/>
              <a:t>втор - охотник-рассказчик</a:t>
            </a:r>
            <a:r>
              <a:rPr lang="ru-RU" sz="1800" dirty="0"/>
              <a:t>. Добрый и веселый. Охотится без ружья.</a:t>
            </a:r>
          </a:p>
          <a:p>
            <a:r>
              <a:rPr lang="ru-RU" sz="1800" dirty="0" err="1" smtClean="0"/>
              <a:t>Ярик</a:t>
            </a:r>
            <a:r>
              <a:rPr lang="ru-RU" sz="1800" dirty="0" smtClean="0"/>
              <a:t> - ирландский </a:t>
            </a:r>
            <a:r>
              <a:rPr lang="ru-RU" sz="1800" dirty="0"/>
              <a:t>сеттер. Молодой, неопытный, терпеливый.</a:t>
            </a:r>
          </a:p>
          <a:p>
            <a:r>
              <a:rPr lang="ru-RU" sz="1800" b="1" dirty="0"/>
              <a:t>Сюжет</a:t>
            </a:r>
          </a:p>
          <a:p>
            <a:r>
              <a:rPr lang="ru-RU" sz="1800" dirty="0"/>
              <a:t>В рассказе Пришвина "</a:t>
            </a:r>
            <a:r>
              <a:rPr lang="ru-RU" sz="1800" dirty="0" err="1"/>
              <a:t>Ярик</a:t>
            </a:r>
            <a:r>
              <a:rPr lang="ru-RU" sz="1800" dirty="0"/>
              <a:t>" говорится об охотничьем псе по кличке </a:t>
            </a:r>
            <a:r>
              <a:rPr lang="ru-RU" sz="1800" dirty="0" err="1"/>
              <a:t>Ярик</a:t>
            </a:r>
            <a:r>
              <a:rPr lang="ru-RU" sz="1800" dirty="0"/>
              <a:t>, с которым автор пошел в лес "охотиться" на тетеревов. Он обучал свою собаку правильному поведению на охоте, повадкам птиц и как себя вести в сложившихся обстоятельствах. Они наблюдали за семьей тетеревов и смогли их одурачить, но не стали ловить ни тетерку, ни ее птенцов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Нам </a:t>
            </a:r>
            <a:r>
              <a:rPr lang="ru-RU" sz="1800" dirty="0"/>
              <a:t>рассказ </a:t>
            </a:r>
            <a:r>
              <a:rPr lang="ru-RU" sz="1800" dirty="0" smtClean="0"/>
              <a:t>очень понравился</a:t>
            </a:r>
            <a:r>
              <a:rPr lang="ru-RU" sz="1800" dirty="0"/>
              <a:t>, он учит бережному отношению к животным и птицам</a:t>
            </a:r>
            <a:r>
              <a:rPr lang="ru-RU" sz="1800" dirty="0" smtClean="0"/>
              <a:t>. </a:t>
            </a:r>
            <a:endParaRPr lang="ru-RU" sz="1800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7</a:t>
            </a:fld>
            <a:endParaRPr lang="ru-RU" noProof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417" y="2311312"/>
            <a:ext cx="3289879" cy="454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67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«Кладовая солнца»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266266" y="2563283"/>
            <a:ext cx="6684941" cy="4074584"/>
          </a:xfrm>
        </p:spPr>
        <p:txBody>
          <a:bodyPr anchor="t"/>
          <a:lstStyle/>
          <a:p>
            <a:r>
              <a:rPr lang="ru-RU" b="1" dirty="0"/>
              <a:t>Жанр</a:t>
            </a:r>
            <a:r>
              <a:rPr lang="ru-RU" dirty="0"/>
              <a:t>: </a:t>
            </a:r>
            <a:r>
              <a:rPr lang="ru-RU" dirty="0" smtClean="0"/>
              <a:t>Повесть (сказка-быль)</a:t>
            </a:r>
            <a:endParaRPr lang="ru-RU" dirty="0"/>
          </a:p>
          <a:p>
            <a:r>
              <a:rPr lang="ru-RU" b="1" dirty="0"/>
              <a:t>Год написания</a:t>
            </a:r>
            <a:r>
              <a:rPr lang="ru-RU" dirty="0"/>
              <a:t>: </a:t>
            </a:r>
            <a:r>
              <a:rPr lang="ru-RU" dirty="0" smtClean="0"/>
              <a:t>1945 </a:t>
            </a:r>
            <a:r>
              <a:rPr lang="ru-RU" dirty="0"/>
              <a:t>год</a:t>
            </a:r>
          </a:p>
          <a:p>
            <a:r>
              <a:rPr lang="ru-RU" b="1" dirty="0"/>
              <a:t>Главные </a:t>
            </a:r>
            <a:r>
              <a:rPr lang="ru-RU" b="1" dirty="0" smtClean="0"/>
              <a:t>герои:</a:t>
            </a:r>
          </a:p>
          <a:p>
            <a:r>
              <a:rPr lang="ru-RU" dirty="0"/>
              <a:t>Настя – двенадцатилетняя девочка, хозяйственная, рассудительная, заботливая.</a:t>
            </a:r>
          </a:p>
          <a:p>
            <a:r>
              <a:rPr lang="ru-RU" dirty="0" err="1"/>
              <a:t>Митраша</a:t>
            </a:r>
            <a:r>
              <a:rPr lang="ru-RU" dirty="0"/>
              <a:t> – младший брат Насти, решительный, безрассудный, самоуверенный мальчик 10 лет.</a:t>
            </a:r>
          </a:p>
          <a:p>
            <a:r>
              <a:rPr lang="ru-RU" b="1" dirty="0" smtClean="0"/>
              <a:t>Сюжет:</a:t>
            </a:r>
          </a:p>
          <a:p>
            <a:r>
              <a:rPr lang="ru-RU" dirty="0"/>
              <a:t>В повести рассказывается об опасном походе брата и сестры в лес за клюквой, в результате которого мальчик чуть не тонет в болоте, но спасается благодаря охотничьей собаке. </a:t>
            </a:r>
            <a:endParaRPr lang="ru-RU" dirty="0" smtClean="0"/>
          </a:p>
          <a:p>
            <a:r>
              <a:rPr lang="ru-RU" dirty="0"/>
              <a:t>Однажды Настя и </a:t>
            </a:r>
            <a:r>
              <a:rPr lang="ru-RU" dirty="0" err="1"/>
              <a:t>Митраша</a:t>
            </a:r>
            <a:r>
              <a:rPr lang="ru-RU" dirty="0"/>
              <a:t> решили отправиться к </a:t>
            </a:r>
            <a:r>
              <a:rPr lang="ru-RU" dirty="0" err="1"/>
              <a:t>Блудову</a:t>
            </a:r>
            <a:r>
              <a:rPr lang="ru-RU" dirty="0"/>
              <a:t> болоту собирать клюкву. В лесу они принялись спорить о том, какой дорогой идти. В результате каждый из них пошёл своей тропинкой. </a:t>
            </a:r>
            <a:r>
              <a:rPr lang="ru-RU" dirty="0" err="1"/>
              <a:t>Митраша</a:t>
            </a:r>
            <a:r>
              <a:rPr lang="ru-RU" dirty="0"/>
              <a:t>, решив сократить путь, пошёл по неизвестной дороге и вскоре угодил в болотные топи и начал тонуть. Он звал на помощь Настю, но та его не слышала, увлечённо собирая клюкву. Когда же Настя наконец вспомнила о брате, она принялась звать его, но брат не откликался.</a:t>
            </a:r>
          </a:p>
          <a:p>
            <a:r>
              <a:rPr lang="ru-RU" dirty="0"/>
              <a:t>Тем временем собака Травка, потерявшая хозяина и жившая в лесу, принялась охотиться на зайца. Оказавшись возле болота, она увидела мальчика и стала медленно подползать к нему. </a:t>
            </a:r>
            <a:r>
              <a:rPr lang="ru-RU" dirty="0" err="1"/>
              <a:t>Митраша</a:t>
            </a:r>
            <a:r>
              <a:rPr lang="ru-RU" dirty="0"/>
              <a:t> схватился за собаку и благополучно выбрался из болота. В это время у болота показался волк. Мальчик не оробел и выстрелил в волка из ружья. Настя, услышав выстрел, побежала в ту сторону и отыскала брата. Взяв с собой Травку, Настя и </a:t>
            </a:r>
            <a:r>
              <a:rPr lang="ru-RU" dirty="0" err="1"/>
              <a:t>Митраша</a:t>
            </a:r>
            <a:r>
              <a:rPr lang="ru-RU" dirty="0"/>
              <a:t> вернулись в село, где их встречали как героев. Однако никто не верил, что десятилетний мальчик мог убить старого матёрого волка. Настя чувствовала себя виноватой в том, что произошло. Всю собранную клюкву она отнесла больным детям из Ленинграда</a:t>
            </a:r>
            <a:r>
              <a:rPr lang="ru-RU" dirty="0" smtClean="0"/>
              <a:t>.</a:t>
            </a:r>
          </a:p>
          <a:p>
            <a:r>
              <a:rPr lang="ru-RU" dirty="0"/>
              <a:t>Понятие «кладовая солнца» поясняется автором в одной из глав повести. Рассказчик говорит о том, что «всё </a:t>
            </a:r>
            <a:r>
              <a:rPr lang="ru-RU" dirty="0" err="1"/>
              <a:t>Блудово</a:t>
            </a:r>
            <a:r>
              <a:rPr lang="ru-RU" dirty="0"/>
              <a:t> болото, со всеми своими огромными запасами горючего, торфа, есть кладовая солнца</a:t>
            </a:r>
            <a:r>
              <a:rPr lang="ru-RU" dirty="0" smtClean="0"/>
              <a:t>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8</a:t>
            </a:fld>
            <a:endParaRPr lang="ru-RU" noProof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498185"/>
            <a:ext cx="3277742" cy="420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78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0923C5-7C2A-79B0-CB03-0D3A42675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BA1D64A-EBF6-9E17-F9F3-EC19D208F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V="1">
            <a:off x="-201336" y="268449"/>
            <a:ext cx="13422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4432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95_TF56410444_Win32" id="{D0524A03-AA06-424F-8535-98963A5C8ECD}" vid="{C2754639-684A-4B5A-914E-EA25D604847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BB2F3B-6257-41BB-8B64-5AC7494F274B}">
  <ds:schemaRefs>
    <ds:schemaRef ds:uri="http://purl.org/dc/elements/1.1/"/>
    <ds:schemaRef ds:uri="http://schemas.microsoft.com/office/2006/metadata/properties"/>
    <ds:schemaRef ds:uri="bb13cd20-357b-48a5-aff4-3bb4b52aae3e"/>
    <ds:schemaRef ds:uri="4f0d45a2-344c-4fe0-9811-4277bf2c2e1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81E8B4-8BDD-415B-94AB-2A31BADE7B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544</Words>
  <Application>Microsoft Office PowerPoint</Application>
  <PresentationFormat>Широкоэкранный</PresentationFormat>
  <Paragraphs>58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Baskerville</vt:lpstr>
      <vt:lpstr>Calibri</vt:lpstr>
      <vt:lpstr>Gill Sans Light</vt:lpstr>
      <vt:lpstr>Gill Sans Nova</vt:lpstr>
      <vt:lpstr>Gill Sans Nova Light</vt:lpstr>
      <vt:lpstr>Times New Roman</vt:lpstr>
      <vt:lpstr>Тема Office</vt:lpstr>
      <vt:lpstr>Творчество М. М. Пришвина.</vt:lpstr>
      <vt:lpstr>Михаил Михайлович Пришвин (1873–1954 гг.)</vt:lpstr>
      <vt:lpstr>Творчество Пришвина.</vt:lpstr>
      <vt:lpstr>Творчество Пришвина.</vt:lpstr>
      <vt:lpstr>Популярные произведения Михаила Пришвина.</vt:lpstr>
      <vt:lpstr>«Лисичкин хлеб»</vt:lpstr>
      <vt:lpstr>«Ярик»</vt:lpstr>
      <vt:lpstr>«Кладовая солнца»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Творчество М. М. Пришвина.</dc:title>
  <dc:creator>wasted2424334@gmail.com</dc:creator>
  <cp:lastModifiedBy>nadya-27@mail.ru</cp:lastModifiedBy>
  <cp:revision>9</cp:revision>
  <dcterms:created xsi:type="dcterms:W3CDTF">2023-04-10T14:00:44Z</dcterms:created>
  <dcterms:modified xsi:type="dcterms:W3CDTF">2023-10-03T14:22:29Z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