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9" r:id="rId6"/>
    <p:sldId id="27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1" r:id="rId15"/>
  </p:sldIdLst>
  <p:sldSz cx="12192000" cy="6858000"/>
  <p:notesSz cx="6858000" cy="9144000"/>
  <p:embeddedFontLst>
    <p:embeddedFont>
      <p:font typeface="Corsiva" panose="020B060402020202020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508" userDrawn="1">
          <p15:clr>
            <a:srgbClr val="000000"/>
          </p15:clr>
        </p15:guide>
        <p15:guide id="2" pos="2857" userDrawn="1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>
        <p:guide orient="horz" pos="1508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36516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6828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7693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85034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5620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0094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707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55212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95541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6906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524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615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8610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792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71552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0684" cy="11414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1" y="1600201"/>
            <a:ext cx="5382684" cy="452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5484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5484" y="3938589"/>
            <a:ext cx="5384800" cy="21859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idx="10"/>
          </p:nvPr>
        </p:nvSpPr>
        <p:spPr>
          <a:xfrm>
            <a:off x="609601" y="6245226"/>
            <a:ext cx="2842684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1"/>
          </p:nvPr>
        </p:nvSpPr>
        <p:spPr>
          <a:xfrm>
            <a:off x="4165601" y="6245226"/>
            <a:ext cx="3858684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2"/>
          </p:nvPr>
        </p:nvSpPr>
        <p:spPr>
          <a:xfrm>
            <a:off x="8737601" y="6245226"/>
            <a:ext cx="2842684" cy="474663"/>
          </a:xfrm>
        </p:spPr>
        <p:txBody>
          <a:bodyPr/>
          <a:lstStyle>
            <a:lvl1pPr>
              <a:defRPr/>
            </a:lvl1pPr>
          </a:lstStyle>
          <a:p>
            <a:fld id="{67730B59-1930-473A-AEE7-E869348346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835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 rot="5400000">
            <a:off x="7285039" y="1828801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 rot="5400000">
            <a:off x="1697039" y="-812800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9"/>
            <a:ext cx="4525962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 rot="-265">
            <a:off x="1899736" y="652944"/>
            <a:ext cx="7772400" cy="15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buClr>
                <a:srgbClr val="000066"/>
              </a:buClr>
              <a:buSzPts val="8800"/>
            </a:pPr>
            <a:r>
              <a:rPr lang="en-US" dirty="0"/>
              <a:t>              </a:t>
            </a:r>
            <a:r>
              <a:rPr lang="en-US" sz="6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Пирамида</a:t>
            </a:r>
            <a:endParaRPr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5" name="Google Shape;85;p13"/>
          <p:cNvGrpSpPr/>
          <p:nvPr/>
        </p:nvGrpSpPr>
        <p:grpSpPr>
          <a:xfrm>
            <a:off x="4354889" y="3266518"/>
            <a:ext cx="2753514" cy="2184061"/>
            <a:chOff x="2063" y="2243"/>
            <a:chExt cx="1510" cy="1198"/>
          </a:xfrm>
        </p:grpSpPr>
        <p:sp>
          <p:nvSpPr>
            <p:cNvPr id="86" name="Google Shape;86;p13"/>
            <p:cNvSpPr/>
            <p:nvPr/>
          </p:nvSpPr>
          <p:spPr>
            <a:xfrm>
              <a:off x="2290" y="2251"/>
              <a:ext cx="998" cy="1179"/>
            </a:xfrm>
            <a:prstGeom prst="triangle">
              <a:avLst>
                <a:gd name="adj" fmla="val 16124"/>
              </a:avLst>
            </a:prstGeom>
            <a:gradFill>
              <a:gsLst>
                <a:gs pos="0">
                  <a:srgbClr val="FFCC99"/>
                </a:gs>
                <a:gs pos="50000">
                  <a:srgbClr val="99FFCC"/>
                </a:gs>
                <a:gs pos="100000">
                  <a:srgbClr val="FFCC99"/>
                </a:gs>
              </a:gsLst>
              <a:lin ang="18900000" scaled="0"/>
            </a:gra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87" name="Google Shape;87;p13"/>
            <p:cNvSpPr/>
            <p:nvPr/>
          </p:nvSpPr>
          <p:spPr>
            <a:xfrm rot="60000">
              <a:off x="3019" y="2257"/>
              <a:ext cx="544" cy="1179"/>
            </a:xfrm>
            <a:custGeom>
              <a:avLst/>
              <a:gdLst/>
              <a:ahLst/>
              <a:cxnLst/>
              <a:rect l="l" t="t" r="r" b="b"/>
              <a:pathLst>
                <a:path w="544" h="1179" extrusionOk="0">
                  <a:moveTo>
                    <a:pt x="272" y="1179"/>
                  </a:moveTo>
                  <a:lnTo>
                    <a:pt x="544" y="771"/>
                  </a:lnTo>
                  <a:lnTo>
                    <a:pt x="0" y="0"/>
                  </a:lnTo>
                  <a:lnTo>
                    <a:pt x="272" y="1179"/>
                  </a:lnTo>
                  <a:close/>
                </a:path>
              </a:pathLst>
            </a:custGeom>
            <a:gradFill>
              <a:gsLst>
                <a:gs pos="0">
                  <a:srgbClr val="FFCC99"/>
                </a:gs>
                <a:gs pos="50000">
                  <a:srgbClr val="99FFCC"/>
                </a:gs>
                <a:gs pos="100000">
                  <a:srgbClr val="FFCC99"/>
                </a:gs>
              </a:gsLst>
              <a:lin ang="18900000" scaled="0"/>
            </a:gradFill>
            <a:ln w="19050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88" name="Google Shape;88;p13"/>
            <p:cNvSpPr/>
            <p:nvPr/>
          </p:nvSpPr>
          <p:spPr>
            <a:xfrm rot="60000">
              <a:off x="2073" y="2251"/>
              <a:ext cx="952" cy="1179"/>
            </a:xfrm>
            <a:custGeom>
              <a:avLst/>
              <a:gdLst/>
              <a:ahLst/>
              <a:cxnLst/>
              <a:rect l="l" t="t" r="r" b="b"/>
              <a:pathLst>
                <a:path w="952" h="1134" extrusionOk="0">
                  <a:moveTo>
                    <a:pt x="226" y="1134"/>
                  </a:moveTo>
                  <a:lnTo>
                    <a:pt x="0" y="771"/>
                  </a:lnTo>
                  <a:lnTo>
                    <a:pt x="952" y="0"/>
                  </a:lnTo>
                  <a:lnTo>
                    <a:pt x="226" y="1134"/>
                  </a:lnTo>
                  <a:close/>
                </a:path>
              </a:pathLst>
            </a:custGeom>
            <a:gradFill>
              <a:gsLst>
                <a:gs pos="0">
                  <a:srgbClr val="FFCC99"/>
                </a:gs>
                <a:gs pos="50000">
                  <a:srgbClr val="99FFCC"/>
                </a:gs>
                <a:gs pos="100000">
                  <a:srgbClr val="FFCC99"/>
                </a:gs>
              </a:gsLst>
              <a:lin ang="18900000" scaled="0"/>
            </a:gradFill>
            <a:ln w="19050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</p:grpSp>
      <p:grpSp>
        <p:nvGrpSpPr>
          <p:cNvPr id="89" name="Google Shape;89;p13"/>
          <p:cNvGrpSpPr/>
          <p:nvPr/>
        </p:nvGrpSpPr>
        <p:grpSpPr>
          <a:xfrm>
            <a:off x="7529588" y="3266526"/>
            <a:ext cx="2066925" cy="2232025"/>
            <a:chOff x="3787" y="2205"/>
            <a:chExt cx="1134" cy="1225"/>
          </a:xfrm>
        </p:grpSpPr>
        <p:sp>
          <p:nvSpPr>
            <p:cNvPr id="90" name="Google Shape;90;p13"/>
            <p:cNvSpPr/>
            <p:nvPr/>
          </p:nvSpPr>
          <p:spPr>
            <a:xfrm>
              <a:off x="3787" y="2205"/>
              <a:ext cx="907" cy="1225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00CCFF"/>
                </a:gs>
                <a:gs pos="100000">
                  <a:srgbClr val="9966FF"/>
                </a:gs>
              </a:gsLst>
              <a:lin ang="18900000" scaled="0"/>
            </a:gra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4241" y="2205"/>
              <a:ext cx="680" cy="1225"/>
            </a:xfrm>
            <a:custGeom>
              <a:avLst/>
              <a:gdLst/>
              <a:ahLst/>
              <a:cxnLst/>
              <a:rect l="l" t="t" r="r" b="b"/>
              <a:pathLst>
                <a:path w="680" h="1225" extrusionOk="0">
                  <a:moveTo>
                    <a:pt x="453" y="1225"/>
                  </a:moveTo>
                  <a:lnTo>
                    <a:pt x="0" y="0"/>
                  </a:lnTo>
                  <a:lnTo>
                    <a:pt x="680" y="953"/>
                  </a:lnTo>
                  <a:lnTo>
                    <a:pt x="453" y="1225"/>
                  </a:lnTo>
                  <a:close/>
                </a:path>
              </a:pathLst>
            </a:custGeom>
            <a:gradFill>
              <a:gsLst>
                <a:gs pos="0">
                  <a:srgbClr val="00CCFF"/>
                </a:gs>
                <a:gs pos="100000">
                  <a:srgbClr val="9966FF"/>
                </a:gs>
              </a:gsLst>
              <a:lin ang="18900000" scaled="0"/>
            </a:gradFill>
            <a:ln w="19050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</p:grpSp>
      <p:grpSp>
        <p:nvGrpSpPr>
          <p:cNvPr id="92" name="Google Shape;92;p13"/>
          <p:cNvGrpSpPr/>
          <p:nvPr/>
        </p:nvGrpSpPr>
        <p:grpSpPr>
          <a:xfrm>
            <a:off x="1899165" y="3266531"/>
            <a:ext cx="2335662" cy="2334199"/>
            <a:chOff x="236" y="2058"/>
            <a:chExt cx="1471" cy="1470"/>
          </a:xfrm>
        </p:grpSpPr>
        <p:sp>
          <p:nvSpPr>
            <p:cNvPr id="93" name="Google Shape;93;p13"/>
            <p:cNvSpPr/>
            <p:nvPr/>
          </p:nvSpPr>
          <p:spPr>
            <a:xfrm rot="60000" flipH="1">
              <a:off x="249" y="2063"/>
              <a:ext cx="625" cy="1458"/>
            </a:xfrm>
            <a:custGeom>
              <a:avLst/>
              <a:gdLst/>
              <a:ahLst/>
              <a:cxnLst/>
              <a:rect l="l" t="t" r="r" b="b"/>
              <a:pathLst>
                <a:path w="589" h="1270" extrusionOk="0">
                  <a:moveTo>
                    <a:pt x="453" y="1270"/>
                  </a:moveTo>
                  <a:lnTo>
                    <a:pt x="589" y="952"/>
                  </a:lnTo>
                  <a:lnTo>
                    <a:pt x="0" y="0"/>
                  </a:lnTo>
                  <a:lnTo>
                    <a:pt x="453" y="1270"/>
                  </a:lnTo>
                  <a:close/>
                </a:path>
              </a:pathLst>
            </a:custGeom>
            <a:gradFill>
              <a:gsLst>
                <a:gs pos="0">
                  <a:srgbClr val="BDA4FA"/>
                </a:gs>
                <a:gs pos="100000">
                  <a:srgbClr val="FFCCFF"/>
                </a:gs>
              </a:gsLst>
              <a:lin ang="5400000" scaled="0"/>
            </a:gradFill>
            <a:ln w="19050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grpSp>
          <p:nvGrpSpPr>
            <p:cNvPr id="94" name="Google Shape;94;p13"/>
            <p:cNvGrpSpPr/>
            <p:nvPr/>
          </p:nvGrpSpPr>
          <p:grpSpPr>
            <a:xfrm>
              <a:off x="386" y="2062"/>
              <a:ext cx="1322" cy="1466"/>
              <a:chOff x="386" y="2062"/>
              <a:chExt cx="1322" cy="1466"/>
            </a:xfrm>
          </p:grpSpPr>
          <p:sp>
            <p:nvSpPr>
              <p:cNvPr id="95" name="Google Shape;95;p13"/>
              <p:cNvSpPr/>
              <p:nvPr/>
            </p:nvSpPr>
            <p:spPr>
              <a:xfrm>
                <a:off x="386" y="2063"/>
                <a:ext cx="1010" cy="1458"/>
              </a:xfrm>
              <a:prstGeom prst="triangle">
                <a:avLst>
                  <a:gd name="adj" fmla="val 50000"/>
                </a:avLst>
              </a:prstGeom>
              <a:gradFill>
                <a:gsLst>
                  <a:gs pos="0">
                    <a:srgbClr val="BDA4FA"/>
                  </a:gs>
                  <a:gs pos="100000">
                    <a:srgbClr val="FFCCFF"/>
                  </a:gs>
                </a:gsLst>
                <a:lin ang="5400000" scaled="0"/>
              </a:gradFill>
              <a:ln w="19050" cap="flat" cmpd="sng">
                <a:solidFill>
                  <a:srgbClr val="00206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96" name="Google Shape;96;p13"/>
              <p:cNvSpPr/>
              <p:nvPr/>
            </p:nvSpPr>
            <p:spPr>
              <a:xfrm rot="60000">
                <a:off x="878" y="2069"/>
                <a:ext cx="817" cy="1452"/>
              </a:xfrm>
              <a:custGeom>
                <a:avLst/>
                <a:gdLst/>
                <a:ahLst/>
                <a:cxnLst/>
                <a:rect l="l" t="t" r="r" b="b"/>
                <a:pathLst>
                  <a:path w="771" h="1452" extrusionOk="0">
                    <a:moveTo>
                      <a:pt x="499" y="1452"/>
                    </a:moveTo>
                    <a:lnTo>
                      <a:pt x="771" y="1180"/>
                    </a:lnTo>
                    <a:lnTo>
                      <a:pt x="0" y="0"/>
                    </a:lnTo>
                    <a:lnTo>
                      <a:pt x="499" y="1452"/>
                    </a:lnTo>
                    <a:close/>
                  </a:path>
                </a:pathLst>
              </a:custGeom>
              <a:gradFill>
                <a:gsLst>
                  <a:gs pos="0">
                    <a:srgbClr val="BDA4FA"/>
                  </a:gs>
                  <a:gs pos="100000">
                    <a:srgbClr val="FFCCFF"/>
                  </a:gs>
                </a:gsLst>
                <a:lin ang="5400000" scaled="0"/>
              </a:gradFill>
              <a:ln w="19050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20" descr="w0DxBfUa3XA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2193"/>
          <a:stretch/>
        </p:blipFill>
        <p:spPr>
          <a:xfrm>
            <a:off x="3395662" y="1818526"/>
            <a:ext cx="5522912" cy="4426698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0"/>
          <p:cNvSpPr txBox="1">
            <a:spLocks noGrp="1"/>
          </p:cNvSpPr>
          <p:nvPr>
            <p:ph type="title"/>
          </p:nvPr>
        </p:nvSpPr>
        <p:spPr>
          <a:xfrm>
            <a:off x="1865312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FF0000"/>
              </a:buClr>
              <a:buSzPts val="6000"/>
            </a:pPr>
            <a:r>
              <a:rPr lang="en-US" sz="6000">
                <a:solidFill>
                  <a:srgbClr val="FF0000"/>
                </a:solidFill>
              </a:rPr>
              <a:t>S = a^</a:t>
            </a:r>
            <a:r>
              <a:rPr lang="en-US" sz="6000">
                <a:solidFill>
                  <a:srgbClr val="C00000"/>
                </a:solidFill>
              </a:rPr>
              <a:t>2</a:t>
            </a:r>
            <a:endParaRPr>
              <a:solidFill>
                <a:srgbClr val="C00000"/>
              </a:solidFill>
            </a:endParaRPr>
          </a:p>
        </p:txBody>
      </p:sp>
      <p:sp>
        <p:nvSpPr>
          <p:cNvPr id="261" name="Google Shape;261;p20"/>
          <p:cNvSpPr txBox="1"/>
          <p:nvPr/>
        </p:nvSpPr>
        <p:spPr>
          <a:xfrm>
            <a:off x="5510212" y="5589587"/>
            <a:ext cx="271462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FF0000"/>
              </a:buClr>
              <a:buSzPts val="3200"/>
            </a:pPr>
            <a:r>
              <a:rPr lang="en-US" sz="3200">
                <a:solidFill>
                  <a:srgbClr val="FF0000"/>
                </a:solidFill>
              </a:rPr>
              <a:t>а</a:t>
            </a:r>
            <a:endParaRPr/>
          </a:p>
        </p:txBody>
      </p:sp>
      <p:sp>
        <p:nvSpPr>
          <p:cNvPr id="262" name="Google Shape;262;p20"/>
          <p:cNvSpPr txBox="1"/>
          <p:nvPr/>
        </p:nvSpPr>
        <p:spPr>
          <a:xfrm>
            <a:off x="4565650" y="4194175"/>
            <a:ext cx="412750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FF0000"/>
              </a:buClr>
              <a:buSzPts val="3200"/>
            </a:pPr>
            <a:r>
              <a:rPr lang="en-US" sz="3200">
                <a:solidFill>
                  <a:srgbClr val="FF0000"/>
                </a:solidFill>
              </a:rPr>
              <a:t>а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oogle Shape;267;p21"/>
          <p:cNvGrpSpPr/>
          <p:nvPr/>
        </p:nvGrpSpPr>
        <p:grpSpPr>
          <a:xfrm>
            <a:off x="5375276" y="2060576"/>
            <a:ext cx="4465637" cy="4175125"/>
            <a:chOff x="3851920" y="2060575"/>
            <a:chExt cx="4464993" cy="4175125"/>
          </a:xfrm>
        </p:grpSpPr>
        <p:grpSp>
          <p:nvGrpSpPr>
            <p:cNvPr id="268" name="Google Shape;268;p21"/>
            <p:cNvGrpSpPr/>
            <p:nvPr/>
          </p:nvGrpSpPr>
          <p:grpSpPr>
            <a:xfrm>
              <a:off x="3852863" y="2060575"/>
              <a:ext cx="4464050" cy="4175125"/>
              <a:chOff x="3243" y="935"/>
              <a:chExt cx="1587" cy="1406"/>
            </a:xfrm>
          </p:grpSpPr>
          <p:grpSp>
            <p:nvGrpSpPr>
              <p:cNvPr id="269" name="Google Shape;269;p21"/>
              <p:cNvGrpSpPr/>
              <p:nvPr/>
            </p:nvGrpSpPr>
            <p:grpSpPr>
              <a:xfrm>
                <a:off x="3243" y="935"/>
                <a:ext cx="1587" cy="1406"/>
                <a:chOff x="3243" y="935"/>
                <a:chExt cx="1587" cy="1406"/>
              </a:xfrm>
            </p:grpSpPr>
            <p:sp>
              <p:nvSpPr>
                <p:cNvPr id="270" name="Google Shape;270;p21"/>
                <p:cNvSpPr/>
                <p:nvPr/>
              </p:nvSpPr>
              <p:spPr>
                <a:xfrm>
                  <a:off x="3243" y="935"/>
                  <a:ext cx="1043" cy="14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3" h="1406" extrusionOk="0">
                      <a:moveTo>
                        <a:pt x="0" y="1406"/>
                      </a:moveTo>
                      <a:lnTo>
                        <a:pt x="1043" y="1406"/>
                      </a:lnTo>
                      <a:lnTo>
                        <a:pt x="952" y="0"/>
                      </a:lnTo>
                      <a:lnTo>
                        <a:pt x="0" y="14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CC"/>
                    </a:gs>
                    <a:gs pos="50000">
                      <a:srgbClr val="00FFCC"/>
                    </a:gs>
                    <a:gs pos="100000">
                      <a:srgbClr val="FFFFCC"/>
                    </a:gs>
                  </a:gsLst>
                  <a:lin ang="2700000" scaled="0"/>
                </a:gradFill>
                <a:ln w="19050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endParaRPr sz="18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271" name="Google Shape;271;p21"/>
                <p:cNvSpPr/>
                <p:nvPr/>
              </p:nvSpPr>
              <p:spPr>
                <a:xfrm>
                  <a:off x="4195" y="935"/>
                  <a:ext cx="635" cy="14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1406" extrusionOk="0">
                      <a:moveTo>
                        <a:pt x="91" y="1406"/>
                      </a:moveTo>
                      <a:lnTo>
                        <a:pt x="0" y="0"/>
                      </a:lnTo>
                      <a:lnTo>
                        <a:pt x="635" y="862"/>
                      </a:lnTo>
                      <a:lnTo>
                        <a:pt x="91" y="14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CC"/>
                    </a:gs>
                    <a:gs pos="50000">
                      <a:srgbClr val="00FFCC"/>
                    </a:gs>
                    <a:gs pos="100000">
                      <a:srgbClr val="FFFFCC"/>
                    </a:gs>
                  </a:gsLst>
                  <a:lin ang="18900000" scaled="0"/>
                </a:gradFill>
                <a:ln w="19050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endParaRPr sz="1800">
                    <a:solidFill>
                      <a:schemeClr val="dk1"/>
                    </a:solidFill>
                  </a:endParaRPr>
                </a:p>
              </p:txBody>
            </p:sp>
          </p:grpSp>
          <p:cxnSp>
            <p:nvCxnSpPr>
              <p:cNvPr id="272" name="Google Shape;272;p21"/>
              <p:cNvCxnSpPr/>
              <p:nvPr/>
            </p:nvCxnSpPr>
            <p:spPr>
              <a:xfrm rot="10800000" flipH="1">
                <a:off x="3771" y="935"/>
                <a:ext cx="424" cy="87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00206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</p:grpSp>
        <p:cxnSp>
          <p:nvCxnSpPr>
            <p:cNvPr id="273" name="Google Shape;273;p21"/>
            <p:cNvCxnSpPr/>
            <p:nvPr/>
          </p:nvCxnSpPr>
          <p:spPr>
            <a:xfrm rot="-5400000">
              <a:off x="3806569" y="4688789"/>
              <a:ext cx="1576387" cy="1485685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274" name="Google Shape;274;p21"/>
            <p:cNvCxnSpPr/>
            <p:nvPr/>
          </p:nvCxnSpPr>
          <p:spPr>
            <a:xfrm rot="10800000" flipH="1">
              <a:off x="5337605" y="4643438"/>
              <a:ext cx="2969784" cy="46037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sp>
        <p:nvSpPr>
          <p:cNvPr id="275" name="Google Shape;275;p21"/>
          <p:cNvSpPr txBox="1">
            <a:spLocks noGrp="1"/>
          </p:cNvSpPr>
          <p:nvPr>
            <p:ph type="title"/>
          </p:nvPr>
        </p:nvSpPr>
        <p:spPr>
          <a:xfrm>
            <a:off x="1524001" y="411803"/>
            <a:ext cx="8858036" cy="993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chemeClr val="accent2"/>
              </a:buClr>
              <a:buSzPts val="6600"/>
            </a:pPr>
            <a:r>
              <a:rPr lang="en-US" sz="6600" b="1" dirty="0" err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Площадь</a:t>
            </a:r>
            <a:r>
              <a:rPr lang="ru-RU" sz="6600" b="1" dirty="0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6600" b="1" dirty="0" err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пирамиды</a:t>
            </a:r>
            <a:endParaRPr dirty="0"/>
          </a:p>
        </p:txBody>
      </p:sp>
      <p:grpSp>
        <p:nvGrpSpPr>
          <p:cNvPr id="276" name="Google Shape;276;p21"/>
          <p:cNvGrpSpPr/>
          <p:nvPr/>
        </p:nvGrpSpPr>
        <p:grpSpPr>
          <a:xfrm>
            <a:off x="10754185" y="18882"/>
            <a:ext cx="869950" cy="6858000"/>
            <a:chOff x="5212" y="0"/>
            <a:chExt cx="548" cy="4320"/>
          </a:xfrm>
        </p:grpSpPr>
        <p:sp>
          <p:nvSpPr>
            <p:cNvPr id="277" name="Google Shape;277;p21" descr="Точечная сетка"/>
            <p:cNvSpPr/>
            <p:nvPr/>
          </p:nvSpPr>
          <p:spPr>
            <a:xfrm rot="5400000">
              <a:off x="5193" y="3753"/>
              <a:ext cx="590" cy="544"/>
            </a:xfrm>
            <a:prstGeom prst="rtTriangle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cxnSp>
          <p:nvCxnSpPr>
            <p:cNvPr id="278" name="Google Shape;278;p21"/>
            <p:cNvCxnSpPr/>
            <p:nvPr/>
          </p:nvCxnSpPr>
          <p:spPr>
            <a:xfrm>
              <a:off x="5375" y="0"/>
              <a:ext cx="0" cy="3725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279" name="Google Shape;279;p21"/>
            <p:cNvSpPr/>
            <p:nvPr/>
          </p:nvSpPr>
          <p:spPr>
            <a:xfrm rot="-5400000">
              <a:off x="5193" y="3753"/>
              <a:ext cx="590" cy="544"/>
            </a:xfrm>
            <a:prstGeom prst="rtTriangle">
              <a:avLst/>
            </a:pr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cxnSp>
          <p:nvCxnSpPr>
            <p:cNvPr id="280" name="Google Shape;280;p21"/>
            <p:cNvCxnSpPr/>
            <p:nvPr/>
          </p:nvCxnSpPr>
          <p:spPr>
            <a:xfrm>
              <a:off x="5212" y="4065"/>
              <a:ext cx="226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sp>
        <p:nvSpPr>
          <p:cNvPr id="281" name="Google Shape;281;p21"/>
          <p:cNvSpPr txBox="1"/>
          <p:nvPr/>
        </p:nvSpPr>
        <p:spPr>
          <a:xfrm>
            <a:off x="1909750" y="1866050"/>
            <a:ext cx="5004300" cy="923400"/>
          </a:xfrm>
          <a:prstGeom prst="rect">
            <a:avLst/>
          </a:prstGeom>
          <a:noFill/>
          <a:ln w="5715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C00000"/>
              </a:buClr>
              <a:buSzPts val="5400"/>
            </a:pPr>
            <a:r>
              <a:rPr lang="en-US" sz="4600" b="1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S</a:t>
            </a:r>
            <a:r>
              <a:rPr lang="en-US" sz="4600" b="1" baseline="-25000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полн. </a:t>
            </a:r>
            <a:r>
              <a:rPr lang="en-US" sz="4600" b="1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= S</a:t>
            </a:r>
            <a:r>
              <a:rPr lang="en-US" sz="4600" b="1" baseline="-25000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бок.</a:t>
            </a:r>
            <a:r>
              <a:rPr lang="en-US" sz="4600" b="1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 + S</a:t>
            </a:r>
            <a:r>
              <a:rPr lang="en-US" sz="4600" b="1" baseline="-25000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осн.</a:t>
            </a:r>
            <a:r>
              <a:rPr lang="en-US" sz="5400" b="1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  </a:t>
            </a:r>
            <a:endParaRPr/>
          </a:p>
        </p:txBody>
      </p:sp>
      <p:sp>
        <p:nvSpPr>
          <p:cNvPr id="282" name="Google Shape;282;p21"/>
          <p:cNvSpPr txBox="1"/>
          <p:nvPr/>
        </p:nvSpPr>
        <p:spPr>
          <a:xfrm>
            <a:off x="3575407" y="3860800"/>
            <a:ext cx="1901468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C00000"/>
              </a:buClr>
              <a:buSzPts val="5400"/>
            </a:pPr>
            <a:r>
              <a:rPr lang="en-US" sz="5400" b="1" dirty="0" err="1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S</a:t>
            </a:r>
            <a:r>
              <a:rPr lang="en-US" sz="5400" b="1" baseline="-25000" dirty="0" err="1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бок</a:t>
            </a:r>
            <a:r>
              <a:rPr lang="en-US" sz="5400" b="1" baseline="-25000" dirty="0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.</a:t>
            </a:r>
            <a:endParaRPr dirty="0"/>
          </a:p>
        </p:txBody>
      </p:sp>
      <p:sp>
        <p:nvSpPr>
          <p:cNvPr id="283" name="Google Shape;283;p21"/>
          <p:cNvSpPr txBox="1"/>
          <p:nvPr/>
        </p:nvSpPr>
        <p:spPr>
          <a:xfrm>
            <a:off x="6634163" y="4941887"/>
            <a:ext cx="148589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C00000"/>
              </a:buClr>
              <a:buSzPts val="5400"/>
            </a:pPr>
            <a:r>
              <a:rPr lang="en-US" sz="5400" b="1" dirty="0" err="1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S</a:t>
            </a:r>
            <a:r>
              <a:rPr lang="en-US" sz="5400" b="1" baseline="-25000" dirty="0" err="1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осн</a:t>
            </a:r>
            <a:r>
              <a:rPr lang="en-US" sz="5400" b="1" baseline="-25000" dirty="0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.</a:t>
            </a:r>
            <a:endParaRPr dirty="0"/>
          </a:p>
        </p:txBody>
      </p:sp>
      <p:grpSp>
        <p:nvGrpSpPr>
          <p:cNvPr id="284" name="Google Shape;284;p21"/>
          <p:cNvGrpSpPr/>
          <p:nvPr/>
        </p:nvGrpSpPr>
        <p:grpSpPr>
          <a:xfrm>
            <a:off x="5448301" y="3357562"/>
            <a:ext cx="3024187" cy="1079500"/>
            <a:chOff x="2472" y="2115"/>
            <a:chExt cx="1905" cy="680"/>
          </a:xfrm>
        </p:grpSpPr>
        <p:cxnSp>
          <p:nvCxnSpPr>
            <p:cNvPr id="285" name="Google Shape;285;p21"/>
            <p:cNvCxnSpPr/>
            <p:nvPr/>
          </p:nvCxnSpPr>
          <p:spPr>
            <a:xfrm rot="10800000" flipH="1">
              <a:off x="2472" y="2568"/>
              <a:ext cx="1451" cy="227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  <p:cxnSp>
          <p:nvCxnSpPr>
            <p:cNvPr id="286" name="Google Shape;286;p21"/>
            <p:cNvCxnSpPr/>
            <p:nvPr/>
          </p:nvCxnSpPr>
          <p:spPr>
            <a:xfrm rot="10800000" flipH="1">
              <a:off x="2472" y="2115"/>
              <a:ext cx="1905" cy="68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</p:grpSp>
      <p:pic>
        <p:nvPicPr>
          <p:cNvPr id="287" name="Google Shape;287;p21" descr="BD14595_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06626" y="1590676"/>
            <a:ext cx="7850187" cy="130175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21" descr="Точечная сетка"/>
          <p:cNvSpPr/>
          <p:nvPr/>
        </p:nvSpPr>
        <p:spPr>
          <a:xfrm>
            <a:off x="1524001" y="0"/>
            <a:ext cx="611187" cy="360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33468" y="60000"/>
                </a:moveTo>
                <a:lnTo>
                  <a:pt x="86532" y="15000"/>
                </a:lnTo>
                <a:lnTo>
                  <a:pt x="86532" y="105000"/>
                </a:lnTo>
                <a:close/>
              </a:path>
              <a:path w="120000" h="120000" fill="darken" extrusionOk="0">
                <a:moveTo>
                  <a:pt x="33468" y="60000"/>
                </a:moveTo>
                <a:lnTo>
                  <a:pt x="86532" y="15000"/>
                </a:lnTo>
                <a:lnTo>
                  <a:pt x="86532" y="105000"/>
                </a:lnTo>
                <a:close/>
              </a:path>
              <a:path w="120000" h="120000" fill="none" extrusionOk="0">
                <a:moveTo>
                  <a:pt x="33468" y="60000"/>
                </a:moveTo>
                <a:lnTo>
                  <a:pt x="86532" y="15000"/>
                </a:lnTo>
                <a:lnTo>
                  <a:pt x="86532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2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7097524" y="1082104"/>
            <a:ext cx="4116300" cy="1574700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295" name="Google Shape;295;p22" descr="Прав"/>
          <p:cNvPicPr preferRelativeResize="0"/>
          <p:nvPr/>
        </p:nvPicPr>
        <p:blipFill rotWithShape="1">
          <a:blip r:embed="rId4">
            <a:alphaModFix/>
          </a:blip>
          <a:srcRect l="11785" r="44395" b="35202"/>
          <a:stretch/>
        </p:blipFill>
        <p:spPr>
          <a:xfrm>
            <a:off x="1708150" y="1869454"/>
            <a:ext cx="5086350" cy="4213225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22"/>
          <p:cNvSpPr txBox="1"/>
          <p:nvPr/>
        </p:nvSpPr>
        <p:spPr>
          <a:xfrm>
            <a:off x="2855913" y="5273676"/>
            <a:ext cx="504825" cy="427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9900"/>
              </a:buClr>
              <a:buSzPts val="2200"/>
            </a:pPr>
            <a:r>
              <a:rPr lang="en-US" sz="2200" b="1">
                <a:solidFill>
                  <a:srgbClr val="009900"/>
                </a:solidFill>
              </a:rPr>
              <a:t>h</a:t>
            </a:r>
            <a:endParaRPr/>
          </a:p>
        </p:txBody>
      </p:sp>
      <p:sp>
        <p:nvSpPr>
          <p:cNvPr id="297" name="Google Shape;297;p22"/>
          <p:cNvSpPr txBox="1"/>
          <p:nvPr/>
        </p:nvSpPr>
        <p:spPr>
          <a:xfrm>
            <a:off x="4251325" y="4959351"/>
            <a:ext cx="792162" cy="427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FF3300"/>
              </a:buClr>
              <a:buSzPts val="2200"/>
            </a:pPr>
            <a:r>
              <a:rPr lang="en-US" sz="2200" b="1">
                <a:solidFill>
                  <a:srgbClr val="FF3300"/>
                </a:solidFill>
              </a:rPr>
              <a:t>H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3"/>
          <p:cNvSpPr txBox="1">
            <a:spLocks noGrp="1"/>
          </p:cNvSpPr>
          <p:nvPr>
            <p:ph type="body" idx="1"/>
          </p:nvPr>
        </p:nvSpPr>
        <p:spPr>
          <a:xfrm>
            <a:off x="1730375" y="1"/>
            <a:ext cx="6661150" cy="5229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>
              <a:spcBef>
                <a:spcPts val="0"/>
              </a:spcBef>
              <a:buSzPts val="3200"/>
              <a:buNone/>
            </a:pPr>
            <a:r>
              <a:rPr lang="en-US"/>
              <a:t>  </a:t>
            </a:r>
            <a:r>
              <a:rPr lang="en-US" sz="2800" b="1"/>
              <a:t>Свойства пирамиды:</a:t>
            </a:r>
            <a:endParaRPr/>
          </a:p>
          <a:p>
            <a:pPr marL="342900">
              <a:spcBef>
                <a:spcPts val="560"/>
              </a:spcBef>
              <a:buSzPts val="2800"/>
              <a:buNone/>
            </a:pPr>
            <a:r>
              <a:rPr lang="en-US" sz="2800" b="1"/>
              <a:t>   У правильной пирамиды:</a:t>
            </a:r>
            <a:endParaRPr/>
          </a:p>
          <a:p>
            <a:pPr marL="342900">
              <a:spcBef>
                <a:spcPts val="560"/>
              </a:spcBef>
              <a:buClr>
                <a:srgbClr val="333399"/>
              </a:buClr>
              <a:buSzPts val="2800"/>
              <a:buFont typeface="Noto Sans Symbols"/>
              <a:buChar char="✔"/>
            </a:pPr>
            <a:r>
              <a:rPr lang="en-US" sz="2800" b="1">
                <a:solidFill>
                  <a:srgbClr val="333399"/>
                </a:solidFill>
              </a:rPr>
              <a:t>   боковые ребра равны;</a:t>
            </a:r>
            <a:endParaRPr/>
          </a:p>
          <a:p>
            <a:pPr marL="342900">
              <a:spcBef>
                <a:spcPts val="560"/>
              </a:spcBef>
              <a:buSzPts val="2800"/>
              <a:buFont typeface="Noto Sans Symbols"/>
              <a:buChar char="✔"/>
            </a:pPr>
            <a:r>
              <a:rPr lang="en-US" sz="2800" b="1"/>
              <a:t>   </a:t>
            </a:r>
            <a:r>
              <a:rPr lang="en-US" sz="2800" b="1">
                <a:solidFill>
                  <a:srgbClr val="FF0000"/>
                </a:solidFill>
              </a:rPr>
              <a:t>боковые грани являются равными равнобедренными треугольниками;</a:t>
            </a:r>
            <a:endParaRPr/>
          </a:p>
          <a:p>
            <a:pPr marL="342900">
              <a:spcBef>
                <a:spcPts val="560"/>
              </a:spcBef>
              <a:buClr>
                <a:srgbClr val="0000CC"/>
              </a:buClr>
              <a:buSzPts val="2800"/>
              <a:buFont typeface="Noto Sans Symbols"/>
              <a:buChar char="✔"/>
            </a:pPr>
            <a:r>
              <a:rPr lang="en-US" sz="2800" b="1">
                <a:solidFill>
                  <a:srgbClr val="0000CC"/>
                </a:solidFill>
              </a:rPr>
              <a:t>   апофемы равны;</a:t>
            </a:r>
            <a:endParaRPr/>
          </a:p>
          <a:p>
            <a:pPr marL="342900">
              <a:spcBef>
                <a:spcPts val="640"/>
              </a:spcBef>
              <a:buSzPts val="2800"/>
              <a:buFont typeface="Noto Sans Symbols"/>
              <a:buChar char="✔"/>
            </a:pPr>
            <a:r>
              <a:rPr lang="en-US" sz="2800" b="1"/>
              <a:t>   </a:t>
            </a:r>
            <a:r>
              <a:rPr lang="en-US" sz="2800" b="1">
                <a:solidFill>
                  <a:srgbClr val="CC0099"/>
                </a:solidFill>
              </a:rPr>
              <a:t>площадь боковой поверхности правильной пирамиды равна половине произведения периметра на апофему</a:t>
            </a:r>
            <a:r>
              <a:rPr lang="en-US" b="1"/>
              <a:t>.</a:t>
            </a:r>
            <a:endParaRPr/>
          </a:p>
        </p:txBody>
      </p:sp>
      <p:pic>
        <p:nvPicPr>
          <p:cNvPr id="303" name="Google Shape;303;p23" descr="ff-pencil-2-geometry-4web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86712" y="142876"/>
            <a:ext cx="2411412" cy="18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23" descr="Пирамида (2)"/>
          <p:cNvPicPr preferRelativeResize="0"/>
          <p:nvPr/>
        </p:nvPicPr>
        <p:blipFill rotWithShape="1">
          <a:blip r:embed="rId4">
            <a:alphaModFix/>
          </a:blip>
          <a:srcRect l="27869" r="47999" b="30979"/>
          <a:stretch/>
        </p:blipFill>
        <p:spPr>
          <a:xfrm>
            <a:off x="8121650" y="2214562"/>
            <a:ext cx="2328862" cy="1776412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 lim="800000"/>
            <a:headEnd type="none" w="sm" len="sm"/>
            <a:tailEnd type="none" w="sm" len="sm"/>
          </a:ln>
        </p:spPr>
      </p:pic>
      <p:grpSp>
        <p:nvGrpSpPr>
          <p:cNvPr id="305" name="Google Shape;305;p23"/>
          <p:cNvGrpSpPr/>
          <p:nvPr/>
        </p:nvGrpSpPr>
        <p:grpSpPr>
          <a:xfrm>
            <a:off x="7805738" y="4419601"/>
            <a:ext cx="2066925" cy="2232025"/>
            <a:chOff x="3787" y="2205"/>
            <a:chExt cx="1134" cy="1225"/>
          </a:xfrm>
        </p:grpSpPr>
        <p:sp>
          <p:nvSpPr>
            <p:cNvPr id="306" name="Google Shape;306;p23"/>
            <p:cNvSpPr/>
            <p:nvPr/>
          </p:nvSpPr>
          <p:spPr>
            <a:xfrm>
              <a:off x="3787" y="2205"/>
              <a:ext cx="907" cy="1225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00CCFF"/>
                </a:gs>
                <a:gs pos="100000">
                  <a:srgbClr val="9966FF"/>
                </a:gs>
              </a:gsLst>
              <a:lin ang="18900000" scaled="0"/>
            </a:gra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07" name="Google Shape;307;p23"/>
            <p:cNvSpPr/>
            <p:nvPr/>
          </p:nvSpPr>
          <p:spPr>
            <a:xfrm>
              <a:off x="4241" y="2205"/>
              <a:ext cx="680" cy="1225"/>
            </a:xfrm>
            <a:custGeom>
              <a:avLst/>
              <a:gdLst/>
              <a:ahLst/>
              <a:cxnLst/>
              <a:rect l="l" t="t" r="r" b="b"/>
              <a:pathLst>
                <a:path w="680" h="1225" extrusionOk="0">
                  <a:moveTo>
                    <a:pt x="453" y="1225"/>
                  </a:moveTo>
                  <a:lnTo>
                    <a:pt x="0" y="0"/>
                  </a:lnTo>
                  <a:lnTo>
                    <a:pt x="680" y="953"/>
                  </a:lnTo>
                  <a:lnTo>
                    <a:pt x="453" y="1225"/>
                  </a:lnTo>
                  <a:close/>
                </a:path>
              </a:pathLst>
            </a:custGeom>
            <a:gradFill>
              <a:gsLst>
                <a:gs pos="0">
                  <a:srgbClr val="00CCFF"/>
                </a:gs>
                <a:gs pos="100000">
                  <a:srgbClr val="9966FF"/>
                </a:gs>
              </a:gsLst>
              <a:lin ang="18900000" scaled="0"/>
            </a:gradFill>
            <a:ln w="19050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1981200" y="128588"/>
            <a:ext cx="8229600" cy="1435100"/>
          </a:xfrm>
          <a:ln/>
        </p:spPr>
        <p:txBody>
          <a:bodyPr/>
          <a:lstStyle/>
          <a:p>
            <a:endParaRPr lang="ru-RU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81201" y="1600201"/>
            <a:ext cx="4016375" cy="4525963"/>
          </a:xfrm>
          <a:ln/>
        </p:spPr>
        <p:txBody>
          <a:bodyPr/>
          <a:lstStyle/>
          <a:p>
            <a:endParaRPr lang="ru-RU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197601" y="1600200"/>
            <a:ext cx="4016375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197601" y="3963988"/>
            <a:ext cx="4016375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718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oogle Shape;102;p14"/>
          <p:cNvGrpSpPr/>
          <p:nvPr/>
        </p:nvGrpSpPr>
        <p:grpSpPr>
          <a:xfrm>
            <a:off x="3495676" y="2528887"/>
            <a:ext cx="5832475" cy="4276724"/>
            <a:chOff x="1111" y="1729"/>
            <a:chExt cx="3674" cy="2694"/>
          </a:xfrm>
        </p:grpSpPr>
        <p:grpSp>
          <p:nvGrpSpPr>
            <p:cNvPr id="103" name="Google Shape;103;p14"/>
            <p:cNvGrpSpPr/>
            <p:nvPr/>
          </p:nvGrpSpPr>
          <p:grpSpPr>
            <a:xfrm>
              <a:off x="1111" y="2750"/>
              <a:ext cx="3674" cy="1406"/>
              <a:chOff x="1383" y="2795"/>
              <a:chExt cx="3402" cy="1134"/>
            </a:xfrm>
          </p:grpSpPr>
          <p:sp>
            <p:nvSpPr>
              <p:cNvPr id="104" name="Google Shape;104;p14"/>
              <p:cNvSpPr/>
              <p:nvPr/>
            </p:nvSpPr>
            <p:spPr>
              <a:xfrm>
                <a:off x="1383" y="2795"/>
                <a:ext cx="3402" cy="1134"/>
              </a:xfrm>
              <a:prstGeom prst="parallelogram">
                <a:avLst>
                  <a:gd name="adj" fmla="val 6095"/>
                </a:avLst>
              </a:prstGeom>
              <a:gradFill>
                <a:gsLst>
                  <a:gs pos="0">
                    <a:srgbClr val="CCFFFF"/>
                  </a:gs>
                  <a:gs pos="50000">
                    <a:srgbClr val="FFCCFF"/>
                  </a:gs>
                  <a:gs pos="100000">
                    <a:srgbClr val="CCFFFF"/>
                  </a:gs>
                </a:gsLst>
                <a:lin ang="5400000" scaled="0"/>
              </a:gradFill>
              <a:ln w="9525" cap="flat" cmpd="sng">
                <a:solidFill>
                  <a:srgbClr val="9ED3D7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105" name="Google Shape;105;p14"/>
              <p:cNvSpPr txBox="1"/>
              <p:nvPr/>
            </p:nvSpPr>
            <p:spPr>
              <a:xfrm>
                <a:off x="1561" y="3686"/>
                <a:ext cx="207" cy="2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>
                  <a:buClr>
                    <a:schemeClr val="accent2"/>
                  </a:buClr>
                  <a:buSzPts val="2400"/>
                </a:pPr>
                <a:r>
                  <a:rPr lang="en-US" sz="2400" b="1" i="1">
                    <a:solidFill>
                      <a:schemeClr val="accent2"/>
                    </a:solidFill>
                  </a:rPr>
                  <a:t>α</a:t>
                </a:r>
                <a:endParaRPr/>
              </a:p>
            </p:txBody>
          </p:sp>
        </p:grpSp>
        <p:grpSp>
          <p:nvGrpSpPr>
            <p:cNvPr id="106" name="Google Shape;106;p14"/>
            <p:cNvGrpSpPr/>
            <p:nvPr/>
          </p:nvGrpSpPr>
          <p:grpSpPr>
            <a:xfrm>
              <a:off x="1777" y="1729"/>
              <a:ext cx="2282" cy="2694"/>
              <a:chOff x="1777" y="1729"/>
              <a:chExt cx="2282" cy="2694"/>
            </a:xfrm>
          </p:grpSpPr>
          <p:grpSp>
            <p:nvGrpSpPr>
              <p:cNvPr id="107" name="Google Shape;107;p14"/>
              <p:cNvGrpSpPr/>
              <p:nvPr/>
            </p:nvGrpSpPr>
            <p:grpSpPr>
              <a:xfrm>
                <a:off x="2064" y="2024"/>
                <a:ext cx="1995" cy="1860"/>
                <a:chOff x="2064" y="2387"/>
                <a:chExt cx="1995" cy="1361"/>
              </a:xfrm>
            </p:grpSpPr>
            <p:sp>
              <p:nvSpPr>
                <p:cNvPr id="108" name="Google Shape;108;p14"/>
                <p:cNvSpPr/>
                <p:nvPr/>
              </p:nvSpPr>
              <p:spPr>
                <a:xfrm>
                  <a:off x="2426" y="2387"/>
                  <a:ext cx="1225" cy="13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5" h="1361" extrusionOk="0">
                      <a:moveTo>
                        <a:pt x="0" y="1361"/>
                      </a:moveTo>
                      <a:lnTo>
                        <a:pt x="817" y="0"/>
                      </a:lnTo>
                      <a:lnTo>
                        <a:pt x="1225" y="1179"/>
                      </a:lnTo>
                      <a:lnTo>
                        <a:pt x="0" y="13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6600FF"/>
                    </a:gs>
                    <a:gs pos="50000">
                      <a:srgbClr val="FF00FF"/>
                    </a:gs>
                    <a:gs pos="100000">
                      <a:srgbClr val="6600FF"/>
                    </a:gs>
                  </a:gsLst>
                  <a:lin ang="18900000" scaled="0"/>
                </a:gradFill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endParaRPr sz="18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09" name="Google Shape;109;p14"/>
                <p:cNvSpPr/>
                <p:nvPr/>
              </p:nvSpPr>
              <p:spPr>
                <a:xfrm>
                  <a:off x="2064" y="2387"/>
                  <a:ext cx="1179" cy="13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9" h="1361" extrusionOk="0">
                      <a:moveTo>
                        <a:pt x="362" y="1361"/>
                      </a:moveTo>
                      <a:lnTo>
                        <a:pt x="1179" y="0"/>
                      </a:lnTo>
                      <a:lnTo>
                        <a:pt x="0" y="1179"/>
                      </a:lnTo>
                      <a:lnTo>
                        <a:pt x="362" y="13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6600FF"/>
                    </a:gs>
                    <a:gs pos="50000">
                      <a:srgbClr val="FF00FF"/>
                    </a:gs>
                    <a:gs pos="100000">
                      <a:srgbClr val="6600FF"/>
                    </a:gs>
                  </a:gsLst>
                  <a:lin ang="18900000" scaled="0"/>
                </a:gradFill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endParaRPr sz="18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110" name="Google Shape;110;p14"/>
                <p:cNvSpPr/>
                <p:nvPr/>
              </p:nvSpPr>
              <p:spPr>
                <a:xfrm>
                  <a:off x="3243" y="2387"/>
                  <a:ext cx="816" cy="11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6" h="1179" extrusionOk="0">
                      <a:moveTo>
                        <a:pt x="408" y="1179"/>
                      </a:moveTo>
                      <a:lnTo>
                        <a:pt x="0" y="0"/>
                      </a:lnTo>
                      <a:lnTo>
                        <a:pt x="816" y="635"/>
                      </a:lnTo>
                      <a:lnTo>
                        <a:pt x="408" y="1179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6600FF"/>
                    </a:gs>
                    <a:gs pos="50000">
                      <a:srgbClr val="FF00FF"/>
                    </a:gs>
                    <a:gs pos="100000">
                      <a:srgbClr val="6600FF"/>
                    </a:gs>
                  </a:gsLst>
                  <a:lin ang="18900000" scaled="0"/>
                </a:gradFill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endParaRPr sz="1800">
                    <a:solidFill>
                      <a:schemeClr val="dk1"/>
                    </a:solidFill>
                  </a:endParaRPr>
                </a:p>
              </p:txBody>
            </p:sp>
          </p:grpSp>
          <p:sp>
            <p:nvSpPr>
              <p:cNvPr id="111" name="Google Shape;111;p14"/>
              <p:cNvSpPr/>
              <p:nvPr/>
            </p:nvSpPr>
            <p:spPr>
              <a:xfrm>
                <a:off x="2064" y="2829"/>
                <a:ext cx="1995" cy="1055"/>
              </a:xfrm>
              <a:custGeom>
                <a:avLst/>
                <a:gdLst/>
                <a:ahLst/>
                <a:cxnLst/>
                <a:rect l="l" t="t" r="r" b="b"/>
                <a:pathLst>
                  <a:path w="1995" h="772" extrusionOk="0">
                    <a:moveTo>
                      <a:pt x="0" y="590"/>
                    </a:moveTo>
                    <a:lnTo>
                      <a:pt x="362" y="772"/>
                    </a:lnTo>
                    <a:lnTo>
                      <a:pt x="1587" y="590"/>
                    </a:lnTo>
                    <a:lnTo>
                      <a:pt x="1995" y="46"/>
                    </a:lnTo>
                    <a:lnTo>
                      <a:pt x="816" y="0"/>
                    </a:lnTo>
                    <a:lnTo>
                      <a:pt x="0" y="59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112" name="Google Shape;112;p14"/>
              <p:cNvSpPr txBox="1"/>
              <p:nvPr/>
            </p:nvSpPr>
            <p:spPr>
              <a:xfrm>
                <a:off x="2200" y="3822"/>
                <a:ext cx="323" cy="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>
                  <a:buClr>
                    <a:schemeClr val="accent2"/>
                  </a:buClr>
                  <a:buSzPts val="2800"/>
                </a:pPr>
                <a:r>
                  <a:rPr lang="en-US" sz="2800" b="1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А</a:t>
                </a:r>
                <a:r>
                  <a:rPr lang="en-US" sz="2800" b="1" baseline="-25000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1</a:t>
                </a:r>
                <a:endParaRPr/>
              </a:p>
            </p:txBody>
          </p:sp>
          <p:sp>
            <p:nvSpPr>
              <p:cNvPr id="113" name="Google Shape;113;p14"/>
              <p:cNvSpPr txBox="1"/>
              <p:nvPr/>
            </p:nvSpPr>
            <p:spPr>
              <a:xfrm>
                <a:off x="3528" y="3566"/>
                <a:ext cx="323" cy="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>
                  <a:buClr>
                    <a:schemeClr val="accent2"/>
                  </a:buClr>
                  <a:buSzPts val="2800"/>
                </a:pPr>
                <a:r>
                  <a:rPr lang="en-US" sz="2800" b="1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А</a:t>
                </a:r>
                <a:r>
                  <a:rPr lang="en-US" sz="2800" b="1" baseline="-25000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2</a:t>
                </a:r>
                <a:endParaRPr/>
              </a:p>
            </p:txBody>
          </p:sp>
          <p:sp>
            <p:nvSpPr>
              <p:cNvPr id="114" name="Google Shape;114;p14"/>
              <p:cNvSpPr txBox="1"/>
              <p:nvPr/>
            </p:nvSpPr>
            <p:spPr>
              <a:xfrm>
                <a:off x="1777" y="3475"/>
                <a:ext cx="326" cy="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>
                  <a:buClr>
                    <a:schemeClr val="accent2"/>
                  </a:buClr>
                  <a:buSzPts val="2800"/>
                </a:pPr>
                <a:r>
                  <a:rPr lang="en-US" sz="2800" b="1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А</a:t>
                </a:r>
                <a:r>
                  <a:rPr lang="en-US" sz="2800" b="1" baseline="-25000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n</a:t>
                </a:r>
                <a:endParaRPr/>
              </a:p>
            </p:txBody>
          </p:sp>
          <p:sp>
            <p:nvSpPr>
              <p:cNvPr id="115" name="Google Shape;115;p14"/>
              <p:cNvSpPr txBox="1"/>
              <p:nvPr/>
            </p:nvSpPr>
            <p:spPr>
              <a:xfrm>
                <a:off x="3089" y="1729"/>
                <a:ext cx="239" cy="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>
                  <a:buClr>
                    <a:schemeClr val="accent2"/>
                  </a:buClr>
                  <a:buSzPts val="2800"/>
                </a:pPr>
                <a:r>
                  <a:rPr lang="en-US" sz="2800" b="1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P</a:t>
                </a:r>
                <a:endParaRPr/>
              </a:p>
            </p:txBody>
          </p:sp>
          <p:cxnSp>
            <p:nvCxnSpPr>
              <p:cNvPr id="116" name="Google Shape;116;p14"/>
              <p:cNvCxnSpPr/>
              <p:nvPr/>
            </p:nvCxnSpPr>
            <p:spPr>
              <a:xfrm>
                <a:off x="3243" y="2024"/>
                <a:ext cx="0" cy="1179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sp>
            <p:nvSpPr>
              <p:cNvPr id="117" name="Google Shape;117;p14"/>
              <p:cNvSpPr/>
              <p:nvPr/>
            </p:nvSpPr>
            <p:spPr>
              <a:xfrm>
                <a:off x="3222" y="3194"/>
                <a:ext cx="45" cy="45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118" name="Google Shape;118;p14"/>
              <p:cNvSpPr txBox="1"/>
              <p:nvPr/>
            </p:nvSpPr>
            <p:spPr>
              <a:xfrm>
                <a:off x="2976" y="3090"/>
                <a:ext cx="270" cy="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>
                  <a:buClr>
                    <a:schemeClr val="accent2"/>
                  </a:buClr>
                  <a:buSzPts val="2800"/>
                </a:pPr>
                <a:r>
                  <a:rPr lang="en-US" sz="2800" b="1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H</a:t>
                </a:r>
                <a:endParaRPr/>
              </a:p>
            </p:txBody>
          </p:sp>
        </p:grpSp>
      </p:grpSp>
      <p:sp>
        <p:nvSpPr>
          <p:cNvPr id="119" name="Google Shape;119;p14"/>
          <p:cNvSpPr txBox="1">
            <a:spLocks noGrp="1"/>
          </p:cNvSpPr>
          <p:nvPr>
            <p:ph type="title"/>
          </p:nvPr>
        </p:nvSpPr>
        <p:spPr>
          <a:xfrm>
            <a:off x="1992312" y="-26987"/>
            <a:ext cx="8229600" cy="665162"/>
          </a:xfrm>
          <a:prstGeom prst="rect">
            <a:avLst/>
          </a:prstGeom>
          <a:noFill/>
          <a:ln>
            <a:noFill/>
          </a:ln>
          <a:effectLst>
            <a:outerShdw blurRad="63500" dist="17960" dir="2700000">
              <a:schemeClr val="dk1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000066"/>
              </a:buClr>
              <a:buSzPts val="4400"/>
            </a:pPr>
            <a:r>
              <a:rPr lang="en-US" b="1">
                <a:solidFill>
                  <a:srgbClr val="000066"/>
                </a:solidFill>
                <a:latin typeface="Corsiva"/>
                <a:ea typeface="Corsiva"/>
                <a:cs typeface="Corsiva"/>
                <a:sym typeface="Corsiva"/>
              </a:rPr>
              <a:t>Определение</a:t>
            </a:r>
            <a:endParaRPr/>
          </a:p>
        </p:txBody>
      </p:sp>
      <p:grpSp>
        <p:nvGrpSpPr>
          <p:cNvPr id="120" name="Google Shape;120;p14"/>
          <p:cNvGrpSpPr/>
          <p:nvPr/>
        </p:nvGrpSpPr>
        <p:grpSpPr>
          <a:xfrm>
            <a:off x="10924747" y="5822930"/>
            <a:ext cx="863600" cy="936625"/>
            <a:chOff x="5216" y="3730"/>
            <a:chExt cx="544" cy="590"/>
          </a:xfrm>
        </p:grpSpPr>
        <p:sp>
          <p:nvSpPr>
            <p:cNvPr id="121" name="Google Shape;121;p14" descr="Точечная сетка"/>
            <p:cNvSpPr/>
            <p:nvPr/>
          </p:nvSpPr>
          <p:spPr>
            <a:xfrm rot="5400000">
              <a:off x="5193" y="3753"/>
              <a:ext cx="590" cy="544"/>
            </a:xfrm>
            <a:prstGeom prst="rtTriangle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22" name="Google Shape;122;p14"/>
            <p:cNvSpPr/>
            <p:nvPr/>
          </p:nvSpPr>
          <p:spPr>
            <a:xfrm rot="-5400000">
              <a:off x="5193" y="3753"/>
              <a:ext cx="590" cy="544"/>
            </a:xfrm>
            <a:prstGeom prst="rtTriangle">
              <a:avLst/>
            </a:pr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</p:grpSp>
      <p:sp>
        <p:nvSpPr>
          <p:cNvPr id="123" name="Google Shape;123;p14"/>
          <p:cNvSpPr txBox="1"/>
          <p:nvPr/>
        </p:nvSpPr>
        <p:spPr>
          <a:xfrm>
            <a:off x="1865313" y="863600"/>
            <a:ext cx="8135937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6600"/>
              </a:buClr>
              <a:buSzPts val="3600"/>
            </a:pPr>
            <a:r>
              <a:rPr lang="en-US" sz="3600" b="1">
                <a:solidFill>
                  <a:srgbClr val="006600"/>
                </a:solidFill>
                <a:latin typeface="Corsiva"/>
                <a:ea typeface="Corsiva"/>
                <a:cs typeface="Corsiva"/>
                <a:sym typeface="Corsiva"/>
              </a:rPr>
              <a:t>Пирамида </a:t>
            </a:r>
            <a:r>
              <a:rPr lang="en-US" sz="3600" b="1">
                <a:solidFill>
                  <a:srgbClr val="000066"/>
                </a:solidFill>
                <a:latin typeface="Corsiva"/>
                <a:ea typeface="Corsiva"/>
                <a:cs typeface="Corsiva"/>
                <a:sym typeface="Corsiva"/>
              </a:rPr>
              <a:t>– многогранник, составленный из n - угольника А</a:t>
            </a:r>
            <a:r>
              <a:rPr lang="en-US" sz="3600" b="1" baseline="-25000">
                <a:solidFill>
                  <a:srgbClr val="000066"/>
                </a:solidFill>
                <a:latin typeface="Corsiva"/>
                <a:ea typeface="Corsiva"/>
                <a:cs typeface="Corsiva"/>
                <a:sym typeface="Corsiva"/>
              </a:rPr>
              <a:t>1</a:t>
            </a:r>
            <a:r>
              <a:rPr lang="en-US" sz="3600" b="1">
                <a:solidFill>
                  <a:srgbClr val="000066"/>
                </a:solidFill>
                <a:latin typeface="Corsiva"/>
                <a:ea typeface="Corsiva"/>
                <a:cs typeface="Corsiva"/>
                <a:sym typeface="Corsiva"/>
              </a:rPr>
              <a:t>А</a:t>
            </a:r>
            <a:r>
              <a:rPr lang="en-US" sz="3600" b="1" baseline="-25000">
                <a:solidFill>
                  <a:srgbClr val="000066"/>
                </a:solidFill>
                <a:latin typeface="Corsiva"/>
                <a:ea typeface="Corsiva"/>
                <a:cs typeface="Corsiva"/>
                <a:sym typeface="Corsiva"/>
              </a:rPr>
              <a:t>2</a:t>
            </a:r>
            <a:r>
              <a:rPr lang="en-US" sz="3600" b="1">
                <a:solidFill>
                  <a:srgbClr val="000066"/>
                </a:solidFill>
                <a:latin typeface="Corsiva"/>
                <a:ea typeface="Corsiva"/>
                <a:cs typeface="Corsiva"/>
                <a:sym typeface="Corsiva"/>
              </a:rPr>
              <a:t>…А</a:t>
            </a:r>
            <a:r>
              <a:rPr lang="en-US" sz="3600" b="1" baseline="-25000">
                <a:solidFill>
                  <a:srgbClr val="000066"/>
                </a:solidFill>
                <a:latin typeface="Corsiva"/>
                <a:ea typeface="Corsiva"/>
                <a:cs typeface="Corsiva"/>
                <a:sym typeface="Corsiva"/>
              </a:rPr>
              <a:t>n</a:t>
            </a:r>
            <a:r>
              <a:rPr lang="en-US" sz="3600" b="1">
                <a:solidFill>
                  <a:srgbClr val="000066"/>
                </a:solidFill>
                <a:latin typeface="Corsiva"/>
                <a:ea typeface="Corsiva"/>
                <a:cs typeface="Corsiva"/>
                <a:sym typeface="Corsiva"/>
              </a:rPr>
              <a:t> и n треугольников</a:t>
            </a:r>
            <a:endParaRPr/>
          </a:p>
        </p:txBody>
      </p:sp>
      <p:grpSp>
        <p:nvGrpSpPr>
          <p:cNvPr id="124" name="Google Shape;124;p14"/>
          <p:cNvGrpSpPr/>
          <p:nvPr/>
        </p:nvGrpSpPr>
        <p:grpSpPr>
          <a:xfrm>
            <a:off x="1222628" y="4149725"/>
            <a:ext cx="5225798" cy="1223962"/>
            <a:chOff x="1082" y="2614"/>
            <a:chExt cx="2433" cy="771"/>
          </a:xfrm>
        </p:grpSpPr>
        <p:sp>
          <p:nvSpPr>
            <p:cNvPr id="125" name="Google Shape;125;p14"/>
            <p:cNvSpPr txBox="1"/>
            <p:nvPr/>
          </p:nvSpPr>
          <p:spPr>
            <a:xfrm>
              <a:off x="1082" y="2614"/>
              <a:ext cx="1027" cy="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buClr>
                  <a:schemeClr val="accent2"/>
                </a:buClr>
                <a:buSzPts val="2800"/>
              </a:pPr>
              <a:r>
                <a:rPr lang="en-US" sz="2800" b="1" dirty="0" err="1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Основание</a:t>
              </a:r>
              <a:r>
                <a:rPr lang="en-US" sz="2800" b="1" dirty="0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 </a:t>
              </a:r>
              <a:endParaRPr dirty="0"/>
            </a:p>
          </p:txBody>
        </p:sp>
        <p:cxnSp>
          <p:nvCxnSpPr>
            <p:cNvPr id="126" name="Google Shape;126;p14"/>
            <p:cNvCxnSpPr/>
            <p:nvPr/>
          </p:nvCxnSpPr>
          <p:spPr>
            <a:xfrm>
              <a:off x="2102" y="2784"/>
              <a:ext cx="1413" cy="601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</p:grpSp>
      <p:grpSp>
        <p:nvGrpSpPr>
          <p:cNvPr id="127" name="Google Shape;127;p14"/>
          <p:cNvGrpSpPr/>
          <p:nvPr/>
        </p:nvGrpSpPr>
        <p:grpSpPr>
          <a:xfrm>
            <a:off x="1165226" y="3384551"/>
            <a:ext cx="5434012" cy="792162"/>
            <a:chOff x="210" y="2115"/>
            <a:chExt cx="3423" cy="499"/>
          </a:xfrm>
        </p:grpSpPr>
        <p:sp>
          <p:nvSpPr>
            <p:cNvPr id="128" name="Google Shape;128;p14"/>
            <p:cNvSpPr txBox="1"/>
            <p:nvPr/>
          </p:nvSpPr>
          <p:spPr>
            <a:xfrm>
              <a:off x="210" y="2115"/>
              <a:ext cx="1912" cy="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buClr>
                  <a:schemeClr val="accent2"/>
                </a:buClr>
                <a:buSzPts val="2800"/>
              </a:pPr>
              <a:r>
                <a:rPr lang="en-US" sz="2800" b="1" dirty="0" err="1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Боковые</a:t>
              </a:r>
              <a:r>
                <a:rPr lang="en-US" sz="2800" b="1" dirty="0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 </a:t>
              </a:r>
              <a:r>
                <a:rPr lang="en-US" sz="2800" b="1" dirty="0" err="1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грани</a:t>
              </a:r>
              <a:r>
                <a:rPr lang="en-US" sz="2800" b="1" dirty="0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 </a:t>
              </a:r>
              <a:endParaRPr dirty="0"/>
            </a:p>
          </p:txBody>
        </p:sp>
        <p:cxnSp>
          <p:nvCxnSpPr>
            <p:cNvPr id="129" name="Google Shape;129;p14"/>
            <p:cNvCxnSpPr/>
            <p:nvPr/>
          </p:nvCxnSpPr>
          <p:spPr>
            <a:xfrm>
              <a:off x="2125" y="2285"/>
              <a:ext cx="1390" cy="170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  <p:cxnSp>
          <p:nvCxnSpPr>
            <p:cNvPr id="130" name="Google Shape;130;p14"/>
            <p:cNvCxnSpPr/>
            <p:nvPr/>
          </p:nvCxnSpPr>
          <p:spPr>
            <a:xfrm>
              <a:off x="2125" y="2285"/>
              <a:ext cx="1508" cy="329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</p:grpSp>
      <p:grpSp>
        <p:nvGrpSpPr>
          <p:cNvPr id="131" name="Google Shape;131;p14"/>
          <p:cNvGrpSpPr/>
          <p:nvPr/>
        </p:nvGrpSpPr>
        <p:grpSpPr>
          <a:xfrm>
            <a:off x="1865967" y="2484437"/>
            <a:ext cx="5014260" cy="519112"/>
            <a:chOff x="1128" y="1565"/>
            <a:chExt cx="2659" cy="327"/>
          </a:xfrm>
        </p:grpSpPr>
        <p:sp>
          <p:nvSpPr>
            <p:cNvPr id="132" name="Google Shape;132;p14"/>
            <p:cNvSpPr txBox="1"/>
            <p:nvPr/>
          </p:nvSpPr>
          <p:spPr>
            <a:xfrm>
              <a:off x="1128" y="1565"/>
              <a:ext cx="1060" cy="3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buClr>
                  <a:schemeClr val="accent2"/>
                </a:buClr>
                <a:buSzPts val="2800"/>
              </a:pPr>
              <a:r>
                <a:rPr lang="en-US" sz="2800" b="1" dirty="0" err="1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Вершина</a:t>
              </a:r>
              <a:r>
                <a:rPr lang="en-US" sz="2800" b="1" dirty="0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 </a:t>
              </a:r>
              <a:endParaRPr dirty="0"/>
            </a:p>
          </p:txBody>
        </p:sp>
        <p:cxnSp>
          <p:nvCxnSpPr>
            <p:cNvPr id="133" name="Google Shape;133;p14"/>
            <p:cNvCxnSpPr/>
            <p:nvPr/>
          </p:nvCxnSpPr>
          <p:spPr>
            <a:xfrm>
              <a:off x="2102" y="1706"/>
              <a:ext cx="1685" cy="182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</p:grpSp>
      <p:cxnSp>
        <p:nvCxnSpPr>
          <p:cNvPr id="134" name="Google Shape;134;p14"/>
          <p:cNvCxnSpPr/>
          <p:nvPr/>
        </p:nvCxnSpPr>
        <p:spPr>
          <a:xfrm>
            <a:off x="6880225" y="2997200"/>
            <a:ext cx="0" cy="1871662"/>
          </a:xfrm>
          <a:prstGeom prst="straightConnector1">
            <a:avLst/>
          </a:prstGeom>
          <a:noFill/>
          <a:ln w="28575" cap="flat" cmpd="sng">
            <a:solidFill>
              <a:srgbClr val="002060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5" name="Google Shape;135;p14"/>
          <p:cNvSpPr txBox="1"/>
          <p:nvPr/>
        </p:nvSpPr>
        <p:spPr>
          <a:xfrm>
            <a:off x="8435976" y="2033588"/>
            <a:ext cx="3294062" cy="3108503"/>
          </a:xfrm>
          <a:prstGeom prst="rect">
            <a:avLst/>
          </a:prstGeom>
          <a:noFill/>
          <a:ln>
            <a:noFill/>
          </a:ln>
          <a:effectLst>
            <a:outerShdw blurRad="63500" dist="17960" dir="2700000">
              <a:schemeClr val="dk1"/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CC3300"/>
              </a:buClr>
              <a:buSzPts val="2800"/>
            </a:pPr>
            <a:r>
              <a:rPr lang="en-US" sz="2800" dirty="0" err="1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Высота</a:t>
            </a:r>
            <a:r>
              <a:rPr lang="en-US" sz="2800" dirty="0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 – </a:t>
            </a:r>
            <a:r>
              <a:rPr lang="en-US" sz="2800" dirty="0" err="1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перпендикуляр</a:t>
            </a:r>
            <a:r>
              <a:rPr lang="en-US" sz="2800" dirty="0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, </a:t>
            </a:r>
            <a:r>
              <a:rPr lang="en-US" sz="2800" dirty="0" err="1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проведенный</a:t>
            </a:r>
            <a:r>
              <a:rPr lang="en-US" sz="2800" dirty="0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2800" dirty="0" err="1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из</a:t>
            </a:r>
            <a:r>
              <a:rPr lang="en-US" sz="2800" dirty="0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2800" dirty="0" err="1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вершины</a:t>
            </a:r>
            <a:r>
              <a:rPr lang="en-US" sz="2800" dirty="0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2800" dirty="0" err="1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пирамиды</a:t>
            </a:r>
            <a:r>
              <a:rPr lang="en-US" sz="2800" dirty="0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 к </a:t>
            </a:r>
            <a:r>
              <a:rPr lang="en-US" sz="2800" dirty="0" err="1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плоскости</a:t>
            </a:r>
            <a:r>
              <a:rPr lang="en-US" sz="2800" dirty="0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2800" dirty="0" err="1">
                <a:solidFill>
                  <a:srgbClr val="CC3300"/>
                </a:solidFill>
                <a:latin typeface="Corsiva"/>
                <a:ea typeface="Corsiva"/>
                <a:cs typeface="Corsiva"/>
                <a:sym typeface="Corsiva"/>
              </a:rPr>
              <a:t>основания</a:t>
            </a:r>
            <a:endParaRPr dirty="0"/>
          </a:p>
        </p:txBody>
      </p:sp>
      <p:cxnSp>
        <p:nvCxnSpPr>
          <p:cNvPr id="136" name="Google Shape;136;p14"/>
          <p:cNvCxnSpPr/>
          <p:nvPr/>
        </p:nvCxnSpPr>
        <p:spPr>
          <a:xfrm flipH="1">
            <a:off x="6861176" y="2438400"/>
            <a:ext cx="1620837" cy="1458912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miter lim="800000"/>
            <a:headEnd type="none" w="med" len="med"/>
            <a:tailEnd type="stealth" w="med" len="med"/>
          </a:ln>
        </p:spPr>
      </p:cxnSp>
      <p:sp>
        <p:nvSpPr>
          <p:cNvPr id="137" name="Google Shape;137;p14"/>
          <p:cNvSpPr txBox="1"/>
          <p:nvPr/>
        </p:nvSpPr>
        <p:spPr>
          <a:xfrm>
            <a:off x="2046287" y="4868863"/>
            <a:ext cx="2081212" cy="954067"/>
          </a:xfrm>
          <a:prstGeom prst="rect">
            <a:avLst/>
          </a:prstGeom>
          <a:noFill/>
          <a:ln>
            <a:noFill/>
          </a:ln>
          <a:effectLst>
            <a:outerShdw blurRad="63500" dist="17960" dir="2700000">
              <a:schemeClr val="dk1"/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33CC33"/>
              </a:buClr>
              <a:buSzPts val="2800"/>
            </a:pPr>
            <a:r>
              <a:rPr lang="en-US" sz="2800" dirty="0" err="1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siva"/>
                <a:ea typeface="Corsiva"/>
                <a:cs typeface="Corsiva"/>
                <a:sym typeface="Corsiva"/>
              </a:rPr>
              <a:t>Боковые</a:t>
            </a:r>
            <a:r>
              <a:rPr lang="en-US" sz="1800" dirty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siva"/>
                <a:ea typeface="Corsiva"/>
                <a:cs typeface="Corsiva"/>
                <a:sym typeface="Corsiva"/>
              </a:rPr>
              <a:t>ребра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8" name="Google Shape;138;p14"/>
          <p:cNvGrpSpPr/>
          <p:nvPr/>
        </p:nvGrpSpPr>
        <p:grpSpPr>
          <a:xfrm>
            <a:off x="4205288" y="5157787"/>
            <a:ext cx="1576387" cy="296862"/>
            <a:chOff x="2102" y="3249"/>
            <a:chExt cx="993" cy="187"/>
          </a:xfrm>
        </p:grpSpPr>
        <p:cxnSp>
          <p:nvCxnSpPr>
            <p:cNvPr id="139" name="Google Shape;139;p14"/>
            <p:cNvCxnSpPr/>
            <p:nvPr/>
          </p:nvCxnSpPr>
          <p:spPr>
            <a:xfrm>
              <a:off x="2102" y="3266"/>
              <a:ext cx="993" cy="170"/>
            </a:xfrm>
            <a:prstGeom prst="straightConnector1">
              <a:avLst/>
            </a:prstGeom>
            <a:noFill/>
            <a:ln w="19050" cap="flat" cmpd="sng">
              <a:solidFill>
                <a:srgbClr val="33CC33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  <p:cxnSp>
          <p:nvCxnSpPr>
            <p:cNvPr id="140" name="Google Shape;140;p14"/>
            <p:cNvCxnSpPr/>
            <p:nvPr/>
          </p:nvCxnSpPr>
          <p:spPr>
            <a:xfrm rot="10800000" flipH="1">
              <a:off x="2102" y="3249"/>
              <a:ext cx="687" cy="17"/>
            </a:xfrm>
            <a:prstGeom prst="straightConnector1">
              <a:avLst/>
            </a:prstGeom>
            <a:noFill/>
            <a:ln w="19050" cap="flat" cmpd="sng">
              <a:solidFill>
                <a:srgbClr val="33CC33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</p:grpSp>
      <p:pic>
        <p:nvPicPr>
          <p:cNvPr id="141" name="Google Shape;141;p14" descr="BD14595_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33601" y="620713"/>
            <a:ext cx="7850187" cy="130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4" descr="Точечная сетка"/>
          <p:cNvSpPr/>
          <p:nvPr/>
        </p:nvSpPr>
        <p:spPr>
          <a:xfrm>
            <a:off x="1774826" y="188912"/>
            <a:ext cx="611187" cy="360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33468" y="60000"/>
                </a:moveTo>
                <a:lnTo>
                  <a:pt x="86532" y="15000"/>
                </a:lnTo>
                <a:lnTo>
                  <a:pt x="86532" y="105000"/>
                </a:lnTo>
                <a:close/>
              </a:path>
              <a:path w="120000" h="120000" fill="darken" extrusionOk="0">
                <a:moveTo>
                  <a:pt x="33468" y="60000"/>
                </a:moveTo>
                <a:lnTo>
                  <a:pt x="86532" y="15000"/>
                </a:lnTo>
                <a:lnTo>
                  <a:pt x="86532" y="105000"/>
                </a:lnTo>
                <a:close/>
              </a:path>
              <a:path w="120000" h="120000" fill="none" extrusionOk="0">
                <a:moveTo>
                  <a:pt x="33468" y="60000"/>
                </a:moveTo>
                <a:lnTo>
                  <a:pt x="86532" y="15000"/>
                </a:lnTo>
                <a:lnTo>
                  <a:pt x="86532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5"/>
          <p:cNvSpPr txBox="1">
            <a:spLocks noGrp="1"/>
          </p:cNvSpPr>
          <p:nvPr>
            <p:ph type="title"/>
          </p:nvPr>
        </p:nvSpPr>
        <p:spPr>
          <a:xfrm>
            <a:off x="1847850" y="115887"/>
            <a:ext cx="8229600" cy="1143000"/>
          </a:xfrm>
          <a:prstGeom prst="rect">
            <a:avLst/>
          </a:prstGeom>
          <a:noFill/>
          <a:ln>
            <a:noFill/>
          </a:ln>
          <a:effectLst>
            <a:outerShdw blurRad="63500" dist="28398" dir="3806097">
              <a:schemeClr val="dk1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chemeClr val="accent2"/>
              </a:buClr>
              <a:buSzPts val="6600"/>
            </a:pPr>
            <a:r>
              <a:rPr lang="en-US" sz="6600" b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Пирамиды</a:t>
            </a:r>
            <a:endParaRPr/>
          </a:p>
        </p:txBody>
      </p:sp>
      <p:grpSp>
        <p:nvGrpSpPr>
          <p:cNvPr id="148" name="Google Shape;148;p15"/>
          <p:cNvGrpSpPr/>
          <p:nvPr/>
        </p:nvGrpSpPr>
        <p:grpSpPr>
          <a:xfrm>
            <a:off x="10541670" y="-53225"/>
            <a:ext cx="869950" cy="6858000"/>
            <a:chOff x="5212" y="0"/>
            <a:chExt cx="548" cy="4320"/>
          </a:xfrm>
        </p:grpSpPr>
        <p:sp>
          <p:nvSpPr>
            <p:cNvPr id="149" name="Google Shape;149;p15" descr="Точечная сетка"/>
            <p:cNvSpPr/>
            <p:nvPr/>
          </p:nvSpPr>
          <p:spPr>
            <a:xfrm rot="5400000">
              <a:off x="5193" y="3753"/>
              <a:ext cx="590" cy="544"/>
            </a:xfrm>
            <a:prstGeom prst="rtTriangle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cxnSp>
          <p:nvCxnSpPr>
            <p:cNvPr id="150" name="Google Shape;150;p15"/>
            <p:cNvCxnSpPr/>
            <p:nvPr/>
          </p:nvCxnSpPr>
          <p:spPr>
            <a:xfrm>
              <a:off x="5375" y="0"/>
              <a:ext cx="0" cy="3725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151" name="Google Shape;151;p15"/>
            <p:cNvSpPr/>
            <p:nvPr/>
          </p:nvSpPr>
          <p:spPr>
            <a:xfrm rot="-5400000">
              <a:off x="5193" y="3753"/>
              <a:ext cx="590" cy="544"/>
            </a:xfrm>
            <a:prstGeom prst="rtTriangle">
              <a:avLst/>
            </a:pr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cxnSp>
          <p:nvCxnSpPr>
            <p:cNvPr id="152" name="Google Shape;152;p15"/>
            <p:cNvCxnSpPr/>
            <p:nvPr/>
          </p:nvCxnSpPr>
          <p:spPr>
            <a:xfrm>
              <a:off x="5212" y="4065"/>
              <a:ext cx="226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grpSp>
        <p:nvGrpSpPr>
          <p:cNvPr id="153" name="Google Shape;153;p15"/>
          <p:cNvGrpSpPr/>
          <p:nvPr/>
        </p:nvGrpSpPr>
        <p:grpSpPr>
          <a:xfrm>
            <a:off x="1955801" y="1260475"/>
            <a:ext cx="2663825" cy="2266950"/>
            <a:chOff x="476" y="1026"/>
            <a:chExt cx="1769" cy="1452"/>
          </a:xfrm>
        </p:grpSpPr>
        <p:sp>
          <p:nvSpPr>
            <p:cNvPr id="154" name="Google Shape;154;p15"/>
            <p:cNvSpPr/>
            <p:nvPr/>
          </p:nvSpPr>
          <p:spPr>
            <a:xfrm>
              <a:off x="476" y="1026"/>
              <a:ext cx="1769" cy="1452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FFFF00"/>
                </a:gs>
                <a:gs pos="50000">
                  <a:srgbClr val="FFCCFF"/>
                </a:gs>
                <a:gs pos="100000">
                  <a:srgbClr val="FFFF00"/>
                </a:gs>
              </a:gsLst>
              <a:lin ang="5400000" scaled="0"/>
            </a:gra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76" y="2024"/>
              <a:ext cx="1769" cy="454"/>
            </a:xfrm>
            <a:prstGeom prst="triangle">
              <a:avLst>
                <a:gd name="adj" fmla="val 50000"/>
              </a:avLst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cxnSp>
          <p:nvCxnSpPr>
            <p:cNvPr id="156" name="Google Shape;156;p15"/>
            <p:cNvCxnSpPr/>
            <p:nvPr/>
          </p:nvCxnSpPr>
          <p:spPr>
            <a:xfrm rot="10800000">
              <a:off x="1362" y="1026"/>
              <a:ext cx="0" cy="998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sp>
        <p:nvSpPr>
          <p:cNvPr id="157" name="Google Shape;157;p15"/>
          <p:cNvSpPr txBox="1"/>
          <p:nvPr/>
        </p:nvSpPr>
        <p:spPr>
          <a:xfrm>
            <a:off x="1612900" y="3654425"/>
            <a:ext cx="3313112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accent2"/>
              </a:buClr>
              <a:buSzPts val="2800"/>
            </a:pPr>
            <a:r>
              <a:rPr lang="en-US" sz="2800" b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Треугольная пирамида (тетраэдр)</a:t>
            </a:r>
            <a:endParaRPr/>
          </a:p>
        </p:txBody>
      </p:sp>
      <p:sp>
        <p:nvSpPr>
          <p:cNvPr id="158" name="Google Shape;158;p15"/>
          <p:cNvSpPr txBox="1"/>
          <p:nvPr/>
        </p:nvSpPr>
        <p:spPr>
          <a:xfrm>
            <a:off x="4565650" y="5911850"/>
            <a:ext cx="2829000" cy="9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accent2"/>
              </a:buClr>
              <a:buSzPts val="2800"/>
            </a:pPr>
            <a:r>
              <a:rPr lang="en-US" sz="2800" b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Шестиугольная пирамида</a:t>
            </a:r>
            <a:endParaRPr/>
          </a:p>
        </p:txBody>
      </p:sp>
      <p:sp>
        <p:nvSpPr>
          <p:cNvPr id="159" name="Google Shape;159;p15"/>
          <p:cNvSpPr txBox="1"/>
          <p:nvPr/>
        </p:nvSpPr>
        <p:spPr>
          <a:xfrm>
            <a:off x="7175500" y="3743325"/>
            <a:ext cx="2665500" cy="9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accent2"/>
              </a:buClr>
              <a:buSzPts val="2800"/>
            </a:pPr>
            <a:r>
              <a:rPr lang="en-US" sz="2800" b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Четырехугольная пирамида</a:t>
            </a:r>
            <a:endParaRPr/>
          </a:p>
        </p:txBody>
      </p:sp>
      <p:pic>
        <p:nvPicPr>
          <p:cNvPr id="160" name="Google Shape;160;p15" descr="BD14595_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47851" y="995363"/>
            <a:ext cx="7850187" cy="1301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1" name="Google Shape;161;p15"/>
          <p:cNvGrpSpPr/>
          <p:nvPr/>
        </p:nvGrpSpPr>
        <p:grpSpPr>
          <a:xfrm>
            <a:off x="7131050" y="1223962"/>
            <a:ext cx="2500312" cy="2474912"/>
            <a:chOff x="5508625" y="1268412"/>
            <a:chExt cx="2590800" cy="2520628"/>
          </a:xfrm>
        </p:grpSpPr>
        <p:grpSp>
          <p:nvGrpSpPr>
            <p:cNvPr id="162" name="Google Shape;162;p15"/>
            <p:cNvGrpSpPr/>
            <p:nvPr/>
          </p:nvGrpSpPr>
          <p:grpSpPr>
            <a:xfrm>
              <a:off x="5508625" y="1268413"/>
              <a:ext cx="2590800" cy="2519362"/>
              <a:chOff x="3243" y="935"/>
              <a:chExt cx="1587" cy="1406"/>
            </a:xfrm>
          </p:grpSpPr>
          <p:sp>
            <p:nvSpPr>
              <p:cNvPr id="163" name="Google Shape;163;p15"/>
              <p:cNvSpPr/>
              <p:nvPr/>
            </p:nvSpPr>
            <p:spPr>
              <a:xfrm>
                <a:off x="4195" y="935"/>
                <a:ext cx="635" cy="1406"/>
              </a:xfrm>
              <a:custGeom>
                <a:avLst/>
                <a:gdLst/>
                <a:ahLst/>
                <a:cxnLst/>
                <a:rect l="l" t="t" r="r" b="b"/>
                <a:pathLst>
                  <a:path w="635" h="1406" extrusionOk="0">
                    <a:moveTo>
                      <a:pt x="91" y="1406"/>
                    </a:moveTo>
                    <a:lnTo>
                      <a:pt x="0" y="0"/>
                    </a:lnTo>
                    <a:lnTo>
                      <a:pt x="635" y="862"/>
                    </a:lnTo>
                    <a:lnTo>
                      <a:pt x="91" y="1406"/>
                    </a:lnTo>
                    <a:close/>
                  </a:path>
                </a:pathLst>
              </a:custGeom>
              <a:gradFill>
                <a:gsLst>
                  <a:gs pos="0">
                    <a:srgbClr val="FF99CC"/>
                  </a:gs>
                  <a:gs pos="50000">
                    <a:srgbClr val="00FFFF"/>
                  </a:gs>
                  <a:gs pos="100000">
                    <a:srgbClr val="FF99CC"/>
                  </a:gs>
                </a:gsLst>
                <a:lin ang="18900000" scaled="0"/>
              </a:gradFill>
              <a:ln w="19050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164" name="Google Shape;164;p15"/>
              <p:cNvSpPr/>
              <p:nvPr/>
            </p:nvSpPr>
            <p:spPr>
              <a:xfrm>
                <a:off x="3243" y="935"/>
                <a:ext cx="1043" cy="1406"/>
              </a:xfrm>
              <a:custGeom>
                <a:avLst/>
                <a:gdLst/>
                <a:ahLst/>
                <a:cxnLst/>
                <a:rect l="l" t="t" r="r" b="b"/>
                <a:pathLst>
                  <a:path w="1043" h="1406" extrusionOk="0">
                    <a:moveTo>
                      <a:pt x="0" y="1406"/>
                    </a:moveTo>
                    <a:lnTo>
                      <a:pt x="1043" y="1406"/>
                    </a:lnTo>
                    <a:lnTo>
                      <a:pt x="952" y="0"/>
                    </a:lnTo>
                    <a:lnTo>
                      <a:pt x="0" y="1406"/>
                    </a:lnTo>
                    <a:close/>
                  </a:path>
                </a:pathLst>
              </a:custGeom>
              <a:gradFill>
                <a:gsLst>
                  <a:gs pos="0">
                    <a:srgbClr val="00FFFF"/>
                  </a:gs>
                  <a:gs pos="50000">
                    <a:srgbClr val="FF99CC"/>
                  </a:gs>
                  <a:gs pos="100000">
                    <a:srgbClr val="00FFFF"/>
                  </a:gs>
                </a:gsLst>
                <a:lin ang="2700000" scaled="0"/>
              </a:gradFill>
              <a:ln w="19050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</p:grpSp>
        <p:cxnSp>
          <p:nvCxnSpPr>
            <p:cNvPr id="165" name="Google Shape;165;p15"/>
            <p:cNvCxnSpPr/>
            <p:nvPr/>
          </p:nvCxnSpPr>
          <p:spPr>
            <a:xfrm rot="10800000" flipH="1">
              <a:off x="6372201" y="1268412"/>
              <a:ext cx="690578" cy="1575522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66" name="Google Shape;166;p15"/>
            <p:cNvCxnSpPr/>
            <p:nvPr/>
          </p:nvCxnSpPr>
          <p:spPr>
            <a:xfrm rot="5400000">
              <a:off x="5467504" y="2892544"/>
              <a:ext cx="945841" cy="847150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67" name="Google Shape;167;p15"/>
            <p:cNvCxnSpPr/>
            <p:nvPr/>
          </p:nvCxnSpPr>
          <p:spPr>
            <a:xfrm rot="-5400000">
              <a:off x="7205773" y="1965996"/>
              <a:ext cx="43655" cy="1710750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grpSp>
        <p:nvGrpSpPr>
          <p:cNvPr id="168" name="Google Shape;168;p15"/>
          <p:cNvGrpSpPr/>
          <p:nvPr/>
        </p:nvGrpSpPr>
        <p:grpSpPr>
          <a:xfrm>
            <a:off x="4507022" y="3182481"/>
            <a:ext cx="2668479" cy="2788565"/>
            <a:chOff x="2908775" y="3091833"/>
            <a:chExt cx="2808444" cy="2925576"/>
          </a:xfrm>
        </p:grpSpPr>
        <p:grpSp>
          <p:nvGrpSpPr>
            <p:cNvPr id="169" name="Google Shape;169;p15"/>
            <p:cNvGrpSpPr/>
            <p:nvPr/>
          </p:nvGrpSpPr>
          <p:grpSpPr>
            <a:xfrm>
              <a:off x="2908775" y="3091833"/>
              <a:ext cx="2806327" cy="2925576"/>
              <a:chOff x="794" y="2287"/>
              <a:chExt cx="1995" cy="1244"/>
            </a:xfrm>
          </p:grpSpPr>
          <p:sp>
            <p:nvSpPr>
              <p:cNvPr id="170" name="Google Shape;170;p15"/>
              <p:cNvSpPr/>
              <p:nvPr/>
            </p:nvSpPr>
            <p:spPr>
              <a:xfrm>
                <a:off x="1292" y="2296"/>
                <a:ext cx="1089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1089" h="1225" extrusionOk="0">
                    <a:moveTo>
                      <a:pt x="0" y="1225"/>
                    </a:moveTo>
                    <a:lnTo>
                      <a:pt x="590" y="0"/>
                    </a:lnTo>
                    <a:lnTo>
                      <a:pt x="1089" y="1225"/>
                    </a:lnTo>
                    <a:lnTo>
                      <a:pt x="0" y="1225"/>
                    </a:lnTo>
                    <a:close/>
                  </a:path>
                </a:pathLst>
              </a:custGeom>
              <a:gradFill>
                <a:gsLst>
                  <a:gs pos="0">
                    <a:srgbClr val="FF99CC"/>
                  </a:gs>
                  <a:gs pos="50000">
                    <a:srgbClr val="66CCFF"/>
                  </a:gs>
                  <a:gs pos="100000">
                    <a:srgbClr val="FF99CC"/>
                  </a:gs>
                </a:gsLst>
                <a:lin ang="5400000" scaled="0"/>
              </a:gradFill>
              <a:ln w="19050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171" name="Google Shape;171;p15"/>
              <p:cNvSpPr/>
              <p:nvPr/>
            </p:nvSpPr>
            <p:spPr>
              <a:xfrm>
                <a:off x="1882" y="2296"/>
                <a:ext cx="907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907" h="1225" extrusionOk="0">
                    <a:moveTo>
                      <a:pt x="499" y="1225"/>
                    </a:moveTo>
                    <a:lnTo>
                      <a:pt x="907" y="998"/>
                    </a:lnTo>
                    <a:lnTo>
                      <a:pt x="0" y="0"/>
                    </a:lnTo>
                    <a:lnTo>
                      <a:pt x="499" y="1225"/>
                    </a:lnTo>
                    <a:close/>
                  </a:path>
                </a:pathLst>
              </a:custGeom>
              <a:gradFill>
                <a:gsLst>
                  <a:gs pos="0">
                    <a:srgbClr val="FF99CC"/>
                  </a:gs>
                  <a:gs pos="100000">
                    <a:srgbClr val="66CCFF"/>
                  </a:gs>
                </a:gsLst>
                <a:lin ang="5400000" scaled="0"/>
              </a:gradFill>
              <a:ln w="19050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  <p:sp>
            <p:nvSpPr>
              <p:cNvPr id="172" name="Google Shape;172;p15"/>
              <p:cNvSpPr/>
              <p:nvPr/>
            </p:nvSpPr>
            <p:spPr>
              <a:xfrm rot="-60000" flipH="1">
                <a:off x="805" y="2296"/>
                <a:ext cx="1089" cy="1225"/>
              </a:xfrm>
              <a:custGeom>
                <a:avLst/>
                <a:gdLst/>
                <a:ahLst/>
                <a:cxnLst/>
                <a:rect l="l" t="t" r="r" b="b"/>
                <a:pathLst>
                  <a:path w="907" h="1225" extrusionOk="0">
                    <a:moveTo>
                      <a:pt x="499" y="1225"/>
                    </a:moveTo>
                    <a:lnTo>
                      <a:pt x="907" y="998"/>
                    </a:lnTo>
                    <a:lnTo>
                      <a:pt x="0" y="0"/>
                    </a:lnTo>
                    <a:lnTo>
                      <a:pt x="499" y="1225"/>
                    </a:lnTo>
                    <a:close/>
                  </a:path>
                </a:pathLst>
              </a:custGeom>
              <a:gradFill>
                <a:gsLst>
                  <a:gs pos="0">
                    <a:srgbClr val="66CCFF"/>
                  </a:gs>
                  <a:gs pos="50000">
                    <a:srgbClr val="FF99CC"/>
                  </a:gs>
                  <a:gs pos="100000">
                    <a:srgbClr val="66CCFF"/>
                  </a:gs>
                </a:gsLst>
                <a:lin ang="5400000" scaled="0"/>
              </a:gradFill>
              <a:ln w="19050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</a:endParaRPr>
              </a:p>
            </p:txBody>
          </p:sp>
        </p:grpSp>
        <p:cxnSp>
          <p:nvCxnSpPr>
            <p:cNvPr id="173" name="Google Shape;173;p15"/>
            <p:cNvCxnSpPr/>
            <p:nvPr/>
          </p:nvCxnSpPr>
          <p:spPr>
            <a:xfrm rot="10800000" flipH="1">
              <a:off x="3736920" y="3113964"/>
              <a:ext cx="700065" cy="2027503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174" name="Google Shape;174;p15"/>
            <p:cNvCxnSpPr/>
            <p:nvPr/>
          </p:nvCxnSpPr>
          <p:spPr>
            <a:xfrm rot="10800000">
              <a:off x="4438992" y="3113964"/>
              <a:ext cx="583058" cy="2025225"/>
            </a:xfrm>
            <a:prstGeom prst="straightConnector1">
              <a:avLst/>
            </a:pr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175" name="Google Shape;175;p15"/>
            <p:cNvSpPr/>
            <p:nvPr/>
          </p:nvSpPr>
          <p:spPr>
            <a:xfrm>
              <a:off x="2938735" y="5130884"/>
              <a:ext cx="2778484" cy="354751"/>
            </a:xfrm>
            <a:custGeom>
              <a:avLst/>
              <a:gdLst/>
              <a:ahLst/>
              <a:cxnLst/>
              <a:rect l="l" t="t" r="r" b="b"/>
              <a:pathLst>
                <a:path w="2778710" h="355107" extrusionOk="0">
                  <a:moveTo>
                    <a:pt x="0" y="355107"/>
                  </a:moveTo>
                  <a:lnTo>
                    <a:pt x="807868" y="0"/>
                  </a:lnTo>
                  <a:lnTo>
                    <a:pt x="2068497" y="0"/>
                  </a:lnTo>
                  <a:lnTo>
                    <a:pt x="2778710" y="328474"/>
                  </a:lnTo>
                  <a:lnTo>
                    <a:pt x="2778710" y="328474"/>
                  </a:lnTo>
                  <a:lnTo>
                    <a:pt x="2769833" y="328474"/>
                  </a:lnTo>
                </a:path>
              </a:pathLst>
            </a:custGeom>
            <a:noFill/>
            <a:ln w="19050" cap="flat" cmpd="sng">
              <a:solidFill>
                <a:srgbClr val="00206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6"/>
          <p:cNvSpPr txBox="1">
            <a:spLocks noGrp="1"/>
          </p:cNvSpPr>
          <p:nvPr>
            <p:ph type="body" idx="1"/>
          </p:nvPr>
        </p:nvSpPr>
        <p:spPr>
          <a:xfrm>
            <a:off x="1041247" y="292869"/>
            <a:ext cx="10026614" cy="2417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>
              <a:spcBef>
                <a:spcPts val="0"/>
              </a:spcBef>
              <a:buSzPts val="3200"/>
            </a:pPr>
            <a:r>
              <a:rPr lang="en-US" dirty="0" err="1"/>
              <a:t>Пирамида</a:t>
            </a:r>
            <a:r>
              <a:rPr lang="en-US" dirty="0"/>
              <a:t> </a:t>
            </a:r>
            <a:r>
              <a:rPr lang="en-US" dirty="0" err="1"/>
              <a:t>называется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правильной</a:t>
            </a:r>
            <a:r>
              <a:rPr lang="en-US" dirty="0"/>
              <a:t>, </a:t>
            </a:r>
            <a:r>
              <a:rPr lang="en-US" dirty="0" err="1"/>
              <a:t>если</a:t>
            </a:r>
            <a:r>
              <a:rPr lang="en-US" dirty="0"/>
              <a:t> </a:t>
            </a:r>
            <a:r>
              <a:rPr lang="en-US" dirty="0" err="1"/>
              <a:t>ее</a:t>
            </a:r>
            <a:r>
              <a:rPr lang="en-US" dirty="0"/>
              <a:t> </a:t>
            </a:r>
            <a:r>
              <a:rPr lang="en-US" dirty="0" err="1"/>
              <a:t>основание</a:t>
            </a:r>
            <a:r>
              <a:rPr lang="en-US" dirty="0"/>
              <a:t> - </a:t>
            </a:r>
            <a:r>
              <a:rPr lang="en-US" dirty="0" err="1"/>
              <a:t>правильный</a:t>
            </a:r>
            <a:r>
              <a:rPr lang="en-US" dirty="0"/>
              <a:t> </a:t>
            </a:r>
            <a:r>
              <a:rPr lang="en-US" dirty="0" err="1"/>
              <a:t>многоугольник</a:t>
            </a:r>
            <a:r>
              <a:rPr lang="en-US" dirty="0"/>
              <a:t> , а </a:t>
            </a:r>
            <a:r>
              <a:rPr lang="en-US" dirty="0" err="1"/>
              <a:t>отрезок</a:t>
            </a:r>
            <a:r>
              <a:rPr lang="en-US" dirty="0"/>
              <a:t>, </a:t>
            </a:r>
            <a:r>
              <a:rPr lang="en-US" dirty="0" err="1"/>
              <a:t>соединяющий</a:t>
            </a:r>
            <a:r>
              <a:rPr lang="en-US" dirty="0"/>
              <a:t> </a:t>
            </a:r>
            <a:r>
              <a:rPr lang="en-US" dirty="0" err="1"/>
              <a:t>вершину</a:t>
            </a:r>
            <a:r>
              <a:rPr lang="en-US" dirty="0"/>
              <a:t> </a:t>
            </a:r>
            <a:r>
              <a:rPr lang="en-US" dirty="0" err="1"/>
              <a:t>пирамиды</a:t>
            </a:r>
            <a:r>
              <a:rPr lang="en-US" dirty="0"/>
              <a:t> с </a:t>
            </a:r>
            <a:r>
              <a:rPr lang="en-US" dirty="0" err="1"/>
              <a:t>центром</a:t>
            </a:r>
            <a:r>
              <a:rPr lang="en-US" dirty="0"/>
              <a:t> </a:t>
            </a:r>
            <a:r>
              <a:rPr lang="en-US" dirty="0" err="1"/>
              <a:t>основания</a:t>
            </a:r>
            <a:r>
              <a:rPr lang="en-US" dirty="0"/>
              <a:t>, </a:t>
            </a:r>
            <a:r>
              <a:rPr lang="en-US" dirty="0" err="1"/>
              <a:t>является</a:t>
            </a:r>
            <a:r>
              <a:rPr lang="en-US" dirty="0"/>
              <a:t> </a:t>
            </a:r>
            <a:r>
              <a:rPr lang="en-US" dirty="0" err="1"/>
              <a:t>ее</a:t>
            </a:r>
            <a:r>
              <a:rPr lang="en-US" dirty="0"/>
              <a:t> </a:t>
            </a:r>
            <a:r>
              <a:rPr lang="en-US" dirty="0" err="1"/>
              <a:t>высотой</a:t>
            </a:r>
            <a:r>
              <a:rPr lang="en-US" dirty="0"/>
              <a:t>.</a:t>
            </a:r>
            <a:endParaRPr dirty="0"/>
          </a:p>
        </p:txBody>
      </p:sp>
      <p:grpSp>
        <p:nvGrpSpPr>
          <p:cNvPr id="181" name="Google Shape;181;p16"/>
          <p:cNvGrpSpPr/>
          <p:nvPr/>
        </p:nvGrpSpPr>
        <p:grpSpPr>
          <a:xfrm>
            <a:off x="4565651" y="2303462"/>
            <a:ext cx="4770437" cy="5063000"/>
            <a:chOff x="1292" y="1373"/>
            <a:chExt cx="3047" cy="3276"/>
          </a:xfrm>
        </p:grpSpPr>
        <p:grpSp>
          <p:nvGrpSpPr>
            <p:cNvPr id="182" name="Google Shape;182;p16"/>
            <p:cNvGrpSpPr/>
            <p:nvPr/>
          </p:nvGrpSpPr>
          <p:grpSpPr>
            <a:xfrm>
              <a:off x="1292" y="1373"/>
              <a:ext cx="2721" cy="3276"/>
              <a:chOff x="2200" y="1395"/>
              <a:chExt cx="2721" cy="3276"/>
            </a:xfrm>
          </p:grpSpPr>
          <p:sp>
            <p:nvSpPr>
              <p:cNvPr id="183" name="Google Shape;183;p16"/>
              <p:cNvSpPr txBox="1"/>
              <p:nvPr/>
            </p:nvSpPr>
            <p:spPr>
              <a:xfrm>
                <a:off x="2200" y="3385"/>
                <a:ext cx="357" cy="6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>
                  <a:buClr>
                    <a:schemeClr val="accent2"/>
                  </a:buClr>
                  <a:buSzPts val="3200"/>
                </a:pPr>
                <a:r>
                  <a:rPr lang="en-US" sz="3200" b="1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А</a:t>
                </a:r>
                <a:r>
                  <a:rPr lang="en-US" sz="3200" b="1" baseline="-25000">
                    <a:solidFill>
                      <a:schemeClr val="accent2"/>
                    </a:solidFill>
                    <a:latin typeface="Corsiva"/>
                    <a:ea typeface="Corsiva"/>
                    <a:cs typeface="Corsiva"/>
                    <a:sym typeface="Corsiva"/>
                  </a:rPr>
                  <a:t>n</a:t>
                </a:r>
                <a:endParaRPr/>
              </a:p>
            </p:txBody>
          </p:sp>
          <p:grpSp>
            <p:nvGrpSpPr>
              <p:cNvPr id="184" name="Google Shape;184;p16"/>
              <p:cNvGrpSpPr/>
              <p:nvPr/>
            </p:nvGrpSpPr>
            <p:grpSpPr>
              <a:xfrm>
                <a:off x="2562" y="1395"/>
                <a:ext cx="2359" cy="3276"/>
                <a:chOff x="2562" y="1395"/>
                <a:chExt cx="2359" cy="3276"/>
              </a:xfrm>
            </p:grpSpPr>
            <p:grpSp>
              <p:nvGrpSpPr>
                <p:cNvPr id="185" name="Google Shape;185;p16"/>
                <p:cNvGrpSpPr/>
                <p:nvPr/>
              </p:nvGrpSpPr>
              <p:grpSpPr>
                <a:xfrm>
                  <a:off x="2562" y="1672"/>
                  <a:ext cx="2359" cy="2438"/>
                  <a:chOff x="2562" y="1672"/>
                  <a:chExt cx="2359" cy="2438"/>
                </a:xfrm>
              </p:grpSpPr>
              <p:grpSp>
                <p:nvGrpSpPr>
                  <p:cNvPr id="186" name="Google Shape;186;p16"/>
                  <p:cNvGrpSpPr/>
                  <p:nvPr/>
                </p:nvGrpSpPr>
                <p:grpSpPr>
                  <a:xfrm>
                    <a:off x="2562" y="1672"/>
                    <a:ext cx="2359" cy="2348"/>
                    <a:chOff x="657" y="1037"/>
                    <a:chExt cx="2359" cy="2348"/>
                  </a:xfrm>
                </p:grpSpPr>
                <p:grpSp>
                  <p:nvGrpSpPr>
                    <p:cNvPr id="187" name="Google Shape;187;p16"/>
                    <p:cNvGrpSpPr/>
                    <p:nvPr/>
                  </p:nvGrpSpPr>
                  <p:grpSpPr>
                    <a:xfrm>
                      <a:off x="657" y="1037"/>
                      <a:ext cx="2348" cy="2347"/>
                      <a:chOff x="567" y="1355"/>
                      <a:chExt cx="2348" cy="2347"/>
                    </a:xfrm>
                  </p:grpSpPr>
                  <p:sp>
                    <p:nvSpPr>
                      <p:cNvPr id="188" name="Google Shape;188;p16"/>
                      <p:cNvSpPr/>
                      <p:nvPr/>
                    </p:nvSpPr>
                    <p:spPr>
                      <a:xfrm>
                        <a:off x="1156" y="1389"/>
                        <a:ext cx="1180" cy="231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180" h="2313" extrusionOk="0">
                            <a:moveTo>
                              <a:pt x="0" y="2313"/>
                            </a:moveTo>
                            <a:lnTo>
                              <a:pt x="1180" y="2313"/>
                            </a:lnTo>
                            <a:lnTo>
                              <a:pt x="590" y="0"/>
                            </a:lnTo>
                            <a:lnTo>
                              <a:pt x="0" y="2313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9900"/>
                          </a:gs>
                          <a:gs pos="100000">
                            <a:srgbClr val="FFCCFF"/>
                          </a:gs>
                        </a:gsLst>
                        <a:lin ang="2700000" scaled="0"/>
                      </a:gradFill>
                      <a:ln w="19050" cap="flat" cmpd="sng">
                        <a:solidFill>
                          <a:schemeClr val="dk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45700" rIns="91425" bIns="45700" anchor="t" anchorCtr="0">
                        <a:noAutofit/>
                      </a:bodyPr>
                      <a:lstStyle/>
                      <a:p>
                        <a:endParaRPr sz="1800">
                          <a:solidFill>
                            <a:schemeClr val="dk1"/>
                          </a:solidFill>
                        </a:endParaRPr>
                      </a:p>
                    </p:txBody>
                  </p:sp>
                  <p:sp>
                    <p:nvSpPr>
                      <p:cNvPr id="189" name="Google Shape;189;p16"/>
                      <p:cNvSpPr/>
                      <p:nvPr/>
                    </p:nvSpPr>
                    <p:spPr>
                      <a:xfrm>
                        <a:off x="1736" y="1355"/>
                        <a:ext cx="1179" cy="234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179" h="2358" extrusionOk="0">
                            <a:moveTo>
                              <a:pt x="590" y="2358"/>
                            </a:moveTo>
                            <a:lnTo>
                              <a:pt x="0" y="0"/>
                            </a:lnTo>
                            <a:lnTo>
                              <a:pt x="1179" y="1905"/>
                            </a:lnTo>
                            <a:lnTo>
                              <a:pt x="590" y="235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9900"/>
                          </a:gs>
                          <a:gs pos="100000">
                            <a:srgbClr val="FFCCFF"/>
                          </a:gs>
                        </a:gsLst>
                        <a:lin ang="2700000" scaled="0"/>
                      </a:gradFill>
                      <a:ln w="19050" cap="flat" cmpd="sng">
                        <a:solidFill>
                          <a:schemeClr val="dk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45700" rIns="91425" bIns="45700" anchor="t" anchorCtr="0">
                        <a:noAutofit/>
                      </a:bodyPr>
                      <a:lstStyle/>
                      <a:p>
                        <a:endParaRPr sz="1800">
                          <a:solidFill>
                            <a:schemeClr val="dk1"/>
                          </a:solidFill>
                        </a:endParaRPr>
                      </a:p>
                    </p:txBody>
                  </p:sp>
                  <p:sp>
                    <p:nvSpPr>
                      <p:cNvPr id="190" name="Google Shape;190;p16"/>
                      <p:cNvSpPr/>
                      <p:nvPr/>
                    </p:nvSpPr>
                    <p:spPr>
                      <a:xfrm>
                        <a:off x="567" y="1361"/>
                        <a:ext cx="1179" cy="2341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179" h="2358" extrusionOk="0">
                            <a:moveTo>
                              <a:pt x="589" y="2358"/>
                            </a:moveTo>
                            <a:lnTo>
                              <a:pt x="1179" y="0"/>
                            </a:lnTo>
                            <a:lnTo>
                              <a:pt x="0" y="1905"/>
                            </a:lnTo>
                            <a:lnTo>
                              <a:pt x="589" y="2358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9900"/>
                          </a:gs>
                          <a:gs pos="100000">
                            <a:srgbClr val="FFCCFF"/>
                          </a:gs>
                        </a:gsLst>
                        <a:lin ang="2700000" scaled="0"/>
                      </a:gradFill>
                      <a:ln w="19050" cap="flat" cmpd="sng">
                        <a:solidFill>
                          <a:schemeClr val="dk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45700" rIns="91425" bIns="45700" anchor="t" anchorCtr="0">
                        <a:noAutofit/>
                      </a:bodyPr>
                      <a:lstStyle/>
                      <a:p>
                        <a:endParaRPr sz="1800">
                          <a:solidFill>
                            <a:schemeClr val="dk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91" name="Google Shape;191;p16"/>
                    <p:cNvSpPr/>
                    <p:nvPr/>
                  </p:nvSpPr>
                  <p:spPr>
                    <a:xfrm>
                      <a:off x="657" y="2931"/>
                      <a:ext cx="2359" cy="45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59" h="454" extrusionOk="0">
                          <a:moveTo>
                            <a:pt x="0" y="0"/>
                          </a:moveTo>
                          <a:lnTo>
                            <a:pt x="590" y="454"/>
                          </a:lnTo>
                          <a:lnTo>
                            <a:pt x="1769" y="454"/>
                          </a:lnTo>
                          <a:lnTo>
                            <a:pt x="2359" y="0"/>
                          </a:lnTo>
                        </a:path>
                      </a:pathLst>
                    </a:custGeom>
                    <a:noFill/>
                    <a:ln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endParaRPr sz="1800">
                        <a:solidFill>
                          <a:schemeClr val="dk1"/>
                        </a:solidFill>
                      </a:endParaRPr>
                    </a:p>
                  </p:txBody>
                </p:sp>
                <p:sp>
                  <p:nvSpPr>
                    <p:cNvPr id="192" name="Google Shape;192;p16"/>
                    <p:cNvSpPr/>
                    <p:nvPr/>
                  </p:nvSpPr>
                  <p:spPr>
                    <a:xfrm rot="10800000" flipH="1">
                      <a:off x="657" y="2478"/>
                      <a:ext cx="2359" cy="45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59" h="454" extrusionOk="0">
                          <a:moveTo>
                            <a:pt x="0" y="0"/>
                          </a:moveTo>
                          <a:lnTo>
                            <a:pt x="590" y="454"/>
                          </a:lnTo>
                          <a:lnTo>
                            <a:pt x="1769" y="454"/>
                          </a:lnTo>
                          <a:lnTo>
                            <a:pt x="2359" y="0"/>
                          </a:lnTo>
                        </a:path>
                      </a:pathLst>
                    </a:custGeom>
                    <a:noFill/>
                    <a:ln w="19050" cap="flat" cmpd="sng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endParaRPr sz="1800">
                        <a:solidFill>
                          <a:schemeClr val="dk1"/>
                        </a:solidFill>
                      </a:endParaRPr>
                    </a:p>
                  </p:txBody>
                </p:sp>
                <p:cxnSp>
                  <p:nvCxnSpPr>
                    <p:cNvPr id="193" name="Google Shape;193;p16"/>
                    <p:cNvCxnSpPr/>
                    <p:nvPr/>
                  </p:nvCxnSpPr>
                  <p:spPr>
                    <a:xfrm rot="10800000" flipH="1">
                      <a:off x="1247" y="1071"/>
                      <a:ext cx="590" cy="1407"/>
                    </a:xfrm>
                    <a:prstGeom prst="straightConnector1">
                      <a:avLst/>
                    </a:prstGeom>
                    <a:noFill/>
                    <a:ln w="19050" cap="flat" cmpd="sng">
                      <a:solidFill>
                        <a:srgbClr val="00206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94" name="Google Shape;194;p16"/>
                    <p:cNvCxnSpPr/>
                    <p:nvPr/>
                  </p:nvCxnSpPr>
                  <p:spPr>
                    <a:xfrm rot="10800000">
                      <a:off x="1837" y="1071"/>
                      <a:ext cx="589" cy="1407"/>
                    </a:xfrm>
                    <a:prstGeom prst="straightConnector1">
                      <a:avLst/>
                    </a:prstGeom>
                    <a:noFill/>
                    <a:ln w="19050" cap="flat" cmpd="sng">
                      <a:solidFill>
                        <a:srgbClr val="00206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</p:cxnSp>
              </p:grpSp>
              <p:sp>
                <p:nvSpPr>
                  <p:cNvPr id="195" name="Google Shape;195;p16"/>
                  <p:cNvSpPr/>
                  <p:nvPr/>
                </p:nvSpPr>
                <p:spPr>
                  <a:xfrm>
                    <a:off x="2563" y="3021"/>
                    <a:ext cx="2358" cy="1089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rgbClr val="002060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cxnSp>
                <p:nvCxnSpPr>
                  <p:cNvPr id="196" name="Google Shape;196;p16"/>
                  <p:cNvCxnSpPr/>
                  <p:nvPr/>
                </p:nvCxnSpPr>
                <p:spPr>
                  <a:xfrm>
                    <a:off x="3730" y="1706"/>
                    <a:ext cx="12" cy="1815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00206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97" name="Google Shape;197;p16"/>
                  <p:cNvCxnSpPr/>
                  <p:nvPr/>
                </p:nvCxnSpPr>
                <p:spPr>
                  <a:xfrm flipH="1">
                    <a:off x="3152" y="3521"/>
                    <a:ext cx="590" cy="499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002060"/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98" name="Google Shape;198;p16"/>
                  <p:cNvSpPr/>
                  <p:nvPr/>
                </p:nvSpPr>
                <p:spPr>
                  <a:xfrm>
                    <a:off x="3717" y="3482"/>
                    <a:ext cx="45" cy="46"/>
                  </a:xfrm>
                  <a:prstGeom prst="ellipse">
                    <a:avLst/>
                  </a:prstGeom>
                  <a:solidFill>
                    <a:srgbClr val="FFCCFF"/>
                  </a:solidFill>
                  <a:ln w="9525" cap="flat" cmpd="sng">
                    <a:solidFill>
                      <a:schemeClr val="dk1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  <p:sp>
                <p:nvSpPr>
                  <p:cNvPr id="199" name="Google Shape;199;p16"/>
                  <p:cNvSpPr/>
                  <p:nvPr/>
                </p:nvSpPr>
                <p:spPr>
                  <a:xfrm>
                    <a:off x="3651" y="3327"/>
                    <a:ext cx="91" cy="27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" h="273" extrusionOk="0">
                        <a:moveTo>
                          <a:pt x="0" y="273"/>
                        </a:moveTo>
                        <a:lnTo>
                          <a:pt x="0" y="91"/>
                        </a:lnTo>
                        <a:lnTo>
                          <a:pt x="91" y="0"/>
                        </a:lnTo>
                      </a:path>
                    </a:pathLst>
                  </a:custGeom>
                  <a:noFill/>
                  <a:ln w="19050" cap="flat" cmpd="sng">
                    <a:solidFill>
                      <a:srgbClr val="00206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endParaRPr sz="1800">
                      <a:solidFill>
                        <a:schemeClr val="dk1"/>
                      </a:solidFill>
                    </a:endParaRPr>
                  </a:p>
                </p:txBody>
              </p:sp>
            </p:grpSp>
            <p:sp>
              <p:nvSpPr>
                <p:cNvPr id="200" name="Google Shape;200;p16"/>
                <p:cNvSpPr txBox="1"/>
                <p:nvPr/>
              </p:nvSpPr>
              <p:spPr>
                <a:xfrm>
                  <a:off x="2812" y="3965"/>
                  <a:ext cx="353" cy="6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>
                    <a:buClr>
                      <a:schemeClr val="accent2"/>
                    </a:buClr>
                    <a:buSzPts val="3200"/>
                  </a:pPr>
                  <a:r>
                    <a:rPr lang="en-US" sz="3200" b="1">
                      <a:solidFill>
                        <a:schemeClr val="accent2"/>
                      </a:solidFill>
                      <a:latin typeface="Corsiva"/>
                      <a:ea typeface="Corsiva"/>
                      <a:cs typeface="Corsiva"/>
                      <a:sym typeface="Corsiva"/>
                    </a:rPr>
                    <a:t>А</a:t>
                  </a:r>
                  <a:r>
                    <a:rPr lang="en-US" sz="3200" b="1" baseline="-25000">
                      <a:solidFill>
                        <a:schemeClr val="accent2"/>
                      </a:solidFill>
                      <a:latin typeface="Corsiva"/>
                      <a:ea typeface="Corsiva"/>
                      <a:cs typeface="Corsiva"/>
                      <a:sym typeface="Corsiva"/>
                    </a:rPr>
                    <a:t>1</a:t>
                  </a:r>
                  <a:endParaRPr/>
                </a:p>
              </p:txBody>
            </p:sp>
            <p:sp>
              <p:nvSpPr>
                <p:cNvPr id="201" name="Google Shape;201;p16"/>
                <p:cNvSpPr txBox="1"/>
                <p:nvPr/>
              </p:nvSpPr>
              <p:spPr>
                <a:xfrm>
                  <a:off x="4173" y="3974"/>
                  <a:ext cx="353" cy="6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>
                    <a:buClr>
                      <a:schemeClr val="accent2"/>
                    </a:buClr>
                    <a:buSzPts val="3200"/>
                  </a:pPr>
                  <a:r>
                    <a:rPr lang="en-US" sz="3200" b="1">
                      <a:solidFill>
                        <a:schemeClr val="accent2"/>
                      </a:solidFill>
                      <a:latin typeface="Corsiva"/>
                      <a:ea typeface="Corsiva"/>
                      <a:cs typeface="Corsiva"/>
                      <a:sym typeface="Corsiva"/>
                    </a:rPr>
                    <a:t>А</a:t>
                  </a:r>
                  <a:r>
                    <a:rPr lang="en-US" sz="3200" b="1" baseline="-25000">
                      <a:solidFill>
                        <a:schemeClr val="accent2"/>
                      </a:solidFill>
                      <a:latin typeface="Corsiva"/>
                      <a:ea typeface="Corsiva"/>
                      <a:cs typeface="Corsiva"/>
                      <a:sym typeface="Corsiva"/>
                    </a:rPr>
                    <a:t>2</a:t>
                  </a:r>
                  <a:endParaRPr/>
                </a:p>
              </p:txBody>
            </p:sp>
            <p:sp>
              <p:nvSpPr>
                <p:cNvPr id="202" name="Google Shape;202;p16"/>
                <p:cNvSpPr txBox="1"/>
                <p:nvPr/>
              </p:nvSpPr>
              <p:spPr>
                <a:xfrm>
                  <a:off x="3617" y="1395"/>
                  <a:ext cx="256" cy="37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>
                    <a:buClr>
                      <a:schemeClr val="accent2"/>
                    </a:buClr>
                    <a:buSzPts val="3200"/>
                  </a:pPr>
                  <a:r>
                    <a:rPr lang="en-US" sz="3200" b="1">
                      <a:solidFill>
                        <a:schemeClr val="accent2"/>
                      </a:solidFill>
                      <a:latin typeface="Corsiva"/>
                      <a:ea typeface="Corsiva"/>
                      <a:cs typeface="Corsiva"/>
                      <a:sym typeface="Corsiva"/>
                    </a:rPr>
                    <a:t>P</a:t>
                  </a:r>
                  <a:endParaRPr/>
                </a:p>
              </p:txBody>
            </p:sp>
            <p:sp>
              <p:nvSpPr>
                <p:cNvPr id="203" name="Google Shape;203;p16"/>
                <p:cNvSpPr txBox="1"/>
                <p:nvPr/>
              </p:nvSpPr>
              <p:spPr>
                <a:xfrm>
                  <a:off x="3702" y="2472"/>
                  <a:ext cx="230" cy="37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>
                    <a:buClr>
                      <a:schemeClr val="accent2"/>
                    </a:buClr>
                    <a:buSzPts val="3200"/>
                  </a:pPr>
                  <a:r>
                    <a:rPr lang="en-US" sz="3200" b="1">
                      <a:solidFill>
                        <a:schemeClr val="accent2"/>
                      </a:solidFill>
                      <a:latin typeface="Corsiva"/>
                      <a:ea typeface="Corsiva"/>
                      <a:cs typeface="Corsiva"/>
                      <a:sym typeface="Corsiva"/>
                    </a:rPr>
                    <a:t>h</a:t>
                  </a:r>
                  <a:endParaRPr/>
                </a:p>
              </p:txBody>
            </p:sp>
            <p:sp>
              <p:nvSpPr>
                <p:cNvPr id="204" name="Google Shape;204;p16"/>
                <p:cNvSpPr txBox="1"/>
                <p:nvPr/>
              </p:nvSpPr>
              <p:spPr>
                <a:xfrm>
                  <a:off x="3702" y="3322"/>
                  <a:ext cx="272" cy="37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>
                    <a:buClr>
                      <a:schemeClr val="accent2"/>
                    </a:buClr>
                    <a:buSzPts val="3200"/>
                  </a:pPr>
                  <a:r>
                    <a:rPr lang="en-US" sz="3200" b="1">
                      <a:solidFill>
                        <a:schemeClr val="accent2"/>
                      </a:solidFill>
                      <a:latin typeface="Corsiva"/>
                      <a:ea typeface="Corsiva"/>
                      <a:cs typeface="Corsiva"/>
                      <a:sym typeface="Corsiva"/>
                    </a:rPr>
                    <a:t>O</a:t>
                  </a:r>
                  <a:endParaRPr/>
                </a:p>
              </p:txBody>
            </p:sp>
          </p:grpSp>
        </p:grpSp>
        <p:sp>
          <p:nvSpPr>
            <p:cNvPr id="205" name="Google Shape;205;p16"/>
            <p:cNvSpPr txBox="1"/>
            <p:nvPr/>
          </p:nvSpPr>
          <p:spPr>
            <a:xfrm>
              <a:off x="3986" y="3379"/>
              <a:ext cx="353" cy="6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buClr>
                  <a:schemeClr val="accent2"/>
                </a:buClr>
                <a:buSzPts val="3200"/>
              </a:pPr>
              <a:r>
                <a:rPr lang="en-US" sz="3200" b="1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А</a:t>
              </a:r>
              <a:r>
                <a:rPr lang="en-US" sz="3200" b="1" baseline="-25000">
                  <a:solidFill>
                    <a:schemeClr val="accent2"/>
                  </a:solidFill>
                  <a:latin typeface="Corsiva"/>
                  <a:ea typeface="Corsiva"/>
                  <a:cs typeface="Corsiva"/>
                  <a:sym typeface="Corsiva"/>
                </a:rPr>
                <a:t>3</a:t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06437"/>
          </a:xfrm>
          <a:ln/>
        </p:spPr>
        <p:txBody>
          <a:bodyPr/>
          <a:lstStyle/>
          <a:p>
            <a:pPr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i="1"/>
              <a:t>Правильные пирамиды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1268414"/>
            <a:ext cx="7858125" cy="513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2805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2208214" y="188913"/>
            <a:ext cx="8002587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700"/>
              </a:spcBef>
              <a:buClrTx/>
            </a:pPr>
            <a:r>
              <a:rPr lang="ru-RU" sz="2800" i="1"/>
              <a:t>	Высота боковой грани правильной пирамиды, проведенная из её вершины называется </a:t>
            </a:r>
            <a:r>
              <a:rPr lang="ru-RU" sz="2800" i="1">
                <a:solidFill>
                  <a:srgbClr val="FF0066"/>
                </a:solidFill>
              </a:rPr>
              <a:t>апофемой</a:t>
            </a:r>
            <a:r>
              <a:rPr lang="ru-RU" sz="2800" i="1"/>
              <a:t>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6" y="1958976"/>
            <a:ext cx="3362325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488" y="2044701"/>
            <a:ext cx="3524250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68018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8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8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9" dur="8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160"/>
                            </p:stCondLst>
                            <p:childTnLst>
                              <p:par>
                                <p:cTn id="11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3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160"/>
                            </p:stCondLst>
                            <p:childTnLst>
                              <p:par>
                                <p:cTn id="15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Google Shape;210;p17"/>
          <p:cNvGrpSpPr/>
          <p:nvPr/>
        </p:nvGrpSpPr>
        <p:grpSpPr>
          <a:xfrm>
            <a:off x="5646737" y="2889251"/>
            <a:ext cx="3600450" cy="3500437"/>
            <a:chOff x="2597" y="1840"/>
            <a:chExt cx="2268" cy="2205"/>
          </a:xfrm>
        </p:grpSpPr>
        <p:grpSp>
          <p:nvGrpSpPr>
            <p:cNvPr id="211" name="Google Shape;211;p17"/>
            <p:cNvGrpSpPr/>
            <p:nvPr/>
          </p:nvGrpSpPr>
          <p:grpSpPr>
            <a:xfrm>
              <a:off x="2597" y="1840"/>
              <a:ext cx="2268" cy="2205"/>
              <a:chOff x="2597" y="1838"/>
              <a:chExt cx="2268" cy="2205"/>
            </a:xfrm>
          </p:grpSpPr>
          <p:grpSp>
            <p:nvGrpSpPr>
              <p:cNvPr id="212" name="Google Shape;212;p17"/>
              <p:cNvGrpSpPr/>
              <p:nvPr/>
            </p:nvGrpSpPr>
            <p:grpSpPr>
              <a:xfrm>
                <a:off x="2597" y="1838"/>
                <a:ext cx="2268" cy="2205"/>
                <a:chOff x="2597" y="1838"/>
                <a:chExt cx="2268" cy="2205"/>
              </a:xfrm>
            </p:grpSpPr>
            <p:sp>
              <p:nvSpPr>
                <p:cNvPr id="213" name="Google Shape;213;p17"/>
                <p:cNvSpPr/>
                <p:nvPr/>
              </p:nvSpPr>
              <p:spPr>
                <a:xfrm>
                  <a:off x="2597" y="1838"/>
                  <a:ext cx="1491" cy="2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3" h="1406" extrusionOk="0">
                      <a:moveTo>
                        <a:pt x="0" y="1406"/>
                      </a:moveTo>
                      <a:lnTo>
                        <a:pt x="1043" y="1406"/>
                      </a:lnTo>
                      <a:lnTo>
                        <a:pt x="952" y="0"/>
                      </a:lnTo>
                      <a:lnTo>
                        <a:pt x="0" y="14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99CC"/>
                    </a:gs>
                    <a:gs pos="50000">
                      <a:srgbClr val="FF5050"/>
                    </a:gs>
                    <a:gs pos="100000">
                      <a:srgbClr val="FF99CC"/>
                    </a:gs>
                  </a:gsLst>
                  <a:lin ang="18900000" scaled="0"/>
                </a:gradFill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endParaRPr sz="18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214" name="Google Shape;214;p17"/>
                <p:cNvSpPr/>
                <p:nvPr/>
              </p:nvSpPr>
              <p:spPr>
                <a:xfrm>
                  <a:off x="3958" y="1838"/>
                  <a:ext cx="907" cy="2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1406" extrusionOk="0">
                      <a:moveTo>
                        <a:pt x="91" y="1406"/>
                      </a:moveTo>
                      <a:lnTo>
                        <a:pt x="0" y="0"/>
                      </a:lnTo>
                      <a:lnTo>
                        <a:pt x="635" y="862"/>
                      </a:lnTo>
                      <a:lnTo>
                        <a:pt x="91" y="140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99CC"/>
                    </a:gs>
                    <a:gs pos="50000">
                      <a:srgbClr val="FF5050"/>
                    </a:gs>
                    <a:gs pos="100000">
                      <a:srgbClr val="FF99CC"/>
                    </a:gs>
                  </a:gsLst>
                  <a:lin ang="18900000" scaled="0"/>
                </a:gradFill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endParaRPr sz="1800">
                    <a:solidFill>
                      <a:schemeClr val="dk1"/>
                    </a:solidFill>
                  </a:endParaRPr>
                </a:p>
              </p:txBody>
            </p:sp>
          </p:grpSp>
          <p:cxnSp>
            <p:nvCxnSpPr>
              <p:cNvPr id="215" name="Google Shape;215;p17"/>
              <p:cNvCxnSpPr/>
              <p:nvPr/>
            </p:nvCxnSpPr>
            <p:spPr>
              <a:xfrm rot="10800000" flipH="1">
                <a:off x="3390" y="1843"/>
                <a:ext cx="579" cy="1338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6" name="Google Shape;216;p17"/>
            <p:cNvSpPr/>
            <p:nvPr/>
          </p:nvSpPr>
          <p:spPr>
            <a:xfrm>
              <a:off x="2597" y="3191"/>
              <a:ext cx="2267" cy="850"/>
            </a:xfrm>
            <a:custGeom>
              <a:avLst/>
              <a:gdLst/>
              <a:ahLst/>
              <a:cxnLst/>
              <a:rect l="l" t="t" r="r" b="b"/>
              <a:pathLst>
                <a:path w="2267" h="850" extrusionOk="0">
                  <a:moveTo>
                    <a:pt x="0" y="850"/>
                  </a:moveTo>
                  <a:lnTo>
                    <a:pt x="793" y="0"/>
                  </a:lnTo>
                  <a:lnTo>
                    <a:pt x="2267" y="0"/>
                  </a:lnTo>
                  <a:lnTo>
                    <a:pt x="1502" y="850"/>
                  </a:lnTo>
                  <a:lnTo>
                    <a:pt x="0" y="850"/>
                  </a:ln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</p:grpSp>
      <p:sp>
        <p:nvSpPr>
          <p:cNvPr id="217" name="Google Shape;217;p17"/>
          <p:cNvSpPr txBox="1">
            <a:spLocks noGrp="1"/>
          </p:cNvSpPr>
          <p:nvPr>
            <p:ph type="title"/>
          </p:nvPr>
        </p:nvSpPr>
        <p:spPr>
          <a:xfrm>
            <a:off x="1847850" y="11255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>
              <a:buClr>
                <a:srgbClr val="C00000"/>
              </a:buClr>
              <a:buSzPts val="4400"/>
            </a:pPr>
            <a:r>
              <a:rPr lang="en-US" b="1">
                <a:solidFill>
                  <a:srgbClr val="C00000"/>
                </a:solidFill>
                <a:latin typeface="Corsiva"/>
                <a:ea typeface="Corsiva"/>
                <a:cs typeface="Corsiva"/>
                <a:sym typeface="Corsiva"/>
              </a:rPr>
              <a:t>Апофема</a:t>
            </a:r>
            <a:r>
              <a:rPr lang="en-US" b="1">
                <a:solidFill>
                  <a:srgbClr val="008000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b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– высота боковой грани правильной пирамиды, проведенная из ее вершины </a:t>
            </a:r>
            <a:endParaRPr/>
          </a:p>
        </p:txBody>
      </p:sp>
      <p:grpSp>
        <p:nvGrpSpPr>
          <p:cNvPr id="218" name="Google Shape;218;p17"/>
          <p:cNvGrpSpPr/>
          <p:nvPr/>
        </p:nvGrpSpPr>
        <p:grpSpPr>
          <a:xfrm>
            <a:off x="10594975" y="0"/>
            <a:ext cx="869950" cy="6858000"/>
            <a:chOff x="5212" y="0"/>
            <a:chExt cx="548" cy="4320"/>
          </a:xfrm>
        </p:grpSpPr>
        <p:sp>
          <p:nvSpPr>
            <p:cNvPr id="219" name="Google Shape;219;p17" descr="Точечная сетка"/>
            <p:cNvSpPr/>
            <p:nvPr/>
          </p:nvSpPr>
          <p:spPr>
            <a:xfrm rot="5400000">
              <a:off x="5193" y="3753"/>
              <a:ext cx="590" cy="544"/>
            </a:xfrm>
            <a:prstGeom prst="rtTriangle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cxnSp>
          <p:nvCxnSpPr>
            <p:cNvPr id="220" name="Google Shape;220;p17"/>
            <p:cNvCxnSpPr/>
            <p:nvPr/>
          </p:nvCxnSpPr>
          <p:spPr>
            <a:xfrm>
              <a:off x="5375" y="0"/>
              <a:ext cx="0" cy="3725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sp>
          <p:nvSpPr>
            <p:cNvPr id="221" name="Google Shape;221;p17"/>
            <p:cNvSpPr/>
            <p:nvPr/>
          </p:nvSpPr>
          <p:spPr>
            <a:xfrm rot="-5400000">
              <a:off x="5193" y="3753"/>
              <a:ext cx="590" cy="544"/>
            </a:xfrm>
            <a:prstGeom prst="rtTriangle">
              <a:avLst/>
            </a:pr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chemeClr val="dk1"/>
                </a:solidFill>
              </a:endParaRPr>
            </a:p>
          </p:txBody>
        </p:sp>
        <p:cxnSp>
          <p:nvCxnSpPr>
            <p:cNvPr id="222" name="Google Shape;222;p17"/>
            <p:cNvCxnSpPr/>
            <p:nvPr/>
          </p:nvCxnSpPr>
          <p:spPr>
            <a:xfrm>
              <a:off x="5212" y="4065"/>
              <a:ext cx="226" cy="0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pic>
        <p:nvPicPr>
          <p:cNvPr id="223" name="Google Shape;223;p17" descr="BD14595_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27239" y="-84138"/>
            <a:ext cx="7850187" cy="1301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4" name="Google Shape;224;p17"/>
          <p:cNvGrpSpPr/>
          <p:nvPr/>
        </p:nvGrpSpPr>
        <p:grpSpPr>
          <a:xfrm>
            <a:off x="6888163" y="2889251"/>
            <a:ext cx="917575" cy="3500437"/>
            <a:chOff x="3379" y="1842"/>
            <a:chExt cx="590" cy="2183"/>
          </a:xfrm>
        </p:grpSpPr>
        <p:cxnSp>
          <p:nvCxnSpPr>
            <p:cNvPr id="225" name="Google Shape;225;p17"/>
            <p:cNvCxnSpPr/>
            <p:nvPr/>
          </p:nvCxnSpPr>
          <p:spPr>
            <a:xfrm flipH="1">
              <a:off x="3379" y="1842"/>
              <a:ext cx="590" cy="2178"/>
            </a:xfrm>
            <a:prstGeom prst="straightConnector1">
              <a:avLst/>
            </a:prstGeom>
            <a:noFill/>
            <a:ln w="28575" cap="flat" cmpd="sng">
              <a:solidFill>
                <a:srgbClr val="CCECFF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grpSp>
          <p:nvGrpSpPr>
            <p:cNvPr id="226" name="Google Shape;226;p17"/>
            <p:cNvGrpSpPr/>
            <p:nvPr/>
          </p:nvGrpSpPr>
          <p:grpSpPr>
            <a:xfrm>
              <a:off x="3419" y="3889"/>
              <a:ext cx="136" cy="136"/>
              <a:chOff x="3432" y="3884"/>
              <a:chExt cx="136" cy="136"/>
            </a:xfrm>
          </p:grpSpPr>
          <p:cxnSp>
            <p:nvCxnSpPr>
              <p:cNvPr id="227" name="Google Shape;227;p17"/>
              <p:cNvCxnSpPr/>
              <p:nvPr/>
            </p:nvCxnSpPr>
            <p:spPr>
              <a:xfrm>
                <a:off x="3432" y="3892"/>
                <a:ext cx="136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2F2F2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28" name="Google Shape;228;p17"/>
              <p:cNvCxnSpPr/>
              <p:nvPr/>
            </p:nvCxnSpPr>
            <p:spPr>
              <a:xfrm flipH="1">
                <a:off x="3523" y="3884"/>
                <a:ext cx="45" cy="136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2F2F2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29" name="Google Shape;229;p17"/>
          <p:cNvGrpSpPr/>
          <p:nvPr/>
        </p:nvGrpSpPr>
        <p:grpSpPr>
          <a:xfrm>
            <a:off x="7805738" y="2889251"/>
            <a:ext cx="954087" cy="2879725"/>
            <a:chOff x="3957" y="1848"/>
            <a:chExt cx="601" cy="1768"/>
          </a:xfrm>
        </p:grpSpPr>
        <p:cxnSp>
          <p:nvCxnSpPr>
            <p:cNvPr id="230" name="Google Shape;230;p17"/>
            <p:cNvCxnSpPr/>
            <p:nvPr/>
          </p:nvCxnSpPr>
          <p:spPr>
            <a:xfrm>
              <a:off x="3957" y="1848"/>
              <a:ext cx="601" cy="1673"/>
            </a:xfrm>
            <a:prstGeom prst="straightConnector1">
              <a:avLst/>
            </a:prstGeom>
            <a:noFill/>
            <a:ln w="28575" cap="flat" cmpd="sng">
              <a:solidFill>
                <a:srgbClr val="CCECFF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grpSp>
          <p:nvGrpSpPr>
            <p:cNvPr id="231" name="Google Shape;231;p17"/>
            <p:cNvGrpSpPr/>
            <p:nvPr/>
          </p:nvGrpSpPr>
          <p:grpSpPr>
            <a:xfrm>
              <a:off x="4414" y="3389"/>
              <a:ext cx="91" cy="227"/>
              <a:chOff x="4414" y="3389"/>
              <a:chExt cx="91" cy="227"/>
            </a:xfrm>
          </p:grpSpPr>
          <p:cxnSp>
            <p:nvCxnSpPr>
              <p:cNvPr id="232" name="Google Shape;232;p17"/>
              <p:cNvCxnSpPr/>
              <p:nvPr/>
            </p:nvCxnSpPr>
            <p:spPr>
              <a:xfrm flipH="1">
                <a:off x="4414" y="3389"/>
                <a:ext cx="91" cy="9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2F2F2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33" name="Google Shape;233;p17"/>
              <p:cNvCxnSpPr/>
              <p:nvPr/>
            </p:nvCxnSpPr>
            <p:spPr>
              <a:xfrm>
                <a:off x="4414" y="3479"/>
                <a:ext cx="46" cy="137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2F2F2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</p:grpSp>
      </p:grpSp>
      <p:sp>
        <p:nvSpPr>
          <p:cNvPr id="234" name="Google Shape;234;p17"/>
          <p:cNvSpPr txBox="1"/>
          <p:nvPr/>
        </p:nvSpPr>
        <p:spPr>
          <a:xfrm>
            <a:off x="8210551" y="2393950"/>
            <a:ext cx="236696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chemeClr val="accent2"/>
              </a:buClr>
              <a:buSzPts val="3200"/>
            </a:pPr>
            <a:r>
              <a:rPr lang="en-US" sz="3200" b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Апофемы</a:t>
            </a:r>
            <a:endParaRPr/>
          </a:p>
        </p:txBody>
      </p:sp>
      <p:grpSp>
        <p:nvGrpSpPr>
          <p:cNvPr id="235" name="Google Shape;235;p17"/>
          <p:cNvGrpSpPr/>
          <p:nvPr/>
        </p:nvGrpSpPr>
        <p:grpSpPr>
          <a:xfrm>
            <a:off x="7356476" y="2979738"/>
            <a:ext cx="1800225" cy="1620837"/>
            <a:chOff x="3674" y="1877"/>
            <a:chExt cx="1134" cy="1021"/>
          </a:xfrm>
        </p:grpSpPr>
        <p:cxnSp>
          <p:nvCxnSpPr>
            <p:cNvPr id="236" name="Google Shape;236;p17"/>
            <p:cNvCxnSpPr/>
            <p:nvPr/>
          </p:nvCxnSpPr>
          <p:spPr>
            <a:xfrm flipH="1">
              <a:off x="3674" y="1877"/>
              <a:ext cx="1134" cy="1021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  <p:cxnSp>
          <p:nvCxnSpPr>
            <p:cNvPr id="237" name="Google Shape;237;p17"/>
            <p:cNvCxnSpPr/>
            <p:nvPr/>
          </p:nvCxnSpPr>
          <p:spPr>
            <a:xfrm flipH="1">
              <a:off x="4332" y="1877"/>
              <a:ext cx="476" cy="1009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miter lim="800000"/>
              <a:headEnd type="none" w="med" len="med"/>
              <a:tailEnd type="stealth" w="med" len="med"/>
            </a:ln>
          </p:spPr>
        </p:cxnSp>
      </p:grpSp>
      <p:sp>
        <p:nvSpPr>
          <p:cNvPr id="238" name="Google Shape;238;p17"/>
          <p:cNvSpPr txBox="1"/>
          <p:nvPr/>
        </p:nvSpPr>
        <p:spPr>
          <a:xfrm>
            <a:off x="1847850" y="3789363"/>
            <a:ext cx="4113212" cy="2062063"/>
          </a:xfrm>
          <a:prstGeom prst="rect">
            <a:avLst/>
          </a:prstGeom>
          <a:noFill/>
          <a:ln w="57150" cap="flat" cmpd="thinThick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accent2"/>
              </a:buClr>
              <a:buSzPts val="3200"/>
            </a:pPr>
            <a:r>
              <a:rPr lang="en-US" sz="3200" b="1" dirty="0" err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Все</a:t>
            </a:r>
            <a:r>
              <a:rPr lang="en-US" sz="3200" b="1" dirty="0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апофемы</a:t>
            </a:r>
            <a:r>
              <a:rPr lang="en-US" sz="3200" b="1" dirty="0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правильной</a:t>
            </a:r>
            <a:r>
              <a:rPr lang="en-US" sz="3200" b="1" dirty="0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пирамиды</a:t>
            </a:r>
            <a:r>
              <a:rPr lang="en-US" sz="3200" b="1" dirty="0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равны</a:t>
            </a:r>
            <a:r>
              <a:rPr lang="en-US" sz="3200" b="1" dirty="0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друг</a:t>
            </a:r>
            <a:r>
              <a:rPr lang="en-US" sz="3200" b="1" dirty="0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 </a:t>
            </a:r>
            <a:r>
              <a:rPr lang="en-US" sz="3200" b="1" dirty="0" err="1">
                <a:solidFill>
                  <a:schemeClr val="accent2"/>
                </a:solidFill>
                <a:latin typeface="Corsiva"/>
                <a:ea typeface="Corsiva"/>
                <a:cs typeface="Corsiva"/>
                <a:sym typeface="Corsiva"/>
              </a:rPr>
              <a:t>другу</a:t>
            </a:r>
            <a:endParaRPr dirty="0"/>
          </a:p>
        </p:txBody>
      </p:sp>
      <p:sp>
        <p:nvSpPr>
          <p:cNvPr id="239" name="Google Shape;239;p17" descr="Точечная сетка"/>
          <p:cNvSpPr/>
          <p:nvPr/>
        </p:nvSpPr>
        <p:spPr>
          <a:xfrm>
            <a:off x="1524001" y="0"/>
            <a:ext cx="611187" cy="3603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33468" y="60000"/>
                </a:moveTo>
                <a:lnTo>
                  <a:pt x="86532" y="15000"/>
                </a:lnTo>
                <a:lnTo>
                  <a:pt x="86532" y="105000"/>
                </a:lnTo>
                <a:close/>
              </a:path>
              <a:path w="120000" h="120000" fill="darken" extrusionOk="0">
                <a:moveTo>
                  <a:pt x="33468" y="60000"/>
                </a:moveTo>
                <a:lnTo>
                  <a:pt x="86532" y="15000"/>
                </a:lnTo>
                <a:lnTo>
                  <a:pt x="86532" y="105000"/>
                </a:lnTo>
                <a:close/>
              </a:path>
              <a:path w="120000" h="120000" fill="none" extrusionOk="0">
                <a:moveTo>
                  <a:pt x="33468" y="60000"/>
                </a:moveTo>
                <a:lnTo>
                  <a:pt x="86532" y="15000"/>
                </a:lnTo>
                <a:lnTo>
                  <a:pt x="86532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8"/>
          <p:cNvSpPr txBox="1">
            <a:spLocks noGrp="1"/>
          </p:cNvSpPr>
          <p:nvPr>
            <p:ph type="body" idx="1"/>
          </p:nvPr>
        </p:nvSpPr>
        <p:spPr>
          <a:xfrm>
            <a:off x="1820862" y="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>
              <a:spcBef>
                <a:spcPts val="0"/>
              </a:spcBef>
              <a:buClr>
                <a:srgbClr val="FF0000"/>
              </a:buClr>
              <a:buSzPts val="3200"/>
            </a:pPr>
            <a:r>
              <a:rPr lang="en-US" b="1">
                <a:solidFill>
                  <a:srgbClr val="FF0000"/>
                </a:solidFill>
              </a:rPr>
              <a:t>Принцип Кавальери</a:t>
            </a:r>
            <a:r>
              <a:rPr lang="en-US"/>
              <a:t> —Если любая плоскость, параллельная данной, пересекает два тела по фигурам равной площади, то объемы этих тел равны.</a:t>
            </a:r>
            <a:endParaRPr/>
          </a:p>
        </p:txBody>
      </p:sp>
      <p:pic>
        <p:nvPicPr>
          <p:cNvPr id="245" name="Google Shape;245;p18" descr="C:\Documents and Settings\Юлия\Рабочий стол\BonaventuraCavalieri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31051" y="2079626"/>
            <a:ext cx="3330575" cy="4275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18" descr="C:\Documents and Settings\Юлия\Рабочий стол\post-8170-1201014194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30375" y="3429000"/>
            <a:ext cx="4881562" cy="2106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19" descr="C:\Documents and Settings\Юлия\Рабочий стол\7b76486f19c5318281e9909e5d637fff.pn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996112" y="5229226"/>
            <a:ext cx="2114550" cy="1044575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9"/>
          <p:cNvSpPr txBox="1"/>
          <p:nvPr/>
        </p:nvSpPr>
        <p:spPr>
          <a:xfrm>
            <a:off x="1716881" y="509588"/>
            <a:ext cx="9358661" cy="157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FF0000"/>
              </a:buClr>
              <a:buSzPts val="3200"/>
            </a:pPr>
            <a:r>
              <a:rPr lang="en-US" sz="3200" b="1" i="1" dirty="0" err="1">
                <a:solidFill>
                  <a:srgbClr val="FF0000"/>
                </a:solidFill>
              </a:rPr>
              <a:t>Теорема</a:t>
            </a:r>
            <a:r>
              <a:rPr lang="en-US" sz="3200" b="1" i="1" dirty="0">
                <a:solidFill>
                  <a:srgbClr val="FF0000"/>
                </a:solidFill>
              </a:rPr>
              <a:t>: </a:t>
            </a:r>
            <a:r>
              <a:rPr lang="en-US" sz="3200" b="1" dirty="0" err="1">
                <a:solidFill>
                  <a:schemeClr val="dk1"/>
                </a:solidFill>
              </a:rPr>
              <a:t>Объем</a:t>
            </a:r>
            <a:r>
              <a:rPr lang="en-US" sz="3200" b="1" dirty="0">
                <a:solidFill>
                  <a:schemeClr val="dk1"/>
                </a:solidFill>
              </a:rPr>
              <a:t> </a:t>
            </a:r>
            <a:r>
              <a:rPr lang="en-US" sz="3200" b="1" dirty="0" err="1">
                <a:solidFill>
                  <a:schemeClr val="dk1"/>
                </a:solidFill>
              </a:rPr>
              <a:t>пирамиды</a:t>
            </a:r>
            <a:r>
              <a:rPr lang="en-US" sz="3200" b="1" dirty="0">
                <a:solidFill>
                  <a:schemeClr val="dk1"/>
                </a:solidFill>
              </a:rPr>
              <a:t> </a:t>
            </a:r>
            <a:r>
              <a:rPr lang="en-US" sz="3200" b="1" dirty="0" err="1">
                <a:solidFill>
                  <a:schemeClr val="dk1"/>
                </a:solidFill>
              </a:rPr>
              <a:t>равен</a:t>
            </a:r>
            <a:r>
              <a:rPr lang="en-US" sz="3200" b="1" dirty="0">
                <a:solidFill>
                  <a:schemeClr val="dk1"/>
                </a:solidFill>
              </a:rPr>
              <a:t> </a:t>
            </a:r>
            <a:r>
              <a:rPr lang="en-US" sz="3200" b="1" dirty="0" err="1">
                <a:solidFill>
                  <a:schemeClr val="dk1"/>
                </a:solidFill>
              </a:rPr>
              <a:t>одной</a:t>
            </a:r>
            <a:r>
              <a:rPr lang="en-US" sz="3200" b="1" dirty="0">
                <a:solidFill>
                  <a:schemeClr val="dk1"/>
                </a:solidFill>
              </a:rPr>
              <a:t> </a:t>
            </a:r>
            <a:r>
              <a:rPr lang="en-US" sz="3200" b="1" dirty="0" err="1">
                <a:solidFill>
                  <a:schemeClr val="dk1"/>
                </a:solidFill>
              </a:rPr>
              <a:t>третьей</a:t>
            </a:r>
            <a:r>
              <a:rPr lang="en-US" sz="3200" b="1" dirty="0">
                <a:solidFill>
                  <a:schemeClr val="dk1"/>
                </a:solidFill>
              </a:rPr>
              <a:t> </a:t>
            </a:r>
            <a:r>
              <a:rPr lang="en-US" sz="3200" b="1" dirty="0" err="1">
                <a:solidFill>
                  <a:schemeClr val="dk1"/>
                </a:solidFill>
              </a:rPr>
              <a:t>произведения</a:t>
            </a:r>
            <a:r>
              <a:rPr lang="en-US" sz="3200" b="1" dirty="0">
                <a:solidFill>
                  <a:schemeClr val="dk1"/>
                </a:solidFill>
              </a:rPr>
              <a:t> </a:t>
            </a:r>
            <a:r>
              <a:rPr lang="en-US" sz="3200" b="1" dirty="0" err="1">
                <a:solidFill>
                  <a:schemeClr val="dk1"/>
                </a:solidFill>
              </a:rPr>
              <a:t>площади</a:t>
            </a:r>
            <a:r>
              <a:rPr lang="en-US" sz="3200" b="1" dirty="0">
                <a:solidFill>
                  <a:schemeClr val="dk1"/>
                </a:solidFill>
              </a:rPr>
              <a:t> </a:t>
            </a:r>
            <a:r>
              <a:rPr lang="en-US" sz="3200" b="1" dirty="0" err="1">
                <a:solidFill>
                  <a:schemeClr val="dk1"/>
                </a:solidFill>
              </a:rPr>
              <a:t>основания</a:t>
            </a:r>
            <a:r>
              <a:rPr lang="en-US" sz="3200" b="1" dirty="0">
                <a:solidFill>
                  <a:schemeClr val="dk1"/>
                </a:solidFill>
              </a:rPr>
              <a:t> </a:t>
            </a:r>
            <a:r>
              <a:rPr lang="en-US" sz="3200" b="1" dirty="0" err="1">
                <a:solidFill>
                  <a:schemeClr val="dk1"/>
                </a:solidFill>
              </a:rPr>
              <a:t>на</a:t>
            </a:r>
            <a:r>
              <a:rPr lang="en-US" sz="3200" b="1" dirty="0">
                <a:solidFill>
                  <a:schemeClr val="dk1"/>
                </a:solidFill>
              </a:rPr>
              <a:t> </a:t>
            </a:r>
            <a:r>
              <a:rPr lang="en-US" sz="3200" b="1" dirty="0" err="1">
                <a:solidFill>
                  <a:schemeClr val="dk1"/>
                </a:solidFill>
              </a:rPr>
              <a:t>высоту</a:t>
            </a:r>
            <a:r>
              <a:rPr lang="en-US" sz="3200" b="1" dirty="0">
                <a:solidFill>
                  <a:schemeClr val="dk1"/>
                </a:solidFill>
              </a:rPr>
              <a:t>.</a:t>
            </a:r>
            <a:endParaRPr dirty="0"/>
          </a:p>
        </p:txBody>
      </p:sp>
      <p:sp>
        <p:nvSpPr>
          <p:cNvPr id="253" name="Google Shape;253;p19"/>
          <p:cNvSpPr txBox="1"/>
          <p:nvPr/>
        </p:nvSpPr>
        <p:spPr>
          <a:xfrm>
            <a:off x="6726237" y="2079625"/>
            <a:ext cx="4572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chemeClr val="dk1"/>
              </a:buClr>
              <a:buSzPts val="3600"/>
            </a:pPr>
            <a:r>
              <a:rPr lang="en-US" sz="3600">
                <a:solidFill>
                  <a:schemeClr val="dk1"/>
                </a:solidFill>
              </a:rPr>
              <a:t> </a:t>
            </a:r>
            <a:endParaRPr/>
          </a:p>
        </p:txBody>
      </p:sp>
      <p:pic>
        <p:nvPicPr>
          <p:cNvPr id="254" name="Google Shape;254;p19" descr="C:\Documents and Settings\Юлия\Рабочий стол\geom79atanasyanuch-262 (1)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24000" y="2303462"/>
            <a:ext cx="5003800" cy="310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219</Words>
  <Application>Microsoft Office PowerPoint</Application>
  <PresentationFormat>Широкоэкранный</PresentationFormat>
  <Paragraphs>49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Noto Sans Symbols</vt:lpstr>
      <vt:lpstr>Corsiva</vt:lpstr>
      <vt:lpstr>Оформление по умолчанию</vt:lpstr>
      <vt:lpstr>              Пирамида</vt:lpstr>
      <vt:lpstr>Определение</vt:lpstr>
      <vt:lpstr>Пирамиды</vt:lpstr>
      <vt:lpstr>Презентация PowerPoint</vt:lpstr>
      <vt:lpstr>Правильные пирамиды</vt:lpstr>
      <vt:lpstr>Презентация PowerPoint</vt:lpstr>
      <vt:lpstr>Апофема – высота боковой грани правильной пирамиды, проведенная из ее вершины </vt:lpstr>
      <vt:lpstr>Презентация PowerPoint</vt:lpstr>
      <vt:lpstr>Презентация PowerPoint</vt:lpstr>
      <vt:lpstr>S = a^2</vt:lpstr>
      <vt:lpstr>Площадь пирамиды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Пирамида</dc:title>
  <dc:creator>Александр Иванов</dc:creator>
  <cp:lastModifiedBy>Александр Иванов</cp:lastModifiedBy>
  <cp:revision>5</cp:revision>
  <dcterms:modified xsi:type="dcterms:W3CDTF">2023-10-03T14:30:27Z</dcterms:modified>
</cp:coreProperties>
</file>