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304" r:id="rId2"/>
    <p:sldId id="259" r:id="rId3"/>
    <p:sldId id="377" r:id="rId4"/>
    <p:sldId id="361" r:id="rId5"/>
    <p:sldId id="362" r:id="rId6"/>
    <p:sldId id="376" r:id="rId7"/>
    <p:sldId id="378" r:id="rId8"/>
    <p:sldId id="379" r:id="rId9"/>
    <p:sldId id="380" r:id="rId10"/>
    <p:sldId id="381" r:id="rId11"/>
    <p:sldId id="382" r:id="rId12"/>
    <p:sldId id="385" r:id="rId13"/>
    <p:sldId id="383" r:id="rId14"/>
    <p:sldId id="384" r:id="rId15"/>
    <p:sldId id="386" r:id="rId16"/>
    <p:sldId id="366" r:id="rId17"/>
    <p:sldId id="370" r:id="rId18"/>
    <p:sldId id="372" r:id="rId19"/>
    <p:sldId id="355" r:id="rId20"/>
    <p:sldId id="342" r:id="rId21"/>
    <p:sldId id="347" r:id="rId22"/>
    <p:sldId id="348" r:id="rId23"/>
    <p:sldId id="346" r:id="rId24"/>
    <p:sldId id="349" r:id="rId25"/>
    <p:sldId id="350" r:id="rId26"/>
    <p:sldId id="351" r:id="rId27"/>
    <p:sldId id="353" r:id="rId28"/>
    <p:sldId id="354" r:id="rId29"/>
    <p:sldId id="363" r:id="rId30"/>
    <p:sldId id="32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29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24CC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88" autoAdjust="0"/>
    <p:restoredTop sz="94333" autoAdjust="0"/>
  </p:normalViewPr>
  <p:slideViewPr>
    <p:cSldViewPr snapToGrid="0">
      <p:cViewPr varScale="1">
        <p:scale>
          <a:sx n="106" d="100"/>
          <a:sy n="106" d="100"/>
        </p:scale>
        <p:origin x="1554" y="102"/>
      </p:cViewPr>
      <p:guideLst>
        <p:guide orient="horz" pos="2160"/>
        <p:guide pos="2880"/>
        <p:guide pos="29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9E80C1-C858-4FF6-828A-4FE4E864C8C7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FE90C9-189F-4A71-AA5C-5C187DE67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35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6316-AEAD-4311-A08B-AF72CD7A4663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40E5-1395-4172-BB0D-A95407E4D9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6316-AEAD-4311-A08B-AF72CD7A4663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40E5-1395-4172-BB0D-A95407E4D9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04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6316-AEAD-4311-A08B-AF72CD7A4663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40E5-1395-4172-BB0D-A95407E4D9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11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6316-AEAD-4311-A08B-AF72CD7A4663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40E5-1395-4172-BB0D-A95407E4D9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16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6316-AEAD-4311-A08B-AF72CD7A4663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40E5-1395-4172-BB0D-A95407E4D9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11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6316-AEAD-4311-A08B-AF72CD7A4663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40E5-1395-4172-BB0D-A95407E4D9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18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6316-AEAD-4311-A08B-AF72CD7A4663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40E5-1395-4172-BB0D-A95407E4D9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37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6316-AEAD-4311-A08B-AF72CD7A4663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40E5-1395-4172-BB0D-A95407E4D9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43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6316-AEAD-4311-A08B-AF72CD7A4663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40E5-1395-4172-BB0D-A95407E4D9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4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6316-AEAD-4311-A08B-AF72CD7A4663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40E5-1395-4172-BB0D-A95407E4D9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032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16316-AEAD-4311-A08B-AF72CD7A4663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40E5-1395-4172-BB0D-A95407E4D9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6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16316-AEAD-4311-A08B-AF72CD7A4663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C40E5-1395-4172-BB0D-A95407E4D9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133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3374" y="4991104"/>
            <a:ext cx="89461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Bello Pro" panose="02000505020000020003" pitchFamily="2" charset="0"/>
              </a:rPr>
              <a:t>Подготовили:</a:t>
            </a:r>
            <a:endParaRPr lang="ru-RU" b="1" dirty="0">
              <a:ln w="3175"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Bello Pro" panose="02000505020000020003" pitchFamily="2" charset="0"/>
            </a:endParaRPr>
          </a:p>
          <a:p>
            <a:pPr algn="r"/>
            <a:r>
              <a:rPr lang="ru-RU" b="1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Bello Pro" panose="02000505020000020003" pitchFamily="2" charset="0"/>
              </a:rPr>
              <a:t>Дети и родители </a:t>
            </a:r>
          </a:p>
          <a:p>
            <a:pPr algn="r"/>
            <a:r>
              <a:rPr lang="ru-RU" b="1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Bello Pro" panose="02000505020000020003" pitchFamily="2" charset="0"/>
              </a:rPr>
              <a:t>средняя группа </a:t>
            </a:r>
            <a:r>
              <a:rPr lang="ru-RU" b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Bello Pro" panose="02000505020000020003" pitchFamily="2" charset="0"/>
              </a:rPr>
              <a:t>«Звездочки»</a:t>
            </a:r>
            <a:endParaRPr lang="ru-RU" b="1" dirty="0">
              <a:ln w="3175"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Bello Pro" panose="02000505020000020003" pitchFamily="2" charset="0"/>
            </a:endParaRPr>
          </a:p>
          <a:p>
            <a:pPr algn="r"/>
            <a:r>
              <a:rPr lang="ru-RU" b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Bello Pro" panose="02000505020000020003" pitchFamily="2" charset="0"/>
              </a:rPr>
              <a:t>Воспитатели: </a:t>
            </a:r>
            <a:endParaRPr lang="ru-RU" b="1" dirty="0">
              <a:ln w="3175"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Bello Pro" panose="02000505020000020003" pitchFamily="2" charset="0"/>
            </a:endParaRPr>
          </a:p>
          <a:p>
            <a:pPr algn="r"/>
            <a:r>
              <a:rPr lang="ru-RU" b="1" dirty="0" err="1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Bello Pro" panose="02000505020000020003" pitchFamily="2" charset="0"/>
              </a:rPr>
              <a:t>Краськова</a:t>
            </a:r>
            <a:r>
              <a:rPr lang="ru-RU" b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Bello Pro" panose="02000505020000020003" pitchFamily="2" charset="0"/>
              </a:rPr>
              <a:t> Н.Б.</a:t>
            </a:r>
          </a:p>
          <a:p>
            <a:pPr algn="r"/>
            <a:r>
              <a:rPr lang="ru-RU" b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Bello Pro" panose="02000505020000020003" pitchFamily="2" charset="0"/>
              </a:rPr>
              <a:t>Кузнецова И.И.</a:t>
            </a:r>
            <a:endParaRPr lang="ru-RU" b="1" dirty="0">
              <a:ln w="3175"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Bello Pro" panose="02000505020000020003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711062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Bello Pro" panose="02000505020000020003" pitchFamily="2" charset="0"/>
              </a:rPr>
              <a:t>Творческий отчет</a:t>
            </a:r>
            <a:endParaRPr lang="en-US" sz="6000" b="1" dirty="0" smtClean="0">
              <a:ln w="19050"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Bello Pro" panose="02000505020000020003" pitchFamily="2" charset="0"/>
            </a:endParaRPr>
          </a:p>
          <a:p>
            <a:pPr algn="ctr"/>
            <a:r>
              <a:rPr lang="ru-RU" sz="6000" b="1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Bello Pro" panose="02000505020000020003" pitchFamily="2" charset="0"/>
              </a:rPr>
              <a:t>по театрализованной деятельности</a:t>
            </a:r>
            <a:r>
              <a:rPr lang="ru-RU" sz="60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Bello Pro" panose="02000505020000020003" pitchFamily="2" charset="0"/>
              </a:rPr>
              <a:t>.</a:t>
            </a:r>
            <a:endParaRPr lang="ru-RU" sz="6000" b="1" dirty="0" smtClean="0">
              <a:ln w="19050">
                <a:solidFill>
                  <a:schemeClr val="tx1"/>
                </a:solidFill>
              </a:ln>
              <a:solidFill>
                <a:schemeClr val="bg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Bello Pro" panose="02000505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78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466" y="224435"/>
            <a:ext cx="8640960" cy="6336704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025223"/>
              </p:ext>
            </p:extLst>
          </p:nvPr>
        </p:nvGraphicFramePr>
        <p:xfrm>
          <a:off x="242466" y="216211"/>
          <a:ext cx="8640960" cy="640870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{72833802-FEF1-4C79-8D5D-14CF1EAF98D9}</a:tableStyleId>
              </a:tblPr>
              <a:tblGrid>
                <a:gridCol w="928438"/>
                <a:gridCol w="1672105"/>
                <a:gridCol w="2231003"/>
                <a:gridCol w="2231003"/>
                <a:gridCol w="1578411"/>
              </a:tblGrid>
              <a:tr h="425982"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u="sng" dirty="0" smtClean="0">
                          <a:effectLst/>
                        </a:rPr>
                        <a:t>   ДЕКАБРЬ</a:t>
                      </a:r>
                      <a:r>
                        <a:rPr lang="ru-RU" sz="1200" dirty="0" smtClean="0">
                          <a:effectLst/>
                        </a:rPr>
                        <a:t>                                       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Занятие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Тема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Цели и задачи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Методические рекомендации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Материал и оборудование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</a:tr>
              <a:tr h="16840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Мимика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Вовлечь детей в игровой сюжет; побуждать к двигательной имитации, учить импровизировать, в рамках заданной ситуации.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Игра «Что я умею».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Чтение стихотворения </a:t>
                      </a:r>
                      <a:r>
                        <a:rPr lang="ru-RU" sz="1200" b="1" dirty="0" err="1">
                          <a:effectLst/>
                        </a:rPr>
                        <a:t>Б.Заходера</a:t>
                      </a:r>
                      <a:endParaRPr lang="ru-RU" sz="1200" b="1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«Вот как я умею».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Упражнения на выразительность движений и мимики.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Мимические этюды у зеркала</a:t>
                      </a:r>
                      <a:r>
                        <a:rPr lang="ru-RU" sz="1200" b="1" dirty="0" smtClean="0">
                          <a:effectLst/>
                        </a:rPr>
                        <a:t>.</a:t>
                      </a:r>
                      <a:endParaRPr lang="ru-RU" sz="12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Мяч,  мягкие игрушки щенок и козленок.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</a:tr>
              <a:tr h="11661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Страна воображения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Создать положительный эмоциональный настрой;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Учить действовать с воображаемыми </a:t>
                      </a:r>
                      <a:r>
                        <a:rPr lang="ru-RU" sz="1200" b="1" dirty="0" smtClean="0">
                          <a:effectLst/>
                        </a:rPr>
                        <a:t>предметами</a:t>
                      </a: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Упражнения на развитие воображения и внимания: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«Ковер-самолет»,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«Давайте потанцуем».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Музыкальное сопровождение.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</a:tr>
              <a:tr h="13046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Наше настроение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Побуждать детей к выражению образов героев в движении, мимике, эмоциях; дать представление об основных эмоциях.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Этюды на выражение основных эмоций: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«Чуть-чуть грустно»,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«Курица с цыплятами»,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«Гусь».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Иллюстрации  к основным эмоциям.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</a:tr>
              <a:tr h="18277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4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Играем в театр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Развивать способности детей; дать заряд положительных эмоций;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Игровое занятие, построенное на театрализованных играх, способствующих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развитию памяти,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внимания, воображения.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«Изобрази жестом», «Глухая бабушка», «Ласка», «Вкусная конфета», «Тише».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Музыкальное сопровождение, зеркало, цветик - </a:t>
                      </a:r>
                      <a:r>
                        <a:rPr lang="ru-RU" sz="1200" b="1" dirty="0" err="1">
                          <a:effectLst/>
                        </a:rPr>
                        <a:t>семицветик</a:t>
                      </a:r>
                      <a:r>
                        <a:rPr lang="ru-RU" sz="1200" b="1" dirty="0">
                          <a:effectLst/>
                        </a:rPr>
                        <a:t>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349" marR="3734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171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466" y="224435"/>
            <a:ext cx="8640960" cy="6336704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587897"/>
              </p:ext>
            </p:extLst>
          </p:nvPr>
        </p:nvGraphicFramePr>
        <p:xfrm>
          <a:off x="242466" y="224435"/>
          <a:ext cx="8640960" cy="63367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{72833802-FEF1-4C79-8D5D-14CF1EAF98D9}</a:tableStyleId>
              </a:tblPr>
              <a:tblGrid>
                <a:gridCol w="928439"/>
                <a:gridCol w="1672106"/>
                <a:gridCol w="2231003"/>
                <a:gridCol w="2231003"/>
                <a:gridCol w="1578409"/>
              </a:tblGrid>
              <a:tr h="455558">
                <a:tc rowSpan="5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u="sng" dirty="0" smtClean="0">
                          <a:effectLst/>
                        </a:rPr>
                        <a:t>   ЯНВАРЬ</a:t>
                      </a:r>
                      <a:r>
                        <a:rPr lang="ru-RU" sz="4000" dirty="0" smtClean="0">
                          <a:effectLst/>
                        </a:rPr>
                        <a:t> </a:t>
                      </a:r>
                      <a:r>
                        <a:rPr lang="ru-RU" sz="900" dirty="0" smtClean="0">
                          <a:effectLst/>
                        </a:rPr>
                        <a:t>                                        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3574" marR="43574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Занятие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Тема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Цели и задачи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Методические рекомендации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Материал и оборудование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</a:tr>
              <a:tr h="1633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Лесная сказка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Побуждать к активному восприятию сказки; учить слушать внимательно сказку до конца и следить за развитием сюжета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Знакомство с содержанием  музыкальной сказки «Три медведя».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 Рассматривание иллюстраций к сказке. Обсуждение характерных особенностей героев.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effectLst/>
                        </a:rPr>
                        <a:t>Фланелеграф</a:t>
                      </a:r>
                      <a:r>
                        <a:rPr lang="ru-RU" sz="1200" b="1" dirty="0">
                          <a:effectLst/>
                        </a:rPr>
                        <a:t>, иллюстрации к сказке. 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</a:tr>
              <a:tr h="17270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2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Лесные жители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Учить вспоминать знакомую сказку, отвечать на вопросы по ее сюжету; характеризовать героев; вместе с педагогом пересказывать сказку, показывая характер героя при помощи интонации.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Игровые упражнения, передающие образы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 героев сказки /зайчики, лисички,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 медведи, подружки/.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Выбор костюмов к сказке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Маски зверей, костюмы.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</a:tr>
              <a:tr h="13984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3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Музыка в сказке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Побуждать детей к выражению образов героев в движении; учить импровизировать под музыку; учить координации движения.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Разучивание музыкальных номеров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/хоровод подружек, песня Машеньки,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общий танец/.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Музыкальное сопровождение. 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</a:tr>
              <a:tr h="11220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4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Три медведя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Учить  эмоционально и выразительно выступать перед зрителями, развивать творческие способности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Подготовка и драматизация сказки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«Три медведя».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Декорация к сказке, костюмы героев, музыкальное сопровождение.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574" marR="4357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932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466" y="224435"/>
            <a:ext cx="8640960" cy="6336704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532937"/>
              </p:ext>
            </p:extLst>
          </p:nvPr>
        </p:nvGraphicFramePr>
        <p:xfrm>
          <a:off x="242466" y="224435"/>
          <a:ext cx="8640961" cy="63367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{72833802-FEF1-4C79-8D5D-14CF1EAF98D9}</a:tableStyleId>
              </a:tblPr>
              <a:tblGrid>
                <a:gridCol w="925891"/>
                <a:gridCol w="1668605"/>
                <a:gridCol w="2223856"/>
                <a:gridCol w="2223856"/>
                <a:gridCol w="1598753"/>
              </a:tblGrid>
              <a:tr h="427547"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u="sng" dirty="0" smtClean="0">
                          <a:effectLst/>
                        </a:rPr>
                        <a:t>   ФЕВРАЛЬ</a:t>
                      </a:r>
                      <a:endParaRPr lang="ru-RU" sz="4000" u="sng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Занятие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Тема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Цели и задачи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Методические рекомендации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Материал и оборудование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</a:tr>
              <a:tr h="12212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Храбрый петух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Порадовать детей просмотром кукольного театра; дать представление о кукольном театре; учить внимательно смотреть сказку.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Знакомство с кукольным театром.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 Рассматривание атрибутов кукольного театра. Просмотр  сказки «Храбрый петух».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Ширма, куклы бибабо к сказке.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</a:tr>
              <a:tr h="1710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Наступили холода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Дать представление о «холодном» настроении в музыке и эмоционально на него отзываться; упражнять в звукоподражании; учить выразительной артикуляции.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Игра – разминка «Холодок».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Имитационные этюды /Метель, ласка и т.д./,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игра – имитация «Догадайся, о ком я говорю».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Этюд – упражнение «Как воет ветер».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Декорация  зимней полянки, музыкальные записи для имитационных этюдов.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</a:tr>
              <a:tr h="12521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Музыкальное путешествие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Учить красиво двигаться под музыку, выражать эмоции через танцевальные движения, развивать музыкальные способности.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Музыкально-ритмические композиции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«Веселые путешественники»,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«Разноцветная игра».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Музыкальное сопровождение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</a:tr>
              <a:tr h="1725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Веселые этюды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Вовлечь детей в сюжетно – игровую ситуацию; учить выразительной мимике и движениям в играх-этюдах.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Пантомимические этюды /Озорной щенок, щенок ищет и т.д./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Игра «Ай, </a:t>
                      </a:r>
                      <a:r>
                        <a:rPr lang="ru-RU" sz="1200" b="1" dirty="0" err="1">
                          <a:effectLst/>
                        </a:rPr>
                        <a:t>дили</a:t>
                      </a:r>
                      <a:r>
                        <a:rPr lang="ru-RU" sz="1200" b="1" dirty="0">
                          <a:effectLst/>
                        </a:rPr>
                        <a:t>, </a:t>
                      </a:r>
                      <a:r>
                        <a:rPr lang="ru-RU" sz="1200" b="1" dirty="0" err="1">
                          <a:effectLst/>
                        </a:rPr>
                        <a:t>дили</a:t>
                      </a:r>
                      <a:r>
                        <a:rPr lang="ru-RU" sz="1200" b="1" dirty="0">
                          <a:effectLst/>
                        </a:rPr>
                        <a:t>.»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Разминка для голоса «И-</a:t>
                      </a:r>
                      <a:r>
                        <a:rPr lang="ru-RU" sz="1200" b="1" dirty="0" err="1">
                          <a:effectLst/>
                        </a:rPr>
                        <a:t>го</a:t>
                      </a:r>
                      <a:r>
                        <a:rPr lang="ru-RU" sz="1200" b="1" dirty="0">
                          <a:effectLst/>
                        </a:rPr>
                        <a:t>-</a:t>
                      </a:r>
                      <a:r>
                        <a:rPr lang="ru-RU" sz="1200" b="1" dirty="0" err="1">
                          <a:effectLst/>
                        </a:rPr>
                        <a:t>го</a:t>
                      </a:r>
                      <a:r>
                        <a:rPr lang="ru-RU" sz="1200" b="1" dirty="0">
                          <a:effectLst/>
                        </a:rPr>
                        <a:t>!»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Игра – оркестр «Музыка для лошадки».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Игрушки:  лошадка, щенок, инструменты детского шумового оркестра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709" marR="2970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725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466" y="224435"/>
            <a:ext cx="8640960" cy="6336704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6592054"/>
              </p:ext>
            </p:extLst>
          </p:nvPr>
        </p:nvGraphicFramePr>
        <p:xfrm>
          <a:off x="242466" y="224435"/>
          <a:ext cx="8640959" cy="633670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{72833802-FEF1-4C79-8D5D-14CF1EAF98D9}</a:tableStyleId>
              </a:tblPr>
              <a:tblGrid>
                <a:gridCol w="928437"/>
                <a:gridCol w="1672106"/>
                <a:gridCol w="2231003"/>
                <a:gridCol w="2231003"/>
                <a:gridCol w="1578410"/>
              </a:tblGrid>
              <a:tr h="488491">
                <a:tc rowSpan="5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u="sng" dirty="0" smtClean="0">
                          <a:effectLst/>
                        </a:rPr>
                        <a:t>   МАРТ</a:t>
                      </a:r>
                      <a:r>
                        <a:rPr lang="ru-RU" sz="1200" dirty="0" smtClean="0">
                          <a:effectLst/>
                        </a:rPr>
                        <a:t>                                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Занятие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Тема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Цели и задачи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Методические рекомендации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Материал и оборудование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</a:tr>
              <a:tr h="19402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Добрые слова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Побуждать к активному восприятию стихотворения; исполнять музыкальную композицию, передавая образ доброты и дружбы.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Чтение стихотворения «Добрые слова».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 Игра « Назови вежливое слово».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 Музыкально-ритмическая композиция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«Если добрый ты».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«Волшебная дверь».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Цветок, музыкальное сопровождение, ключик.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</a:tr>
              <a:tr h="14654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Домашние любимцы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Дать представление о жизни домашних животных; учить воплощаться в роли и ролевому поведению; использовать звукоподражание.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Рассказывание сказки </a:t>
                      </a:r>
                      <a:r>
                        <a:rPr lang="ru-RU" sz="1200" b="1" dirty="0" err="1">
                          <a:effectLst/>
                        </a:rPr>
                        <a:t>В.Сутеева</a:t>
                      </a:r>
                      <a:endParaRPr lang="ru-RU" sz="1200" b="1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«Кто сказал «мяу»?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Пантомимическая игра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«Угадай, кого покажу».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Настольный театр, маски зверей по сказке.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</a:tr>
              <a:tr h="13026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Мой щенок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Учить детей взаимодействовать друг с другом в произношении диалогов; упражнять в звукоподражании.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Упражнения в интонирование диалогов. Пантомимическая игра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«Угадай, кого встретил щенок?»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Маски –шапочки зверей.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</a:tr>
              <a:tr h="11398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Кто сказал мяу?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Создать положительный эмоциональный настрой перед выступлением.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Подготовка к драматизации.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Драматизация сказки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«Кто сказал «мяу»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Декорации к сказке, музыкальное сопровождение, костюмы.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400" marR="344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145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466" y="224435"/>
            <a:ext cx="8640960" cy="6336704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271468"/>
              </p:ext>
            </p:extLst>
          </p:nvPr>
        </p:nvGraphicFramePr>
        <p:xfrm>
          <a:off x="242466" y="224435"/>
          <a:ext cx="8640959" cy="633670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{72833802-FEF1-4C79-8D5D-14CF1EAF98D9}</a:tableStyleId>
              </a:tblPr>
              <a:tblGrid>
                <a:gridCol w="912806"/>
                <a:gridCol w="1643953"/>
                <a:gridCol w="2264302"/>
                <a:gridCol w="2264302"/>
                <a:gridCol w="1555596"/>
              </a:tblGrid>
              <a:tr h="442095">
                <a:tc rowSpan="5"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u="sng" dirty="0" smtClean="0">
                          <a:effectLst/>
                        </a:rPr>
                        <a:t>   АПРЕЛЬ</a:t>
                      </a:r>
                      <a:endParaRPr lang="ru-RU" sz="4000" u="sng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Занятие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Тема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Цели и задачи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Методические рекомендации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Материал и оборудование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</a:tr>
              <a:tr h="1682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Весенний дождь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Порадовать детей,  развивать эмоциональную отзывчивость на музыку, учить ролевому воплощению, побуждать к двигательной активности.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Рассказывание сказки В. </a:t>
                      </a:r>
                      <a:r>
                        <a:rPr lang="ru-RU" sz="1200" b="1" dirty="0" err="1">
                          <a:effectLst/>
                        </a:rPr>
                        <a:t>Сутеева</a:t>
                      </a:r>
                      <a:r>
                        <a:rPr lang="ru-RU" sz="1200" b="1" dirty="0">
                          <a:effectLst/>
                        </a:rPr>
                        <a:t> «Под грибом». Беседа по содержанию.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Игра  «Дождливо - солнечно».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Этюд – игра «Цветы на полянке». Танец – игра  «Цветочный вальс».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Декорация весенней лужайки, шапочки цветов, зонтики, музыкальное сопровождение.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</a:tr>
              <a:tr h="14736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2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Выйдем мы </a:t>
                      </a: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в </a:t>
                      </a:r>
                      <a:r>
                        <a:rPr lang="ru-RU" sz="1400" b="1" dirty="0">
                          <a:effectLst/>
                        </a:rPr>
                        <a:t>лесок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Развивать воображение детей, учить высказываться, учить выразительно двигаться под музыку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Загадки по сказке.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Игра-конкурс «Попросись под грибок».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Рассматривание иллюстраций к сказке.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Игра «Узнай, кто попросился под грибок»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Иллюстрации к сказке, грибок, маски шапочки зверей.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</a:tr>
              <a:tr h="14228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3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Пойми меня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Учить передавать характерные движения и мимику героев сказки, побуждать к двигательной активности.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Игра-имитация «Пойми меня».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Разучивание музыкально-ритмических композиций к сказке.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Заключительная пляска.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Карточки с изображением героев сказки «Под грибком».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Музыкальное сопровождение в записи.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</a:tr>
              <a:tr h="13154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4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Под грибком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Учить воплощаться в роли и ролевому поведению при  публичном выступлении, развивать эстетический вкус.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Драматизация сказки В.Сутеева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 « Под грибом».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Декорация к сказке, костюмы, музыкальное сопровождение.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400" marR="304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163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466" y="224435"/>
            <a:ext cx="8640960" cy="6336704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815166"/>
              </p:ext>
            </p:extLst>
          </p:nvPr>
        </p:nvGraphicFramePr>
        <p:xfrm>
          <a:off x="484564" y="376517"/>
          <a:ext cx="8156763" cy="242047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{72833802-FEF1-4C79-8D5D-14CF1EAF98D9}</a:tableStyleId>
              </a:tblPr>
              <a:tblGrid>
                <a:gridCol w="858383"/>
                <a:gridCol w="1545938"/>
                <a:gridCol w="2146262"/>
                <a:gridCol w="2146262"/>
                <a:gridCol w="1459918"/>
              </a:tblGrid>
              <a:tr h="830112">
                <a:tc rowSpan="2">
                  <a:txBody>
                    <a:bodyPr/>
                    <a:lstStyle/>
                    <a:p>
                      <a:pPr marL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u="sng" dirty="0" smtClean="0">
                          <a:effectLst/>
                        </a:rPr>
                        <a:t> МАЙ</a:t>
                      </a:r>
                      <a:endParaRPr lang="ru-RU" sz="4000" u="sng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258" marR="63258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Занятие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Тема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258" marR="6325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Цели и задачи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258" marR="6325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Методические рекомендации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258" marR="6325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Материал и оборудование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258" marR="63258" marT="0" marB="0"/>
                </a:tc>
              </a:tr>
              <a:tr h="15903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По </a:t>
                      </a:r>
                      <a:r>
                        <a:rPr lang="ru-RU" sz="1400" dirty="0">
                          <a:effectLst/>
                        </a:rPr>
                        <a:t>следам сказок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258" marR="63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Создать радостное настроение, подвести итог занятий кружка</a:t>
                      </a:r>
                      <a:r>
                        <a:rPr lang="ru-RU" sz="1200" dirty="0" smtClean="0">
                          <a:effectLst/>
                        </a:rPr>
                        <a:t>. Учить </a:t>
                      </a:r>
                      <a:r>
                        <a:rPr lang="ru-RU" sz="1200" dirty="0">
                          <a:effectLst/>
                        </a:rPr>
                        <a:t>вспоминать знакомые сказки, разыгрывать их, предварительно наряжаясь в костюмы.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258" marR="63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Итоговое занятие кружка.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Драматизация сказок по желанию детей.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258" marR="63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Музыкальное сопровождение, атрибуты к сказкам, маски, декорации.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258" marR="63258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28650" y="30099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48" y="3009900"/>
            <a:ext cx="3916680" cy="293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440" y="3044380"/>
            <a:ext cx="3870706" cy="2903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185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8" descr="https://sun9-6.userapi.com/impf/dqpoR1QtFdHkqdNyNBKH-GdBv3UZIVpRI7WkXA/Z0gWTDFaI9Q.jpg?size=1280x960&amp;quality=95&amp;sign=167478e4d304eff5947734bd481ec6b4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036" y="1999485"/>
            <a:ext cx="3670859" cy="2753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sun9-46.userapi.com/impf/prJ_JgJti-lSSdTRE5uShbXsdaGT_nABVJEt4g/-3VXp9C1TYs.jpg?size=1280x961&amp;quality=95&amp;sign=1ca511f6529ae9547fae43622a149653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54" y="162703"/>
            <a:ext cx="3431815" cy="257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sun9-81.userapi.com/impf/pap8gVgc0siFDTdJgUrmcPMC77vvCckDO3Hvzg/Ubw8hJWVzOY.jpg?size=810x1080&amp;quality=95&amp;sign=c21f3e00e64f25974e8e85290f0518bb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35" y="2739246"/>
            <a:ext cx="2857501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sun9-73.userapi.com/impf/7DMANybdQLWZfxWz5zDgN1NZC-Hpnn21gEPQRQ/I5X7CLJXDpI.jpg?size=486x1080&amp;quality=95&amp;sign=8989d01c8586c54bab6b6d6ab94ae62a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66" b="13825"/>
          <a:stretch/>
        </p:blipFill>
        <p:spPr bwMode="auto">
          <a:xfrm>
            <a:off x="6379525" y="162703"/>
            <a:ext cx="2217672" cy="2770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s://sun9-43.userapi.com/impf/Nn8ykqgeuX50Fv6UIffLIpRLVJbgiM5-29bN4w/aoxCQRUj_7Q.jpg?size=1280x576&amp;quality=95&amp;sign=318d9238e3cf4748182a172c386737ca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973" y="4680128"/>
            <a:ext cx="4401439" cy="198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98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35041" y="485869"/>
            <a:ext cx="8489577" cy="876766"/>
          </a:xfrm>
        </p:spPr>
        <p:txBody>
          <a:bodyPr>
            <a:no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Театрализация присутствует в нашей жизни постоянно -  в образовательной деятельности, играх, режимных моментах, развлечениях и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т.д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….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63069" y="1488141"/>
            <a:ext cx="8332695" cy="162709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24CCBC"/>
                </a:solidFill>
                <a:latin typeface="Times New Roman" pitchFamily="18" charset="0"/>
                <a:cs typeface="Times New Roman" pitchFamily="18" charset="0"/>
              </a:rPr>
              <a:t>Летом прошли  яркие развлекательные праздники: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24CCBC"/>
                </a:solidFill>
                <a:latin typeface="Times New Roman" pitchFamily="18" charset="0"/>
                <a:cs typeface="Times New Roman" pitchFamily="18" charset="0"/>
              </a:rPr>
              <a:t>Пиратское развлечение!!!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24CCBC"/>
                </a:solidFill>
                <a:latin typeface="Times New Roman" pitchFamily="18" charset="0"/>
                <a:cs typeface="Times New Roman" pitchFamily="18" charset="0"/>
              </a:rPr>
              <a:t> Малые  олимпийские  игры!!!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24CCBC"/>
                </a:solidFill>
                <a:latin typeface="Times New Roman" pitchFamily="18" charset="0"/>
                <a:cs typeface="Times New Roman" pitchFamily="18" charset="0"/>
              </a:rPr>
              <a:t>Яблочный спас!!!</a:t>
            </a:r>
            <a:endParaRPr lang="ru-RU" sz="2800" b="1" dirty="0">
              <a:solidFill>
                <a:srgbClr val="24CCB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0" t="22453" r="20085" b="21864"/>
          <a:stretch/>
        </p:blipFill>
        <p:spPr bwMode="auto">
          <a:xfrm>
            <a:off x="401966" y="3980330"/>
            <a:ext cx="4042238" cy="2657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694" y="3980330"/>
            <a:ext cx="3651983" cy="2657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592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78" y="349623"/>
            <a:ext cx="3550024" cy="2662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557" y="349623"/>
            <a:ext cx="3615645" cy="2711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96" y="3438993"/>
            <a:ext cx="3683480" cy="2762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" t="25637" r="10813" b="3887"/>
          <a:stretch/>
        </p:blipFill>
        <p:spPr bwMode="auto">
          <a:xfrm>
            <a:off x="4177551" y="3438993"/>
            <a:ext cx="4733365" cy="2952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306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0"/>
          <a:stretch/>
        </p:blipFill>
        <p:spPr bwMode="auto">
          <a:xfrm>
            <a:off x="2205318" y="4282740"/>
            <a:ext cx="2922496" cy="2438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5667847" y="1019591"/>
            <a:ext cx="311075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n w="10160">
                  <a:solidFill>
                    <a:schemeClr val="tx1"/>
                  </a:solidFill>
                </a:ln>
                <a:solidFill>
                  <a:srgbClr val="92D050"/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Сентябрь:</a:t>
            </a:r>
          </a:p>
          <a:p>
            <a:r>
              <a:rPr lang="ru-RU" sz="2400" dirty="0" smtClean="0">
                <a:ln w="10160">
                  <a:solidFill>
                    <a:schemeClr val="tx1"/>
                  </a:solidFill>
                </a:ln>
                <a:solidFill>
                  <a:srgbClr val="92D050"/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01.09. «День знаний»</a:t>
            </a:r>
          </a:p>
          <a:p>
            <a:r>
              <a:rPr lang="ru-RU" sz="2400" dirty="0" smtClean="0">
                <a:ln w="10160">
                  <a:solidFill>
                    <a:schemeClr val="tx1"/>
                  </a:solidFill>
                </a:ln>
                <a:solidFill>
                  <a:srgbClr val="92D050"/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14.09. «Пожарные учения»</a:t>
            </a:r>
            <a:endParaRPr lang="ru-RU" sz="2400" dirty="0">
              <a:ln w="10160">
                <a:solidFill>
                  <a:schemeClr val="tx1"/>
                </a:solidFill>
              </a:ln>
              <a:solidFill>
                <a:srgbClr val="92D050"/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283" y="3871139"/>
            <a:ext cx="3695611" cy="2771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86" y="206429"/>
            <a:ext cx="2581654" cy="3442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207" y="228156"/>
            <a:ext cx="2631384" cy="35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4" t="21430" r="21889" b="18539"/>
          <a:stretch/>
        </p:blipFill>
        <p:spPr bwMode="auto">
          <a:xfrm>
            <a:off x="192564" y="3736668"/>
            <a:ext cx="2073132" cy="2796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812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 r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56977"/>
            <a:ext cx="91440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3175"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«Театр </a:t>
            </a:r>
            <a:r>
              <a:rPr lang="ru-RU" sz="4000" b="1" dirty="0">
                <a:ln w="3175"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– это волшебный мир</a:t>
            </a:r>
            <a:r>
              <a:rPr lang="ru-RU" sz="4000" b="1" dirty="0" smtClean="0">
                <a:ln w="3175"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.</a:t>
            </a:r>
            <a:endParaRPr lang="en-US" sz="4000" b="1" dirty="0" smtClean="0">
              <a:ln w="3175">
                <a:solidFill>
                  <a:schemeClr val="tx1"/>
                </a:solidFill>
              </a:ln>
              <a:solidFill>
                <a:schemeClr val="bg2">
                  <a:lumMod val="25000"/>
                </a:schemeClr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  <a:p>
            <a:pPr algn="ctr"/>
            <a:endParaRPr lang="ru-RU" sz="2000" b="1" dirty="0">
              <a:ln w="3175">
                <a:solidFill>
                  <a:schemeClr val="tx1"/>
                </a:solidFill>
              </a:ln>
              <a:solidFill>
                <a:schemeClr val="bg2">
                  <a:lumMod val="25000"/>
                </a:schemeClr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  <a:p>
            <a:pPr algn="ctr"/>
            <a:r>
              <a:rPr lang="ru-RU" sz="4000" b="1" dirty="0">
                <a:ln w="3175"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Он дает уроки красоты, </a:t>
            </a:r>
            <a:r>
              <a:rPr lang="ru-RU" sz="4000" b="1" dirty="0" smtClean="0">
                <a:ln w="3175"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морали</a:t>
            </a:r>
            <a:endParaRPr lang="en-US" sz="4000" b="1" dirty="0" smtClean="0">
              <a:ln w="3175">
                <a:solidFill>
                  <a:schemeClr val="tx1"/>
                </a:solidFill>
              </a:ln>
              <a:solidFill>
                <a:schemeClr val="bg2">
                  <a:lumMod val="25000"/>
                </a:schemeClr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  <a:p>
            <a:pPr algn="ctr"/>
            <a:endParaRPr lang="ru-RU" sz="2000" b="1" dirty="0">
              <a:ln w="3175">
                <a:solidFill>
                  <a:schemeClr val="tx1"/>
                </a:solidFill>
              </a:ln>
              <a:solidFill>
                <a:schemeClr val="bg2">
                  <a:lumMod val="25000"/>
                </a:schemeClr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  <a:p>
            <a:pPr algn="ctr"/>
            <a:r>
              <a:rPr lang="ru-RU" sz="4000" b="1" dirty="0">
                <a:ln w="3175"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И нравственности</a:t>
            </a:r>
            <a:r>
              <a:rPr lang="ru-RU" sz="4000" b="1" dirty="0" smtClean="0">
                <a:ln w="3175"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.</a:t>
            </a:r>
            <a:endParaRPr lang="en-US" sz="4000" b="1" dirty="0" smtClean="0">
              <a:ln w="3175">
                <a:solidFill>
                  <a:schemeClr val="tx1"/>
                </a:solidFill>
              </a:ln>
              <a:solidFill>
                <a:schemeClr val="bg2">
                  <a:lumMod val="25000"/>
                </a:schemeClr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  <a:p>
            <a:pPr algn="ctr"/>
            <a:endParaRPr lang="ru-RU" sz="2000" b="1" dirty="0">
              <a:ln w="3175">
                <a:solidFill>
                  <a:schemeClr val="tx1"/>
                </a:solidFill>
              </a:ln>
              <a:solidFill>
                <a:schemeClr val="bg2">
                  <a:lumMod val="25000"/>
                </a:schemeClr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  <a:p>
            <a:pPr algn="ctr"/>
            <a:r>
              <a:rPr lang="ru-RU" sz="4000" b="1" dirty="0">
                <a:ln w="3175"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А чем они богаче, тем </a:t>
            </a:r>
            <a:r>
              <a:rPr lang="ru-RU" sz="4000" b="1" dirty="0" smtClean="0">
                <a:ln w="3175"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успешнее</a:t>
            </a:r>
            <a:endParaRPr lang="en-US" sz="4000" b="1" dirty="0" smtClean="0">
              <a:ln w="3175">
                <a:solidFill>
                  <a:schemeClr val="tx1"/>
                </a:solidFill>
              </a:ln>
              <a:solidFill>
                <a:schemeClr val="bg2">
                  <a:lumMod val="25000"/>
                </a:schemeClr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  <a:p>
            <a:pPr algn="ctr"/>
            <a:endParaRPr lang="ru-RU" sz="2000" b="1" dirty="0">
              <a:ln w="3175">
                <a:solidFill>
                  <a:schemeClr val="tx1"/>
                </a:solidFill>
              </a:ln>
              <a:solidFill>
                <a:schemeClr val="bg2">
                  <a:lumMod val="25000"/>
                </a:schemeClr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  <a:p>
            <a:pPr algn="ctr"/>
            <a:r>
              <a:rPr lang="ru-RU" sz="4000" b="1" dirty="0">
                <a:ln w="3175"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Идет развитие духовного мира детей</a:t>
            </a:r>
            <a:r>
              <a:rPr lang="ru-RU" sz="4000" b="1" dirty="0" smtClean="0">
                <a:ln w="3175"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…»</a:t>
            </a:r>
            <a:endParaRPr lang="en-US" sz="4000" b="1" dirty="0" smtClean="0">
              <a:ln w="3175">
                <a:solidFill>
                  <a:schemeClr val="tx1"/>
                </a:solidFill>
              </a:ln>
              <a:solidFill>
                <a:schemeClr val="bg2">
                  <a:lumMod val="25000"/>
                </a:schemeClr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  <a:p>
            <a:pPr algn="ctr"/>
            <a:endParaRPr lang="ru-RU" sz="2000" b="1" dirty="0">
              <a:ln w="3175">
                <a:solidFill>
                  <a:schemeClr val="tx1"/>
                </a:solidFill>
              </a:ln>
              <a:solidFill>
                <a:schemeClr val="bg2">
                  <a:lumMod val="25000"/>
                </a:schemeClr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  <a:p>
            <a:pPr algn="ctr"/>
            <a:r>
              <a:rPr lang="ru-RU" sz="4000" b="1" dirty="0">
                <a:ln w="3175"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(Б. М. Теплов) </a:t>
            </a:r>
          </a:p>
          <a:p>
            <a:pPr algn="ctr"/>
            <a:endParaRPr lang="ru-RU" sz="4000" b="1" dirty="0" smtClean="0">
              <a:ln w="3175">
                <a:solidFill>
                  <a:schemeClr val="tx1"/>
                </a:solidFill>
              </a:ln>
              <a:solidFill>
                <a:schemeClr val="bg2">
                  <a:lumMod val="25000"/>
                </a:schemeClr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23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https://sun9-35.userapi.com/impf/14YoWcdUEA4ur23WEvgYHJ_l_IUhU1rk4-Uj8Q/BM9xCN66uHQ.jpg?size=810x1080&amp;quality=95&amp;sign=547cec166544bc9e847dc2547ecf1fd9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2" b="23684"/>
          <a:stretch/>
        </p:blipFill>
        <p:spPr bwMode="auto">
          <a:xfrm>
            <a:off x="4661648" y="3731656"/>
            <a:ext cx="3548506" cy="2892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94744"/>
            <a:ext cx="2796988" cy="3729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0" y="-3495"/>
            <a:ext cx="75213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dirty="0" smtClean="0">
                <a:ln w="10160">
                  <a:solidFill>
                    <a:schemeClr val="tx1"/>
                  </a:solidFill>
                </a:ln>
                <a:solidFill>
                  <a:schemeClr val="bg1">
                    <a:lumMod val="50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Октябрь:</a:t>
            </a:r>
          </a:p>
          <a:p>
            <a:pPr algn="r"/>
            <a:r>
              <a:rPr lang="ru-RU" sz="2400" dirty="0" smtClean="0">
                <a:ln w="10160">
                  <a:solidFill>
                    <a:schemeClr val="tx1"/>
                  </a:solidFill>
                </a:ln>
                <a:solidFill>
                  <a:schemeClr val="bg1">
                    <a:lumMod val="50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06.10. «Как Незнайка ПДД учил»</a:t>
            </a:r>
          </a:p>
          <a:p>
            <a:pPr algn="r"/>
            <a:r>
              <a:rPr lang="ru-RU" sz="2400" dirty="0" smtClean="0">
                <a:ln w="10160">
                  <a:solidFill>
                    <a:schemeClr val="tx1"/>
                  </a:solidFill>
                </a:ln>
                <a:solidFill>
                  <a:schemeClr val="bg1">
                    <a:lumMod val="50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22.10. «Ах, картошка!!!»</a:t>
            </a:r>
            <a:endParaRPr lang="en-US" sz="2400" dirty="0" smtClean="0">
              <a:ln w="10160">
                <a:solidFill>
                  <a:schemeClr val="tx1"/>
                </a:solidFill>
              </a:ln>
              <a:solidFill>
                <a:schemeClr val="bg1">
                  <a:lumMod val="50000"/>
                </a:schemeClr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" t="17348" r="8745" b="16925"/>
          <a:stretch/>
        </p:blipFill>
        <p:spPr bwMode="auto">
          <a:xfrm>
            <a:off x="4312024" y="1529977"/>
            <a:ext cx="4371743" cy="2411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75" y="502770"/>
            <a:ext cx="2421664" cy="3228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24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-1" y="0"/>
            <a:ext cx="914400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n w="10160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Ноябрь:</a:t>
            </a:r>
          </a:p>
          <a:p>
            <a:pPr algn="ctr"/>
            <a:r>
              <a:rPr lang="ru-RU" sz="2400" dirty="0" smtClean="0">
                <a:ln w="10160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20.11. Видеоролик по ПДД   «Обращение к родителям.»</a:t>
            </a:r>
          </a:p>
          <a:p>
            <a:pPr algn="ctr"/>
            <a:r>
              <a:rPr lang="ru-RU" sz="2400" dirty="0" smtClean="0">
                <a:ln w="10160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28.11.  Видеопоздравление  «С днем матери!!!»</a:t>
            </a:r>
            <a:endParaRPr lang="en-US" sz="2400" dirty="0" smtClean="0">
              <a:ln w="10160">
                <a:solidFill>
                  <a:schemeClr val="tx1"/>
                </a:solidFill>
              </a:ln>
              <a:solidFill>
                <a:srgbClr val="0070C0"/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</p:txBody>
      </p:sp>
      <p:pic>
        <p:nvPicPr>
          <p:cNvPr id="14338" name="Picture 2" descr="https://sun9-88.userapi.com/impf/6DJ5N5GaxwhJ_qKLCoY0x_DpTQVnPZ2AIaJV6A/nvAcNGGA9U0.jpg?size=486x1080&amp;quality=95&amp;sign=99f9396b80a44466ee88cb16f16666fd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" t="16954" r="19" b="15276"/>
          <a:stretch/>
        </p:blipFill>
        <p:spPr bwMode="auto">
          <a:xfrm>
            <a:off x="448234" y="1538230"/>
            <a:ext cx="3068051" cy="462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sun9-41.userapi.com/impf/kBKEebVoRCKMUX8-GVlvGwWKD1Oy3zu_tm-Atw/WXw0zWRRlXw.jpg?size=486x1080&amp;quality=95&amp;sign=6a9cff87c189a9e45d01604bb356419f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85" b="27853"/>
          <a:stretch/>
        </p:blipFill>
        <p:spPr bwMode="auto">
          <a:xfrm>
            <a:off x="4360021" y="1959572"/>
            <a:ext cx="4406686" cy="4069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76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14651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n w="10160"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Декабрь:</a:t>
            </a:r>
          </a:p>
          <a:p>
            <a:pPr algn="ctr"/>
            <a:r>
              <a:rPr lang="ru-RU" sz="4000" dirty="0" smtClean="0">
                <a:ln w="10160"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19.12. Видео «Зимняя поэзия». «Зимушка- зима.»</a:t>
            </a:r>
            <a:endParaRPr lang="en-US" sz="4000" dirty="0" smtClean="0">
              <a:ln w="10160">
                <a:solidFill>
                  <a:schemeClr val="tx1"/>
                </a:solidFill>
              </a:ln>
              <a:solidFill>
                <a:srgbClr val="00B0F0"/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</p:txBody>
      </p:sp>
      <p:pic>
        <p:nvPicPr>
          <p:cNvPr id="15366" name="Picture 6" descr="https://sun9-15.userapi.com/impf/gsNCcVaEWYZxVaJZdflPa4p8-S_3XOb5l1BdDg/7W9r4E6OdQc.jpg?size=486x1080&amp;quality=95&amp;sign=0f716f8faab47676b64db28de64e8570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29" b="14778"/>
          <a:stretch/>
        </p:blipFill>
        <p:spPr bwMode="auto">
          <a:xfrm>
            <a:off x="6186936" y="1953643"/>
            <a:ext cx="2595992" cy="3460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s://sun9-7.userapi.com/impf/RUG-uxzAwQv9G78I4xzjFMAEHJXsqBsz_10bhA/cJaqDoh71kQ.jpg?size=486x1080&amp;quality=95&amp;sign=3323f66a7134bac702c3665b8d423e9c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64" b="24245"/>
          <a:stretch/>
        </p:blipFill>
        <p:spPr bwMode="auto">
          <a:xfrm>
            <a:off x="263150" y="2199145"/>
            <a:ext cx="2704166" cy="3454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https://sun9-77.userapi.com/impf/5Z0ZJfcnZmgfphyu2d-MTpq3MjLBjm7LrNaETQ/71ZltfbAvco.jpg?size=486x1080&amp;quality=95&amp;sign=8f4385bcf7d36b77247670e0c4b8937b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97" b="12382"/>
          <a:stretch/>
        </p:blipFill>
        <p:spPr bwMode="auto">
          <a:xfrm>
            <a:off x="3350208" y="3155577"/>
            <a:ext cx="2443583" cy="310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95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-3495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n w="10160">
                  <a:solidFill>
                    <a:schemeClr val="tx1"/>
                  </a:solidFill>
                </a:ln>
                <a:solidFill>
                  <a:schemeClr val="bg1">
                    <a:lumMod val="50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Январь:</a:t>
            </a:r>
          </a:p>
          <a:p>
            <a:pPr algn="ctr"/>
            <a:r>
              <a:rPr lang="ru-RU" sz="2400" dirty="0" smtClean="0">
                <a:ln w="10160">
                  <a:solidFill>
                    <a:schemeClr val="tx1"/>
                  </a:solidFill>
                </a:ln>
                <a:solidFill>
                  <a:schemeClr val="bg1">
                    <a:lumMod val="50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17.01. Тематическая неделя «Мой город – Великие Луки»</a:t>
            </a:r>
          </a:p>
          <a:p>
            <a:pPr algn="ctr"/>
            <a:r>
              <a:rPr lang="ru-RU" sz="2400" dirty="0" smtClean="0">
                <a:ln w="10160">
                  <a:solidFill>
                    <a:schemeClr val="tx1"/>
                  </a:solidFill>
                </a:ln>
                <a:solidFill>
                  <a:schemeClr val="bg1">
                    <a:lumMod val="50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20.01. </a:t>
            </a:r>
            <a:r>
              <a:rPr lang="ru-RU" sz="2400" dirty="0" err="1" smtClean="0">
                <a:ln w="10160">
                  <a:solidFill>
                    <a:schemeClr val="tx1"/>
                  </a:solidFill>
                </a:ln>
                <a:solidFill>
                  <a:schemeClr val="bg1">
                    <a:lumMod val="50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Квест</a:t>
            </a:r>
            <a:r>
              <a:rPr lang="ru-RU" sz="2400" dirty="0" smtClean="0">
                <a:ln w="10160">
                  <a:solidFill>
                    <a:schemeClr val="tx1"/>
                  </a:solidFill>
                </a:ln>
                <a:solidFill>
                  <a:schemeClr val="bg1">
                    <a:lumMod val="50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 игра «Спаси снеговика»</a:t>
            </a:r>
            <a:endParaRPr lang="en-US" sz="2400" dirty="0" smtClean="0">
              <a:ln w="10160">
                <a:solidFill>
                  <a:schemeClr val="tx1"/>
                </a:solidFill>
              </a:ln>
              <a:solidFill>
                <a:schemeClr val="bg1">
                  <a:lumMod val="50000"/>
                </a:schemeClr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3055"/>
            <a:ext cx="3035808" cy="2276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036" y="2124339"/>
            <a:ext cx="2097874" cy="4661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4" t="14445" r="23230"/>
          <a:stretch/>
        </p:blipFill>
        <p:spPr bwMode="auto">
          <a:xfrm>
            <a:off x="134705" y="4065495"/>
            <a:ext cx="2766398" cy="1757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327" y="1443055"/>
            <a:ext cx="2310764" cy="3081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85" r="28743"/>
          <a:stretch/>
        </p:blipFill>
        <p:spPr bwMode="auto">
          <a:xfrm>
            <a:off x="3035807" y="3954816"/>
            <a:ext cx="2845039" cy="2646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835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41" y="3034647"/>
            <a:ext cx="1866934" cy="2489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41" y="1127121"/>
            <a:ext cx="2302387" cy="1726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115670" y="131"/>
            <a:ext cx="702832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n w="1016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Февраль:</a:t>
            </a:r>
          </a:p>
          <a:p>
            <a:pPr algn="ctr"/>
            <a:r>
              <a:rPr lang="ru-RU" sz="2400" dirty="0" smtClean="0">
                <a:ln w="1016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01.02 Видео «Зимняя сказка»</a:t>
            </a:r>
          </a:p>
          <a:p>
            <a:pPr algn="ctr"/>
            <a:r>
              <a:rPr lang="ru-RU" sz="2400" dirty="0" smtClean="0">
                <a:ln w="1016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18.02. Развлечение к дню Защитника отечества.</a:t>
            </a:r>
          </a:p>
          <a:p>
            <a:pPr algn="ctr"/>
            <a:endParaRPr lang="ru-RU" sz="4000" dirty="0">
              <a:ln w="10160">
                <a:solidFill>
                  <a:schemeClr val="tx1"/>
                </a:solidFill>
              </a:ln>
              <a:solidFill>
                <a:srgbClr val="002060"/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</p:txBody>
      </p:sp>
      <p:pic>
        <p:nvPicPr>
          <p:cNvPr id="17410" name="Picture 2" descr="https://sun9-46.userapi.com/impf/A_Ur8_eriWyQg4hBanWth6Gt2THOSJp55gNh2w/7iP6QawPvz0.jpg?size=486x1080&amp;quality=95&amp;sign=3742951a94275868a08c6bcfa530ea5b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33" b="42923"/>
          <a:stretch/>
        </p:blipFill>
        <p:spPr bwMode="auto">
          <a:xfrm>
            <a:off x="4572000" y="4808130"/>
            <a:ext cx="3811530" cy="1646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418" y="4526507"/>
            <a:ext cx="2946888" cy="2210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964" y="2183166"/>
            <a:ext cx="2169459" cy="28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270" y="1650161"/>
            <a:ext cx="2076730" cy="2768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97696" y="1598468"/>
            <a:ext cx="2154268" cy="2872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022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-188688" y="134"/>
            <a:ext cx="94633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n w="10160">
                  <a:solidFill>
                    <a:schemeClr val="tx1"/>
                  </a:solidFill>
                </a:ln>
                <a:solidFill>
                  <a:schemeClr val="bg1">
                    <a:lumMod val="50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Март.</a:t>
            </a:r>
          </a:p>
          <a:p>
            <a:pPr algn="ctr"/>
            <a:r>
              <a:rPr lang="ru-RU" sz="2400" dirty="0" smtClean="0">
                <a:ln w="10160">
                  <a:solidFill>
                    <a:schemeClr val="tx1"/>
                  </a:solidFill>
                </a:ln>
                <a:solidFill>
                  <a:schemeClr val="bg1">
                    <a:lumMod val="50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23.03  «Театр пришел в гости!»</a:t>
            </a:r>
            <a:r>
              <a:rPr lang="ru-RU" sz="4000" dirty="0" smtClean="0">
                <a:ln w="10160">
                  <a:solidFill>
                    <a:schemeClr val="tx1"/>
                  </a:solidFill>
                </a:ln>
                <a:solidFill>
                  <a:schemeClr val="bg1">
                    <a:lumMod val="50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 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25" y="1421981"/>
            <a:ext cx="4044636" cy="3033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292" y="1323573"/>
            <a:ext cx="3918951" cy="2939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 descr="https://sun9-50.userapi.com/impf/FncQNS4d1BlGMLXCHZrj9u72YreyCrNQUd3law/rv75QMMYXx4.jpg?size=768x1024&amp;quality=95&amp;sign=fe0c7f89061589f96932c79c00b50133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63"/>
          <a:stretch/>
        </p:blipFill>
        <p:spPr bwMode="auto">
          <a:xfrm>
            <a:off x="1151448" y="4601318"/>
            <a:ext cx="3017954" cy="210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9" name="Picture 7" descr="https://sun9-52.userapi.com/impf/c7E8oi65HL-u0gPmZ0qOOvx235rC6HKUFbTZFA/x-pteRfvRjs.jpg?size=1280x960&amp;quality=95&amp;sign=e6e5c10ca43c9ea7f0440d37d2606a29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718" y="4535743"/>
            <a:ext cx="2895475" cy="2171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301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075764" y="0"/>
            <a:ext cx="80682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n w="1016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Апрель:</a:t>
            </a:r>
          </a:p>
          <a:p>
            <a:pPr algn="ctr"/>
            <a:r>
              <a:rPr lang="ru-RU" sz="4000" dirty="0" smtClean="0">
                <a:ln w="1016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01.04. Театральная постановка </a:t>
            </a:r>
          </a:p>
          <a:p>
            <a:pPr algn="ctr"/>
            <a:r>
              <a:rPr lang="ru-RU" sz="4000" dirty="0" smtClean="0">
                <a:ln w="1016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«Ярмарка!!!»</a:t>
            </a:r>
            <a:endParaRPr lang="ru-RU" sz="4000" dirty="0">
              <a:ln w="10160">
                <a:solidFill>
                  <a:schemeClr val="tx1"/>
                </a:solidFill>
              </a:ln>
              <a:solidFill>
                <a:srgbClr val="FFFF00"/>
              </a:solidFill>
              <a:effectLst>
                <a:glow rad="190500">
                  <a:schemeClr val="bg1">
                    <a:alpha val="70000"/>
                  </a:schemeClr>
                </a:glow>
              </a:effectLst>
              <a:latin typeface="Bello Pro" panose="02000505020000020003" pitchFamily="2" charset="0"/>
            </a:endParaRPr>
          </a:p>
        </p:txBody>
      </p:sp>
      <p:pic>
        <p:nvPicPr>
          <p:cNvPr id="19458" name="Picture 2" descr="https://sun9-59.userapi.com/impf/bINQ7tO2TDjycUHVmOCBYsURMYA6774okyLwOw/dXosm3mgDNo.jpg?size=1280x576&amp;quality=95&amp;sign=b5f8e44a2a97d6bc2b08181719f43937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6" r="13934" b="38653"/>
          <a:stretch/>
        </p:blipFill>
        <p:spPr bwMode="auto">
          <a:xfrm>
            <a:off x="5384629" y="1938992"/>
            <a:ext cx="3460376" cy="1548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s://sun9-23.userapi.com/impf/HONBrWZIddA_fvllr3JpwJ_TT7WLc3oRhDp1JA/lbCmsTTWe9I.jpg?size=486x1080&amp;quality=95&amp;sign=a3f24d23759fc4230e41bed3d856df70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59" y="141784"/>
            <a:ext cx="1348137" cy="299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s://sun9-29.userapi.com/impf/W5h5eHlldX1BMRNi0-V-O8D2JuRwyYPmoUlHjg/jBdguKwB_2s.jpg?size=486x1080&amp;quality=95&amp;sign=13aee5fcb53f4569104c76225e65b30d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56" y="3361763"/>
            <a:ext cx="1466541" cy="325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https://sun9-78.userapi.com/impf/BWhOjDaHn4nh8tmLhP-Jjv4DVsDE_C5pRXSxfg/uCKWNAWiiOg.jpg?size=1280x576&amp;quality=95&amp;sign=913b5d71f692c439c272278c0e5e8447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275" y="2598832"/>
            <a:ext cx="3948618" cy="1776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033" y="3689832"/>
            <a:ext cx="2444077" cy="3105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024" y="4557186"/>
            <a:ext cx="4123766" cy="185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702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12" y="259978"/>
            <a:ext cx="3326928" cy="267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439" y="3940750"/>
            <a:ext cx="3256161" cy="2442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5" descr="https://sun9-29.userapi.com/impf/LyrPoByCYy_vfaou_rHTBLnS3sVGQZYY1MiwHg/6O_7B6Uyjkk.jpg?size=808x1080&amp;quality=95&amp;sign=3dd7d64b8f5b4f00c525a35fcea65631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17" y="3158318"/>
            <a:ext cx="2412443" cy="322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https://sun9-84.userapi.com/impf/se9cmWkP0yaW4RD9dy9IWWw_4NCmLLrc20mweA/kOS0F9Sujzk.jpg?size=1024x768&amp;quality=95&amp;sign=fb3581588a93447b2792633104de3b77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976" y="303892"/>
            <a:ext cx="3568976" cy="2676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9" name="Picture 9" descr="https://sun9-18.userapi.com/impf/YQEvOJ4RY1OcA6DcYxtkiVddenMGveayHHzBuw/EKHx4KwWuWM.jpg?size=768x1024&amp;quality=95&amp;sign=371203f764b29b79784e376d3101bf2d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200" y="3158318"/>
            <a:ext cx="2715155" cy="362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21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838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n w="10160">
                  <a:solidFill>
                    <a:schemeClr val="tx1"/>
                  </a:solidFill>
                </a:ln>
                <a:solidFill>
                  <a:schemeClr val="bg1">
                    <a:lumMod val="50000"/>
                  </a:schemeClr>
                </a:solidFill>
                <a:effectLst>
                  <a:glow rad="190500">
                    <a:schemeClr val="bg1">
                      <a:alpha val="70000"/>
                    </a:schemeClr>
                  </a:glow>
                </a:effectLst>
                <a:latin typeface="Bello Pro" panose="02000505020000020003" pitchFamily="2" charset="0"/>
              </a:rPr>
              <a:t>Взаимодействие с родителями: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46" y="654720"/>
            <a:ext cx="2164977" cy="2886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88" y="3766167"/>
            <a:ext cx="2127155" cy="283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738" y="654720"/>
            <a:ext cx="3142309" cy="2356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936" y="4030758"/>
            <a:ext cx="3428820" cy="2571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074" y="2012678"/>
            <a:ext cx="3067050" cy="230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305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9100" y="263445"/>
            <a:ext cx="8477249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/>
            <a:r>
              <a:rPr lang="ru-RU" sz="2800" b="1" i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результате работы </a:t>
            </a:r>
            <a:r>
              <a:rPr lang="ru-RU" sz="2800" b="1" i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540000"/>
            <a:r>
              <a:rPr lang="ru-RU" sz="2800" b="1" i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получила </a:t>
            </a:r>
            <a:r>
              <a:rPr lang="ru-RU" sz="2800" b="1" i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</a:t>
            </a:r>
            <a:r>
              <a:rPr lang="ru-RU" sz="2800" b="1" i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результаты: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2300" i="1" dirty="0" smtClean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Раскрыли </a:t>
            </a:r>
            <a:r>
              <a:rPr lang="ru-RU" sz="2300" i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способности детей (интонационное проговаривание; </a:t>
            </a:r>
            <a:r>
              <a:rPr lang="ru-RU" sz="2300" i="1" dirty="0" smtClean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эмоциональный </a:t>
            </a:r>
            <a:r>
              <a:rPr lang="ru-RU" sz="2300" i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настрой; мимическую выразительность; навыки имитации);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2300" i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i="1" dirty="0" smtClean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Развили </a:t>
            </a:r>
            <a:r>
              <a:rPr lang="ru-RU" sz="2300" i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 процессы (мышление; речь; память; внимание; </a:t>
            </a:r>
            <a:r>
              <a:rPr lang="ru-RU" sz="2300" i="1" dirty="0" smtClean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воображение</a:t>
            </a:r>
            <a:r>
              <a:rPr lang="ru-RU" sz="2300" i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познавательные процессы фантазии);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2300" i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i="1" dirty="0" smtClean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Развили </a:t>
            </a:r>
            <a:r>
              <a:rPr lang="ru-RU" sz="2300" i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качества детей (дружеские, партнёрские взаимоотношения; коммуникативные навыки; любовь к животным);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2300" i="1" dirty="0" smtClean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Умеют </a:t>
            </a:r>
            <a:r>
              <a:rPr lang="ru-RU" sz="2300" i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читать стихи, некоторые дети с выражением пересказывают небольшие произведения, выполняют роли в драматизациях сказок, произведений;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2300" i="1" dirty="0" smtClean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</a:t>
            </a:r>
            <a:r>
              <a:rPr lang="ru-RU" sz="2300" i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выступать перед публикой (родителями, сверстниками). Легко и с </a:t>
            </a:r>
            <a:r>
              <a:rPr lang="ru-RU" sz="2300" i="1" dirty="0" smtClean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желанием </a:t>
            </a:r>
            <a:r>
              <a:rPr lang="ru-RU" sz="2300" i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участвуют в творческой деятельности;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2300" i="1" dirty="0" smtClean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 </a:t>
            </a:r>
            <a:r>
              <a:rPr lang="ru-RU" sz="2300" i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интерес к театральным игрушкам</a:t>
            </a:r>
            <a:r>
              <a:rPr lang="ru-RU" sz="2400" i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dirty="0" smtClean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куклам</a:t>
            </a:r>
            <a:r>
              <a:rPr lang="ru-RU" sz="2400" i="1" dirty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i="1" dirty="0" smtClean="0">
              <a:solidFill>
                <a:schemeClr val="tx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92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62830" y="523197"/>
            <a:ext cx="86296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«Театрализованная деятельность в детском саду» Е.А. Антипиной.</a:t>
            </a:r>
            <a:endParaRPr lang="ru-RU" sz="3200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9101" y="1716026"/>
            <a:ext cx="836631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b="1" i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 </a:t>
            </a:r>
          </a:p>
          <a:p>
            <a:pPr indent="450000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 – это не просто игра. Театр – это чудесное средство развития детей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возраста. </a:t>
            </a:r>
          </a:p>
          <a:p>
            <a:pPr indent="450000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Театрализованная деятельность – это то средство, которое способствует развитию у детей восприятия, речи, эмоциональной сферы и, что немаловажно, развитию творческой, гармонической личности. Ребёнок знакомится с окружающим миром через образы, звуки, краски. С переходом в школу, ребёнок сталкивается трудностями – эмоциональной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адаптацией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Театральная же игра эмоционально раскрепощает ребёнка, снимается его «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зажатость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Для нашего общества необходим человек, который бы смело, мог входить в со-временную ситуацию, умел владеть проблемой творчески, без предварительной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имел мужество пробовать и ошибаться, пока не будет найдено верное решение.</a:t>
            </a:r>
          </a:p>
        </p:txBody>
      </p:sp>
    </p:spTree>
    <p:extLst>
      <p:ext uri="{BB962C8B-B14F-4D97-AF65-F5344CB8AC3E}">
        <p14:creationId xmlns:p14="http://schemas.microsoft.com/office/powerpoint/2010/main" val="410018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C000"/>
                </a:solidFill>
              </a:ln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7175" y="466725"/>
            <a:ext cx="8629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3175">
                  <a:solidFill>
                    <a:schemeClr val="tx1"/>
                  </a:solidFill>
                </a:ln>
                <a:solidFill>
                  <a:srgbClr val="0070C0"/>
                </a:solidFill>
                <a:effectLst/>
                <a:latin typeface="Bello Pro" panose="02000505020000020003" pitchFamily="2" charset="0"/>
              </a:rPr>
              <a:t>Спасибо за внимание</a:t>
            </a:r>
            <a:r>
              <a:rPr lang="ru-RU" sz="6000" b="1" dirty="0">
                <a:ln w="3175">
                  <a:solidFill>
                    <a:schemeClr val="tx1"/>
                  </a:solidFill>
                </a:ln>
                <a:solidFill>
                  <a:srgbClr val="0070C0"/>
                </a:solidFill>
                <a:latin typeface="Bello Pro" panose="02000505020000020003" pitchFamily="2" charset="0"/>
              </a:rPr>
              <a:t>!</a:t>
            </a:r>
            <a:endParaRPr lang="ru-RU" sz="6000" b="1" dirty="0" smtClean="0">
              <a:ln w="3175">
                <a:solidFill>
                  <a:schemeClr val="tx1"/>
                </a:solidFill>
              </a:ln>
              <a:solidFill>
                <a:srgbClr val="0070C0"/>
              </a:solidFill>
              <a:effectLst/>
              <a:latin typeface="Bello Pro" panose="02000505020000020003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836" y="1373568"/>
            <a:ext cx="4167664" cy="5217732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38704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1694" y="260648"/>
            <a:ext cx="8480612" cy="6336704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      </a:t>
            </a:r>
            <a:r>
              <a:rPr lang="ru-RU" dirty="0">
                <a:latin typeface="Arial Narrow" panose="020B0606020202030204" pitchFamily="34" charset="0"/>
              </a:rPr>
              <a:t> </a:t>
            </a:r>
            <a:r>
              <a:rPr lang="ru-RU" sz="2800" i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программы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развитие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речи и артистических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способностей детей через театрализованную деятельность.</a:t>
            </a: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 </a:t>
            </a:r>
            <a:r>
              <a:rPr lang="ru-RU" sz="2800" i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 методы: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последовательное знакомство с видами театра; поэтапное освоение детьми видов творчества по возрастным группам; совершенствование артистических навыков детей; раскрепощение ребенка; работа над речью, интонациями; коллективные действия, взаимодействия;</a:t>
            </a:r>
          </a:p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пробуждение в детях способности живо представлять себе происходящее, сочувствовать, сопереживать.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9101" y="263445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/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55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9100" y="263445"/>
            <a:ext cx="847725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работы с детьми были использованы:</a:t>
            </a:r>
          </a:p>
          <a:p>
            <a:pPr indent="540000"/>
            <a:r>
              <a:rPr lang="ru-RU" sz="2000" b="1" i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Методы:</a:t>
            </a:r>
            <a:endParaRPr lang="ru-RU" sz="2000" i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Словесный метод;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Зрительный метод;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Демонстрационный;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Вопросно-ответный;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Наглядный и практический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540000"/>
            <a:r>
              <a:rPr lang="ru-RU" sz="2000" b="1" i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сберегающие технологии: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Артикуляционная гимнастика;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Пальчиковые игры со словами;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игры, сюжетно-ролевые игры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540000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своей работе опиралась на знания психофизиологических особенностях детей 4-5 летнего возраста.</a:t>
            </a:r>
          </a:p>
          <a:p>
            <a:pPr indent="540000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созданы необходимые педагогические условия для воспитания,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развития театрализованной деятельности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детей, продолжительностью –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минут. </a:t>
            </a:r>
          </a:p>
          <a:p>
            <a:pPr indent="540000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тематическое планирование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кружковой театральной деятельности: разыгрывание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воспитателей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знакомых сказок, народных песенок, потешек, небольших занимательных сценок, игр-имитаций, пальчиковой и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артикуляционной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гимнастики, театральных постановок.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63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466" y="224435"/>
            <a:ext cx="8640960" cy="6336704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u="sng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 с детьми</a:t>
            </a:r>
            <a:endParaRPr lang="ru-RU" sz="3200" i="1" u="sng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импровизация </a:t>
            </a:r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инсценировки и драматизация</a:t>
            </a:r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объяснение</a:t>
            </a:r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 детей</a:t>
            </a:r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воспитателя</a:t>
            </a:r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</a:t>
            </a:r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видеофильмов</a:t>
            </a:r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произведений устного народного творчества</a:t>
            </a:r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</a:t>
            </a:r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словесные, настольные и подвижные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пантомимические этюды и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34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413" y="142954"/>
            <a:ext cx="8640960" cy="6336704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800" b="1" dirty="0" smtClean="0"/>
              <a:t>. </a:t>
            </a:r>
            <a:endParaRPr lang="ru-RU" sz="28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593515"/>
              </p:ext>
            </p:extLst>
          </p:nvPr>
        </p:nvGraphicFramePr>
        <p:xfrm>
          <a:off x="233414" y="142954"/>
          <a:ext cx="8640959" cy="63367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{72833802-FEF1-4C79-8D5D-14CF1EAF98D9}</a:tableStyleId>
              </a:tblPr>
              <a:tblGrid>
                <a:gridCol w="935458"/>
                <a:gridCol w="1684750"/>
                <a:gridCol w="2208270"/>
                <a:gridCol w="2208270"/>
                <a:gridCol w="1604211"/>
              </a:tblGrid>
              <a:tr h="448127">
                <a:tc rowSpan="5"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u="sng" dirty="0" smtClean="0">
                          <a:effectLst/>
                        </a:rPr>
                        <a:t>СЕНТЯБРЬ </a:t>
                      </a:r>
                      <a:r>
                        <a:rPr lang="ru-RU" sz="2000" u="sng" dirty="0" smtClean="0">
                          <a:effectLst/>
                        </a:rPr>
                        <a:t>Перспективное</a:t>
                      </a:r>
                      <a:r>
                        <a:rPr lang="ru-RU" sz="2000" u="sng" baseline="0" dirty="0" smtClean="0">
                          <a:effectLst/>
                        </a:rPr>
                        <a:t> планирование</a:t>
                      </a:r>
                      <a:r>
                        <a:rPr lang="ru-RU" sz="2000" baseline="0" dirty="0" smtClean="0">
                          <a:effectLst/>
                        </a:rPr>
                        <a:t>                     </a:t>
                      </a:r>
                      <a:r>
                        <a:rPr lang="ru-RU" sz="3600" baseline="0" dirty="0" smtClean="0">
                          <a:effectLst/>
                        </a:rPr>
                        <a:t> </a:t>
                      </a:r>
                      <a:endParaRPr lang="ru-RU" sz="3600" dirty="0">
                        <a:effectLst/>
                      </a:endParaRPr>
                    </a:p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Занятие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Тема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Цели и задачи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Методические рекомендации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9049" marR="29049" marT="0" marB="0"/>
                </a:tc>
              </a:tr>
              <a:tr h="14743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1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  </a:t>
                      </a:r>
                      <a:r>
                        <a:rPr lang="ru-RU" sz="1400" b="1" dirty="0">
                          <a:effectLst/>
                        </a:rPr>
                        <a:t>Знакомство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Вызвать интерес к театрализованной деятельности; развивать эмоционально-чувственную сферу детей, побуждая их к выражению своих чувств, к общению</a:t>
                      </a:r>
                      <a:r>
                        <a:rPr lang="ru-RU" sz="1200" b="1" dirty="0" smtClean="0">
                          <a:effectLst/>
                        </a:rPr>
                        <a:t>;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9049" marR="290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Первое посещение детьми театрального кружка в новом учебном году.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Знакомство с новыми детьми.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Игра «Назови свое имя»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Игра «Радио»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Мяч, музыкальный центр,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/>
                </a:tc>
              </a:tr>
              <a:tr h="1137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2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Мир театра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Учить выражать эмоции через движения и мимику; учить выразительной интонации.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Беседа с детьми «Что такое театр».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Ряженье в костюмы.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Игра «Измени голос».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Хоровод-игра «Мышки на лугу»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Ширма для кукольного театра, куклы бибабо, маски.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/>
                </a:tc>
              </a:tr>
              <a:tr h="15271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Музыка осени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Познакомить  детей с понятиями: «Мимика»; вызывать положительный эмоциональный отклик детей; учить красиво двигаться под спокойную музыку, делая плавные </a:t>
                      </a:r>
                      <a:r>
                        <a:rPr lang="ru-RU" sz="1200" b="1" dirty="0" smtClean="0">
                          <a:effectLst/>
                        </a:rPr>
                        <a:t>движения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9049" marR="290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«Выразительное движение». Игровые упражнения.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Игра – импровизация «Листочки в саду».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Музыкально – ритмическая композиция «Осенний вальс»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Декорация осеннего сада, музыкальное сопровождение,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осенние листочки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/>
                </a:tc>
              </a:tr>
              <a:tr h="1749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Наш богатый урожай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Материал и оборудование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«Язык жестов».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Игра «Где мы были, мы не скажем».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Отгадывание загадок.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Инсценировка «Мышка - норушка».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Хороводная игра «Огород у нас хорош»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Шапочки овощей для игры, театральная кукла Мышка, зерна в плошке, муляжи пирожков.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49" marR="2904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542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466" y="224435"/>
            <a:ext cx="8640960" cy="6336704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309419"/>
              </p:ext>
            </p:extLst>
          </p:nvPr>
        </p:nvGraphicFramePr>
        <p:xfrm>
          <a:off x="242464" y="224434"/>
          <a:ext cx="8640960" cy="633670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{72833802-FEF1-4C79-8D5D-14CF1EAF98D9}</a:tableStyleId>
              </a:tblPr>
              <a:tblGrid>
                <a:gridCol w="935461"/>
                <a:gridCol w="1684752"/>
                <a:gridCol w="2208268"/>
                <a:gridCol w="2208268"/>
                <a:gridCol w="1604211"/>
              </a:tblGrid>
              <a:tr h="414858">
                <a:tc rowSpan="5">
                  <a:txBody>
                    <a:bodyPr/>
                    <a:lstStyle/>
                    <a:p>
                      <a:pPr marL="71755" marR="7175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u="sng" dirty="0" smtClean="0">
                          <a:effectLst/>
                        </a:rPr>
                        <a:t>   ОКТЯБРЬ</a:t>
                      </a:r>
                      <a:endParaRPr lang="ru-RU" sz="4000" u="sng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 </a:t>
                      </a:r>
                      <a:endParaRPr lang="ru-RU" sz="4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Занятие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Тема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Цели и задачи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Методические рекомендации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Материал и оборудование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</a:tr>
              <a:tr h="9067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  5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Бабушка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Забава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Вовлечь детей в  сюжетно-игровую ситуацию; побуждать детей к двигательной активности</a:t>
                      </a:r>
                      <a:r>
                        <a:rPr lang="ru-RU" sz="1200" b="1" dirty="0" smtClean="0">
                          <a:effectLst/>
                        </a:rPr>
                        <a:t>.</a:t>
                      </a:r>
                      <a:endParaRPr lang="ru-RU" sz="12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144" marR="26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Игры с бабушкой Забавой.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Игры и упражнения: «Диктор»,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«Изобрази героя».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Ширма, театральная кукла  «Бабушка».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</a:tr>
              <a:tr h="1875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6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 гостях у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сказки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Познакомить с новой сказкой; познакомить с настольным кукольным театром; учить отвечать на вопросы полным и содержательным ответом.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«Колобок – колючий бок».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Знакомство с содержанием сказки В. Бианки. Показ настольного театра.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Вопросы по содержанию.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Рассматривание иллюстраций к сказке с обсуждением характерных особенностей персонажей</a:t>
                      </a:r>
                      <a:r>
                        <a:rPr lang="ru-RU" sz="1200" b="1" dirty="0" smtClean="0">
                          <a:effectLst/>
                        </a:rPr>
                        <a:t>.</a:t>
                      </a:r>
                      <a:endParaRPr lang="ru-RU" sz="12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144" marR="26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Настольный театр, иллюстрации к сказке.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</a:tr>
              <a:tr h="1866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7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 гостях у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сказки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Учить детей бесконфликтно распределять роли; формировать дружеское взаимоотношение; разучить сказку по ролям, работать над произношением реплик, над жестами и мимикой; ввести диалог в процессе показа сказки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«Колобок – колючий бок».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Рассматривание костюмов.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Ряженье в костюмы.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Отгадывание загадок.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Маски героев по сказке, костюмы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</a:tr>
              <a:tr h="12731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8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Колобок-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Колючий бок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Развивать </a:t>
                      </a:r>
                      <a:r>
                        <a:rPr lang="ru-RU" sz="1200" b="1" dirty="0">
                          <a:effectLst/>
                        </a:rPr>
                        <a:t>творческие способности;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вызвать эмоциональный отклик детей на выступление перед зрителями.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Драматизация сказки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« Колобок – колючий бок».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Декорация к сказке, музыкальное сопровождение.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4" marR="2614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762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466" y="224435"/>
            <a:ext cx="8640960" cy="6336704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079868"/>
              </p:ext>
            </p:extLst>
          </p:nvPr>
        </p:nvGraphicFramePr>
        <p:xfrm>
          <a:off x="242467" y="220094"/>
          <a:ext cx="8640958" cy="645051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{72833802-FEF1-4C79-8D5D-14CF1EAF98D9}</a:tableStyleId>
              </a:tblPr>
              <a:tblGrid>
                <a:gridCol w="961802"/>
                <a:gridCol w="1664746"/>
                <a:gridCol w="2182044"/>
                <a:gridCol w="2182044"/>
                <a:gridCol w="1650322"/>
              </a:tblGrid>
              <a:tr h="373909">
                <a:tc rowSpan="5">
                  <a:txBody>
                    <a:bodyPr/>
                    <a:lstStyle/>
                    <a:p>
                      <a:pPr marL="71755" marR="7175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u="sng" dirty="0" smtClean="0">
                          <a:effectLst/>
                        </a:rPr>
                        <a:t>   НОЯБРЬ</a:t>
                      </a:r>
                      <a:endParaRPr lang="ru-RU" sz="4000" u="sng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endParaRPr lang="ru-RU" sz="5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</a:rPr>
                        <a:t> </a:t>
                      </a:r>
                      <a:endParaRPr lang="ru-RU" sz="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8418" marR="28418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Занятие 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Тема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Цели и задачи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Методические рекомендации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Материал и оборудование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</a:tr>
              <a:tr h="17312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Наша дружба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Воспитывать у детей чувство осознанной необходимости друг в друге, понимание взаимопомощи, дружбы; развивать воображение и учить детей высказываться; учить восприятию сюжета игры.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Беседа о друзьях. Чтение стихотворения. Рассказывание сказки «Лучшие друзья».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Игра « Скажи о друге ласковое слово».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Игрушка «Зайчик», воздушный шарик, музыкальное сопровождение.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</a:tr>
              <a:tr h="13302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2</a:t>
                      </a: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Если с другом вышел в </a:t>
                      </a:r>
                      <a:r>
                        <a:rPr lang="ru-RU" sz="1400" b="1" dirty="0" smtClean="0">
                          <a:effectLst/>
                        </a:rPr>
                        <a:t>путь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Учить выразительно двигаться под музыку, ощущая ее ритмичность или плавность звучания.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Отгадывание загадок по содержанию сказки. Этюды на выразительность передачи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образа с помощью мимики и жестов.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Зеркало, музыкальное сопровождение   /песня «Если с другом вышел в путь» В. </a:t>
                      </a:r>
                      <a:r>
                        <a:rPr lang="ru-RU" sz="1200" b="1" dirty="0" err="1">
                          <a:effectLst/>
                        </a:rPr>
                        <a:t>Шаинского</a:t>
                      </a:r>
                      <a:r>
                        <a:rPr lang="ru-RU" sz="1200" b="1" dirty="0">
                          <a:effectLst/>
                        </a:rPr>
                        <a:t>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</a:tr>
              <a:tr h="11965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Все мы делим </a:t>
                      </a:r>
                      <a:r>
                        <a:rPr lang="ru-RU" sz="1400" b="1" dirty="0" smtClean="0">
                          <a:effectLst/>
                        </a:rPr>
                        <a:t>пополам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Порадовать детей, создать дружественную атмосферу занятия.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Рассказывание детьми сказки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«Лучшие друзья».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Музыкально-ритмическая композиция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«Все мы делим пополам».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Маски зверей, музыкальное сопровождение.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</a:tr>
              <a:tr h="17091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4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Лучшие друзья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Развивать творческие способности.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Постановка сказки для детей детского сада.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Подготовка и драматизация сказки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«Лучшие друзья».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Декорация к сказке, костюмы, музыкальное сопровождение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8418" marR="2841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924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rgbClr val="5C5827"/>
      </a:dk1>
      <a:lt1>
        <a:srgbClr val="D0CEB9"/>
      </a:lt1>
      <a:dk2>
        <a:srgbClr val="A23A28"/>
      </a:dk2>
      <a:lt2>
        <a:srgbClr val="F0EEDC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0070C0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1473</TotalTime>
  <Words>2218</Words>
  <Application>Microsoft Office PowerPoint</Application>
  <PresentationFormat>Экран (4:3)</PresentationFormat>
  <Paragraphs>511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Arial</vt:lpstr>
      <vt:lpstr>Arial Narrow</vt:lpstr>
      <vt:lpstr>Bello Pro</vt:lpstr>
      <vt:lpstr>Calibri</vt:lpstr>
      <vt:lpstr>Calibri Light</vt:lpstr>
      <vt:lpstr>Courier New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Театрализация присутствует в нашей жизни постоянно -  в образовательной деятельности, играх, режимных моментах, развлечениях и т.д….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IF</dc:creator>
  <cp:lastModifiedBy>HOME</cp:lastModifiedBy>
  <cp:revision>268</cp:revision>
  <dcterms:created xsi:type="dcterms:W3CDTF">2021-03-20T15:17:41Z</dcterms:created>
  <dcterms:modified xsi:type="dcterms:W3CDTF">2022-04-13T10:04:05Z</dcterms:modified>
</cp:coreProperties>
</file>