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70" r:id="rId4"/>
    <p:sldId id="271" r:id="rId5"/>
    <p:sldId id="272" r:id="rId6"/>
    <p:sldId id="273" r:id="rId7"/>
    <p:sldId id="274" r:id="rId8"/>
    <p:sldId id="28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64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414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149600"/>
            <a:ext cx="9144000" cy="1173164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4870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1428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5B7CC-0974-4508-A061-06B367D2B7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B9994-7CF3-405C-A480-901307C0718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http://www.konspekt.org/obz" TargetMode="External"/><Relationship Id="rId3" Type="http://schemas.openxmlformats.org/officeDocument/2006/relationships/hyperlink" Target="https://www.sites.google.com/site/oruziemassovogoporazenia/home/goog_1666624504" TargetMode="External"/><Relationship Id="rId2" Type="http://schemas.openxmlformats.org/officeDocument/2006/relationships/hyperlink" Target="https://ru.wikipedia.org/wiki/&#1055;&#1086;&#1088;&#1072;&#1078;&#1072;&#1102;&#1097;&#1080;&#1077;_&#1092;&#1072;&#1082;&#1090;&#1086;&#1088;&#1099;_&#1103;&#1076;&#1077;&#1088;&#1085;&#1086;&#1075;&#1086;_&#1074;&#1079;&#1088;&#1099;&#1074;&#1072;" TargetMode="External"/><Relationship Id="rId1" Type="http://schemas.openxmlformats.org/officeDocument/2006/relationships/hyperlink" Target="https://www.sites.google.com/site/oruziemassovogoporazenia/home/adernoe-oruzie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1104" y="3291840"/>
            <a:ext cx="11423904" cy="2531028"/>
          </a:xfrm>
          <a:noFill/>
        </p:spPr>
        <p:txBody>
          <a:bodyPr>
            <a:normAutofit fontScale="90000"/>
          </a:bodyPr>
          <a:lstStyle/>
          <a:p>
            <a:r>
              <a:rPr lang="ru-RU" sz="4000" dirty="0"/>
              <a:t>Проект</a:t>
            </a:r>
            <a:br>
              <a:rPr lang="ru-RU" sz="4000" dirty="0"/>
            </a:br>
            <a:r>
              <a:rPr lang="ru-RU" sz="4000" dirty="0"/>
              <a:t>по дисциплине «Гражданская оборона»</a:t>
            </a:r>
            <a:br>
              <a:rPr lang="ru-RU" sz="4000" dirty="0"/>
            </a:br>
            <a:r>
              <a:rPr lang="ru-RU" sz="4000" dirty="0"/>
              <a:t>Доклад </a:t>
            </a:r>
            <a:r>
              <a:rPr lang="ru-RU" sz="4000" dirty="0" smtClean="0"/>
              <a:t>на </a:t>
            </a:r>
            <a:r>
              <a:rPr lang="ru-RU" sz="4000" dirty="0"/>
              <a:t>тему: </a:t>
            </a:r>
            <a:r>
              <a:rPr lang="ru-RU" sz="4000" dirty="0" smtClean="0"/>
              <a:t>«Ядерное </a:t>
            </a:r>
            <a:r>
              <a:rPr lang="ru-RU" sz="4000" dirty="0"/>
              <a:t>оружие. Поражающие факторы яд. </a:t>
            </a:r>
            <a:r>
              <a:rPr lang="ru-RU" sz="4000" dirty="0" smtClean="0"/>
              <a:t>Взрыва»</a:t>
            </a:r>
            <a:br>
              <a:rPr lang="ru-RU" dirty="0"/>
            </a:b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0619" y="5375710"/>
            <a:ext cx="9144000" cy="1655762"/>
          </a:xfrm>
        </p:spPr>
        <p:txBody>
          <a:bodyPr/>
          <a:lstStyle/>
          <a:p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Выполнила:</a:t>
            </a:r>
            <a:r>
              <a:rPr lang="en-US" alt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alt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Огнёва А.В. </a:t>
            </a:r>
            <a:endParaRPr lang="ru-RU" altLang="ru-RU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268224"/>
            <a:ext cx="10515600" cy="1071627"/>
          </a:xfrm>
        </p:spPr>
        <p:txBody>
          <a:bodyPr>
            <a:normAutofit fontScale="90000"/>
          </a:bodyPr>
          <a:lstStyle/>
          <a:p>
            <a:r>
              <a:rPr lang="ru-RU" dirty="0"/>
              <a:t>Световое излучение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8304" y="1182624"/>
            <a:ext cx="7229856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dirty="0"/>
              <a:t>Световое излучение – это поток лучистой энергии, включающий видимые, ультрафиолетовые и инфракрасные лучи. Оно образуется раскаленными продуктами ядерного взрыва и раскаленным воздухом, распространяется практически мгновенно и длится, в зависимости от мощности ядерного взрыва, до 20 секунд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dirty="0"/>
              <a:t>Сила светового излучения такова, что оно способно вызывать ожоги, поражение глаз (временную слепоту), возгорание горючих материалов и объектов.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72" y="1390738"/>
            <a:ext cx="4511040" cy="3404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353568"/>
            <a:ext cx="10515600" cy="986283"/>
          </a:xfrm>
        </p:spPr>
        <p:txBody>
          <a:bodyPr>
            <a:normAutofit fontScale="90000"/>
          </a:bodyPr>
          <a:lstStyle/>
          <a:p>
            <a:r>
              <a:rPr lang="ru-RU" dirty="0"/>
              <a:t>Ударная волна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7" y="1182624"/>
            <a:ext cx="11137847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Ударная волна – основной поражающий фактор. Большинство разрушений и повреждений зданий и сооружений, а также массовые поражения людей обусловлены, как правило, ее воздействием. </a:t>
            </a:r>
            <a:endParaRPr lang="ru-RU" sz="24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Ударная волна представляет собой область резкого сжатия воздушной среды, распространяющейся во все стороны от места взрыва со сверхзвуковой скоростью (более 331 м/с). Передняя граница сжатого слоя воздуха называется фронтом ударной волны. Под воздействием ударной волны люди могут получить легкие поражения (ушибы и контузию); поражения средней тяжести, требующие госпитализации (потеря сознания, повреждение органов слуха, вывихи конечностей, кровотечение из носа и ушей); тяжелые травмы (сильные контузии всего организма, переломы костей, поражение внутренних органов); крайне тяжелые поражения, часто со смертельным исходом.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414528"/>
            <a:ext cx="10515600" cy="925323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Проникающая радиация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1182624"/>
            <a:ext cx="11538727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600" dirty="0"/>
              <a:t>Проникающая радиация – это поток испускаемых при ядерном взрыве гамма – лучей и нейтронов.</a:t>
            </a:r>
            <a:endParaRPr lang="ru-RU" sz="36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3600" dirty="0"/>
              <a:t>Воздействие данного поражающего фактора на все живые существа (в том числе и на человека) состоит в ионизации атомов и молекул организма, что приводит к нарушению жизненных функций отдельных органов, поражению костного мозга, развитию лучевой болезни. 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316992"/>
            <a:ext cx="10515600" cy="1022859"/>
          </a:xfrm>
        </p:spPr>
        <p:txBody>
          <a:bodyPr>
            <a:normAutofit fontScale="90000"/>
          </a:bodyPr>
          <a:lstStyle/>
          <a:p>
            <a:r>
              <a:rPr lang="ru-RU" dirty="0"/>
              <a:t>Электромагнитный импульс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7" y="1182624"/>
            <a:ext cx="11369859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600" dirty="0"/>
              <a:t>При ядерном взрыве в результате сильных токов в ионизированном радиацией и световым излучением в воздухе возникает сильнейшее переменное электромагнитное поле, называемое электромагнитным импульсом (ЭМИ). </a:t>
            </a:r>
            <a:endParaRPr lang="ru-RU" sz="3600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3600" dirty="0"/>
              <a:t>Следствием его воздействия может быть перегорание или пробои отдельных элементов радиоэлектронной и электротехнической аппаратуры.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365760"/>
            <a:ext cx="10515600" cy="974091"/>
          </a:xfrm>
        </p:spPr>
        <p:txBody>
          <a:bodyPr>
            <a:normAutofit fontScale="90000"/>
          </a:bodyPr>
          <a:lstStyle/>
          <a:p>
            <a:r>
              <a:rPr lang="ru-RU" dirty="0"/>
              <a:t>Радиоактивное заражение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82137" y="1182688"/>
            <a:ext cx="11565388" cy="5314950"/>
          </a:xfrm>
        </p:spPr>
        <p:txBody>
          <a:bodyPr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ru-RU" sz="3200" dirty="0" smtClean="0"/>
              <a:t>Происходит </a:t>
            </a:r>
            <a:r>
              <a:rPr lang="ru-RU" sz="3200" dirty="0"/>
              <a:t>за счет радиоактивных веществ, выпадающих из облака ядерного взрыва. Опасность поражения людей в районах радиоактивного заражения местности может </a:t>
            </a:r>
            <a:r>
              <a:rPr lang="ru-RU" sz="3200" dirty="0" smtClean="0"/>
              <a:t>сохраняться </a:t>
            </a:r>
            <a:r>
              <a:rPr lang="ru-RU" sz="3200" dirty="0"/>
              <a:t>продолжительное время – дни, недели и даже месяцы. Заражение местности зависит от вида взрыва. Наиболее опасен наземный взрыв. Здесь сильна так называемая наведенная активность. Она увеличивается за счет вовлечения частиц грунта в облако взрыва, и вместе с осколками деления они вызывают радиоактивное заражение за пределами района взрыва.</a:t>
            </a:r>
            <a:endParaRPr lang="ru-RU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621792"/>
            <a:ext cx="10515600" cy="718059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Эпидемиологическая и экологическая обстановка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7" y="1182624"/>
            <a:ext cx="11383507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200" dirty="0"/>
              <a:t>Ядерный взрыв в населённом пункте, как и другие катастрофы, связанные с большим количеством жертв, разрушением вредных производств и пожарами, приведёт к тяжёлым условиям в районе его действия, что будет вторичным поражающим фактором. Люди, даже не получившие значительных поражений непосредственно от взрыва, с большой вероятностью могут погибнуть от инфекционных </a:t>
            </a:r>
            <a:r>
              <a:rPr lang="ru-RU" sz="3200" dirty="0" smtClean="0"/>
              <a:t>заболеваний </a:t>
            </a:r>
            <a:r>
              <a:rPr lang="ru-RU" sz="3200" dirty="0"/>
              <a:t>и химических отравлений. Велика вероятность сгореть в пожарах или просто расшибиться при попытке выйти из завалов.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Психологическое </a:t>
            </a:r>
            <a:r>
              <a:rPr lang="ru-RU" dirty="0" smtClean="0"/>
              <a:t>воздействие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7546" y="1214650"/>
            <a:ext cx="11718150" cy="542998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/>
              <a:t>Люди, оказавшиеся в районе действия взрыва, кроме физических повреждений, испытывают мощное психологическое угнетающее воздействие от устрашающего вида разворачивающейся картины ядерного взрыва, катастрофичности разрушений и пожаров, исчезновения привычного ландшафта, множества погибших, изувеченных, умирающих людей, разлагающихся трупов из-за невозможности их захоронения, гибели родных и близких, осознания причинённого вреда своему организму и ужаса наступающей смерти от развивающейся лучевой болезни. Результатом такого воздействия среди выживших после катастрофы является развитие острых психозов, а также </a:t>
            </a:r>
            <a:r>
              <a:rPr lang="ru-RU" dirty="0" err="1"/>
              <a:t>клаустрофобных</a:t>
            </a:r>
            <a:r>
              <a:rPr lang="ru-RU" dirty="0"/>
              <a:t> синдромов из-за осознания невозможности выйти на поверхность земли, устойчивых кошмарных воспоминаний, влияющие на все последующее существование.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Основные принципы защиты от поражающих факторов ядерного взрыва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11594592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1) защитой от ударной волны могут служить углубления на </a:t>
            </a:r>
            <a:r>
              <a:rPr lang="ru-RU" sz="2400" dirty="0" smtClean="0"/>
              <a:t>местности</a:t>
            </a:r>
            <a:r>
              <a:rPr lang="ru-RU" sz="2400" dirty="0"/>
              <a:t>, убежища, подвальные и иные прочные сооружения</a:t>
            </a:r>
            <a:endParaRPr lang="ru-RU" sz="24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2) от прямого действия светового излучения может защитить любая преграда, способная создать тень. Ослабляет его запыленный (задымленный) воздух, туман, дождь, снегопад.</a:t>
            </a:r>
            <a:endParaRPr lang="ru-RU" sz="24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3) от воздействия проникающей радиации практически </a:t>
            </a:r>
            <a:r>
              <a:rPr lang="ru-RU" sz="2400" dirty="0" smtClean="0"/>
              <a:t>полностью </a:t>
            </a:r>
            <a:r>
              <a:rPr lang="ru-RU" sz="2400" dirty="0"/>
              <a:t>защищают человека убежища и противорадиационные укрытия, а открытые и особенно перекрытые щели уменьшают это воздействие. В два раза ослабляют интенсивность гамма – лучей сталь толщиной 2,8 см, бетон – 10 см, грунт – 14 см, древесина – 30 см.</a:t>
            </a:r>
            <a:endParaRPr lang="ru-RU" sz="2400" dirty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400" dirty="0"/>
              <a:t>4) очень важно первое время после ядерного взрыва, особенно первые сутки, пересидеть в убежищах, противорадиационных укрытиях или в подвалах.</a:t>
            </a:r>
            <a:endParaRPr lang="ru-RU" sz="2400" dirty="0"/>
          </a:p>
          <a:p>
            <a:pPr marL="0" indent="0" algn="just">
              <a:spcAft>
                <a:spcPts val="600"/>
              </a:spcAft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25" y="57757"/>
            <a:ext cx="11941791" cy="689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7534" y="123470"/>
            <a:ext cx="10515600" cy="58621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Памятка МЧС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6" t="15495" r="29186" b="20310"/>
          <a:stretch>
            <a:fillRect/>
          </a:stretch>
        </p:blipFill>
        <p:spPr bwMode="auto">
          <a:xfrm>
            <a:off x="2030622" y="518615"/>
            <a:ext cx="8751108" cy="633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9888" y="1804416"/>
            <a:ext cx="10119360" cy="469392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dirty="0"/>
              <a:t>С момента своего создание ядерное вооружение стало играть существенную роль в реализации государствами своих геополитических интересов. Столь большое значение ядерное оружие продолжает играть и сейчас, когда  число стран, ставших его обладателями, увеличилось, втянув в противостояние не один десяток стран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ru-RU" dirty="0"/>
              <a:t>Поэтому </a:t>
            </a:r>
            <a:r>
              <a:rPr lang="ru-RU" dirty="0" smtClean="0"/>
              <a:t>изучение </a:t>
            </a:r>
            <a:r>
              <a:rPr lang="ru-RU" dirty="0"/>
              <a:t>противостояния </a:t>
            </a:r>
            <a:r>
              <a:rPr lang="ru-RU" dirty="0" smtClean="0"/>
              <a:t>угрозам </a:t>
            </a:r>
            <a:r>
              <a:rPr lang="ru-RU" dirty="0"/>
              <a:t>национальной безопасности, а также  роли в них ядерных вооружений представляется важным и актуальным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2" t="14211" r="30213" b="4133"/>
          <a:stretch>
            <a:fillRect/>
          </a:stretch>
        </p:blipFill>
        <p:spPr bwMode="auto">
          <a:xfrm>
            <a:off x="2047165" y="285499"/>
            <a:ext cx="8379726" cy="627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8" t="13954" r="33911" b="4646"/>
          <a:stretch>
            <a:fillRect/>
          </a:stretch>
        </p:blipFill>
        <p:spPr bwMode="auto">
          <a:xfrm>
            <a:off x="2320119" y="204717"/>
            <a:ext cx="8693624" cy="644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4" t="29104" r="34117" b="17743"/>
          <a:stretch>
            <a:fillRect/>
          </a:stretch>
        </p:blipFill>
        <p:spPr bwMode="auto">
          <a:xfrm>
            <a:off x="2251881" y="342609"/>
            <a:ext cx="8270543" cy="6169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11594592" cy="5315712"/>
          </a:xfrm>
        </p:spPr>
        <p:txBody>
          <a:bodyPr>
            <a:noAutofit/>
          </a:bodyPr>
          <a:lstStyle/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hlinkClick r:id="rId1"/>
              </a:rPr>
              <a:t>https://</a:t>
            </a:r>
            <a:r>
              <a:rPr lang="en-US" dirty="0" smtClean="0">
                <a:hlinkClick r:id="rId1"/>
              </a:rPr>
              <a:t>www.sites.google.com/site/oruziemassovogoporazenia/home/adernoe-oruzie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hlinkClick r:id="rId2"/>
              </a:rPr>
              <a:t>https://ru.wikipedia.org/wiki/</a:t>
            </a:r>
            <a:r>
              <a:rPr lang="ru-RU" dirty="0" err="1" smtClean="0">
                <a:hlinkClick r:id="rId2"/>
              </a:rPr>
              <a:t>Поражающие_факторы_ядерного_взрыва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Защита от оружия массового поражения. — М.: Воениздат, 1989. — С. 79, 81</a:t>
            </a:r>
            <a:r>
              <a:rPr lang="ru-RU" dirty="0" smtClean="0"/>
              <a:t>.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 </a:t>
            </a:r>
            <a:r>
              <a:rPr lang="en-US" dirty="0" smtClean="0">
                <a:hlinkClick r:id="rId3"/>
              </a:rPr>
              <a:t>www.konspekt.org/</a:t>
            </a:r>
            <a:r>
              <a:rPr lang="en-US" b="1" dirty="0" smtClean="0">
                <a:hlinkClick r:id="rId4"/>
              </a:rPr>
              <a:t>obz</a:t>
            </a:r>
            <a:endParaRPr lang="ru-RU" b="1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1"/>
            <a:ext cx="12192000" cy="685571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85652" y="3747055"/>
            <a:ext cx="8622415" cy="132556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lang="ru-RU" sz="5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11594592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600" i="1" dirty="0" smtClean="0"/>
              <a:t>Цель</a:t>
            </a:r>
            <a:r>
              <a:rPr lang="ru-RU" dirty="0" smtClean="0"/>
              <a:t> – изучение вопроса о ядерном оружии и выявление его поражающим факторов при применении</a:t>
            </a:r>
            <a:endParaRPr lang="ru-RU" dirty="0" smtClean="0"/>
          </a:p>
          <a:p>
            <a:pPr marL="0" indent="0" algn="ctr">
              <a:spcAft>
                <a:spcPts val="600"/>
              </a:spcAft>
              <a:buNone/>
            </a:pPr>
            <a:r>
              <a:rPr lang="ru-RU" sz="3600" i="1" dirty="0" smtClean="0"/>
              <a:t>Задачи:</a:t>
            </a:r>
            <a:endParaRPr lang="ru-RU" sz="3600" i="1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Дать определение ядерному оружию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Выделить основные виды ядерного оружия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Описать поражающие факторы ядерного оружия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Составить план действия населения при угрозе применения ядерного оружия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4" y="1231391"/>
            <a:ext cx="11423904" cy="5451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1520" y="1475232"/>
            <a:ext cx="10826496" cy="5023104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dirty="0">
                <a:solidFill>
                  <a:schemeClr val="bg1"/>
                </a:solidFill>
              </a:rPr>
              <a:t>Ядерное оружие – боеприпасы, действие которых основано на использовании внутриядерной энергии, выделяющейся при ядерных реакциях деления или синтеза.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ru-RU" dirty="0" smtClean="0">
                <a:solidFill>
                  <a:schemeClr val="bg1"/>
                </a:solidFill>
              </a:rPr>
              <a:t>Центром </a:t>
            </a:r>
            <a:r>
              <a:rPr lang="ru-RU" dirty="0">
                <a:solidFill>
                  <a:schemeClr val="bg1"/>
                </a:solidFill>
              </a:rPr>
              <a:t>ядерного взрыва называют точку, в которой происходит вспышка или находится центр огненного шара, а эпицентром - проекцию центра взрыва на земную или водную поверхность.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ядерного оружия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98848" y="1176528"/>
            <a:ext cx="3304032" cy="9875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Ядерное оружие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2480" y="2426208"/>
            <a:ext cx="3121152" cy="99974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Атомное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02880" y="2340864"/>
            <a:ext cx="3547872" cy="10850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Водородное (термоядерное)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32816" y="3532632"/>
            <a:ext cx="3840480" cy="34320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атомном оружии выделение энергии происходит за счет реакции деления ядер атомов тяжелых элементов урана или плутония. 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741920" y="3532632"/>
            <a:ext cx="3669792" cy="345948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водородном оружии энергия выделяется в результате образования (или синтеза) ядер атомов гелия из атомов водорода.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352800" y="1792224"/>
            <a:ext cx="1146048" cy="5486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</p:cNvCxnSpPr>
          <p:nvPr/>
        </p:nvCxnSpPr>
        <p:spPr>
          <a:xfrm>
            <a:off x="7802880" y="1670304"/>
            <a:ext cx="1231392" cy="585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по принципу 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11594592" cy="5315712"/>
          </a:xfrm>
        </p:spPr>
        <p:txBody>
          <a:bodyPr>
            <a:noAutofit/>
          </a:bodyPr>
          <a:lstStyle/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Ядерные взрывные </a:t>
            </a:r>
            <a:r>
              <a:rPr lang="ru-RU" dirty="0" smtClean="0"/>
              <a:t>устройства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Термоядерные взрывные </a:t>
            </a:r>
            <a:r>
              <a:rPr lang="ru-RU" dirty="0" smtClean="0"/>
              <a:t>устройства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Ядерные взрывные устройства с усилением (</a:t>
            </a:r>
            <a:r>
              <a:rPr lang="ru-RU" dirty="0" err="1"/>
              <a:t>бустингом</a:t>
            </a:r>
            <a:r>
              <a:rPr lang="ru-RU" dirty="0" smtClean="0"/>
              <a:t>)</a:t>
            </a:r>
            <a:endParaRPr lang="ru-RU" dirty="0" smtClean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/>
              <a:t>Другие типы (Нейтронная бомба, </a:t>
            </a:r>
            <a:r>
              <a:rPr lang="ru-RU" dirty="0" smtClean="0"/>
              <a:t>радиологическая бомба)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0" y="3389375"/>
            <a:ext cx="9058656" cy="3342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Классы ядерных боеприпасов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438656"/>
            <a:ext cx="11594592" cy="4937760"/>
          </a:xfrm>
        </p:spPr>
        <p:txBody>
          <a:bodyPr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ru-RU" sz="3200" i="1" dirty="0"/>
              <a:t>Ядерные боеприпасы бывают следующие</a:t>
            </a:r>
            <a:r>
              <a:rPr lang="ru-RU" sz="3200" i="1" dirty="0" smtClean="0"/>
              <a:t>:</a:t>
            </a:r>
            <a:endParaRPr lang="ru-RU" sz="3200" i="1" dirty="0"/>
          </a:p>
          <a:p>
            <a:pPr algn="just">
              <a:spcAft>
                <a:spcPts val="600"/>
              </a:spcAft>
            </a:pPr>
            <a:r>
              <a:rPr lang="ru-RU" dirty="0"/>
              <a:t>ядерные авиационные бомбы,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боевые блоки баллистических и крылатых ракет различной дальности,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глубинные ядерные бомбы, якорные и донные ядерные мины;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ядерные артиллерийские снаряды,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боевые части морских торпед,</a:t>
            </a:r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dirty="0"/>
              <a:t>инженерные ядерные мины, ядерные фугасы.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5839968" cy="531571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200" dirty="0"/>
              <a:t>Основными частями ядерного боеприпаса являются</a:t>
            </a:r>
            <a:r>
              <a:rPr lang="ru-RU" sz="3200" dirty="0" smtClean="0"/>
              <a:t>: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 </a:t>
            </a:r>
            <a:r>
              <a:rPr lang="ru-RU" sz="3200" dirty="0"/>
              <a:t>ядерное взрывчатое вещество (ЯВВ), 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источник </a:t>
            </a:r>
            <a:r>
              <a:rPr lang="ru-RU" sz="3200" dirty="0"/>
              <a:t>нейтронов, 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отражатель </a:t>
            </a:r>
            <a:r>
              <a:rPr lang="ru-RU" sz="3200" dirty="0"/>
              <a:t>нейтронов, 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заряд </a:t>
            </a:r>
            <a:r>
              <a:rPr lang="ru-RU" sz="3200" dirty="0"/>
              <a:t>взрывчатого вещества, 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детонатор</a:t>
            </a:r>
            <a:r>
              <a:rPr lang="ru-RU" sz="3200" dirty="0"/>
              <a:t>, </a:t>
            </a:r>
            <a:endParaRPr lang="ru-RU" sz="32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200" dirty="0" smtClean="0"/>
              <a:t>корпус </a:t>
            </a:r>
            <a:r>
              <a:rPr lang="ru-RU" sz="3200" dirty="0"/>
              <a:t>боеприпаса.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317" y="1304543"/>
            <a:ext cx="5226544" cy="33976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Поражающие факторы ядерного взрыва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68" y="1182624"/>
            <a:ext cx="11594592" cy="5315712"/>
          </a:xfrm>
        </p:spPr>
        <p:txBody>
          <a:bodyPr>
            <a:noAutofit/>
          </a:bodyPr>
          <a:lstStyle/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Световое </a:t>
            </a:r>
            <a:r>
              <a:rPr lang="ru-RU" dirty="0"/>
              <a:t>излучение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Ударная </a:t>
            </a:r>
            <a:r>
              <a:rPr lang="ru-RU" dirty="0"/>
              <a:t>волна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Проникающая </a:t>
            </a:r>
            <a:r>
              <a:rPr lang="ru-RU" dirty="0"/>
              <a:t>радиация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Электромагнитный </a:t>
            </a:r>
            <a:r>
              <a:rPr lang="ru-RU" dirty="0"/>
              <a:t>импульс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Радиоактивное </a:t>
            </a:r>
            <a:r>
              <a:rPr lang="ru-RU" dirty="0"/>
              <a:t>заражение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Эпидемиологическая </a:t>
            </a:r>
            <a:r>
              <a:rPr lang="ru-RU" dirty="0"/>
              <a:t>и экологическая обстановка</a:t>
            </a:r>
            <a:endParaRPr lang="ru-RU" dirty="0"/>
          </a:p>
          <a:p>
            <a:pPr marL="514350" indent="-514350" algn="just">
              <a:spcAft>
                <a:spcPts val="600"/>
              </a:spcAft>
              <a:buFont typeface="+mj-lt"/>
              <a:buAutoNum type="arabicPeriod"/>
            </a:pPr>
            <a:r>
              <a:rPr lang="ru-RU" dirty="0" smtClean="0"/>
              <a:t>Психологическое </a:t>
            </a:r>
            <a:r>
              <a:rPr lang="ru-RU" dirty="0"/>
              <a:t>воздействие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7340</Words>
  <Application>WPS Presentation</Application>
  <PresentationFormat>Произвольный</PresentationFormat>
  <Paragraphs>126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SimSun</vt:lpstr>
      <vt:lpstr>Wingdings</vt:lpstr>
      <vt:lpstr>Tahoma</vt:lpstr>
      <vt:lpstr>Microsoft YaHei</vt:lpstr>
      <vt:lpstr>Arial Unicode MS</vt:lpstr>
      <vt:lpstr>Calibri</vt:lpstr>
      <vt:lpstr>Тема Office</vt:lpstr>
      <vt:lpstr>Проект по дисциплине «Гражданская оборона» Доклад на тему: «Ядерное оружие. Поражающие факторы яд. Взрыва» </vt:lpstr>
      <vt:lpstr>Актуальность</vt:lpstr>
      <vt:lpstr>Цель и задачи</vt:lpstr>
      <vt:lpstr>Определение</vt:lpstr>
      <vt:lpstr>Виды ядерного оружия</vt:lpstr>
      <vt:lpstr>Виды по принципу действия</vt:lpstr>
      <vt:lpstr>Классы ядерных боеприпасов</vt:lpstr>
      <vt:lpstr>PowerPoint 演示文稿</vt:lpstr>
      <vt:lpstr>Поражающие факторы ядерного взрыва</vt:lpstr>
      <vt:lpstr>Световое излучение </vt:lpstr>
      <vt:lpstr>Ударная волна </vt:lpstr>
      <vt:lpstr>Проникающая радиация </vt:lpstr>
      <vt:lpstr>Электромагнитный импульс </vt:lpstr>
      <vt:lpstr>Радиоактивное заражение </vt:lpstr>
      <vt:lpstr>Эпидемиологическая и экологическая обстановка </vt:lpstr>
      <vt:lpstr>Психологическое воздействие</vt:lpstr>
      <vt:lpstr>Основные принципы защиты от поражающих факторов ядерного взрыва</vt:lpstr>
      <vt:lpstr>PowerPoint 演示文稿</vt:lpstr>
      <vt:lpstr>Памятка МЧС</vt:lpstr>
      <vt:lpstr>PowerPoint 演示文稿</vt:lpstr>
      <vt:lpstr>PowerPoint 演示文稿</vt:lpstr>
      <vt:lpstr>PowerPoint 演示文稿</vt:lpstr>
      <vt:lpstr>Список источников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96</cp:revision>
  <dcterms:created xsi:type="dcterms:W3CDTF">2019-02-18T22:39:00Z</dcterms:created>
  <dcterms:modified xsi:type="dcterms:W3CDTF">2023-10-03T14:40:47Z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AEFD52AA0F5C4C3BB30C17F3E1633BB4</vt:lpwstr>
  </property>
  <property fmtid="{D5CDD505-2E9C-101B-9397-08002B2CF9AE}" pid="3" name="KSOProductBuildVer">
    <vt:lpwstr>1049-11.2.0.11156</vt:lpwstr>
  </property>
</Properties>
</file>